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handoutMasterIdLst>
    <p:handoutMasterId r:id="rId52"/>
  </p:handoutMasterIdLst>
  <p:sldIdLst>
    <p:sldId id="257" r:id="rId2"/>
    <p:sldId id="262" r:id="rId3"/>
    <p:sldId id="261" r:id="rId4"/>
    <p:sldId id="259" r:id="rId5"/>
    <p:sldId id="263" r:id="rId6"/>
    <p:sldId id="264" r:id="rId7"/>
    <p:sldId id="295" r:id="rId8"/>
    <p:sldId id="266" r:id="rId9"/>
    <p:sldId id="267" r:id="rId10"/>
    <p:sldId id="268" r:id="rId11"/>
    <p:sldId id="265" r:id="rId12"/>
    <p:sldId id="273" r:id="rId13"/>
    <p:sldId id="271" r:id="rId14"/>
    <p:sldId id="272" r:id="rId15"/>
    <p:sldId id="269" r:id="rId16"/>
    <p:sldId id="274" r:id="rId17"/>
    <p:sldId id="275" r:id="rId18"/>
    <p:sldId id="276" r:id="rId19"/>
    <p:sldId id="296" r:id="rId20"/>
    <p:sldId id="297" r:id="rId21"/>
    <p:sldId id="288" r:id="rId22"/>
    <p:sldId id="277" r:id="rId23"/>
    <p:sldId id="278" r:id="rId24"/>
    <p:sldId id="279" r:id="rId25"/>
    <p:sldId id="284" r:id="rId26"/>
    <p:sldId id="282" r:id="rId27"/>
    <p:sldId id="280" r:id="rId28"/>
    <p:sldId id="281" r:id="rId29"/>
    <p:sldId id="283" r:id="rId30"/>
    <p:sldId id="289" r:id="rId31"/>
    <p:sldId id="285" r:id="rId32"/>
    <p:sldId id="286" r:id="rId33"/>
    <p:sldId id="300" r:id="rId34"/>
    <p:sldId id="312" r:id="rId35"/>
    <p:sldId id="301" r:id="rId36"/>
    <p:sldId id="313" r:id="rId37"/>
    <p:sldId id="290" r:id="rId38"/>
    <p:sldId id="298" r:id="rId39"/>
    <p:sldId id="294" r:id="rId40"/>
    <p:sldId id="287" r:id="rId41"/>
    <p:sldId id="303" r:id="rId42"/>
    <p:sldId id="304" r:id="rId43"/>
    <p:sldId id="305" r:id="rId44"/>
    <p:sldId id="306" r:id="rId45"/>
    <p:sldId id="307" r:id="rId46"/>
    <p:sldId id="308" r:id="rId47"/>
    <p:sldId id="309" r:id="rId48"/>
    <p:sldId id="310" r:id="rId49"/>
    <p:sldId id="311"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3935"/>
    <a:srgbClr val="0061AA"/>
    <a:srgbClr val="37843A"/>
    <a:srgbClr val="039BE5"/>
    <a:srgbClr val="5E35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74" autoAdjust="0"/>
    <p:restoredTop sz="93240" autoAdjust="0"/>
  </p:normalViewPr>
  <p:slideViewPr>
    <p:cSldViewPr snapToGrid="0">
      <p:cViewPr varScale="1">
        <p:scale>
          <a:sx n="66" d="100"/>
          <a:sy n="66" d="100"/>
        </p:scale>
        <p:origin x="516" y="40"/>
      </p:cViewPr>
      <p:guideLst/>
    </p:cSldViewPr>
  </p:slideViewPr>
  <p:notesTextViewPr>
    <p:cViewPr>
      <p:scale>
        <a:sx n="1" d="1"/>
        <a:sy n="1" d="1"/>
      </p:scale>
      <p:origin x="0" y="0"/>
    </p:cViewPr>
  </p:notesTextViewPr>
  <p:notesViewPr>
    <p:cSldViewPr snapToGrid="0">
      <p:cViewPr varScale="1">
        <p:scale>
          <a:sx n="65" d="100"/>
          <a:sy n="65" d="100"/>
        </p:scale>
        <p:origin x="239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D0FDC5-7BCA-44D8-BBA4-1A70B558ED70}" type="datetimeFigureOut">
              <a:rPr lang="en-US" smtClean="0"/>
              <a:t>9/4/2018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1E350B-F27E-4EC3-82BA-CA3076AA6353}" type="slidenum">
              <a:rPr lang="en-US" smtClean="0"/>
              <a:t>‹#›</a:t>
            </a:fld>
            <a:endParaRPr lang="en-US"/>
          </a:p>
        </p:txBody>
      </p:sp>
    </p:spTree>
    <p:extLst>
      <p:ext uri="{BB962C8B-B14F-4D97-AF65-F5344CB8AC3E}">
        <p14:creationId xmlns:p14="http://schemas.microsoft.com/office/powerpoint/2010/main" val="676138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765297-5221-4570-85A9-C97D02D19C13}" type="datetimeFigureOut">
              <a:rPr lang="en-US" smtClean="0"/>
              <a:t>9/4/2018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7F0027-EA46-454C-9A58-50A529826DC1}" type="slidenum">
              <a:rPr lang="en-US" smtClean="0"/>
              <a:t>‹#›</a:t>
            </a:fld>
            <a:endParaRPr lang="en-US"/>
          </a:p>
        </p:txBody>
      </p:sp>
    </p:spTree>
    <p:extLst>
      <p:ext uri="{BB962C8B-B14F-4D97-AF65-F5344CB8AC3E}">
        <p14:creationId xmlns:p14="http://schemas.microsoft.com/office/powerpoint/2010/main" val="83003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68209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altLang="en-US" sz="12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a:t>
            </a:r>
            <a:r>
              <a:rPr kumimoji="0" lang="en-US" altLang="en-US" sz="1200" b="1"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Thermal IR at 30 to 80 m on daily to 3 day revisit cycle</a:t>
            </a:r>
            <a:r>
              <a:rPr kumimoji="0" lang="en-US" altLang="en-US" sz="12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would change </a:t>
            </a:r>
            <a:r>
              <a:rPr kumimoji="0" lang="en-US" altLang="en-US" sz="1200" b="0" i="0" u="none" strike="noStrike" cap="none" normalizeH="0" baseline="0" dirty="0" err="1" smtClean="0">
                <a:ln>
                  <a:noFill/>
                </a:ln>
                <a:solidFill>
                  <a:srgbClr val="222222"/>
                </a:solidFill>
                <a:effectLst/>
                <a:latin typeface="Arial" panose="020B0604020202020204" pitchFamily="34" charset="0"/>
                <a:cs typeface="Arial" panose="020B0604020202020204" pitchFamily="34" charset="0"/>
              </a:rPr>
              <a:t>completly</a:t>
            </a:r>
            <a:r>
              <a:rPr kumimoji="0" lang="en-US" altLang="en-US" sz="12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the monitoring of the crop conditions and the yield estimate, in particular in water limited cropping systems but also for winter kill of winter crops, and the water productivity assessment (irrigation). </a:t>
            </a:r>
            <a:r>
              <a:rPr kumimoji="0" lang="en-US" altLang="en-US" sz="1100" b="0" i="0" u="none" strike="noStrike" cap="none" normalizeH="0" baseline="0" dirty="0" smtClean="0">
                <a:ln>
                  <a:noFill/>
                </a:ln>
                <a:solidFill>
                  <a:schemeClr val="tx1"/>
                </a:solidFill>
                <a:effectLst/>
              </a:rPr>
              <a:t/>
            </a:r>
            <a:br>
              <a:rPr kumimoji="0" lang="en-US" altLang="en-US" sz="1100" b="0" i="0" u="none" strike="noStrike" cap="none" normalizeH="0" baseline="0" dirty="0" smtClean="0">
                <a:ln>
                  <a:noFill/>
                </a:ln>
                <a:solidFill>
                  <a:schemeClr val="tx1"/>
                </a:solidFill>
                <a:effectLst/>
              </a:rPr>
            </a:br>
            <a:r>
              <a:rPr kumimoji="0" lang="en-US" altLang="en-US" sz="3200" b="0" i="0" u="none" strike="noStrike" cap="none" normalizeH="0" baseline="0" dirty="0" smtClean="0">
                <a:ln>
                  <a:noFill/>
                </a:ln>
                <a:solidFill>
                  <a:schemeClr val="tx1"/>
                </a:solidFill>
                <a:effectLst/>
                <a:latin typeface="Arial" panose="020B0604020202020204" pitchFamily="34" charset="0"/>
              </a:rPr>
              <a:t/>
            </a:r>
            <a:br>
              <a:rPr kumimoji="0" lang="en-US" altLang="en-US" sz="3200" b="0" i="0" u="none" strike="noStrike" cap="none" normalizeH="0" baseline="0" dirty="0" smtClean="0">
                <a:ln>
                  <a:noFill/>
                </a:ln>
                <a:solidFill>
                  <a:schemeClr val="tx1"/>
                </a:solidFill>
                <a:effectLst/>
                <a:latin typeface="Arial" panose="020B0604020202020204" pitchFamily="34" charset="0"/>
              </a:rPr>
            </a:br>
            <a:endParaRPr lang="en-US" dirty="0"/>
          </a:p>
        </p:txBody>
      </p:sp>
      <p:sp>
        <p:nvSpPr>
          <p:cNvPr id="4" name="Slide Number Placeholder 3"/>
          <p:cNvSpPr>
            <a:spLocks noGrp="1"/>
          </p:cNvSpPr>
          <p:nvPr>
            <p:ph type="sldNum" sz="quarter" idx="10"/>
          </p:nvPr>
        </p:nvSpPr>
        <p:spPr/>
        <p:txBody>
          <a:bodyPr/>
          <a:lstStyle/>
          <a:p>
            <a:fld id="{B07F0027-EA46-454C-9A58-50A529826DC1}" type="slidenum">
              <a:rPr lang="en-US" smtClean="0"/>
              <a:t>35</a:t>
            </a:fld>
            <a:endParaRPr lang="en-US"/>
          </a:p>
        </p:txBody>
      </p:sp>
    </p:spTree>
    <p:extLst>
      <p:ext uri="{BB962C8B-B14F-4D97-AF65-F5344CB8AC3E}">
        <p14:creationId xmlns:p14="http://schemas.microsoft.com/office/powerpoint/2010/main" val="1172101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A7EFD1B0-51DB-48E4-B138-7C7259148057}" type="slidenum">
              <a:rPr lang="fr-FR" smtClean="0"/>
              <a:t>36</a:t>
            </a:fld>
            <a:endParaRPr lang="fr-FR"/>
          </a:p>
        </p:txBody>
      </p:sp>
    </p:spTree>
    <p:extLst>
      <p:ext uri="{BB962C8B-B14F-4D97-AF65-F5344CB8AC3E}">
        <p14:creationId xmlns:p14="http://schemas.microsoft.com/office/powerpoint/2010/main" val="856333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Coarse and moderate resolution have been redefined, as the game has changed</a:t>
            </a:r>
          </a:p>
          <a:p>
            <a:r>
              <a:rPr lang="en-US" baseline="0" dirty="0" smtClean="0"/>
              <a:t>New variables added, broken down by priority in line with proposed EAV structure</a:t>
            </a:r>
          </a:p>
          <a:p>
            <a:endParaRPr lang="en-US" baseline="0" dirty="0" smtClean="0"/>
          </a:p>
        </p:txBody>
      </p:sp>
      <p:sp>
        <p:nvSpPr>
          <p:cNvPr id="4" name="Slide Number Placeholder 3"/>
          <p:cNvSpPr>
            <a:spLocks noGrp="1"/>
          </p:cNvSpPr>
          <p:nvPr>
            <p:ph type="sldNum" sz="quarter" idx="10"/>
          </p:nvPr>
        </p:nvSpPr>
        <p:spPr/>
        <p:txBody>
          <a:bodyPr/>
          <a:lstStyle/>
          <a:p>
            <a:fld id="{B07F0027-EA46-454C-9A58-50A529826DC1}" type="slidenum">
              <a:rPr lang="en-US" smtClean="0"/>
              <a:t>38</a:t>
            </a:fld>
            <a:endParaRPr lang="en-US"/>
          </a:p>
        </p:txBody>
      </p:sp>
    </p:spTree>
    <p:extLst>
      <p:ext uri="{BB962C8B-B14F-4D97-AF65-F5344CB8AC3E}">
        <p14:creationId xmlns:p14="http://schemas.microsoft.com/office/powerpoint/2010/main" val="2055542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A7EFD1B0-51DB-48E4-B138-7C7259148057}" type="slidenum">
              <a:rPr lang="fr-FR" smtClean="0"/>
              <a:t>42</a:t>
            </a:fld>
            <a:endParaRPr lang="fr-FR"/>
          </a:p>
        </p:txBody>
      </p:sp>
    </p:spTree>
    <p:extLst>
      <p:ext uri="{BB962C8B-B14F-4D97-AF65-F5344CB8AC3E}">
        <p14:creationId xmlns:p14="http://schemas.microsoft.com/office/powerpoint/2010/main" val="3619782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A7EFD1B0-51DB-48E4-B138-7C7259148057}" type="slidenum">
              <a:rPr lang="fr-FR" smtClean="0"/>
              <a:t>43</a:t>
            </a:fld>
            <a:endParaRPr lang="fr-FR"/>
          </a:p>
        </p:txBody>
      </p:sp>
    </p:spTree>
    <p:extLst>
      <p:ext uri="{BB962C8B-B14F-4D97-AF65-F5344CB8AC3E}">
        <p14:creationId xmlns:p14="http://schemas.microsoft.com/office/powerpoint/2010/main" val="1378479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A7EFD1B0-51DB-48E4-B138-7C7259148057}" type="slidenum">
              <a:rPr lang="fr-FR" smtClean="0"/>
              <a:t>44</a:t>
            </a:fld>
            <a:endParaRPr lang="fr-FR"/>
          </a:p>
        </p:txBody>
      </p:sp>
    </p:spTree>
    <p:extLst>
      <p:ext uri="{BB962C8B-B14F-4D97-AF65-F5344CB8AC3E}">
        <p14:creationId xmlns:p14="http://schemas.microsoft.com/office/powerpoint/2010/main" val="3522673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A7EFD1B0-51DB-48E4-B138-7C7259148057}" type="slidenum">
              <a:rPr lang="fr-FR" smtClean="0"/>
              <a:t>45</a:t>
            </a:fld>
            <a:endParaRPr lang="fr-FR"/>
          </a:p>
        </p:txBody>
      </p:sp>
    </p:spTree>
    <p:extLst>
      <p:ext uri="{BB962C8B-B14F-4D97-AF65-F5344CB8AC3E}">
        <p14:creationId xmlns:p14="http://schemas.microsoft.com/office/powerpoint/2010/main" val="1835355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A7EFD1B0-51DB-48E4-B138-7C7259148057}" type="slidenum">
              <a:rPr lang="fr-FR" smtClean="0"/>
              <a:t>46</a:t>
            </a:fld>
            <a:endParaRPr lang="fr-FR"/>
          </a:p>
        </p:txBody>
      </p:sp>
    </p:spTree>
    <p:extLst>
      <p:ext uri="{BB962C8B-B14F-4D97-AF65-F5344CB8AC3E}">
        <p14:creationId xmlns:p14="http://schemas.microsoft.com/office/powerpoint/2010/main" val="2517179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b="1" dirty="0">
              <a:cs typeface="Calibri"/>
            </a:endParaRPr>
          </a:p>
        </p:txBody>
      </p:sp>
      <p:sp>
        <p:nvSpPr>
          <p:cNvPr id="4" name="Espace réservé du numéro de diapositive 3"/>
          <p:cNvSpPr>
            <a:spLocks noGrp="1"/>
          </p:cNvSpPr>
          <p:nvPr>
            <p:ph type="sldNum" sz="quarter" idx="10"/>
          </p:nvPr>
        </p:nvSpPr>
        <p:spPr/>
        <p:txBody>
          <a:bodyPr/>
          <a:lstStyle/>
          <a:p>
            <a:fld id="{AD941A93-174F-4572-B3CC-0585F6E8D524}" type="slidenum">
              <a:rPr lang="fr-FR">
                <a:solidFill>
                  <a:prstClr val="black"/>
                </a:solidFill>
              </a:rPr>
              <a:pPr/>
              <a:t>47</a:t>
            </a:fld>
            <a:endParaRPr lang="fr-FR">
              <a:solidFill>
                <a:prstClr val="black"/>
              </a:solidFill>
            </a:endParaRPr>
          </a:p>
        </p:txBody>
      </p:sp>
    </p:spTree>
    <p:extLst>
      <p:ext uri="{BB962C8B-B14F-4D97-AF65-F5344CB8AC3E}">
        <p14:creationId xmlns:p14="http://schemas.microsoft.com/office/powerpoint/2010/main" val="1412508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b="1" dirty="0">
              <a:cs typeface="Calibri"/>
            </a:endParaRPr>
          </a:p>
        </p:txBody>
      </p:sp>
      <p:sp>
        <p:nvSpPr>
          <p:cNvPr id="4" name="Espace réservé du numéro de diapositive 3"/>
          <p:cNvSpPr>
            <a:spLocks noGrp="1"/>
          </p:cNvSpPr>
          <p:nvPr>
            <p:ph type="sldNum" sz="quarter" idx="10"/>
          </p:nvPr>
        </p:nvSpPr>
        <p:spPr/>
        <p:txBody>
          <a:bodyPr/>
          <a:lstStyle/>
          <a:p>
            <a:fld id="{AD941A93-174F-4572-B3CC-0585F6E8D524}" type="slidenum">
              <a:rPr lang="fr-FR">
                <a:solidFill>
                  <a:prstClr val="black"/>
                </a:solidFill>
              </a:rPr>
              <a:pPr/>
              <a:t>48</a:t>
            </a:fld>
            <a:endParaRPr lang="fr-FR">
              <a:solidFill>
                <a:prstClr val="black"/>
              </a:solidFill>
            </a:endParaRPr>
          </a:p>
        </p:txBody>
      </p:sp>
    </p:spTree>
    <p:extLst>
      <p:ext uri="{BB962C8B-B14F-4D97-AF65-F5344CB8AC3E}">
        <p14:creationId xmlns:p14="http://schemas.microsoft.com/office/powerpoint/2010/main" val="2937373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cs typeface="Arial" panose="020B0604020202020204" pitchFamily="34" charset="0"/>
              </a:rPr>
              <a:t>Original group – many familiar faces</a:t>
            </a:r>
          </a:p>
        </p:txBody>
      </p:sp>
      <p:sp>
        <p:nvSpPr>
          <p:cNvPr id="10244" name="Slide Number Placeholder 3"/>
          <p:cNvSpPr>
            <a:spLocks noGrp="1"/>
          </p:cNvSpPr>
          <p:nvPr>
            <p:ph type="sldNum" sz="quarter" idx="5"/>
          </p:nvPr>
        </p:nvSpPr>
        <p:spPr>
          <a:xfrm>
            <a:off x="3884613" y="8685213"/>
            <a:ext cx="2971800" cy="4587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ea typeface="MS PGothic" panose="020B0600070205080204" pitchFamily="34" charset="-128"/>
              </a:defRPr>
            </a:lvl1pPr>
            <a:lvl2pPr marL="742950" indent="-285750" defTabSz="931863">
              <a:defRPr>
                <a:solidFill>
                  <a:schemeClr val="tx1"/>
                </a:solidFill>
                <a:latin typeface="Arial" panose="020B0604020202020204" pitchFamily="34" charset="0"/>
                <a:ea typeface="MS PGothic" panose="020B0600070205080204" pitchFamily="34" charset="-128"/>
              </a:defRPr>
            </a:lvl2pPr>
            <a:lvl3pPr marL="1143000" indent="-228600" defTabSz="931863">
              <a:defRPr>
                <a:solidFill>
                  <a:schemeClr val="tx1"/>
                </a:solidFill>
                <a:latin typeface="Arial" panose="020B0604020202020204" pitchFamily="34" charset="0"/>
                <a:ea typeface="MS PGothic" panose="020B0600070205080204" pitchFamily="34" charset="-128"/>
              </a:defRPr>
            </a:lvl3pPr>
            <a:lvl4pPr marL="1600200" indent="-228600" defTabSz="931863">
              <a:defRPr>
                <a:solidFill>
                  <a:schemeClr val="tx1"/>
                </a:solidFill>
                <a:latin typeface="Arial" panose="020B0604020202020204" pitchFamily="34" charset="0"/>
                <a:ea typeface="MS PGothic" panose="020B0600070205080204" pitchFamily="34" charset="-128"/>
              </a:defRPr>
            </a:lvl4pPr>
            <a:lvl5pPr marL="2057400" indent="-228600" defTabSz="931863">
              <a:defRPr>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7660ECA-BC55-4E90-8F62-C36FA564F92B}" type="slidenum">
              <a:rPr lang="en-US" altLang="en-US" smtClean="0"/>
              <a:pPr/>
              <a:t>3</a:t>
            </a:fld>
            <a:endParaRPr lang="en-US" altLang="en-US" smtClean="0"/>
          </a:p>
        </p:txBody>
      </p:sp>
    </p:spTree>
    <p:extLst>
      <p:ext uri="{BB962C8B-B14F-4D97-AF65-F5344CB8AC3E}">
        <p14:creationId xmlns:p14="http://schemas.microsoft.com/office/powerpoint/2010/main" val="1298902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cs typeface="Calibri"/>
            </a:endParaRPr>
          </a:p>
        </p:txBody>
      </p:sp>
      <p:sp>
        <p:nvSpPr>
          <p:cNvPr id="4" name="Espace réservé du numéro de diapositive 3"/>
          <p:cNvSpPr>
            <a:spLocks noGrp="1"/>
          </p:cNvSpPr>
          <p:nvPr>
            <p:ph type="sldNum" sz="quarter" idx="10"/>
          </p:nvPr>
        </p:nvSpPr>
        <p:spPr/>
        <p:txBody>
          <a:bodyPr/>
          <a:lstStyle/>
          <a:p>
            <a:fld id="{AD941A93-174F-4572-B3CC-0585F6E8D524}" type="slidenum">
              <a:rPr lang="fr-FR">
                <a:solidFill>
                  <a:prstClr val="black"/>
                </a:solidFill>
              </a:rPr>
              <a:pPr/>
              <a:t>49</a:t>
            </a:fld>
            <a:endParaRPr lang="fr-FR">
              <a:solidFill>
                <a:prstClr val="black"/>
              </a:solidFill>
            </a:endParaRPr>
          </a:p>
        </p:txBody>
      </p:sp>
    </p:spTree>
    <p:extLst>
      <p:ext uri="{BB962C8B-B14F-4D97-AF65-F5344CB8AC3E}">
        <p14:creationId xmlns:p14="http://schemas.microsoft.com/office/powerpoint/2010/main" val="2953165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39E04C-4FB2-40B2-AA4D-946D79185B8D}" type="slidenum">
              <a:rPr lang="en-US" smtClean="0"/>
              <a:t>9</a:t>
            </a:fld>
            <a:endParaRPr lang="en-US"/>
          </a:p>
        </p:txBody>
      </p:sp>
    </p:spTree>
    <p:extLst>
      <p:ext uri="{BB962C8B-B14F-4D97-AF65-F5344CB8AC3E}">
        <p14:creationId xmlns:p14="http://schemas.microsoft.com/office/powerpoint/2010/main" val="653340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Large field</a:t>
            </a:r>
            <a:r>
              <a:rPr lang="en-US" baseline="0" dirty="0" smtClean="0"/>
              <a:t> </a:t>
            </a:r>
            <a:r>
              <a:rPr lang="en-US" baseline="0" dirty="0" err="1" smtClean="0"/>
              <a:t>req’s</a:t>
            </a:r>
            <a:r>
              <a:rPr lang="en-US" baseline="0" dirty="0" smtClean="0"/>
              <a:t> are almost the same for Crop Type but VIS NIR vs. VIS NIR SWIR… not sure that was intentional or just a relic of quickly filling in the template </a:t>
            </a:r>
            <a:endParaRPr lang="en-US" dirty="0"/>
          </a:p>
        </p:txBody>
      </p:sp>
    </p:spTree>
    <p:extLst>
      <p:ext uri="{BB962C8B-B14F-4D97-AF65-F5344CB8AC3E}">
        <p14:creationId xmlns:p14="http://schemas.microsoft.com/office/powerpoint/2010/main" val="360689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7F0027-EA46-454C-9A58-50A529826DC1}" type="slidenum">
              <a:rPr lang="en-US" smtClean="0"/>
              <a:t>25</a:t>
            </a:fld>
            <a:endParaRPr lang="en-US"/>
          </a:p>
        </p:txBody>
      </p:sp>
    </p:spTree>
    <p:extLst>
      <p:ext uri="{BB962C8B-B14F-4D97-AF65-F5344CB8AC3E}">
        <p14:creationId xmlns:p14="http://schemas.microsoft.com/office/powerpoint/2010/main" val="2575103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Biomass</a:t>
            </a:r>
            <a:r>
              <a:rPr lang="en-US" baseline="0" dirty="0" smtClean="0"/>
              <a:t> seems lower level than the others… b</a:t>
            </a:r>
            <a:r>
              <a:rPr lang="en-US" dirty="0" smtClean="0"/>
              <a:t>iomass</a:t>
            </a:r>
            <a:r>
              <a:rPr lang="en-US" baseline="0" dirty="0" smtClean="0"/>
              <a:t> as input? Or biomass as its own product?</a:t>
            </a:r>
            <a:endParaRPr lang="en-US" dirty="0"/>
          </a:p>
        </p:txBody>
      </p:sp>
      <p:sp>
        <p:nvSpPr>
          <p:cNvPr id="4" name="Slide Number Placeholder 3"/>
          <p:cNvSpPr>
            <a:spLocks noGrp="1"/>
          </p:cNvSpPr>
          <p:nvPr>
            <p:ph type="sldNum" sz="quarter" idx="10"/>
          </p:nvPr>
        </p:nvSpPr>
        <p:spPr/>
        <p:txBody>
          <a:bodyPr/>
          <a:lstStyle/>
          <a:p>
            <a:fld id="{B07F0027-EA46-454C-9A58-50A529826DC1}" type="slidenum">
              <a:rPr lang="en-US" smtClean="0"/>
              <a:t>27</a:t>
            </a:fld>
            <a:endParaRPr lang="en-US"/>
          </a:p>
        </p:txBody>
      </p:sp>
    </p:spTree>
    <p:extLst>
      <p:ext uri="{BB962C8B-B14F-4D97-AF65-F5344CB8AC3E}">
        <p14:creationId xmlns:p14="http://schemas.microsoft.com/office/powerpoint/2010/main" val="4243004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GEOGLAM is going to curate data – do we need to bring in computer scientists to make it effective?</a:t>
            </a:r>
          </a:p>
          <a:p>
            <a:endParaRPr lang="en-US" dirty="0"/>
          </a:p>
        </p:txBody>
      </p:sp>
      <p:sp>
        <p:nvSpPr>
          <p:cNvPr id="4" name="Slide Number Placeholder 3"/>
          <p:cNvSpPr>
            <a:spLocks noGrp="1"/>
          </p:cNvSpPr>
          <p:nvPr>
            <p:ph type="sldNum" sz="quarter" idx="10"/>
          </p:nvPr>
        </p:nvSpPr>
        <p:spPr/>
        <p:txBody>
          <a:bodyPr/>
          <a:lstStyle/>
          <a:p>
            <a:fld id="{B07F0027-EA46-454C-9A58-50A529826DC1}" type="slidenum">
              <a:rPr lang="en-US" smtClean="0"/>
              <a:t>29</a:t>
            </a:fld>
            <a:endParaRPr lang="en-US"/>
          </a:p>
        </p:txBody>
      </p:sp>
    </p:spTree>
    <p:extLst>
      <p:ext uri="{BB962C8B-B14F-4D97-AF65-F5344CB8AC3E}">
        <p14:creationId xmlns:p14="http://schemas.microsoft.com/office/powerpoint/2010/main" val="506476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altLang="en-US" sz="12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a:t>
            </a:r>
            <a:r>
              <a:rPr kumimoji="0" lang="en-US" altLang="en-US" sz="1200" b="1"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Thermal IR at 30 to 80 m on daily to 3 day revisit cycle</a:t>
            </a:r>
            <a:r>
              <a:rPr kumimoji="0" lang="en-US" altLang="en-US" sz="12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would change </a:t>
            </a:r>
            <a:r>
              <a:rPr kumimoji="0" lang="en-US" altLang="en-US" sz="1200" b="0" i="0" u="none" strike="noStrike" cap="none" normalizeH="0" baseline="0" dirty="0" err="1" smtClean="0">
                <a:ln>
                  <a:noFill/>
                </a:ln>
                <a:solidFill>
                  <a:srgbClr val="222222"/>
                </a:solidFill>
                <a:effectLst/>
                <a:latin typeface="Arial" panose="020B0604020202020204" pitchFamily="34" charset="0"/>
                <a:cs typeface="Arial" panose="020B0604020202020204" pitchFamily="34" charset="0"/>
              </a:rPr>
              <a:t>completly</a:t>
            </a:r>
            <a:r>
              <a:rPr kumimoji="0" lang="en-US" altLang="en-US" sz="12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the monitoring of the crop conditions and the yield estimate, in particular in water limited cropping systems but also for winter kill of winter crops, and the water productivity assessment (irrigation). </a:t>
            </a:r>
            <a:r>
              <a:rPr kumimoji="0" lang="en-US" altLang="en-US" sz="1100" b="0" i="0" u="none" strike="noStrike" cap="none" normalizeH="0" baseline="0" dirty="0" smtClean="0">
                <a:ln>
                  <a:noFill/>
                </a:ln>
                <a:solidFill>
                  <a:schemeClr val="tx1"/>
                </a:solidFill>
                <a:effectLst/>
              </a:rPr>
              <a:t/>
            </a:r>
            <a:br>
              <a:rPr kumimoji="0" lang="en-US" altLang="en-US" sz="1100" b="0" i="0" u="none" strike="noStrike" cap="none" normalizeH="0" baseline="0" dirty="0" smtClean="0">
                <a:ln>
                  <a:noFill/>
                </a:ln>
                <a:solidFill>
                  <a:schemeClr val="tx1"/>
                </a:solidFill>
                <a:effectLst/>
              </a:rPr>
            </a:br>
            <a:r>
              <a:rPr kumimoji="0" lang="en-US" altLang="en-US" sz="3200" b="0" i="0" u="none" strike="noStrike" cap="none" normalizeH="0" baseline="0" dirty="0" smtClean="0">
                <a:ln>
                  <a:noFill/>
                </a:ln>
                <a:solidFill>
                  <a:schemeClr val="tx1"/>
                </a:solidFill>
                <a:effectLst/>
                <a:latin typeface="Arial" panose="020B0604020202020204" pitchFamily="34" charset="0"/>
              </a:rPr>
              <a:t/>
            </a:r>
            <a:br>
              <a:rPr kumimoji="0" lang="en-US" altLang="en-US" sz="3200" b="0" i="0" u="none" strike="noStrike" cap="none" normalizeH="0" baseline="0" dirty="0" smtClean="0">
                <a:ln>
                  <a:noFill/>
                </a:ln>
                <a:solidFill>
                  <a:schemeClr val="tx1"/>
                </a:solidFill>
                <a:effectLst/>
                <a:latin typeface="Arial" panose="020B0604020202020204" pitchFamily="34" charset="0"/>
              </a:rPr>
            </a:br>
            <a:endParaRPr lang="en-US" dirty="0"/>
          </a:p>
        </p:txBody>
      </p:sp>
      <p:sp>
        <p:nvSpPr>
          <p:cNvPr id="4" name="Slide Number Placeholder 3"/>
          <p:cNvSpPr>
            <a:spLocks noGrp="1"/>
          </p:cNvSpPr>
          <p:nvPr>
            <p:ph type="sldNum" sz="quarter" idx="10"/>
          </p:nvPr>
        </p:nvSpPr>
        <p:spPr/>
        <p:txBody>
          <a:bodyPr/>
          <a:lstStyle/>
          <a:p>
            <a:fld id="{B07F0027-EA46-454C-9A58-50A529826DC1}" type="slidenum">
              <a:rPr lang="en-US" smtClean="0"/>
              <a:t>33</a:t>
            </a:fld>
            <a:endParaRPr lang="en-US"/>
          </a:p>
        </p:txBody>
      </p:sp>
    </p:spTree>
    <p:extLst>
      <p:ext uri="{BB962C8B-B14F-4D97-AF65-F5344CB8AC3E}">
        <p14:creationId xmlns:p14="http://schemas.microsoft.com/office/powerpoint/2010/main" val="4080559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A7EFD1B0-51DB-48E4-B138-7C7259148057}" type="slidenum">
              <a:rPr lang="fr-FR" smtClean="0"/>
              <a:t>34</a:t>
            </a:fld>
            <a:endParaRPr lang="fr-FR"/>
          </a:p>
        </p:txBody>
      </p:sp>
    </p:spTree>
    <p:extLst>
      <p:ext uri="{BB962C8B-B14F-4D97-AF65-F5344CB8AC3E}">
        <p14:creationId xmlns:p14="http://schemas.microsoft.com/office/powerpoint/2010/main" val="2700553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562984" y="336551"/>
            <a:ext cx="9067800" cy="4368800"/>
          </a:xfrm>
          <a:prstGeom prst="rect">
            <a:avLst/>
          </a:prstGeom>
        </p:spPr>
        <p:txBody>
          <a:bodyPr lIns="91427" tIns="45716" rIns="91427" bIns="45716" anchor="t">
            <a:noAutofit/>
          </a:bodyPr>
          <a:lstStyle/>
          <a:p>
            <a:endParaRPr/>
          </a:p>
        </p:txBody>
      </p:sp>
      <p:sp>
        <p:nvSpPr>
          <p:cNvPr id="21" name="Shape 21"/>
          <p:cNvSpPr>
            <a:spLocks noGrp="1"/>
          </p:cNvSpPr>
          <p:nvPr>
            <p:ph type="title"/>
          </p:nvPr>
        </p:nvSpPr>
        <p:spPr>
          <a:xfrm>
            <a:off x="317500" y="4724401"/>
            <a:ext cx="11557000" cy="1003300"/>
          </a:xfrm>
          <a:prstGeom prst="rect">
            <a:avLst/>
          </a:prstGeom>
        </p:spPr>
        <p:txBody>
          <a:bodyPr anchor="b"/>
          <a:lstStyle/>
          <a:p>
            <a:r>
              <a:t>Title Text</a:t>
            </a:r>
          </a:p>
        </p:txBody>
      </p:sp>
      <p:sp>
        <p:nvSpPr>
          <p:cNvPr id="22" name="Shape 22"/>
          <p:cNvSpPr>
            <a:spLocks noGrp="1"/>
          </p:cNvSpPr>
          <p:nvPr>
            <p:ph type="body" sz="quarter" idx="1"/>
          </p:nvPr>
        </p:nvSpPr>
        <p:spPr>
          <a:xfrm>
            <a:off x="317500" y="5759455"/>
            <a:ext cx="11557000" cy="793751"/>
          </a:xfrm>
          <a:prstGeom prst="rect">
            <a:avLst/>
          </a:prstGeom>
        </p:spPr>
        <p:txBody>
          <a:bodyPr anchor="t"/>
          <a:lstStyle>
            <a:lvl1pPr marL="0" indent="0" algn="ctr">
              <a:spcBef>
                <a:spcPts val="0"/>
              </a:spcBef>
              <a:buSzTx/>
              <a:buNone/>
              <a:defRPr sz="2150"/>
            </a:lvl1pPr>
            <a:lvl2pPr marL="0" indent="114285" algn="ctr">
              <a:spcBef>
                <a:spcPts val="0"/>
              </a:spcBef>
              <a:buSzTx/>
              <a:buNone/>
              <a:defRPr sz="2150"/>
            </a:lvl2pPr>
            <a:lvl3pPr marL="0" indent="228569" algn="ctr">
              <a:spcBef>
                <a:spcPts val="0"/>
              </a:spcBef>
              <a:buSzTx/>
              <a:buNone/>
              <a:defRPr sz="2150"/>
            </a:lvl3pPr>
            <a:lvl4pPr marL="0" indent="342853" algn="ctr">
              <a:spcBef>
                <a:spcPts val="0"/>
              </a:spcBef>
              <a:buSzTx/>
              <a:buNone/>
              <a:defRPr sz="2150"/>
            </a:lvl4pPr>
            <a:lvl5pPr marL="0" indent="457134" algn="ctr">
              <a:spcBef>
                <a:spcPts val="0"/>
              </a:spcBef>
              <a:buSzTx/>
              <a:buNone/>
              <a:defRPr sz="215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68968716"/>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xfrm>
            <a:off x="5973004" y="6540506"/>
            <a:ext cx="290142" cy="28725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84195808"/>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889000" y="1149353"/>
            <a:ext cx="10414000" cy="2324100"/>
          </a:xfrm>
          <a:prstGeom prst="rect">
            <a:avLst/>
          </a:prstGeom>
        </p:spPr>
        <p:txBody>
          <a:bodyPr anchor="b"/>
          <a:lstStyle/>
          <a:p>
            <a:r>
              <a:t>Title Text</a:t>
            </a:r>
          </a:p>
        </p:txBody>
      </p:sp>
      <p:sp>
        <p:nvSpPr>
          <p:cNvPr id="12" name="Shape 12"/>
          <p:cNvSpPr>
            <a:spLocks noGrp="1"/>
          </p:cNvSpPr>
          <p:nvPr>
            <p:ph type="body" sz="quarter" idx="1"/>
          </p:nvPr>
        </p:nvSpPr>
        <p:spPr>
          <a:xfrm>
            <a:off x="889000" y="3536955"/>
            <a:ext cx="10414000" cy="793751"/>
          </a:xfrm>
          <a:prstGeom prst="rect">
            <a:avLst/>
          </a:prstGeom>
        </p:spPr>
        <p:txBody>
          <a:bodyPr anchor="t"/>
          <a:lstStyle>
            <a:lvl1pPr marL="0" indent="0" algn="ctr">
              <a:spcBef>
                <a:spcPts val="0"/>
              </a:spcBef>
              <a:buSzTx/>
              <a:buNone/>
              <a:defRPr sz="2150"/>
            </a:lvl1pPr>
            <a:lvl2pPr marL="0" indent="114285" algn="ctr">
              <a:spcBef>
                <a:spcPts val="0"/>
              </a:spcBef>
              <a:buSzTx/>
              <a:buNone/>
              <a:defRPr sz="2150"/>
            </a:lvl2pPr>
            <a:lvl3pPr marL="0" indent="228569" algn="ctr">
              <a:spcBef>
                <a:spcPts val="0"/>
              </a:spcBef>
              <a:buSzTx/>
              <a:buNone/>
              <a:defRPr sz="2150"/>
            </a:lvl3pPr>
            <a:lvl4pPr marL="0" indent="342853" algn="ctr">
              <a:spcBef>
                <a:spcPts val="0"/>
              </a:spcBef>
              <a:buSzTx/>
              <a:buNone/>
              <a:defRPr sz="2150"/>
            </a:lvl4pPr>
            <a:lvl5pPr marL="0" indent="457134" algn="ctr">
              <a:spcBef>
                <a:spcPts val="0"/>
              </a:spcBef>
              <a:buSzTx/>
              <a:buNone/>
              <a:defRPr sz="215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46183954"/>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lvl1pPr>
              <a:defRPr>
                <a:latin typeface="Tw Cen MT" panose="020B0602020104020603"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nchor="t"/>
          <a:lstStyle>
            <a:lvl1pPr>
              <a:spcBef>
                <a:spcPts val="600"/>
              </a:spcBef>
              <a:defRPr>
                <a:latin typeface="Tw Cen MT" panose="020B0602020104020603" pitchFamily="34" charset="0"/>
              </a:defRPr>
            </a:lvl1pPr>
            <a:lvl2pPr>
              <a:spcBef>
                <a:spcPts val="600"/>
              </a:spcBef>
              <a:defRPr sz="2400">
                <a:latin typeface="Tw Cen MT" panose="020B0602020104020603" pitchFamily="34" charset="0"/>
              </a:defRPr>
            </a:lvl2pPr>
            <a:lvl3pPr>
              <a:spcBef>
                <a:spcPts val="600"/>
              </a:spcBef>
              <a:defRPr sz="2000">
                <a:latin typeface="Tw Cen MT" panose="020B0602020104020603" pitchFamily="34" charset="0"/>
              </a:defRPr>
            </a:lvl3pPr>
            <a:lvl4pPr>
              <a:spcBef>
                <a:spcPts val="600"/>
              </a:spcBef>
              <a:defRPr sz="1800">
                <a:latin typeface="Tw Cen MT" panose="020B0602020104020603" pitchFamily="34" charset="0"/>
              </a:defRPr>
            </a:lvl4pPr>
            <a:lvl5pPr>
              <a:spcBef>
                <a:spcPts val="600"/>
              </a:spcBef>
              <a:defRPr sz="1600">
                <a:latin typeface="Tw Cen MT" panose="020B0602020104020603"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Slide Number Placeholder 5"/>
          <p:cNvSpPr>
            <a:spLocks noGrp="1"/>
          </p:cNvSpPr>
          <p:nvPr>
            <p:ph type="sldNum" sz="quarter" idx="4"/>
          </p:nvPr>
        </p:nvSpPr>
        <p:spPr>
          <a:xfrm>
            <a:off x="11028070" y="6423497"/>
            <a:ext cx="325730" cy="230832"/>
          </a:xfrm>
          <a:prstGeom prst="rect">
            <a:avLst/>
          </a:prstGeom>
        </p:spPr>
        <p:txBody>
          <a:bodyPr vert="horz" lIns="91440" tIns="45720" rIns="91440" bIns="45720" rtlCol="0" anchor="ctr"/>
          <a:lstStyle>
            <a:lvl1pPr algn="r">
              <a:defRPr sz="900">
                <a:solidFill>
                  <a:schemeClr val="tx1">
                    <a:tint val="75000"/>
                  </a:schemeClr>
                </a:solidFill>
                <a:latin typeface="Tw Cen MT" panose="020B0602020104020603" pitchFamily="34" charset="0"/>
              </a:defRPr>
            </a:lvl1pPr>
          </a:lstStyle>
          <a:p>
            <a:fld id="{FF09F551-F43D-4047-B22F-3DADC4AC05FE}" type="slidenum">
              <a:rPr lang="en-US" smtClean="0"/>
              <a:pPr/>
              <a:t>‹#›</a:t>
            </a:fld>
            <a:endParaRPr lang="en-US"/>
          </a:p>
        </p:txBody>
      </p:sp>
    </p:spTree>
    <p:extLst>
      <p:ext uri="{BB962C8B-B14F-4D97-AF65-F5344CB8AC3E}">
        <p14:creationId xmlns:p14="http://schemas.microsoft.com/office/powerpoint/2010/main" val="17175355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11684000" y="6629401"/>
            <a:ext cx="4064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fld id="{86CB4B4D-7CA3-9044-876B-883B54F8677D}" type="slidenum">
              <a:rPr lang="en-US" smtClean="0"/>
              <a:pPr/>
              <a:t>‹#›</a:t>
            </a:fld>
            <a:endParaRPr lang="en-US" dirty="0"/>
          </a:p>
        </p:txBody>
      </p:sp>
      <p:sp>
        <p:nvSpPr>
          <p:cNvPr id="3" name="Content Placeholder 2"/>
          <p:cNvSpPr>
            <a:spLocks noGrp="1"/>
          </p:cNvSpPr>
          <p:nvPr>
            <p:ph sz="quarter" idx="10"/>
          </p:nvPr>
        </p:nvSpPr>
        <p:spPr>
          <a:xfrm>
            <a:off x="609600" y="1600200"/>
            <a:ext cx="10871200" cy="4724400"/>
          </a:xfrm>
          <a:prstGeom prst="rect">
            <a:avLst/>
          </a:prstGeom>
        </p:spPr>
        <p:txBody>
          <a:bodyPr/>
          <a:lstStyle>
            <a:lvl1pPr>
              <a:defRPr sz="2000">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quarter" idx="11" hasCustomPrompt="1"/>
          </p:nvPr>
        </p:nvSpPr>
        <p:spPr>
          <a:xfrm>
            <a:off x="2743200" y="304800"/>
            <a:ext cx="6604000" cy="533400"/>
          </a:xfrm>
          <a:prstGeom prst="rect">
            <a:avLst/>
          </a:prstGeom>
        </p:spPr>
        <p:txBody>
          <a:bodyPr/>
          <a:lstStyle>
            <a:lvl1pPr marL="0" indent="0">
              <a:buNone/>
              <a:defRPr>
                <a:solidFill>
                  <a:schemeClr val="bg1"/>
                </a:solidFill>
                <a:latin typeface="+mj-lt"/>
              </a:defRPr>
            </a:lvl1pPr>
          </a:lstStyle>
          <a:p>
            <a:pPr marL="342900" marR="0" lvl="0" indent="-342900" defTabSz="914400" eaLnBrk="1" fontAlgn="auto" latinLnBrk="0" hangingPunct="1">
              <a:lnSpc>
                <a:spcPct val="100000"/>
              </a:lnSpc>
              <a:spcBef>
                <a:spcPts val="500"/>
              </a:spcBef>
              <a:spcAft>
                <a:spcPts val="0"/>
              </a:spcAft>
              <a:buClrTx/>
              <a:buSzPct val="100000"/>
              <a:tabLst/>
              <a:defRPr/>
            </a:pPr>
            <a:r>
              <a:rPr lang="en-US" dirty="0" smtClean="0"/>
              <a:t>Title TBA</a:t>
            </a:r>
            <a:endParaRPr lang="en-US" dirty="0"/>
          </a:p>
        </p:txBody>
      </p:sp>
    </p:spTree>
    <p:extLst>
      <p:ext uri="{BB962C8B-B14F-4D97-AF65-F5344CB8AC3E}">
        <p14:creationId xmlns:p14="http://schemas.microsoft.com/office/powerpoint/2010/main" val="129491636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5_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11684000" y="6629401"/>
            <a:ext cx="4064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fld id="{86CB4B4D-7CA3-9044-876B-883B54F8677D}" type="slidenum">
              <a:rPr lang="en-US" smtClean="0"/>
              <a:pPr/>
              <a:t>‹#›</a:t>
            </a:fld>
            <a:endParaRPr lang="en-US" dirty="0"/>
          </a:p>
        </p:txBody>
      </p:sp>
      <p:sp>
        <p:nvSpPr>
          <p:cNvPr id="3" name="Content Placeholder 2"/>
          <p:cNvSpPr>
            <a:spLocks noGrp="1"/>
          </p:cNvSpPr>
          <p:nvPr>
            <p:ph sz="quarter" idx="10"/>
          </p:nvPr>
        </p:nvSpPr>
        <p:spPr>
          <a:xfrm>
            <a:off x="609600" y="1600200"/>
            <a:ext cx="10871200" cy="4724400"/>
          </a:xfrm>
          <a:prstGeom prst="rect">
            <a:avLst/>
          </a:prstGeom>
        </p:spPr>
        <p:txBody>
          <a:bodyPr/>
          <a:lstStyle>
            <a:lvl1pPr>
              <a:defRPr sz="2000">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quarter" idx="11" hasCustomPrompt="1"/>
          </p:nvPr>
        </p:nvSpPr>
        <p:spPr>
          <a:xfrm>
            <a:off x="2743200" y="304800"/>
            <a:ext cx="6604000" cy="533400"/>
          </a:xfrm>
          <a:prstGeom prst="rect">
            <a:avLst/>
          </a:prstGeom>
        </p:spPr>
        <p:txBody>
          <a:bodyPr/>
          <a:lstStyle>
            <a:lvl1pPr marL="0" indent="0">
              <a:buNone/>
              <a:defRPr>
                <a:solidFill>
                  <a:schemeClr val="bg1"/>
                </a:solidFill>
                <a:latin typeface="+mj-lt"/>
              </a:defRPr>
            </a:lvl1pPr>
          </a:lstStyle>
          <a:p>
            <a:pPr marL="342900" marR="0" lvl="0" indent="-342900" defTabSz="914400" eaLnBrk="1" fontAlgn="auto" latinLnBrk="0" hangingPunct="1">
              <a:lnSpc>
                <a:spcPct val="100000"/>
              </a:lnSpc>
              <a:spcBef>
                <a:spcPts val="500"/>
              </a:spcBef>
              <a:spcAft>
                <a:spcPts val="0"/>
              </a:spcAft>
              <a:buClrTx/>
              <a:buSzPct val="100000"/>
              <a:tabLst/>
              <a:defRPr/>
            </a:pPr>
            <a:r>
              <a:rPr lang="en-US" dirty="0" smtClean="0"/>
              <a:t>Title TBA</a:t>
            </a:r>
            <a:endParaRPr lang="en-US" dirty="0"/>
          </a:p>
        </p:txBody>
      </p:sp>
    </p:spTree>
    <p:extLst>
      <p:ext uri="{BB962C8B-B14F-4D97-AF65-F5344CB8AC3E}">
        <p14:creationId xmlns:p14="http://schemas.microsoft.com/office/powerpoint/2010/main" val="342685657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7_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11684000" y="6629401"/>
            <a:ext cx="4064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fld id="{86CB4B4D-7CA3-9044-876B-883B54F8677D}" type="slidenum">
              <a:rPr lang="en-US" smtClean="0"/>
              <a:pPr/>
              <a:t>‹#›</a:t>
            </a:fld>
            <a:endParaRPr lang="en-US" dirty="0"/>
          </a:p>
        </p:txBody>
      </p:sp>
      <p:sp>
        <p:nvSpPr>
          <p:cNvPr id="3" name="Content Placeholder 2"/>
          <p:cNvSpPr>
            <a:spLocks noGrp="1"/>
          </p:cNvSpPr>
          <p:nvPr>
            <p:ph sz="quarter" idx="10"/>
          </p:nvPr>
        </p:nvSpPr>
        <p:spPr>
          <a:xfrm>
            <a:off x="609600" y="1600200"/>
            <a:ext cx="10871200" cy="4724400"/>
          </a:xfrm>
          <a:prstGeom prst="rect">
            <a:avLst/>
          </a:prstGeom>
        </p:spPr>
        <p:txBody>
          <a:bodyPr/>
          <a:lstStyle>
            <a:lvl1pPr>
              <a:defRPr sz="2000">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quarter" idx="11" hasCustomPrompt="1"/>
          </p:nvPr>
        </p:nvSpPr>
        <p:spPr>
          <a:xfrm>
            <a:off x="2743200" y="304800"/>
            <a:ext cx="6604000" cy="533400"/>
          </a:xfrm>
          <a:prstGeom prst="rect">
            <a:avLst/>
          </a:prstGeom>
        </p:spPr>
        <p:txBody>
          <a:bodyPr/>
          <a:lstStyle>
            <a:lvl1pPr marL="0" indent="0">
              <a:buNone/>
              <a:defRPr>
                <a:solidFill>
                  <a:schemeClr val="bg1"/>
                </a:solidFill>
                <a:latin typeface="+mj-lt"/>
              </a:defRPr>
            </a:lvl1pPr>
          </a:lstStyle>
          <a:p>
            <a:pPr marL="342900" marR="0" lvl="0" indent="-342900" defTabSz="914400" eaLnBrk="1" fontAlgn="auto" latinLnBrk="0" hangingPunct="1">
              <a:lnSpc>
                <a:spcPct val="100000"/>
              </a:lnSpc>
              <a:spcBef>
                <a:spcPts val="500"/>
              </a:spcBef>
              <a:spcAft>
                <a:spcPts val="0"/>
              </a:spcAft>
              <a:buClrTx/>
              <a:buSzPct val="100000"/>
              <a:tabLst/>
              <a:defRPr/>
            </a:pPr>
            <a:r>
              <a:rPr lang="en-US" dirty="0" smtClean="0"/>
              <a:t>Title TBA</a:t>
            </a:r>
            <a:endParaRPr lang="en-US" dirty="0"/>
          </a:p>
        </p:txBody>
      </p:sp>
    </p:spTree>
    <p:extLst>
      <p:ext uri="{BB962C8B-B14F-4D97-AF65-F5344CB8AC3E}">
        <p14:creationId xmlns:p14="http://schemas.microsoft.com/office/powerpoint/2010/main" val="121167905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3" name="Freeform 1"/>
          <p:cNvSpPr>
            <a:spLocks/>
          </p:cNvSpPr>
          <p:nvPr userDrawn="1"/>
        </p:nvSpPr>
        <p:spPr bwMode="auto">
          <a:xfrm>
            <a:off x="-11906" y="-13883"/>
            <a:ext cx="12151816" cy="765000"/>
          </a:xfrm>
          <a:custGeom>
            <a:avLst/>
            <a:gdLst>
              <a:gd name="T0" fmla="*/ 7 w 21600"/>
              <a:gd name="T1" fmla="*/ 224 h 21600"/>
              <a:gd name="T2" fmla="*/ 0 w 21600"/>
              <a:gd name="T3" fmla="*/ 21600 h 21600"/>
              <a:gd name="T4" fmla="*/ 4383 w 21600"/>
              <a:gd name="T5" fmla="*/ 8069 h 21600"/>
              <a:gd name="T6" fmla="*/ 21600 w 21600"/>
              <a:gd name="T7" fmla="*/ 336 h 21600"/>
              <a:gd name="T8" fmla="*/ 10546 w 21600"/>
              <a:gd name="T9" fmla="*/ 0 h 21600"/>
              <a:gd name="T10" fmla="*/ 7 w 21600"/>
              <a:gd name="T11" fmla="*/ 224 h 21600"/>
              <a:gd name="T12" fmla="*/ 7 w 21600"/>
              <a:gd name="T13" fmla="*/ 224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7" y="224"/>
                </a:moveTo>
                <a:lnTo>
                  <a:pt x="0" y="21600"/>
                </a:lnTo>
                <a:cubicBezTo>
                  <a:pt x="0" y="21600"/>
                  <a:pt x="880" y="12376"/>
                  <a:pt x="4383" y="8069"/>
                </a:cubicBezTo>
                <a:cubicBezTo>
                  <a:pt x="8356" y="3185"/>
                  <a:pt x="21600" y="336"/>
                  <a:pt x="21600" y="336"/>
                </a:cubicBezTo>
                <a:lnTo>
                  <a:pt x="10546" y="0"/>
                </a:lnTo>
                <a:lnTo>
                  <a:pt x="7" y="224"/>
                </a:lnTo>
                <a:close/>
                <a:moveTo>
                  <a:pt x="7" y="224"/>
                </a:moveTo>
              </a:path>
            </a:pathLst>
          </a:custGeom>
          <a:solidFill>
            <a:srgbClr val="4989A4"/>
          </a:solidFill>
          <a:ln>
            <a:noFill/>
          </a:ln>
          <a:extLst>
            <a:ext uri="{91240B29-F687-4F45-9708-019B960494DF}">
              <a14:hiddenLine xmlns:a14="http://schemas.microsoft.com/office/drawing/2010/main" w="38100" cap="flat">
                <a:solidFill>
                  <a:schemeClr val="tx1"/>
                </a:solidFill>
                <a:miter lim="800000"/>
                <a:headEnd type="none" w="med" len="med"/>
                <a:tailEnd type="none" w="med" len="med"/>
              </a14:hiddenLine>
            </a:ext>
          </a:extLst>
        </p:spPr>
        <p:txBody>
          <a:bodyPr lIns="0" tIns="0" rIns="0" bIns="0"/>
          <a:lstStyle/>
          <a:p>
            <a:endParaRPr lang="fr-FR" sz="3937"/>
          </a:p>
        </p:txBody>
      </p:sp>
      <p:pic>
        <p:nvPicPr>
          <p:cNvPr id="6" name="Picture 6"/>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5617" y="142392"/>
            <a:ext cx="714375" cy="714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7" name="Grouper 13"/>
          <p:cNvGrpSpPr/>
          <p:nvPr userDrawn="1"/>
        </p:nvGrpSpPr>
        <p:grpSpPr>
          <a:xfrm>
            <a:off x="71139" y="6436087"/>
            <a:ext cx="11746911" cy="405856"/>
            <a:chOff x="21034" y="9306000"/>
            <a:chExt cx="12530038" cy="432900"/>
          </a:xfrm>
        </p:grpSpPr>
        <p:sp>
          <p:nvSpPr>
            <p:cNvPr id="8" name="Line 3"/>
            <p:cNvSpPr>
              <a:spLocks noChangeShapeType="1"/>
            </p:cNvSpPr>
            <p:nvPr/>
          </p:nvSpPr>
          <p:spPr bwMode="auto">
            <a:xfrm flipV="1">
              <a:off x="4342160" y="9557320"/>
              <a:ext cx="8208912" cy="0"/>
            </a:xfrm>
            <a:prstGeom prst="line">
              <a:avLst/>
            </a:prstGeom>
            <a:noFill/>
            <a:ln w="25400" cap="flat">
              <a:solidFill>
                <a:srgbClr val="666666"/>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fr-FR" sz="3937"/>
            </a:p>
          </p:txBody>
        </p:sp>
        <p:sp>
          <p:nvSpPr>
            <p:cNvPr id="9" name="Line 3"/>
            <p:cNvSpPr>
              <a:spLocks noChangeShapeType="1"/>
            </p:cNvSpPr>
            <p:nvPr/>
          </p:nvSpPr>
          <p:spPr bwMode="auto">
            <a:xfrm>
              <a:off x="813768" y="9558000"/>
              <a:ext cx="144016" cy="0"/>
            </a:xfrm>
            <a:prstGeom prst="line">
              <a:avLst/>
            </a:prstGeom>
            <a:noFill/>
            <a:ln w="25400" cap="flat">
              <a:solidFill>
                <a:srgbClr val="666666"/>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fr-FR" sz="3937"/>
            </a:p>
          </p:txBody>
        </p:sp>
        <p:pic>
          <p:nvPicPr>
            <p:cNvPr id="10" name="Image 9" descr="ucl_gris.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34" y="9396000"/>
              <a:ext cx="634365" cy="342900"/>
            </a:xfrm>
            <a:prstGeom prst="rect">
              <a:avLst/>
            </a:prstGeom>
          </p:spPr>
        </p:pic>
        <p:pic>
          <p:nvPicPr>
            <p:cNvPr id="11" name="Image 10" descr="eli_turq_light.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600" y="9306000"/>
              <a:ext cx="3168000" cy="396000"/>
            </a:xfrm>
            <a:prstGeom prst="rect">
              <a:avLst/>
            </a:prstGeom>
          </p:spPr>
        </p:pic>
      </p:grpSp>
    </p:spTree>
    <p:extLst>
      <p:ext uri="{BB962C8B-B14F-4D97-AF65-F5344CB8AC3E}">
        <p14:creationId xmlns:p14="http://schemas.microsoft.com/office/powerpoint/2010/main" val="67629659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889000" y="2266953"/>
            <a:ext cx="10414000" cy="2324100"/>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7131985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582993" y="552453"/>
            <a:ext cx="4762500" cy="5753100"/>
          </a:xfrm>
          <a:prstGeom prst="rect">
            <a:avLst/>
          </a:prstGeom>
        </p:spPr>
        <p:txBody>
          <a:bodyPr lIns="91427" tIns="45716" rIns="91427" bIns="45716" anchor="t">
            <a:noAutofit/>
          </a:bodyPr>
          <a:lstStyle/>
          <a:p>
            <a:endParaRPr/>
          </a:p>
        </p:txBody>
      </p:sp>
      <p:sp>
        <p:nvSpPr>
          <p:cNvPr id="39" name="Shape 39"/>
          <p:cNvSpPr>
            <a:spLocks noGrp="1"/>
          </p:cNvSpPr>
          <p:nvPr>
            <p:ph type="title"/>
          </p:nvPr>
        </p:nvSpPr>
        <p:spPr>
          <a:xfrm>
            <a:off x="825508" y="552453"/>
            <a:ext cx="5111751" cy="2806700"/>
          </a:xfrm>
          <a:prstGeom prst="rect">
            <a:avLst/>
          </a:prstGeom>
        </p:spPr>
        <p:txBody>
          <a:bodyPr anchor="b"/>
          <a:lstStyle>
            <a:lvl1pPr>
              <a:defRPr sz="4150"/>
            </a:lvl1pPr>
          </a:lstStyle>
          <a:p>
            <a:r>
              <a:t>Title Text</a:t>
            </a:r>
          </a:p>
        </p:txBody>
      </p:sp>
      <p:sp>
        <p:nvSpPr>
          <p:cNvPr id="40" name="Shape 40"/>
          <p:cNvSpPr>
            <a:spLocks noGrp="1"/>
          </p:cNvSpPr>
          <p:nvPr>
            <p:ph type="body" sz="quarter" idx="1"/>
          </p:nvPr>
        </p:nvSpPr>
        <p:spPr>
          <a:xfrm>
            <a:off x="825508" y="3422653"/>
            <a:ext cx="5111751" cy="2882900"/>
          </a:xfrm>
          <a:prstGeom prst="rect">
            <a:avLst/>
          </a:prstGeom>
        </p:spPr>
        <p:txBody>
          <a:bodyPr anchor="t"/>
          <a:lstStyle>
            <a:lvl1pPr marL="0" indent="0" algn="ctr">
              <a:spcBef>
                <a:spcPts val="0"/>
              </a:spcBef>
              <a:buSzTx/>
              <a:buNone/>
              <a:defRPr sz="2150"/>
            </a:lvl1pPr>
            <a:lvl2pPr marL="0" indent="114285" algn="ctr">
              <a:spcBef>
                <a:spcPts val="0"/>
              </a:spcBef>
              <a:buSzTx/>
              <a:buNone/>
              <a:defRPr sz="2150"/>
            </a:lvl2pPr>
            <a:lvl3pPr marL="0" indent="228569" algn="ctr">
              <a:spcBef>
                <a:spcPts val="0"/>
              </a:spcBef>
              <a:buSzTx/>
              <a:buNone/>
              <a:defRPr sz="2150"/>
            </a:lvl3pPr>
            <a:lvl4pPr marL="0" indent="342853" algn="ctr">
              <a:spcBef>
                <a:spcPts val="0"/>
              </a:spcBef>
              <a:buSzTx/>
              <a:buNone/>
              <a:defRPr sz="2150"/>
            </a:lvl4pPr>
            <a:lvl5pPr marL="0" indent="457134" algn="ctr">
              <a:spcBef>
                <a:spcPts val="0"/>
              </a:spcBef>
              <a:buSzTx/>
              <a:buNone/>
              <a:defRPr sz="215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6452991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9457598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584953" y="1619255"/>
            <a:ext cx="4762500" cy="4603751"/>
          </a:xfrm>
          <a:prstGeom prst="rect">
            <a:avLst/>
          </a:prstGeom>
        </p:spPr>
        <p:txBody>
          <a:bodyPr lIns="91427" tIns="45716" rIns="91427" bIns="45716"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844550" y="1619255"/>
            <a:ext cx="5003800" cy="4603751"/>
          </a:xfrm>
          <a:prstGeom prst="rect">
            <a:avLst/>
          </a:prstGeom>
        </p:spPr>
        <p:txBody>
          <a:bodyPr/>
          <a:lstStyle>
            <a:lvl1pPr marL="279363" indent="-279363">
              <a:spcBef>
                <a:spcPts val="2250"/>
              </a:spcBef>
              <a:defRPr sz="2250"/>
            </a:lvl1pPr>
            <a:lvl2pPr marL="558722" indent="-279363">
              <a:spcBef>
                <a:spcPts val="2250"/>
              </a:spcBef>
              <a:defRPr sz="2250"/>
            </a:lvl2pPr>
            <a:lvl3pPr marL="838082" indent="-279363">
              <a:spcBef>
                <a:spcPts val="2250"/>
              </a:spcBef>
              <a:defRPr sz="2250"/>
            </a:lvl3pPr>
            <a:lvl4pPr marL="1117442" indent="-279363">
              <a:spcBef>
                <a:spcPts val="2250"/>
              </a:spcBef>
              <a:defRPr sz="2250"/>
            </a:lvl4pPr>
            <a:lvl5pPr marL="1396804" indent="-279363">
              <a:spcBef>
                <a:spcPts val="2250"/>
              </a:spcBef>
              <a:defRPr sz="225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4136119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844553" y="889002"/>
            <a:ext cx="10502900" cy="507365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5165885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7880350" y="3524255"/>
            <a:ext cx="3702051" cy="2774951"/>
          </a:xfrm>
          <a:prstGeom prst="rect">
            <a:avLst/>
          </a:prstGeom>
        </p:spPr>
        <p:txBody>
          <a:bodyPr lIns="91427" tIns="45716" rIns="91427" bIns="45716" anchor="t">
            <a:noAutofit/>
          </a:bodyPr>
          <a:lstStyle/>
          <a:p>
            <a:endParaRPr/>
          </a:p>
        </p:txBody>
      </p:sp>
      <p:sp>
        <p:nvSpPr>
          <p:cNvPr id="84" name="Shape 84"/>
          <p:cNvSpPr>
            <a:spLocks noGrp="1"/>
          </p:cNvSpPr>
          <p:nvPr>
            <p:ph type="pic" sz="quarter" idx="14"/>
          </p:nvPr>
        </p:nvSpPr>
        <p:spPr>
          <a:xfrm>
            <a:off x="7880350" y="565155"/>
            <a:ext cx="3702051" cy="2774951"/>
          </a:xfrm>
          <a:prstGeom prst="rect">
            <a:avLst/>
          </a:prstGeom>
        </p:spPr>
        <p:txBody>
          <a:bodyPr lIns="91427" tIns="45716" rIns="91427" bIns="45716" anchor="t">
            <a:noAutofit/>
          </a:bodyPr>
          <a:lstStyle/>
          <a:p>
            <a:endParaRPr/>
          </a:p>
        </p:txBody>
      </p:sp>
      <p:sp>
        <p:nvSpPr>
          <p:cNvPr id="85" name="Shape 85"/>
          <p:cNvSpPr>
            <a:spLocks noGrp="1"/>
          </p:cNvSpPr>
          <p:nvPr>
            <p:ph type="pic" idx="15"/>
          </p:nvPr>
        </p:nvSpPr>
        <p:spPr>
          <a:xfrm>
            <a:off x="603251" y="565152"/>
            <a:ext cx="7086600" cy="5734051"/>
          </a:xfrm>
          <a:prstGeom prst="rect">
            <a:avLst/>
          </a:prstGeom>
        </p:spPr>
        <p:txBody>
          <a:bodyPr lIns="91427" tIns="45716" rIns="91427" bIns="45716"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8447318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1193808" y="4476751"/>
            <a:ext cx="9810751" cy="394978"/>
          </a:xfrm>
          <a:prstGeom prst="rect">
            <a:avLst/>
          </a:prstGeom>
        </p:spPr>
        <p:txBody>
          <a:bodyPr anchor="t">
            <a:spAutoFit/>
          </a:bodyPr>
          <a:lstStyle>
            <a:lvl1pPr marL="0" indent="0" algn="ctr">
              <a:spcBef>
                <a:spcPts val="0"/>
              </a:spcBef>
              <a:buSzTx/>
              <a:buNone/>
              <a:defRPr sz="1900"/>
            </a:lvl1pPr>
          </a:lstStyle>
          <a:p>
            <a:r>
              <a:t>–Johnny Appleseed</a:t>
            </a:r>
          </a:p>
        </p:txBody>
      </p:sp>
      <p:sp>
        <p:nvSpPr>
          <p:cNvPr id="94" name="Shape 94"/>
          <p:cNvSpPr>
            <a:spLocks noGrp="1"/>
          </p:cNvSpPr>
          <p:nvPr>
            <p:ph type="body" sz="quarter" idx="14"/>
          </p:nvPr>
        </p:nvSpPr>
        <p:spPr>
          <a:xfrm>
            <a:off x="1193808" y="2993506"/>
            <a:ext cx="9810751" cy="502700"/>
          </a:xfrm>
          <a:prstGeom prst="rect">
            <a:avLst/>
          </a:prstGeom>
        </p:spPr>
        <p:txBody>
          <a:bodyPr>
            <a:spAutoFit/>
          </a:bodyPr>
          <a:lstStyle>
            <a:lvl1pPr marL="0" indent="0" algn="ctr">
              <a:spcBef>
                <a:spcPts val="0"/>
              </a:spcBef>
              <a:buSzTx/>
              <a:buNone/>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23412302"/>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2192000" cy="6858000"/>
          </a:xfrm>
          <a:prstGeom prst="rect">
            <a:avLst/>
          </a:prstGeom>
        </p:spPr>
        <p:txBody>
          <a:bodyPr lIns="91427" tIns="45716" rIns="91427" bIns="45716"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06076958"/>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44553" y="476251"/>
            <a:ext cx="10502900" cy="1143000"/>
          </a:xfrm>
          <a:prstGeom prst="rect">
            <a:avLst/>
          </a:prstGeom>
          <a:ln w="12700">
            <a:miter lim="400000"/>
          </a:ln>
          <a:extLst>
            <a:ext uri="{C572A759-6A51-4108-AA02-DFA0A04FC94B}">
              <ma14:wrappingTextBoxFlag xmlns:ma14="http://schemas.microsoft.com/office/mac/drawingml/2011/main" xmlns="" val="1"/>
            </a:ext>
          </a:extLst>
        </p:spPr>
        <p:txBody>
          <a:bodyPr lIns="50799" tIns="50799" rIns="50799" bIns="50799" anchor="ctr">
            <a:normAutofit/>
          </a:bodyPr>
          <a:lstStyle/>
          <a:p>
            <a:r>
              <a:t>Title Text</a:t>
            </a:r>
          </a:p>
        </p:txBody>
      </p:sp>
      <p:sp>
        <p:nvSpPr>
          <p:cNvPr id="3" name="Shape 3"/>
          <p:cNvSpPr>
            <a:spLocks noGrp="1"/>
          </p:cNvSpPr>
          <p:nvPr>
            <p:ph type="body" idx="1"/>
          </p:nvPr>
        </p:nvSpPr>
        <p:spPr>
          <a:xfrm>
            <a:off x="844553" y="1619255"/>
            <a:ext cx="10502900" cy="4603751"/>
          </a:xfrm>
          <a:prstGeom prst="rect">
            <a:avLst/>
          </a:prstGeom>
          <a:ln w="12700">
            <a:miter lim="400000"/>
          </a:ln>
          <a:extLst>
            <a:ext uri="{C572A759-6A51-4108-AA02-DFA0A04FC94B}">
              <ma14:wrappingTextBoxFlag xmlns:ma14="http://schemas.microsoft.com/office/mac/drawingml/2011/main" xmlns="" val="1"/>
            </a:ext>
          </a:extLst>
        </p:spPr>
        <p:txBody>
          <a:bodyPr lIns="50799" tIns="50799" rIns="50799" bIns="50799"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5947758" y="6540506"/>
            <a:ext cx="290142" cy="287256"/>
          </a:xfrm>
          <a:prstGeom prst="rect">
            <a:avLst/>
          </a:prstGeom>
          <a:ln w="12700">
            <a:miter lim="400000"/>
          </a:ln>
        </p:spPr>
        <p:txBody>
          <a:bodyPr wrap="none" lIns="50799" tIns="50799" rIns="50799" bIns="50799">
            <a:spAutoFit/>
          </a:bodyPr>
          <a:lstStyle>
            <a:lvl1pPr>
              <a:defRPr sz="1200">
                <a:latin typeface="Tw Cen MT" panose="020B0602020104020603" pitchFamily="34" charset="0"/>
              </a:defRPr>
            </a:lvl1pPr>
          </a:lstStyle>
          <a:p>
            <a:pPr algn="ctr" defTabSz="412691" hangingPunct="0"/>
            <a:fld id="{86CB4B4D-7CA3-9044-876B-883B54F8677D}" type="slidenum">
              <a:rPr lang="en-US" kern="0" smtClean="0">
                <a:solidFill>
                  <a:srgbClr val="000000"/>
                </a:solidFill>
                <a:sym typeface="Helvetica Light"/>
              </a:rPr>
              <a:pPr algn="ctr" defTabSz="412691" hangingPunct="0"/>
              <a:t>‹#›</a:t>
            </a:fld>
            <a:endParaRPr lang="en-US" kern="0">
              <a:solidFill>
                <a:srgbClr val="000000"/>
              </a:solidFill>
              <a:sym typeface="Helvetica Light"/>
            </a:endParaRPr>
          </a:p>
        </p:txBody>
      </p:sp>
      <p:pic>
        <p:nvPicPr>
          <p:cNvPr id="6" name="Picture 5"/>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3692" y="6316284"/>
            <a:ext cx="1541722" cy="473529"/>
          </a:xfrm>
          <a:prstGeom prst="rect">
            <a:avLst/>
          </a:prstGeom>
        </p:spPr>
      </p:pic>
      <p:sp>
        <p:nvSpPr>
          <p:cNvPr id="7" name="TextBox 6"/>
          <p:cNvSpPr txBox="1"/>
          <p:nvPr userDrawn="1"/>
        </p:nvSpPr>
        <p:spPr>
          <a:xfrm>
            <a:off x="9062357" y="6332476"/>
            <a:ext cx="3037114"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US" sz="1100" b="0" i="0" u="none" strike="noStrike" cap="none" spc="0" normalizeH="0" baseline="0" dirty="0" smtClean="0">
                <a:ln>
                  <a:noFill/>
                </a:ln>
                <a:solidFill>
                  <a:srgbClr val="0061AA"/>
                </a:solidFill>
                <a:effectLst/>
                <a:uFillTx/>
                <a:latin typeface="Tw Cen MT" panose="020B0602020104020603" pitchFamily="34" charset="0"/>
                <a:ea typeface="+mn-ea"/>
                <a:cs typeface="+mn-cs"/>
                <a:sym typeface="Helvetica Light"/>
              </a:rPr>
              <a:t>@G20_GEOGLAM</a:t>
            </a:r>
          </a:p>
          <a:p>
            <a:pPr marL="0" marR="0" indent="0" algn="r" defTabSz="825500" rtl="0" fontAlgn="auto" latinLnBrk="0" hangingPunct="0">
              <a:lnSpc>
                <a:spcPct val="100000"/>
              </a:lnSpc>
              <a:spcBef>
                <a:spcPts val="0"/>
              </a:spcBef>
              <a:spcAft>
                <a:spcPts val="0"/>
              </a:spcAft>
              <a:buClrTx/>
              <a:buSzTx/>
              <a:buFontTx/>
              <a:buNone/>
              <a:tabLst/>
            </a:pPr>
            <a:r>
              <a:rPr kumimoji="0" lang="en-US" sz="1100" b="0" i="0" u="none" strike="noStrike" cap="none" spc="0" normalizeH="0" baseline="0" dirty="0" smtClean="0">
                <a:ln>
                  <a:noFill/>
                </a:ln>
                <a:solidFill>
                  <a:srgbClr val="0061AA"/>
                </a:solidFill>
                <a:effectLst/>
                <a:uFillTx/>
                <a:latin typeface="Tw Cen MT" panose="020B0602020104020603" pitchFamily="34" charset="0"/>
                <a:ea typeface="+mn-ea"/>
                <a:cs typeface="+mn-cs"/>
                <a:sym typeface="Helvetica Light"/>
              </a:rPr>
              <a:t>www.geoglam.org </a:t>
            </a:r>
            <a:endParaRPr kumimoji="0" lang="en-US" sz="1100" b="0" i="0" u="none" strike="noStrike" cap="none" spc="0" normalizeH="0" baseline="0" dirty="0">
              <a:ln>
                <a:noFill/>
              </a:ln>
              <a:solidFill>
                <a:srgbClr val="0061AA"/>
              </a:solidFill>
              <a:effectLst/>
              <a:uFillTx/>
              <a:latin typeface="Tw Cen MT" panose="020B0602020104020603" pitchFamily="34" charset="0"/>
              <a:ea typeface="+mn-ea"/>
              <a:cs typeface="+mn-cs"/>
              <a:sym typeface="Helvetica Light"/>
            </a:endParaRPr>
          </a:p>
        </p:txBody>
      </p:sp>
    </p:spTree>
    <p:extLst>
      <p:ext uri="{BB962C8B-B14F-4D97-AF65-F5344CB8AC3E}">
        <p14:creationId xmlns:p14="http://schemas.microsoft.com/office/powerpoint/2010/main" val="6104408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8" r:id="rId16"/>
  </p:sldLayoutIdLst>
  <p:transition spd="med"/>
  <p:hf hdr="0" ftr="0" dt="0"/>
  <p:txStyles>
    <p:titleStyle>
      <a:lvl1pPr marL="0" marR="0" indent="0" algn="ctr" defTabSz="41269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Tw Cen MT" panose="020B0602020104020603" pitchFamily="34" charset="0"/>
          <a:ea typeface="+mn-ea"/>
          <a:cs typeface="+mn-cs"/>
          <a:sym typeface="Helvetica Light"/>
        </a:defRPr>
      </a:lvl1pPr>
      <a:lvl2pPr marL="0" marR="0" indent="114285" algn="ctr" defTabSz="41269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2pPr>
      <a:lvl3pPr marL="0" marR="0" indent="228569" algn="ctr" defTabSz="41269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3pPr>
      <a:lvl4pPr marL="0" marR="0" indent="342853" algn="ctr" defTabSz="41269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4pPr>
      <a:lvl5pPr marL="0" marR="0" indent="457134" algn="ctr" defTabSz="41269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5pPr>
      <a:lvl6pPr marL="0" marR="0" indent="571419" algn="ctr" defTabSz="41269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6pPr>
      <a:lvl7pPr marL="0" marR="0" indent="685703" algn="ctr" defTabSz="41269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7pPr>
      <a:lvl8pPr marL="0" marR="0" indent="799987" algn="ctr" defTabSz="41269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8pPr>
      <a:lvl9pPr marL="0" marR="0" indent="914272" algn="ctr" defTabSz="41269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9pPr>
    </p:titleStyle>
    <p:bodyStyle>
      <a:lvl1pPr marL="317455"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Tw Cen MT" panose="020B0602020104020603" pitchFamily="34" charset="0"/>
          <a:ea typeface="+mn-ea"/>
          <a:cs typeface="+mn-cs"/>
          <a:sym typeface="Helvetica Light"/>
        </a:defRPr>
      </a:lvl1pPr>
      <a:lvl2pPr marL="634911"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Tw Cen MT" panose="020B0602020104020603" pitchFamily="34" charset="0"/>
          <a:ea typeface="+mn-ea"/>
          <a:cs typeface="+mn-cs"/>
          <a:sym typeface="Helvetica Light"/>
        </a:defRPr>
      </a:lvl2pPr>
      <a:lvl3pPr marL="952365"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Tw Cen MT" panose="020B0602020104020603" pitchFamily="34" charset="0"/>
          <a:ea typeface="+mn-ea"/>
          <a:cs typeface="+mn-cs"/>
          <a:sym typeface="Helvetica Light"/>
        </a:defRPr>
      </a:lvl3pPr>
      <a:lvl4pPr marL="1269821"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Tw Cen MT" panose="020B0602020104020603" pitchFamily="34" charset="0"/>
          <a:ea typeface="+mn-ea"/>
          <a:cs typeface="+mn-cs"/>
          <a:sym typeface="Helvetica Light"/>
        </a:defRPr>
      </a:lvl4pPr>
      <a:lvl5pPr marL="1587276"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Tw Cen MT" panose="020B0602020104020603" pitchFamily="34" charset="0"/>
          <a:ea typeface="+mn-ea"/>
          <a:cs typeface="+mn-cs"/>
          <a:sym typeface="Helvetica Light"/>
        </a:defRPr>
      </a:lvl5pPr>
      <a:lvl6pPr marL="1904732"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6pPr>
      <a:lvl7pPr marL="2222186"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7pPr>
      <a:lvl8pPr marL="2539641"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8pPr>
      <a:lvl9pPr marL="2857097"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412691"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1pPr>
      <a:lvl2pPr marL="0" marR="0" indent="114285" algn="ctr" defTabSz="412691"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2pPr>
      <a:lvl3pPr marL="0" marR="0" indent="228569" algn="ctr" defTabSz="412691"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3pPr>
      <a:lvl4pPr marL="0" marR="0" indent="342853" algn="ctr" defTabSz="412691"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4pPr>
      <a:lvl5pPr marL="0" marR="0" indent="457134" algn="ctr" defTabSz="412691"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5pPr>
      <a:lvl6pPr marL="0" marR="0" indent="571419" algn="ctr" defTabSz="412691"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6pPr>
      <a:lvl7pPr marL="0" marR="0" indent="685703" algn="ctr" defTabSz="412691"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7pPr>
      <a:lvl8pPr marL="0" marR="0" indent="799987" algn="ctr" defTabSz="412691"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8pPr>
      <a:lvl9pPr marL="0" marR="0" indent="914272" algn="ctr" defTabSz="412691"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23.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23.emf"/></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gif"/><Relationship Id="rId2" Type="http://schemas.openxmlformats.org/officeDocument/2006/relationships/image" Target="../media/image7.gif"/><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3.vml"/><Relationship Id="rId4" Type="http://schemas.openxmlformats.org/officeDocument/2006/relationships/image" Target="../media/image23.emf"/></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27.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hyperlink" Target="mailto:akwhitcraft@geoglam.org" TargetMode="Externa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27.png"/><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32.gif"/></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gi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the-house-300749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5840"/>
            <a:ext cx="12192000" cy="6096745"/>
          </a:xfrm>
          <a:prstGeom prst="rect">
            <a:avLst/>
          </a:prstGeom>
          <a:ln w="12700">
            <a:miter lim="400000"/>
          </a:ln>
        </p:spPr>
      </p:pic>
      <p:sp>
        <p:nvSpPr>
          <p:cNvPr id="7" name="Shape 127"/>
          <p:cNvSpPr/>
          <p:nvPr/>
        </p:nvSpPr>
        <p:spPr>
          <a:xfrm>
            <a:off x="2903027" y="1686933"/>
            <a:ext cx="6784797" cy="524430"/>
          </a:xfrm>
          <a:prstGeom prst="rect">
            <a:avLst/>
          </a:prstGeom>
          <a:ln w="12700">
            <a:miter lim="400000"/>
          </a:ln>
          <a:extLst>
            <a:ext uri="{C572A759-6A51-4108-AA02-DFA0A04FC94B}">
              <ma14:wrappingTextBoxFlag xmlns="" xmlns:ma14="http://schemas.microsoft.com/office/mac/drawingml/2011/main" val="1"/>
            </a:ext>
          </a:extLst>
        </p:spPr>
        <p:txBody>
          <a:bodyPr wrap="none" lIns="42509" tIns="42509" rIns="42509" bIns="42509" anchor="ctr">
            <a:spAutoFit/>
          </a:bodyPr>
          <a:lstStyle>
            <a:lvl1pPr>
              <a:defRPr sz="2700" b="1">
                <a:solidFill>
                  <a:srgbClr val="FFFFFF"/>
                </a:solidFill>
                <a:latin typeface="Arial"/>
                <a:ea typeface="Arial"/>
                <a:cs typeface="Arial"/>
                <a:sym typeface="Arial"/>
              </a:defRPr>
            </a:lvl1pPr>
          </a:lstStyle>
          <a:p>
            <a:pPr algn="ctr" defTabSz="412691" hangingPunct="0"/>
            <a:r>
              <a:rPr sz="2850" kern="0" dirty="0">
                <a:latin typeface="Tw Cen MT" panose="020B0602020104020603" pitchFamily="34" charset="0"/>
              </a:rPr>
              <a:t>G20 Global Agriculture Monitoring Initiativ</a:t>
            </a:r>
            <a:r>
              <a:rPr lang="en-US" sz="2850" kern="0" dirty="0">
                <a:latin typeface="Tw Cen MT" panose="020B0602020104020603" pitchFamily="34" charset="0"/>
              </a:rPr>
              <a:t>e</a:t>
            </a:r>
            <a:endParaRPr sz="2850" kern="0" dirty="0">
              <a:latin typeface="Tw Cen MT" panose="020B0602020104020603" pitchFamily="34" charset="0"/>
            </a:endParaRPr>
          </a:p>
        </p:txBody>
      </p:sp>
      <p:sp>
        <p:nvSpPr>
          <p:cNvPr id="8" name="Shape 128"/>
          <p:cNvSpPr/>
          <p:nvPr/>
        </p:nvSpPr>
        <p:spPr>
          <a:xfrm>
            <a:off x="3959410" y="2312885"/>
            <a:ext cx="4672039" cy="1240010"/>
          </a:xfrm>
          <a:prstGeom prst="rect">
            <a:avLst/>
          </a:prstGeom>
          <a:ln w="12700">
            <a:miter lim="400000"/>
          </a:ln>
          <a:extLst>
            <a:ext uri="{C572A759-6A51-4108-AA02-DFA0A04FC94B}">
              <ma14:wrappingTextBoxFlag xmlns="" xmlns:ma14="http://schemas.microsoft.com/office/mac/drawingml/2011/main" val="1"/>
            </a:ext>
          </a:extLst>
        </p:spPr>
        <p:txBody>
          <a:bodyPr wrap="none" lIns="42509" tIns="42509" rIns="42509" bIns="42509" anchor="ctr">
            <a:spAutoFit/>
          </a:bodyPr>
          <a:lstStyle>
            <a:lvl1pPr>
              <a:defRPr sz="11400">
                <a:solidFill>
                  <a:srgbClr val="FFFFFF"/>
                </a:solidFill>
                <a:latin typeface="Arial"/>
                <a:ea typeface="Arial"/>
                <a:cs typeface="Arial"/>
                <a:sym typeface="Arial"/>
              </a:defRPr>
            </a:lvl1pPr>
          </a:lstStyle>
          <a:p>
            <a:pPr algn="ctr" defTabSz="412691" hangingPunct="0"/>
            <a:r>
              <a:rPr sz="7500" b="1" kern="0" dirty="0">
                <a:latin typeface="Tw Cen MT" panose="020B0602020104020603" pitchFamily="34" charset="0"/>
              </a:rPr>
              <a:t>GEOGLAM</a:t>
            </a:r>
            <a:r>
              <a:rPr lang="en-US" sz="7500" b="1" kern="0" dirty="0">
                <a:latin typeface="Tw Cen MT" panose="020B0602020104020603" pitchFamily="34" charset="0"/>
              </a:rPr>
              <a:t> </a:t>
            </a:r>
          </a:p>
        </p:txBody>
      </p:sp>
      <p:sp>
        <p:nvSpPr>
          <p:cNvPr id="9" name="Shape 139"/>
          <p:cNvSpPr/>
          <p:nvPr/>
        </p:nvSpPr>
        <p:spPr>
          <a:xfrm>
            <a:off x="1855452" y="3623484"/>
            <a:ext cx="8748972" cy="1659715"/>
          </a:xfrm>
          <a:prstGeom prst="rect">
            <a:avLst/>
          </a:prstGeom>
          <a:solidFill>
            <a:srgbClr val="000000">
              <a:alpha val="44430"/>
            </a:srgbClr>
          </a:solidFill>
          <a:ln w="12700">
            <a:miter lim="400000"/>
          </a:ln>
          <a:effectLst>
            <a:outerShdw blurRad="38100" dist="25400" dir="5400000" rotWithShape="0">
              <a:srgbClr val="000000">
                <a:alpha val="50000"/>
              </a:srgbClr>
            </a:outerShdw>
          </a:effectLst>
        </p:spPr>
        <p:txBody>
          <a:bodyPr lIns="42509" tIns="42509" rIns="42509" bIns="42509" anchor="ctr"/>
          <a:lstStyle/>
          <a:p>
            <a:pPr algn="ctr" defTabSz="412691" hangingPunct="0"/>
            <a:r>
              <a:rPr lang="en-US" sz="2250" kern="0" dirty="0">
                <a:solidFill>
                  <a:srgbClr val="FFFFFF"/>
                </a:solidFill>
                <a:latin typeface="Tw Cen MT" panose="020B0602020104020603" pitchFamily="34" charset="0"/>
                <a:cs typeface="Arial" panose="020B0604020202020204" pitchFamily="34" charset="0"/>
                <a:sym typeface="Helvetica Light"/>
              </a:rPr>
              <a:t>	</a:t>
            </a:r>
            <a:r>
              <a:rPr lang="en-US" sz="2250" kern="0" dirty="0" smtClean="0">
                <a:solidFill>
                  <a:srgbClr val="FFFFFF"/>
                </a:solidFill>
                <a:latin typeface="Tw Cen MT" panose="020B0602020104020603" pitchFamily="34" charset="0"/>
                <a:cs typeface="Arial" panose="020B0604020202020204" pitchFamily="34" charset="0"/>
                <a:sym typeface="Helvetica Light"/>
              </a:rPr>
              <a:t>Toward a Holistic Articulation of GEOGLAM’s </a:t>
            </a:r>
          </a:p>
          <a:p>
            <a:pPr algn="ctr" defTabSz="412691" hangingPunct="0"/>
            <a:r>
              <a:rPr lang="en-US" sz="2250" kern="0" dirty="0" smtClean="0">
                <a:solidFill>
                  <a:srgbClr val="FFFFFF"/>
                </a:solidFill>
                <a:latin typeface="Tw Cen MT" panose="020B0602020104020603" pitchFamily="34" charset="0"/>
                <a:cs typeface="Arial" panose="020B0604020202020204" pitchFamily="34" charset="0"/>
                <a:sym typeface="Helvetica Light"/>
              </a:rPr>
              <a:t>Earth Observation Data, Access, and Utilization Requirements</a:t>
            </a:r>
          </a:p>
          <a:p>
            <a:pPr algn="ctr" defTabSz="412691" hangingPunct="0"/>
            <a:endParaRPr lang="en-US" sz="2250" kern="0" dirty="0" smtClean="0">
              <a:solidFill>
                <a:srgbClr val="FFFFFF"/>
              </a:solidFill>
              <a:latin typeface="Tw Cen MT" panose="020B0602020104020603" pitchFamily="34" charset="0"/>
              <a:cs typeface="Arial" panose="020B0604020202020204" pitchFamily="34" charset="0"/>
              <a:sym typeface="Helvetica Light"/>
            </a:endParaRPr>
          </a:p>
          <a:p>
            <a:pPr algn="ctr" defTabSz="412691" hangingPunct="0"/>
            <a:r>
              <a:rPr lang="en-US" kern="0" dirty="0" smtClean="0">
                <a:solidFill>
                  <a:srgbClr val="FFFFFF"/>
                </a:solidFill>
                <a:latin typeface="Tw Cen MT" panose="020B0602020104020603" pitchFamily="34" charset="0"/>
                <a:cs typeface="Arial" panose="020B0604020202020204" pitchFamily="34" charset="0"/>
                <a:sym typeface="Helvetica Light"/>
              </a:rPr>
              <a:t>Alyssa Whitcraft - GEOGLAM Secretariat</a:t>
            </a:r>
          </a:p>
          <a:p>
            <a:pPr algn="ctr" defTabSz="412691" hangingPunct="0"/>
            <a:r>
              <a:rPr lang="en-US" kern="0" dirty="0" smtClean="0">
                <a:solidFill>
                  <a:srgbClr val="FFFFFF"/>
                </a:solidFill>
                <a:latin typeface="Tw Cen MT" panose="020B0602020104020603" pitchFamily="34" charset="0"/>
                <a:cs typeface="Arial" panose="020B0604020202020204" pitchFamily="34" charset="0"/>
                <a:sym typeface="Helvetica Light"/>
              </a:rPr>
              <a:t> akwhitcraft@geoglam.org </a:t>
            </a:r>
            <a:endParaRPr kern="0" dirty="0">
              <a:solidFill>
                <a:srgbClr val="FFFFFF"/>
              </a:solidFill>
              <a:latin typeface="Tw Cen MT" panose="020B0602020104020603" pitchFamily="34" charset="0"/>
              <a:cs typeface="Arial" panose="020B0604020202020204" pitchFamily="34" charset="0"/>
              <a:sym typeface="Helvetica Light"/>
            </a:endParaRPr>
          </a:p>
        </p:txBody>
      </p:sp>
    </p:spTree>
    <p:extLst>
      <p:ext uri="{BB962C8B-B14F-4D97-AF65-F5344CB8AC3E}">
        <p14:creationId xmlns:p14="http://schemas.microsoft.com/office/powerpoint/2010/main" val="1239292904"/>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uk-UA" smtClean="0"/>
              <a:pPr/>
              <a:t>10</a:t>
            </a:fld>
            <a:endParaRPr lang="uk-UA" dirty="0"/>
          </a:p>
        </p:txBody>
      </p:sp>
      <p:sp>
        <p:nvSpPr>
          <p:cNvPr id="4" name="Content Placeholder 3"/>
          <p:cNvSpPr>
            <a:spLocks noGrp="1"/>
          </p:cNvSpPr>
          <p:nvPr>
            <p:ph sz="quarter" idx="11"/>
          </p:nvPr>
        </p:nvSpPr>
        <p:spPr>
          <a:xfrm>
            <a:off x="303576" y="753886"/>
            <a:ext cx="6604000" cy="533400"/>
          </a:xfrm>
        </p:spPr>
        <p:txBody>
          <a:bodyPr/>
          <a:lstStyle/>
          <a:p>
            <a:r>
              <a:rPr lang="en-US" dirty="0" smtClean="0">
                <a:solidFill>
                  <a:schemeClr val="tx1"/>
                </a:solidFill>
                <a:latin typeface="Tw Cen MT" panose="020B0602020104020603" pitchFamily="34" charset="0"/>
              </a:rPr>
              <a:t>Crop Type Mask</a:t>
            </a:r>
            <a:endParaRPr lang="en-US" dirty="0">
              <a:solidFill>
                <a:schemeClr val="tx1"/>
              </a:solidFill>
              <a:latin typeface="Tw Cen MT" panose="020B0602020104020603" pitchFamily="34" charset="0"/>
            </a:endParaRPr>
          </a:p>
        </p:txBody>
      </p:sp>
      <p:graphicFrame>
        <p:nvGraphicFramePr>
          <p:cNvPr id="5" name="Content Placeholder 4"/>
          <p:cNvGraphicFramePr>
            <a:graphicFrameLocks/>
          </p:cNvGraphicFramePr>
          <p:nvPr>
            <p:extLst/>
          </p:nvPr>
        </p:nvGraphicFramePr>
        <p:xfrm>
          <a:off x="303576" y="1343822"/>
          <a:ext cx="10844938" cy="3703318"/>
        </p:xfrm>
        <a:graphic>
          <a:graphicData uri="http://schemas.openxmlformats.org/drawingml/2006/table">
            <a:tbl>
              <a:tblPr firstRow="1" bandRow="1">
                <a:tableStyleId>{5940675A-B579-460E-94D1-54222C63F5DA}</a:tableStyleId>
              </a:tblPr>
              <a:tblGrid>
                <a:gridCol w="457200"/>
                <a:gridCol w="1852420"/>
                <a:gridCol w="1422553"/>
                <a:gridCol w="1422553"/>
                <a:gridCol w="1422553"/>
                <a:gridCol w="1422553"/>
                <a:gridCol w="1422553"/>
                <a:gridCol w="1422553"/>
              </a:tblGrid>
              <a:tr h="457198">
                <a:tc gridSpan="2">
                  <a:txBody>
                    <a:bodyPr/>
                    <a:lstStyle/>
                    <a:p>
                      <a:endParaRPr lang="en-US" sz="2000" dirty="0">
                        <a:latin typeface="Tw Cen MT" panose="020B0602020104020603" pitchFamily="34" charset="0"/>
                      </a:endParaRPr>
                    </a:p>
                  </a:txBody>
                  <a:tcPr/>
                </a:tc>
                <a:tc hMerge="1">
                  <a:txBody>
                    <a:bodyPr/>
                    <a:lstStyle/>
                    <a:p>
                      <a:endParaRPr lang="en-US" dirty="0"/>
                    </a:p>
                  </a:txBody>
                  <a:tcPr/>
                </a:tc>
                <a:tc gridSpan="2">
                  <a:txBody>
                    <a:bodyPr/>
                    <a:lstStyle/>
                    <a:p>
                      <a:pPr algn="ctr"/>
                      <a:r>
                        <a:rPr lang="en-US" sz="1800" b="1" dirty="0" smtClean="0">
                          <a:solidFill>
                            <a:schemeClr val="accent6">
                              <a:lumMod val="75000"/>
                            </a:schemeClr>
                          </a:solidFill>
                          <a:latin typeface="Tw Cen MT" panose="020B0602020104020603" pitchFamily="34" charset="0"/>
                        </a:rPr>
                        <a:t>SMALL FIELDS</a:t>
                      </a:r>
                      <a:endParaRPr lang="en-US" sz="1800" b="1" dirty="0">
                        <a:solidFill>
                          <a:schemeClr val="accent6">
                            <a:lumMod val="75000"/>
                          </a:schemeClr>
                        </a:solidFill>
                        <a:latin typeface="Tw Cen MT" panose="020B0602020104020603" pitchFamily="34" charset="0"/>
                      </a:endParaRPr>
                    </a:p>
                  </a:txBody>
                  <a:tcPr anchor="ctr"/>
                </a:tc>
                <a:tc hMerge="1">
                  <a:txBody>
                    <a:bodyPr/>
                    <a:lstStyle/>
                    <a:p>
                      <a:endParaRPr lang="en-US" dirty="0"/>
                    </a:p>
                  </a:txBody>
                  <a:tcPr/>
                </a:tc>
                <a:tc gridSpan="2">
                  <a:txBody>
                    <a:bodyPr/>
                    <a:lstStyle/>
                    <a:p>
                      <a:pPr algn="ctr"/>
                      <a:r>
                        <a:rPr lang="en-US" sz="1800" b="1" dirty="0" smtClean="0">
                          <a:solidFill>
                            <a:schemeClr val="accent3">
                              <a:lumMod val="75000"/>
                            </a:schemeClr>
                          </a:solidFill>
                          <a:latin typeface="Tw Cen MT" panose="020B0602020104020603" pitchFamily="34" charset="0"/>
                        </a:rPr>
                        <a:t>MEDIUM FIELDS</a:t>
                      </a:r>
                      <a:endParaRPr lang="en-US" sz="1800" b="1" dirty="0">
                        <a:solidFill>
                          <a:schemeClr val="accent3">
                            <a:lumMod val="75000"/>
                          </a:schemeClr>
                        </a:solidFill>
                        <a:latin typeface="Tw Cen MT" panose="020B0602020104020603" pitchFamily="34" charset="0"/>
                      </a:endParaRPr>
                    </a:p>
                  </a:txBody>
                  <a:tcPr anchor="ctr"/>
                </a:tc>
                <a:tc hMerge="1">
                  <a:txBody>
                    <a:bodyPr/>
                    <a:lstStyle/>
                    <a:p>
                      <a:endParaRPr lang="en-US" dirty="0"/>
                    </a:p>
                  </a:txBody>
                  <a:tcPr/>
                </a:tc>
                <a:tc gridSpan="2">
                  <a:txBody>
                    <a:bodyPr/>
                    <a:lstStyle/>
                    <a:p>
                      <a:pPr algn="ctr"/>
                      <a:r>
                        <a:rPr lang="en-US" sz="1800" b="1" dirty="0" smtClean="0">
                          <a:latin typeface="Tw Cen MT" panose="020B0602020104020603" pitchFamily="34" charset="0"/>
                        </a:rPr>
                        <a:t>LARGE FIELDS</a:t>
                      </a:r>
                      <a:endParaRPr lang="en-US" sz="1800" b="1" dirty="0">
                        <a:latin typeface="Tw Cen MT" panose="020B0602020104020603" pitchFamily="34" charset="0"/>
                      </a:endParaRPr>
                    </a:p>
                  </a:txBody>
                  <a:tcPr anchor="ctr"/>
                </a:tc>
                <a:tc hMerge="1">
                  <a:txBody>
                    <a:bodyPr/>
                    <a:lstStyle/>
                    <a:p>
                      <a:endParaRPr lang="en-US" dirty="0"/>
                    </a:p>
                  </a:txBody>
                  <a:tcPr/>
                </a:tc>
              </a:tr>
              <a:tr h="228600">
                <a:tc rowSpan="5">
                  <a:txBody>
                    <a:bodyPr/>
                    <a:lstStyle/>
                    <a:p>
                      <a:pPr algn="ctr"/>
                      <a:r>
                        <a:rPr lang="en-US" sz="1800" b="1" dirty="0" smtClean="0">
                          <a:latin typeface="Tw Cen MT" panose="020B0602020104020603" pitchFamily="34" charset="0"/>
                        </a:rPr>
                        <a:t>EO DATA</a:t>
                      </a:r>
                      <a:endParaRPr lang="en-US" sz="1800" b="1" dirty="0">
                        <a:latin typeface="Tw Cen MT" panose="020B0602020104020603" pitchFamily="34" charset="0"/>
                      </a:endParaRPr>
                    </a:p>
                  </a:txBody>
                  <a:tcPr vert="vert270" anchor="ctr"/>
                </a:tc>
                <a:tc>
                  <a:txBody>
                    <a:bodyPr/>
                    <a:lstStyle/>
                    <a:p>
                      <a:pPr algn="l"/>
                      <a:endParaRPr lang="en-US" sz="1800" b="1" dirty="0">
                        <a:latin typeface="Tw Cen MT" panose="020B0602020104020603" pitchFamily="34" charset="0"/>
                      </a:endParaRPr>
                    </a:p>
                  </a:txBody>
                  <a:tcPr anchor="ctr"/>
                </a:tc>
                <a:tc>
                  <a:txBody>
                    <a:bodyPr/>
                    <a:lstStyle/>
                    <a:p>
                      <a:pPr algn="ctr"/>
                      <a:r>
                        <a:rPr lang="en-US" sz="1600" i="1" dirty="0" smtClean="0">
                          <a:solidFill>
                            <a:schemeClr val="accent6">
                              <a:lumMod val="75000"/>
                            </a:schemeClr>
                          </a:solidFill>
                          <a:latin typeface="Tw Cen MT" panose="020B0602020104020603" pitchFamily="34" charset="0"/>
                        </a:rPr>
                        <a:t>Minimum</a:t>
                      </a:r>
                      <a:endParaRPr lang="en-US" sz="1600" i="1" dirty="0">
                        <a:solidFill>
                          <a:schemeClr val="accent6">
                            <a:lumMod val="75000"/>
                          </a:schemeClr>
                        </a:solidFill>
                        <a:latin typeface="Tw Cen MT" panose="020B0602020104020603" pitchFamily="34" charset="0"/>
                      </a:endParaRPr>
                    </a:p>
                  </a:txBody>
                  <a:tcPr/>
                </a:tc>
                <a:tc>
                  <a:txBody>
                    <a:bodyPr/>
                    <a:lstStyle/>
                    <a:p>
                      <a:pPr algn="ctr"/>
                      <a:r>
                        <a:rPr lang="en-US" sz="1600" i="1" dirty="0" smtClean="0">
                          <a:solidFill>
                            <a:schemeClr val="accent6">
                              <a:lumMod val="75000"/>
                            </a:schemeClr>
                          </a:solidFill>
                          <a:latin typeface="Tw Cen MT" panose="020B0602020104020603" pitchFamily="34" charset="0"/>
                        </a:rPr>
                        <a:t>Preferred</a:t>
                      </a:r>
                      <a:endParaRPr lang="en-US" sz="1600" i="1" dirty="0">
                        <a:solidFill>
                          <a:schemeClr val="accent6">
                            <a:lumMod val="75000"/>
                          </a:schemeClr>
                        </a:solidFill>
                        <a:latin typeface="Tw Cen MT" panose="020B0602020104020603" pitchFamily="34" charset="0"/>
                      </a:endParaRPr>
                    </a:p>
                  </a:txBody>
                  <a:tcPr/>
                </a:tc>
                <a:tc>
                  <a:txBody>
                    <a:bodyPr/>
                    <a:lstStyle/>
                    <a:p>
                      <a:pPr algn="ctr"/>
                      <a:r>
                        <a:rPr lang="en-US" sz="1600" i="1" dirty="0" smtClean="0">
                          <a:solidFill>
                            <a:schemeClr val="accent3">
                              <a:lumMod val="75000"/>
                            </a:schemeClr>
                          </a:solidFill>
                          <a:latin typeface="Tw Cen MT" panose="020B0602020104020603" pitchFamily="34" charset="0"/>
                        </a:rPr>
                        <a:t>Minimum</a:t>
                      </a:r>
                      <a:endParaRPr lang="en-US" sz="1600" i="1" dirty="0">
                        <a:solidFill>
                          <a:schemeClr val="accent3">
                            <a:lumMod val="75000"/>
                          </a:schemeClr>
                        </a:solidFill>
                        <a:latin typeface="Tw Cen MT" panose="020B0602020104020603" pitchFamily="34" charset="0"/>
                      </a:endParaRPr>
                    </a:p>
                  </a:txBody>
                  <a:tcPr/>
                </a:tc>
                <a:tc>
                  <a:txBody>
                    <a:bodyPr/>
                    <a:lstStyle/>
                    <a:p>
                      <a:pPr algn="ctr"/>
                      <a:r>
                        <a:rPr lang="en-US" sz="1600" i="1" dirty="0" smtClean="0">
                          <a:solidFill>
                            <a:schemeClr val="accent3">
                              <a:lumMod val="75000"/>
                            </a:schemeClr>
                          </a:solidFill>
                          <a:latin typeface="Tw Cen MT" panose="020B0602020104020603" pitchFamily="34" charset="0"/>
                        </a:rPr>
                        <a:t>Preferred</a:t>
                      </a:r>
                      <a:endParaRPr lang="en-US" sz="1600" i="1" dirty="0">
                        <a:solidFill>
                          <a:schemeClr val="accent3">
                            <a:lumMod val="75000"/>
                          </a:schemeClr>
                        </a:solidFill>
                        <a:latin typeface="Tw Cen MT" panose="020B0602020104020603" pitchFamily="34" charset="0"/>
                      </a:endParaRPr>
                    </a:p>
                  </a:txBody>
                  <a:tcPr/>
                </a:tc>
                <a:tc>
                  <a:txBody>
                    <a:bodyPr/>
                    <a:lstStyle/>
                    <a:p>
                      <a:pPr algn="ctr"/>
                      <a:r>
                        <a:rPr lang="en-US" sz="1600" i="1" dirty="0" smtClean="0">
                          <a:latin typeface="Tw Cen MT" panose="020B0602020104020603" pitchFamily="34" charset="0"/>
                        </a:rPr>
                        <a:t>Minimum</a:t>
                      </a:r>
                      <a:endParaRPr lang="en-US" sz="1600" i="1" dirty="0">
                        <a:latin typeface="Tw Cen MT" panose="020B0602020104020603" pitchFamily="34" charset="0"/>
                      </a:endParaRPr>
                    </a:p>
                  </a:txBody>
                  <a:tcPr/>
                </a:tc>
                <a:tc>
                  <a:txBody>
                    <a:bodyPr/>
                    <a:lstStyle/>
                    <a:p>
                      <a:pPr algn="ctr"/>
                      <a:r>
                        <a:rPr lang="en-US" sz="1600" i="1" dirty="0" smtClean="0">
                          <a:latin typeface="Tw Cen MT" panose="020B0602020104020603" pitchFamily="34" charset="0"/>
                        </a:rPr>
                        <a:t>Preferred</a:t>
                      </a:r>
                    </a:p>
                  </a:txBody>
                  <a:tcPr/>
                </a:tc>
              </a:tr>
              <a:tr h="426720">
                <a:tc vMerge="1">
                  <a:txBody>
                    <a:bodyPr/>
                    <a:lstStyle/>
                    <a:p>
                      <a:pPr algn="ctr"/>
                      <a:endParaRPr lang="en-US" sz="1600" b="1" dirty="0"/>
                    </a:p>
                  </a:txBody>
                  <a:tcPr vert="vert270" anchor="ctr"/>
                </a:tc>
                <a:tc>
                  <a:txBody>
                    <a:bodyPr/>
                    <a:lstStyle/>
                    <a:p>
                      <a:pPr algn="l"/>
                      <a:r>
                        <a:rPr lang="en-US" sz="1800" b="1" dirty="0" smtClean="0">
                          <a:latin typeface="Tw Cen MT" panose="020B0602020104020603" pitchFamily="34" charset="0"/>
                        </a:rPr>
                        <a:t>SPATIAL</a:t>
                      </a:r>
                      <a:endParaRPr lang="en-US" sz="1800" b="1" dirty="0">
                        <a:latin typeface="Tw Cen MT" panose="020B0602020104020603" pitchFamily="34" charset="0"/>
                      </a:endParaRPr>
                    </a:p>
                  </a:txBody>
                  <a:tcPr anchor="ctr"/>
                </a:tc>
                <a:tc>
                  <a:txBody>
                    <a:bodyPr/>
                    <a:lstStyle/>
                    <a:p>
                      <a:pPr algn="ctr" defTabSz="457200">
                        <a:spcBef>
                          <a:spcPts val="600"/>
                        </a:spcBef>
                      </a:pPr>
                      <a:r>
                        <a:rPr lang="en-US" sz="1600" dirty="0" smtClean="0">
                          <a:solidFill>
                            <a:schemeClr val="accent6">
                              <a:lumMod val="75000"/>
                            </a:schemeClr>
                          </a:solidFill>
                          <a:latin typeface="Tw Cen MT" panose="020B0602020104020603" pitchFamily="34" charset="0"/>
                          <a:ea typeface="+mn-ea"/>
                          <a:cs typeface="+mn-cs"/>
                          <a:sym typeface="Calibri"/>
                        </a:rPr>
                        <a:t>10 m</a:t>
                      </a:r>
                      <a:endParaRPr lang="en-US" sz="1600" dirty="0">
                        <a:solidFill>
                          <a:schemeClr val="accent6">
                            <a:lumMod val="75000"/>
                          </a:schemeClr>
                        </a:solidFill>
                        <a:latin typeface="Tw Cen MT" panose="020B0602020104020603" pitchFamily="34" charset="0"/>
                        <a:ea typeface="+mn-ea"/>
                        <a:cs typeface="+mn-cs"/>
                        <a:sym typeface="Calibri"/>
                      </a:endParaRPr>
                    </a:p>
                  </a:txBody>
                  <a:tcPr anchor="ctr"/>
                </a:tc>
                <a:tc>
                  <a:txBody>
                    <a:bodyPr/>
                    <a:lstStyle/>
                    <a:p>
                      <a:pPr algn="ctr" defTabSz="457200">
                        <a:spcBef>
                          <a:spcPts val="600"/>
                        </a:spcBef>
                      </a:pPr>
                      <a:r>
                        <a:rPr lang="en-US" sz="1600" dirty="0" smtClean="0">
                          <a:solidFill>
                            <a:schemeClr val="accent6">
                              <a:lumMod val="75000"/>
                            </a:schemeClr>
                          </a:solidFill>
                          <a:latin typeface="Tw Cen MT" panose="020B0602020104020603" pitchFamily="34" charset="0"/>
                          <a:ea typeface="+mn-ea"/>
                          <a:cs typeface="+mn-cs"/>
                          <a:sym typeface="Calibri"/>
                        </a:rPr>
                        <a:t>2</a:t>
                      </a:r>
                      <a:r>
                        <a:rPr lang="en-US" sz="1600" baseline="0" dirty="0" smtClean="0">
                          <a:solidFill>
                            <a:schemeClr val="accent6">
                              <a:lumMod val="75000"/>
                            </a:schemeClr>
                          </a:solidFill>
                          <a:latin typeface="Tw Cen MT" panose="020B0602020104020603" pitchFamily="34" charset="0"/>
                          <a:ea typeface="+mn-ea"/>
                          <a:cs typeface="+mn-cs"/>
                          <a:sym typeface="Calibri"/>
                        </a:rPr>
                        <a:t> m</a:t>
                      </a:r>
                      <a:endParaRPr lang="en-US" sz="1600" dirty="0">
                        <a:solidFill>
                          <a:schemeClr val="accent6">
                            <a:lumMod val="75000"/>
                          </a:schemeClr>
                        </a:solidFill>
                        <a:latin typeface="Tw Cen MT" panose="020B0602020104020603" pitchFamily="34" charset="0"/>
                        <a:ea typeface="+mn-ea"/>
                        <a:cs typeface="+mn-cs"/>
                        <a:sym typeface="Calibri"/>
                      </a:endParaRPr>
                    </a:p>
                  </a:txBody>
                  <a:tcPr anchor="ctr"/>
                </a:tc>
                <a:tc>
                  <a:txBody>
                    <a:bodyPr/>
                    <a:lstStyle/>
                    <a:p>
                      <a:pPr algn="ctr" defTabSz="457200">
                        <a:spcBef>
                          <a:spcPts val="600"/>
                        </a:spcBef>
                      </a:pPr>
                      <a:r>
                        <a:rPr lang="en-US" sz="1600" dirty="0" smtClean="0">
                          <a:solidFill>
                            <a:schemeClr val="accent3">
                              <a:lumMod val="75000"/>
                            </a:schemeClr>
                          </a:solidFill>
                          <a:latin typeface="Tw Cen MT" panose="020B0602020104020603" pitchFamily="34" charset="0"/>
                          <a:ea typeface="+mn-ea"/>
                          <a:cs typeface="+mn-cs"/>
                          <a:sym typeface="Calibri"/>
                        </a:rPr>
                        <a:t>10-30 m</a:t>
                      </a:r>
                      <a:endParaRPr lang="en-US" sz="1600" dirty="0">
                        <a:solidFill>
                          <a:schemeClr val="accent3">
                            <a:lumMod val="75000"/>
                          </a:schemeClr>
                        </a:solidFill>
                        <a:latin typeface="Tw Cen MT" panose="020B0602020104020603" pitchFamily="34" charset="0"/>
                        <a:ea typeface="+mn-ea"/>
                        <a:cs typeface="+mn-cs"/>
                        <a:sym typeface="Calibri"/>
                      </a:endParaRPr>
                    </a:p>
                  </a:txBody>
                  <a:tcPr anchor="ctr"/>
                </a:tc>
                <a:tc>
                  <a:txBody>
                    <a:bodyPr/>
                    <a:lstStyle/>
                    <a:p>
                      <a:pPr algn="ctr" defTabSz="457200">
                        <a:spcBef>
                          <a:spcPts val="600"/>
                        </a:spcBef>
                      </a:pPr>
                      <a:r>
                        <a:rPr lang="en-US" sz="1600" dirty="0" smtClean="0">
                          <a:solidFill>
                            <a:schemeClr val="accent3">
                              <a:lumMod val="75000"/>
                            </a:schemeClr>
                          </a:solidFill>
                          <a:latin typeface="Tw Cen MT" panose="020B0602020104020603" pitchFamily="34" charset="0"/>
                          <a:ea typeface="+mn-ea"/>
                          <a:cs typeface="+mn-cs"/>
                          <a:sym typeface="Calibri"/>
                        </a:rPr>
                        <a:t>10</a:t>
                      </a:r>
                      <a:r>
                        <a:rPr lang="en-US" sz="1600" baseline="0" dirty="0" smtClean="0">
                          <a:solidFill>
                            <a:schemeClr val="accent3">
                              <a:lumMod val="75000"/>
                            </a:schemeClr>
                          </a:solidFill>
                          <a:latin typeface="Tw Cen MT" panose="020B0602020104020603" pitchFamily="34" charset="0"/>
                          <a:ea typeface="+mn-ea"/>
                          <a:cs typeface="+mn-cs"/>
                          <a:sym typeface="Calibri"/>
                        </a:rPr>
                        <a:t> m</a:t>
                      </a:r>
                      <a:endParaRPr lang="en-US" sz="1600" dirty="0">
                        <a:solidFill>
                          <a:schemeClr val="accent3">
                            <a:lumMod val="75000"/>
                          </a:schemeClr>
                        </a:solidFill>
                        <a:latin typeface="Tw Cen MT" panose="020B0602020104020603" pitchFamily="34" charset="0"/>
                        <a:ea typeface="+mn-ea"/>
                        <a:cs typeface="+mn-cs"/>
                        <a:sym typeface="Calibri"/>
                      </a:endParaRPr>
                    </a:p>
                  </a:txBody>
                  <a:tcPr anchor="ctr"/>
                </a:tc>
                <a:tc>
                  <a:txBody>
                    <a:bodyPr/>
                    <a:lstStyle/>
                    <a:p>
                      <a:pPr algn="ctr" defTabSz="457200">
                        <a:spcBef>
                          <a:spcPts val="600"/>
                        </a:spcBef>
                      </a:pPr>
                      <a:r>
                        <a:rPr lang="en-US" sz="1600" dirty="0" smtClean="0">
                          <a:solidFill>
                            <a:schemeClr val="tx1"/>
                          </a:solidFill>
                          <a:latin typeface="Tw Cen MT" panose="020B0602020104020603" pitchFamily="34" charset="0"/>
                          <a:ea typeface="+mn-ea"/>
                          <a:cs typeface="+mn-cs"/>
                          <a:sym typeface="Calibri"/>
                        </a:rPr>
                        <a:t>30-250</a:t>
                      </a:r>
                      <a:r>
                        <a:rPr lang="en-US" sz="1600" baseline="0" dirty="0" smtClean="0">
                          <a:solidFill>
                            <a:schemeClr val="tx1"/>
                          </a:solidFill>
                          <a:latin typeface="Tw Cen MT" panose="020B0602020104020603" pitchFamily="34" charset="0"/>
                          <a:ea typeface="+mn-ea"/>
                          <a:cs typeface="+mn-cs"/>
                          <a:sym typeface="Calibri"/>
                        </a:rPr>
                        <a:t> m</a:t>
                      </a:r>
                      <a:endParaRPr lang="en-US" sz="1600" dirty="0">
                        <a:solidFill>
                          <a:schemeClr val="tx1"/>
                        </a:solidFill>
                        <a:latin typeface="Tw Cen MT" panose="020B0602020104020603" pitchFamily="34" charset="0"/>
                        <a:ea typeface="+mn-ea"/>
                        <a:cs typeface="+mn-cs"/>
                        <a:sym typeface="Calibri"/>
                      </a:endParaRPr>
                    </a:p>
                  </a:txBody>
                  <a:tcPr anchor="ctr"/>
                </a:tc>
                <a:tc>
                  <a:txBody>
                    <a:bodyPr/>
                    <a:lstStyle/>
                    <a:p>
                      <a:pPr algn="ctr" defTabSz="457200">
                        <a:spcBef>
                          <a:spcPts val="600"/>
                        </a:spcBef>
                      </a:pPr>
                      <a:r>
                        <a:rPr lang="en-US" sz="1600" dirty="0" smtClean="0">
                          <a:solidFill>
                            <a:schemeClr val="tx1"/>
                          </a:solidFill>
                          <a:latin typeface="Tw Cen MT" panose="020B0602020104020603" pitchFamily="34" charset="0"/>
                          <a:ea typeface="+mn-ea"/>
                          <a:cs typeface="+mn-cs"/>
                          <a:sym typeface="Calibri"/>
                        </a:rPr>
                        <a:t>10 m</a:t>
                      </a:r>
                      <a:endParaRPr lang="en-US" sz="1600" dirty="0">
                        <a:solidFill>
                          <a:schemeClr val="tx1"/>
                        </a:solidFill>
                        <a:latin typeface="Tw Cen MT" panose="020B0602020104020603" pitchFamily="34" charset="0"/>
                        <a:ea typeface="+mn-ea"/>
                        <a:cs typeface="+mn-cs"/>
                        <a:sym typeface="Calibri"/>
                      </a:endParaRPr>
                    </a:p>
                  </a:txBody>
                  <a:tcPr anchor="ctr"/>
                </a:tc>
              </a:tr>
              <a:tr h="381000">
                <a:tc vMerge="1">
                  <a:txBody>
                    <a:bodyPr/>
                    <a:lstStyle/>
                    <a:p>
                      <a:endParaRPr lang="en-US" dirty="0"/>
                    </a:p>
                  </a:txBody>
                  <a:tcPr/>
                </a:tc>
                <a:tc>
                  <a:txBody>
                    <a:bodyPr/>
                    <a:lstStyle/>
                    <a:p>
                      <a:pPr algn="l"/>
                      <a:r>
                        <a:rPr lang="en-US" sz="1800" b="1" dirty="0" smtClean="0">
                          <a:latin typeface="Tw Cen MT" panose="020B0602020104020603" pitchFamily="34" charset="0"/>
                        </a:rPr>
                        <a:t>SPECTRAL</a:t>
                      </a:r>
                      <a:endParaRPr lang="en-US" sz="1800" b="1" dirty="0">
                        <a:latin typeface="Tw Cen MT" panose="020B0602020104020603" pitchFamily="34" charset="0"/>
                      </a:endParaRPr>
                    </a:p>
                  </a:txBody>
                  <a:tcPr anchor="ctr"/>
                </a:tc>
                <a:tc>
                  <a:txBody>
                    <a:bodyPr/>
                    <a:lstStyle/>
                    <a:p>
                      <a:pPr algn="ctr" defTabSz="457200">
                        <a:spcBef>
                          <a:spcPts val="600"/>
                        </a:spcBef>
                      </a:pPr>
                      <a:r>
                        <a:rPr lang="en-US" sz="1600" dirty="0" smtClean="0">
                          <a:solidFill>
                            <a:schemeClr val="accent6">
                              <a:lumMod val="75000"/>
                            </a:schemeClr>
                          </a:solidFill>
                          <a:latin typeface="Tw Cen MT" panose="020B0602020104020603" pitchFamily="34" charset="0"/>
                          <a:ea typeface="+mn-ea"/>
                          <a:cs typeface="+mn-cs"/>
                          <a:sym typeface="Calibri"/>
                        </a:rPr>
                        <a:t>Cloudy areas: SAR**</a:t>
                      </a:r>
                    </a:p>
                    <a:p>
                      <a:pPr algn="ctr" defTabSz="457200">
                        <a:spcBef>
                          <a:spcPts val="600"/>
                        </a:spcBef>
                      </a:pPr>
                      <a:r>
                        <a:rPr lang="en-US" sz="1600" dirty="0" smtClean="0">
                          <a:solidFill>
                            <a:schemeClr val="accent6">
                              <a:lumMod val="75000"/>
                            </a:schemeClr>
                          </a:solidFill>
                          <a:latin typeface="Tw Cen MT" panose="020B0602020104020603" pitchFamily="34" charset="0"/>
                          <a:ea typeface="+mn-ea"/>
                          <a:cs typeface="+mn-cs"/>
                          <a:sym typeface="Calibri"/>
                        </a:rPr>
                        <a:t>VIS</a:t>
                      </a:r>
                      <a:r>
                        <a:rPr lang="en-US" sz="1600" baseline="0" dirty="0" smtClean="0">
                          <a:solidFill>
                            <a:schemeClr val="accent6">
                              <a:lumMod val="75000"/>
                            </a:schemeClr>
                          </a:solidFill>
                          <a:latin typeface="Tw Cen MT" panose="020B0602020104020603" pitchFamily="34" charset="0"/>
                          <a:ea typeface="+mn-ea"/>
                          <a:cs typeface="+mn-cs"/>
                          <a:sym typeface="Calibri"/>
                        </a:rPr>
                        <a:t> NIR SWIR</a:t>
                      </a:r>
                      <a:endParaRPr lang="en-US" sz="1600" dirty="0">
                        <a:solidFill>
                          <a:schemeClr val="accent6">
                            <a:lumMod val="75000"/>
                          </a:schemeClr>
                        </a:solidFill>
                        <a:latin typeface="Tw Cen MT" panose="020B0602020104020603" pitchFamily="34" charset="0"/>
                        <a:ea typeface="+mn-ea"/>
                        <a:cs typeface="+mn-cs"/>
                        <a:sym typeface="Calibri"/>
                      </a:endParaRPr>
                    </a:p>
                  </a:txBody>
                  <a:tcPr anchor="ctr"/>
                </a:tc>
                <a:tc>
                  <a:txBody>
                    <a:bodyPr/>
                    <a:lstStyle/>
                    <a:p>
                      <a:pPr algn="ctr" defTabSz="457200">
                        <a:spcBef>
                          <a:spcPts val="600"/>
                        </a:spcBef>
                      </a:pPr>
                      <a:r>
                        <a:rPr lang="en-US" sz="1600" dirty="0" smtClean="0">
                          <a:solidFill>
                            <a:schemeClr val="accent6">
                              <a:lumMod val="75000"/>
                            </a:schemeClr>
                          </a:solidFill>
                          <a:latin typeface="Tw Cen MT" panose="020B0602020104020603" pitchFamily="34" charset="0"/>
                          <a:ea typeface="+mn-ea"/>
                          <a:cs typeface="+mn-cs"/>
                          <a:sym typeface="Calibri"/>
                        </a:rPr>
                        <a:t>Cloudy area</a:t>
                      </a:r>
                      <a:r>
                        <a:rPr lang="en-US" sz="1600" baseline="0" dirty="0" smtClean="0">
                          <a:solidFill>
                            <a:schemeClr val="accent6">
                              <a:lumMod val="75000"/>
                            </a:schemeClr>
                          </a:solidFill>
                          <a:latin typeface="Tw Cen MT" panose="020B0602020104020603" pitchFamily="34" charset="0"/>
                          <a:ea typeface="+mn-ea"/>
                          <a:cs typeface="+mn-cs"/>
                          <a:sym typeface="Calibri"/>
                        </a:rPr>
                        <a:t>s: SAR</a:t>
                      </a:r>
                    </a:p>
                    <a:p>
                      <a:pPr algn="ctr" defTabSz="457200">
                        <a:spcBef>
                          <a:spcPts val="600"/>
                        </a:spcBef>
                      </a:pPr>
                      <a:r>
                        <a:rPr lang="en-US" sz="1600" baseline="0" dirty="0" smtClean="0">
                          <a:solidFill>
                            <a:schemeClr val="accent6">
                              <a:lumMod val="75000"/>
                            </a:schemeClr>
                          </a:solidFill>
                          <a:latin typeface="Tw Cen MT" panose="020B0602020104020603" pitchFamily="34" charset="0"/>
                          <a:ea typeface="+mn-ea"/>
                          <a:cs typeface="+mn-cs"/>
                          <a:sym typeface="Calibri"/>
                        </a:rPr>
                        <a:t>VIS NIR SWIR</a:t>
                      </a:r>
                      <a:endParaRPr lang="en-US" sz="1600" dirty="0">
                        <a:solidFill>
                          <a:schemeClr val="accent6">
                            <a:lumMod val="75000"/>
                          </a:schemeClr>
                        </a:solidFill>
                        <a:latin typeface="Tw Cen MT" panose="020B0602020104020603" pitchFamily="34" charset="0"/>
                        <a:ea typeface="+mn-ea"/>
                        <a:cs typeface="+mn-cs"/>
                        <a:sym typeface="Calibri"/>
                      </a:endParaRPr>
                    </a:p>
                  </a:txBody>
                  <a:tcPr anchor="ctr"/>
                </a:tc>
                <a:tc>
                  <a:txBody>
                    <a:bodyPr/>
                    <a:lstStyle/>
                    <a:p>
                      <a:pPr algn="ctr" defTabSz="457200">
                        <a:spcBef>
                          <a:spcPts val="600"/>
                        </a:spcBef>
                      </a:pPr>
                      <a:r>
                        <a:rPr lang="en-US" sz="1600" dirty="0" smtClean="0">
                          <a:solidFill>
                            <a:schemeClr val="accent3">
                              <a:lumMod val="75000"/>
                            </a:schemeClr>
                          </a:solidFill>
                          <a:latin typeface="Tw Cen MT" panose="020B0602020104020603" pitchFamily="34" charset="0"/>
                          <a:ea typeface="+mn-ea"/>
                          <a:cs typeface="+mn-cs"/>
                          <a:sym typeface="Calibri"/>
                        </a:rPr>
                        <a:t>VIS</a:t>
                      </a:r>
                      <a:r>
                        <a:rPr lang="en-US" sz="1600" baseline="0" dirty="0" smtClean="0">
                          <a:solidFill>
                            <a:schemeClr val="accent3">
                              <a:lumMod val="75000"/>
                            </a:schemeClr>
                          </a:solidFill>
                          <a:latin typeface="Tw Cen MT" panose="020B0602020104020603" pitchFamily="34" charset="0"/>
                          <a:ea typeface="+mn-ea"/>
                          <a:cs typeface="+mn-cs"/>
                          <a:sym typeface="Calibri"/>
                        </a:rPr>
                        <a:t> NIR SWIR</a:t>
                      </a:r>
                    </a:p>
                    <a:p>
                      <a:pPr algn="ctr" defTabSz="457200">
                        <a:spcBef>
                          <a:spcPts val="600"/>
                        </a:spcBef>
                      </a:pPr>
                      <a:r>
                        <a:rPr lang="en-US" sz="1600" baseline="0" dirty="0" err="1" smtClean="0">
                          <a:solidFill>
                            <a:schemeClr val="accent3">
                              <a:lumMod val="75000"/>
                            </a:schemeClr>
                          </a:solidFill>
                          <a:latin typeface="Tw Cen MT" panose="020B0602020104020603" pitchFamily="34" charset="0"/>
                          <a:ea typeface="+mn-ea"/>
                          <a:cs typeface="+mn-cs"/>
                          <a:sym typeface="Calibri"/>
                        </a:rPr>
                        <a:t>QuadPol</a:t>
                      </a:r>
                      <a:r>
                        <a:rPr lang="en-US" sz="1600" baseline="0" dirty="0" smtClean="0">
                          <a:solidFill>
                            <a:schemeClr val="accent3">
                              <a:lumMod val="75000"/>
                            </a:schemeClr>
                          </a:solidFill>
                          <a:latin typeface="Tw Cen MT" panose="020B0602020104020603" pitchFamily="34" charset="0"/>
                          <a:ea typeface="+mn-ea"/>
                          <a:cs typeface="+mn-cs"/>
                          <a:sym typeface="Calibri"/>
                        </a:rPr>
                        <a:t> SAR</a:t>
                      </a:r>
                      <a:endParaRPr lang="en-US" sz="1600" dirty="0" smtClean="0">
                        <a:solidFill>
                          <a:schemeClr val="accent3">
                            <a:lumMod val="75000"/>
                          </a:schemeClr>
                        </a:solidFill>
                        <a:latin typeface="Tw Cen MT" panose="020B0602020104020603" pitchFamily="34" charset="0"/>
                        <a:ea typeface="+mn-ea"/>
                        <a:cs typeface="+mn-cs"/>
                        <a:sym typeface="Calibri"/>
                      </a:endParaRPr>
                    </a:p>
                  </a:txBody>
                  <a:tcPr anchor="ctr"/>
                </a:tc>
                <a:tc>
                  <a:txBody>
                    <a:bodyPr/>
                    <a:lstStyle/>
                    <a:p>
                      <a:pPr algn="ctr" defTabSz="457200">
                        <a:spcBef>
                          <a:spcPts val="600"/>
                        </a:spcBef>
                      </a:pPr>
                      <a:r>
                        <a:rPr lang="en-US" sz="1600" dirty="0" smtClean="0">
                          <a:solidFill>
                            <a:schemeClr val="accent3">
                              <a:lumMod val="75000"/>
                            </a:schemeClr>
                          </a:solidFill>
                          <a:latin typeface="Tw Cen MT" panose="020B0602020104020603" pitchFamily="34" charset="0"/>
                          <a:ea typeface="+mn-ea"/>
                          <a:cs typeface="+mn-cs"/>
                          <a:sym typeface="Calibri"/>
                        </a:rPr>
                        <a:t>VIS</a:t>
                      </a:r>
                      <a:r>
                        <a:rPr lang="en-US" sz="1600" baseline="0" dirty="0" smtClean="0">
                          <a:solidFill>
                            <a:schemeClr val="accent3">
                              <a:lumMod val="75000"/>
                            </a:schemeClr>
                          </a:solidFill>
                          <a:latin typeface="Tw Cen MT" panose="020B0602020104020603" pitchFamily="34" charset="0"/>
                          <a:ea typeface="+mn-ea"/>
                          <a:cs typeface="+mn-cs"/>
                          <a:sym typeface="Calibri"/>
                        </a:rPr>
                        <a:t> NIR SWIR  (2) + Red Edge</a:t>
                      </a:r>
                    </a:p>
                    <a:p>
                      <a:pPr algn="ctr" defTabSz="457200">
                        <a:spcBef>
                          <a:spcPts val="600"/>
                        </a:spcBef>
                      </a:pPr>
                      <a:r>
                        <a:rPr lang="en-US" sz="1600" baseline="0" dirty="0" err="1" smtClean="0">
                          <a:solidFill>
                            <a:schemeClr val="accent3">
                              <a:lumMod val="75000"/>
                            </a:schemeClr>
                          </a:solidFill>
                          <a:latin typeface="Tw Cen MT" panose="020B0602020104020603" pitchFamily="34" charset="0"/>
                          <a:ea typeface="+mn-ea"/>
                          <a:cs typeface="+mn-cs"/>
                          <a:sym typeface="Calibri"/>
                        </a:rPr>
                        <a:t>QuadPol</a:t>
                      </a:r>
                      <a:r>
                        <a:rPr lang="en-US" sz="1600" baseline="0" dirty="0" smtClean="0">
                          <a:solidFill>
                            <a:schemeClr val="accent3">
                              <a:lumMod val="75000"/>
                            </a:schemeClr>
                          </a:solidFill>
                          <a:latin typeface="Tw Cen MT" panose="020B0602020104020603" pitchFamily="34" charset="0"/>
                          <a:ea typeface="+mn-ea"/>
                          <a:cs typeface="+mn-cs"/>
                          <a:sym typeface="Calibri"/>
                        </a:rPr>
                        <a:t> SAR</a:t>
                      </a:r>
                      <a:endParaRPr lang="en-US" sz="1600" dirty="0">
                        <a:solidFill>
                          <a:schemeClr val="accent3">
                            <a:lumMod val="75000"/>
                          </a:schemeClr>
                        </a:solidFill>
                        <a:latin typeface="Tw Cen MT" panose="020B0602020104020603" pitchFamily="34" charset="0"/>
                        <a:ea typeface="+mn-ea"/>
                        <a:cs typeface="+mn-cs"/>
                        <a:sym typeface="Calibri"/>
                      </a:endParaRPr>
                    </a:p>
                  </a:txBody>
                  <a:tcPr anchor="ctr"/>
                </a:tc>
                <a:tc>
                  <a:txBody>
                    <a:bodyPr/>
                    <a:lstStyle/>
                    <a:p>
                      <a:pPr algn="ctr" defTabSz="457200">
                        <a:spcBef>
                          <a:spcPts val="600"/>
                        </a:spcBef>
                      </a:pPr>
                      <a:r>
                        <a:rPr lang="en-US" sz="1600" dirty="0" smtClean="0">
                          <a:solidFill>
                            <a:schemeClr val="tx1"/>
                          </a:solidFill>
                          <a:latin typeface="Tw Cen MT" panose="020B0602020104020603" pitchFamily="34" charset="0"/>
                          <a:ea typeface="+mn-ea"/>
                          <a:cs typeface="+mn-cs"/>
                          <a:sym typeface="Calibri"/>
                        </a:rPr>
                        <a:t>VIS</a:t>
                      </a:r>
                      <a:r>
                        <a:rPr lang="en-US" sz="1600" baseline="0" dirty="0" smtClean="0">
                          <a:solidFill>
                            <a:schemeClr val="tx1"/>
                          </a:solidFill>
                          <a:latin typeface="Tw Cen MT" panose="020B0602020104020603" pitchFamily="34" charset="0"/>
                          <a:ea typeface="+mn-ea"/>
                          <a:cs typeface="+mn-cs"/>
                          <a:sym typeface="Calibri"/>
                        </a:rPr>
                        <a:t> NIR SWIR</a:t>
                      </a:r>
                    </a:p>
                    <a:p>
                      <a:pPr algn="ctr" defTabSz="457200">
                        <a:spcBef>
                          <a:spcPts val="600"/>
                        </a:spcBef>
                      </a:pPr>
                      <a:r>
                        <a:rPr lang="en-US" sz="1600" baseline="0" dirty="0" smtClean="0">
                          <a:solidFill>
                            <a:schemeClr val="tx1"/>
                          </a:solidFill>
                          <a:latin typeface="Tw Cen MT" panose="020B0602020104020603" pitchFamily="34" charset="0"/>
                          <a:ea typeface="+mn-ea"/>
                          <a:cs typeface="+mn-cs"/>
                          <a:sym typeface="Calibri"/>
                        </a:rPr>
                        <a:t>SAR</a:t>
                      </a:r>
                      <a:endParaRPr lang="en-US" sz="1600" dirty="0">
                        <a:solidFill>
                          <a:schemeClr val="tx1"/>
                        </a:solidFill>
                        <a:latin typeface="Tw Cen MT" panose="020B0602020104020603" pitchFamily="34" charset="0"/>
                        <a:ea typeface="+mn-ea"/>
                        <a:cs typeface="+mn-cs"/>
                        <a:sym typeface="Calibri"/>
                      </a:endParaRPr>
                    </a:p>
                  </a:txBody>
                  <a:tcPr anchor="ctr"/>
                </a:tc>
                <a:tc>
                  <a:txBody>
                    <a:bodyPr/>
                    <a:lstStyle/>
                    <a:p>
                      <a:pPr algn="ctr" defTabSz="457200">
                        <a:spcBef>
                          <a:spcPts val="600"/>
                        </a:spcBef>
                      </a:pPr>
                      <a:r>
                        <a:rPr lang="en-US" sz="1600" dirty="0" smtClean="0">
                          <a:solidFill>
                            <a:schemeClr val="tx1"/>
                          </a:solidFill>
                          <a:latin typeface="Tw Cen MT" panose="020B0602020104020603" pitchFamily="34" charset="0"/>
                          <a:ea typeface="+mn-ea"/>
                          <a:cs typeface="+mn-cs"/>
                          <a:sym typeface="Calibri"/>
                        </a:rPr>
                        <a:t>VIS</a:t>
                      </a:r>
                      <a:r>
                        <a:rPr lang="en-US" sz="1600" baseline="0" dirty="0" smtClean="0">
                          <a:solidFill>
                            <a:schemeClr val="tx1"/>
                          </a:solidFill>
                          <a:latin typeface="Tw Cen MT" panose="020B0602020104020603" pitchFamily="34" charset="0"/>
                          <a:ea typeface="+mn-ea"/>
                          <a:cs typeface="+mn-cs"/>
                          <a:sym typeface="Calibri"/>
                        </a:rPr>
                        <a:t> NIR SWIR</a:t>
                      </a:r>
                    </a:p>
                    <a:p>
                      <a:pPr algn="ctr" defTabSz="457200">
                        <a:spcBef>
                          <a:spcPts val="600"/>
                        </a:spcBef>
                      </a:pPr>
                      <a:r>
                        <a:rPr lang="en-US" sz="1600" baseline="0" dirty="0" smtClean="0">
                          <a:solidFill>
                            <a:schemeClr val="tx1"/>
                          </a:solidFill>
                          <a:latin typeface="Tw Cen MT" panose="020B0602020104020603" pitchFamily="34" charset="0"/>
                          <a:ea typeface="+mn-ea"/>
                          <a:cs typeface="+mn-cs"/>
                          <a:sym typeface="Calibri"/>
                        </a:rPr>
                        <a:t>SAR</a:t>
                      </a:r>
                      <a:endParaRPr lang="en-US" sz="1600" dirty="0">
                        <a:solidFill>
                          <a:schemeClr val="tx1"/>
                        </a:solidFill>
                        <a:latin typeface="Tw Cen MT" panose="020B0602020104020603" pitchFamily="34" charset="0"/>
                        <a:ea typeface="+mn-ea"/>
                        <a:cs typeface="+mn-cs"/>
                        <a:sym typeface="Calibri"/>
                      </a:endParaRPr>
                    </a:p>
                  </a:txBody>
                  <a:tcPr anchor="ctr"/>
                </a:tc>
              </a:tr>
              <a:tr h="381000">
                <a:tc vMerge="1">
                  <a:txBody>
                    <a:bodyPr/>
                    <a:lstStyle/>
                    <a:p>
                      <a:endParaRPr lang="en-US" dirty="0"/>
                    </a:p>
                  </a:txBody>
                  <a:tcPr/>
                </a:tc>
                <a:tc>
                  <a:txBody>
                    <a:bodyPr/>
                    <a:lstStyle/>
                    <a:p>
                      <a:pPr algn="l"/>
                      <a:r>
                        <a:rPr lang="en-US" sz="1800" b="1" dirty="0" smtClean="0">
                          <a:latin typeface="Tw Cen MT" panose="020B0602020104020603" pitchFamily="34" charset="0"/>
                        </a:rPr>
                        <a:t>REVISIT</a:t>
                      </a:r>
                      <a:r>
                        <a:rPr lang="en-US" sz="1800" b="1" baseline="0" dirty="0" smtClean="0">
                          <a:latin typeface="Tw Cen MT" panose="020B0602020104020603" pitchFamily="34" charset="0"/>
                        </a:rPr>
                        <a:t> (Cloud Free)</a:t>
                      </a:r>
                      <a:endParaRPr lang="en-US" sz="1800" b="1" dirty="0">
                        <a:latin typeface="Tw Cen MT" panose="020B0602020104020603" pitchFamily="34" charset="0"/>
                      </a:endParaRPr>
                    </a:p>
                  </a:txBody>
                  <a:tcPr anchor="ctr"/>
                </a:tc>
                <a:tc>
                  <a:txBody>
                    <a:bodyPr/>
                    <a:lstStyle/>
                    <a:p>
                      <a:pPr algn="ctr" defTabSz="457200">
                        <a:spcBef>
                          <a:spcPts val="600"/>
                        </a:spcBef>
                      </a:pPr>
                      <a:r>
                        <a:rPr lang="en-US" sz="1600" dirty="0" smtClean="0">
                          <a:solidFill>
                            <a:schemeClr val="accent6">
                              <a:lumMod val="75000"/>
                            </a:schemeClr>
                          </a:solidFill>
                          <a:latin typeface="Tw Cen MT" panose="020B0602020104020603" pitchFamily="34" charset="0"/>
                          <a:ea typeface="+mn-ea"/>
                          <a:cs typeface="+mn-cs"/>
                          <a:sym typeface="Calibri"/>
                        </a:rPr>
                        <a:t>4 per</a:t>
                      </a:r>
                      <a:r>
                        <a:rPr lang="en-US" sz="1600" baseline="0" dirty="0" smtClean="0">
                          <a:solidFill>
                            <a:schemeClr val="accent6">
                              <a:lumMod val="75000"/>
                            </a:schemeClr>
                          </a:solidFill>
                          <a:latin typeface="Tw Cen MT" panose="020B0602020104020603" pitchFamily="34" charset="0"/>
                          <a:ea typeface="+mn-ea"/>
                          <a:cs typeface="+mn-cs"/>
                          <a:sym typeface="Calibri"/>
                        </a:rPr>
                        <a:t> season</a:t>
                      </a:r>
                      <a:endParaRPr lang="en-US" sz="1600" dirty="0">
                        <a:solidFill>
                          <a:schemeClr val="accent6">
                            <a:lumMod val="75000"/>
                          </a:schemeClr>
                        </a:solidFill>
                        <a:latin typeface="Tw Cen MT" panose="020B0602020104020603" pitchFamily="34" charset="0"/>
                        <a:ea typeface="+mn-ea"/>
                        <a:cs typeface="+mn-cs"/>
                        <a:sym typeface="Calibri"/>
                      </a:endParaRPr>
                    </a:p>
                  </a:txBody>
                  <a:tcPr anchor="ctr"/>
                </a:tc>
                <a:tc>
                  <a:txBody>
                    <a:bodyPr/>
                    <a:lstStyle/>
                    <a:p>
                      <a:pPr algn="ctr" defTabSz="457200">
                        <a:spcBef>
                          <a:spcPts val="600"/>
                        </a:spcBef>
                      </a:pPr>
                      <a:r>
                        <a:rPr lang="en-US" sz="1600" dirty="0" smtClean="0">
                          <a:solidFill>
                            <a:schemeClr val="accent6">
                              <a:lumMod val="75000"/>
                            </a:schemeClr>
                          </a:solidFill>
                          <a:latin typeface="Tw Cen MT" panose="020B0602020104020603" pitchFamily="34" charset="0"/>
                          <a:ea typeface="+mn-ea"/>
                          <a:cs typeface="+mn-cs"/>
                          <a:sym typeface="Calibri"/>
                        </a:rPr>
                        <a:t>10 days</a:t>
                      </a:r>
                      <a:endParaRPr lang="en-US" sz="1600" dirty="0">
                        <a:solidFill>
                          <a:schemeClr val="accent6">
                            <a:lumMod val="75000"/>
                          </a:schemeClr>
                        </a:solidFill>
                        <a:latin typeface="Tw Cen MT" panose="020B0602020104020603" pitchFamily="34" charset="0"/>
                        <a:ea typeface="+mn-ea"/>
                        <a:cs typeface="+mn-cs"/>
                        <a:sym typeface="Calibri"/>
                      </a:endParaRPr>
                    </a:p>
                  </a:txBody>
                  <a:tcPr anchor="ctr"/>
                </a:tc>
                <a:tc>
                  <a:txBody>
                    <a:bodyPr/>
                    <a:lstStyle/>
                    <a:p>
                      <a:pPr algn="ctr" defTabSz="457200">
                        <a:spcBef>
                          <a:spcPts val="600"/>
                        </a:spcBef>
                      </a:pPr>
                      <a:r>
                        <a:rPr lang="en-US" sz="1600" dirty="0" smtClean="0">
                          <a:solidFill>
                            <a:schemeClr val="accent3">
                              <a:lumMod val="75000"/>
                            </a:schemeClr>
                          </a:solidFill>
                          <a:latin typeface="Tw Cen MT" panose="020B0602020104020603" pitchFamily="34" charset="0"/>
                          <a:ea typeface="+mn-ea"/>
                          <a:cs typeface="+mn-cs"/>
                          <a:sym typeface="Calibri"/>
                        </a:rPr>
                        <a:t>1</a:t>
                      </a:r>
                      <a:r>
                        <a:rPr lang="en-US" sz="1600" baseline="0" dirty="0" smtClean="0">
                          <a:solidFill>
                            <a:schemeClr val="accent3">
                              <a:lumMod val="75000"/>
                            </a:schemeClr>
                          </a:solidFill>
                          <a:latin typeface="Tw Cen MT" panose="020B0602020104020603" pitchFamily="34" charset="0"/>
                          <a:ea typeface="+mn-ea"/>
                          <a:cs typeface="+mn-cs"/>
                          <a:sym typeface="Calibri"/>
                        </a:rPr>
                        <a:t> SAR, 1 Optical per 2 months</a:t>
                      </a:r>
                      <a:endParaRPr lang="en-US" sz="1600" dirty="0">
                        <a:solidFill>
                          <a:schemeClr val="accent3">
                            <a:lumMod val="75000"/>
                          </a:schemeClr>
                        </a:solidFill>
                        <a:latin typeface="Tw Cen MT" panose="020B0602020104020603" pitchFamily="34" charset="0"/>
                        <a:ea typeface="+mn-ea"/>
                        <a:cs typeface="+mn-cs"/>
                        <a:sym typeface="Calibri"/>
                      </a:endParaRPr>
                    </a:p>
                  </a:txBody>
                  <a:tcPr anchor="ctr"/>
                </a:tc>
                <a:tc>
                  <a:txBody>
                    <a:bodyPr/>
                    <a:lstStyle/>
                    <a:p>
                      <a:pPr algn="ctr" defTabSz="457200">
                        <a:spcBef>
                          <a:spcPts val="600"/>
                        </a:spcBef>
                      </a:pPr>
                      <a:r>
                        <a:rPr lang="en-US" sz="1600" dirty="0" smtClean="0">
                          <a:solidFill>
                            <a:schemeClr val="accent3">
                              <a:lumMod val="75000"/>
                            </a:schemeClr>
                          </a:solidFill>
                          <a:latin typeface="Tw Cen MT" panose="020B0602020104020603" pitchFamily="34" charset="0"/>
                          <a:ea typeface="+mn-ea"/>
                          <a:cs typeface="+mn-cs"/>
                          <a:sym typeface="Calibri"/>
                        </a:rPr>
                        <a:t>1 SAR, 1 Optical per 1 Month</a:t>
                      </a:r>
                      <a:endParaRPr lang="en-US" sz="1600" dirty="0">
                        <a:solidFill>
                          <a:schemeClr val="accent3">
                            <a:lumMod val="75000"/>
                          </a:schemeClr>
                        </a:solidFill>
                        <a:latin typeface="Tw Cen MT" panose="020B0602020104020603" pitchFamily="34" charset="0"/>
                        <a:ea typeface="+mn-ea"/>
                        <a:cs typeface="+mn-cs"/>
                        <a:sym typeface="Calibri"/>
                      </a:endParaRPr>
                    </a:p>
                  </a:txBody>
                  <a:tcPr anchor="ctr"/>
                </a:tc>
                <a:tc>
                  <a:txBody>
                    <a:bodyPr/>
                    <a:lstStyle/>
                    <a:p>
                      <a:pPr algn="ctr" defTabSz="457200">
                        <a:spcBef>
                          <a:spcPts val="600"/>
                        </a:spcBef>
                      </a:pPr>
                      <a:r>
                        <a:rPr lang="en-US" sz="1600" dirty="0" smtClean="0">
                          <a:solidFill>
                            <a:schemeClr val="tx1"/>
                          </a:solidFill>
                          <a:latin typeface="Tw Cen MT" panose="020B0602020104020603" pitchFamily="34" charset="0"/>
                          <a:ea typeface="+mn-ea"/>
                          <a:cs typeface="+mn-cs"/>
                          <a:sym typeface="Calibri"/>
                        </a:rPr>
                        <a:t>2/season</a:t>
                      </a:r>
                      <a:r>
                        <a:rPr lang="en-US" sz="1600" baseline="0" dirty="0" smtClean="0">
                          <a:solidFill>
                            <a:schemeClr val="tx1"/>
                          </a:solidFill>
                          <a:latin typeface="Tw Cen MT" panose="020B0602020104020603" pitchFamily="34" charset="0"/>
                          <a:ea typeface="+mn-ea"/>
                          <a:cs typeface="+mn-cs"/>
                          <a:sym typeface="Calibri"/>
                        </a:rPr>
                        <a:t> to monthly</a:t>
                      </a:r>
                      <a:endParaRPr lang="en-US" sz="1600" dirty="0">
                        <a:solidFill>
                          <a:schemeClr val="tx1"/>
                        </a:solidFill>
                        <a:latin typeface="Tw Cen MT" panose="020B0602020104020603" pitchFamily="34" charset="0"/>
                        <a:ea typeface="+mn-ea"/>
                        <a:cs typeface="+mn-cs"/>
                        <a:sym typeface="Calibri"/>
                      </a:endParaRPr>
                    </a:p>
                  </a:txBody>
                  <a:tcPr anchor="ctr"/>
                </a:tc>
                <a:tc>
                  <a:txBody>
                    <a:bodyPr/>
                    <a:lstStyle/>
                    <a:p>
                      <a:pPr algn="ctr" defTabSz="457200">
                        <a:spcBef>
                          <a:spcPts val="600"/>
                        </a:spcBef>
                      </a:pPr>
                      <a:r>
                        <a:rPr lang="en-US" sz="1600" dirty="0" smtClean="0">
                          <a:solidFill>
                            <a:schemeClr val="tx1"/>
                          </a:solidFill>
                          <a:latin typeface="Tw Cen MT" panose="020B0602020104020603" pitchFamily="34" charset="0"/>
                          <a:ea typeface="+mn-ea"/>
                          <a:cs typeface="+mn-cs"/>
                          <a:sym typeface="Calibri"/>
                        </a:rPr>
                        <a:t>6/season</a:t>
                      </a:r>
                      <a:r>
                        <a:rPr lang="en-US" sz="1600" baseline="0" dirty="0" smtClean="0">
                          <a:solidFill>
                            <a:schemeClr val="tx1"/>
                          </a:solidFill>
                          <a:latin typeface="Tw Cen MT" panose="020B0602020104020603" pitchFamily="34" charset="0"/>
                          <a:ea typeface="+mn-ea"/>
                          <a:cs typeface="+mn-cs"/>
                          <a:sym typeface="Calibri"/>
                        </a:rPr>
                        <a:t> to 4x/month</a:t>
                      </a:r>
                      <a:endParaRPr lang="en-US" sz="1600" dirty="0">
                        <a:solidFill>
                          <a:schemeClr val="tx1"/>
                        </a:solidFill>
                        <a:latin typeface="Tw Cen MT" panose="020B0602020104020603" pitchFamily="34" charset="0"/>
                        <a:ea typeface="+mn-ea"/>
                        <a:cs typeface="+mn-cs"/>
                        <a:sym typeface="Calibri"/>
                      </a:endParaRPr>
                    </a:p>
                  </a:txBody>
                  <a:tcPr anchor="ctr"/>
                </a:tc>
              </a:tr>
              <a:tr h="487680">
                <a:tc vMerge="1">
                  <a:txBody>
                    <a:bodyPr/>
                    <a:lstStyle/>
                    <a:p>
                      <a:endParaRPr lang="en-US" dirty="0"/>
                    </a:p>
                  </a:txBody>
                  <a:tcPr/>
                </a:tc>
                <a:tc>
                  <a:txBody>
                    <a:bodyPr/>
                    <a:lstStyle/>
                    <a:p>
                      <a:pPr algn="l"/>
                      <a:r>
                        <a:rPr lang="en-US" sz="1800" b="1" dirty="0" smtClean="0">
                          <a:latin typeface="Tw Cen MT" panose="020B0602020104020603" pitchFamily="34" charset="0"/>
                        </a:rPr>
                        <a:t>LATENCY</a:t>
                      </a:r>
                      <a:endParaRPr lang="en-US" sz="1800" b="1" dirty="0">
                        <a:latin typeface="Tw Cen MT" panose="020B0602020104020603" pitchFamily="34" charset="0"/>
                      </a:endParaRPr>
                    </a:p>
                  </a:txBody>
                  <a:tcPr anchor="ctr"/>
                </a:tc>
                <a:tc>
                  <a:txBody>
                    <a:bodyPr/>
                    <a:lstStyle/>
                    <a:p>
                      <a:pPr algn="ctr" defTabSz="457200">
                        <a:spcBef>
                          <a:spcPts val="600"/>
                        </a:spcBef>
                      </a:pPr>
                      <a:r>
                        <a:rPr lang="en-US" sz="1600" dirty="0" smtClean="0">
                          <a:solidFill>
                            <a:schemeClr val="accent6">
                              <a:lumMod val="75000"/>
                            </a:schemeClr>
                          </a:solidFill>
                          <a:latin typeface="Tw Cen MT" panose="020B0602020104020603" pitchFamily="34" charset="0"/>
                          <a:ea typeface="+mn-ea"/>
                          <a:cs typeface="+mn-cs"/>
                          <a:sym typeface="Calibri"/>
                        </a:rPr>
                        <a:t>1 month</a:t>
                      </a:r>
                      <a:endParaRPr lang="en-US" sz="1600" dirty="0">
                        <a:solidFill>
                          <a:schemeClr val="accent6">
                            <a:lumMod val="75000"/>
                          </a:schemeClr>
                        </a:solidFill>
                        <a:latin typeface="Tw Cen MT" panose="020B0602020104020603" pitchFamily="34" charset="0"/>
                        <a:ea typeface="+mn-ea"/>
                        <a:cs typeface="+mn-cs"/>
                        <a:sym typeface="Calibri"/>
                      </a:endParaRPr>
                    </a:p>
                  </a:txBody>
                  <a:tcPr anchor="ctr"/>
                </a:tc>
                <a:tc>
                  <a:txBody>
                    <a:bodyPr/>
                    <a:lstStyle/>
                    <a:p>
                      <a:pPr algn="ctr" defTabSz="457200">
                        <a:spcBef>
                          <a:spcPts val="600"/>
                        </a:spcBef>
                      </a:pPr>
                      <a:r>
                        <a:rPr lang="en-US" sz="1600" dirty="0" smtClean="0">
                          <a:solidFill>
                            <a:schemeClr val="accent6">
                              <a:lumMod val="75000"/>
                            </a:schemeClr>
                          </a:solidFill>
                          <a:latin typeface="Tw Cen MT" panose="020B0602020104020603" pitchFamily="34" charset="0"/>
                          <a:ea typeface="+mn-ea"/>
                          <a:cs typeface="+mn-cs"/>
                          <a:sym typeface="Calibri"/>
                        </a:rPr>
                        <a:t>2 weeks</a:t>
                      </a:r>
                      <a:endParaRPr lang="en-US" sz="1600" dirty="0">
                        <a:solidFill>
                          <a:schemeClr val="accent6">
                            <a:lumMod val="75000"/>
                          </a:schemeClr>
                        </a:solidFill>
                        <a:latin typeface="Tw Cen MT" panose="020B0602020104020603" pitchFamily="34" charset="0"/>
                        <a:ea typeface="+mn-ea"/>
                        <a:cs typeface="+mn-cs"/>
                        <a:sym typeface="Calibri"/>
                      </a:endParaRPr>
                    </a:p>
                  </a:txBody>
                  <a:tcPr anchor="ctr"/>
                </a:tc>
                <a:tc>
                  <a:txBody>
                    <a:bodyPr/>
                    <a:lstStyle/>
                    <a:p>
                      <a:pPr algn="ctr" defTabSz="457200">
                        <a:spcBef>
                          <a:spcPts val="600"/>
                        </a:spcBef>
                      </a:pPr>
                      <a:r>
                        <a:rPr lang="en-US" sz="1600" dirty="0" smtClean="0">
                          <a:solidFill>
                            <a:schemeClr val="accent3">
                              <a:lumMod val="75000"/>
                            </a:schemeClr>
                          </a:solidFill>
                          <a:latin typeface="Tw Cen MT" panose="020B0602020104020603" pitchFamily="34" charset="0"/>
                          <a:ea typeface="+mn-ea"/>
                          <a:cs typeface="+mn-cs"/>
                          <a:sym typeface="Calibri"/>
                        </a:rPr>
                        <a:t>*</a:t>
                      </a:r>
                      <a:endParaRPr lang="en-US" sz="1600" dirty="0">
                        <a:solidFill>
                          <a:schemeClr val="accent3">
                            <a:lumMod val="75000"/>
                          </a:schemeClr>
                        </a:solidFill>
                        <a:latin typeface="Tw Cen MT" panose="020B0602020104020603" pitchFamily="34" charset="0"/>
                        <a:ea typeface="+mn-ea"/>
                        <a:cs typeface="+mn-cs"/>
                        <a:sym typeface="Calibri"/>
                      </a:endParaRPr>
                    </a:p>
                  </a:txBody>
                  <a:tcPr anchor="ctr"/>
                </a:tc>
                <a:tc>
                  <a:txBody>
                    <a:bodyPr/>
                    <a:lstStyle/>
                    <a:p>
                      <a:pPr algn="ctr" defTabSz="457200">
                        <a:spcBef>
                          <a:spcPts val="600"/>
                        </a:spcBef>
                      </a:pPr>
                      <a:r>
                        <a:rPr lang="en-US" sz="1600" dirty="0" smtClean="0">
                          <a:solidFill>
                            <a:schemeClr val="accent3">
                              <a:lumMod val="75000"/>
                            </a:schemeClr>
                          </a:solidFill>
                          <a:latin typeface="Tw Cen MT" panose="020B0602020104020603" pitchFamily="34" charset="0"/>
                          <a:ea typeface="+mn-ea"/>
                          <a:cs typeface="+mn-cs"/>
                          <a:sym typeface="Calibri"/>
                        </a:rPr>
                        <a:t>*</a:t>
                      </a:r>
                      <a:endParaRPr lang="en-US" sz="1600" dirty="0">
                        <a:solidFill>
                          <a:schemeClr val="accent3">
                            <a:lumMod val="75000"/>
                          </a:schemeClr>
                        </a:solidFill>
                        <a:latin typeface="Tw Cen MT" panose="020B0602020104020603" pitchFamily="34" charset="0"/>
                        <a:ea typeface="+mn-ea"/>
                        <a:cs typeface="+mn-cs"/>
                        <a:sym typeface="Calibri"/>
                      </a:endParaRPr>
                    </a:p>
                  </a:txBody>
                  <a:tcPr anchor="ctr"/>
                </a:tc>
                <a:tc>
                  <a:txBody>
                    <a:bodyPr/>
                    <a:lstStyle/>
                    <a:p>
                      <a:pPr algn="ctr" defTabSz="457200">
                        <a:spcBef>
                          <a:spcPts val="600"/>
                        </a:spcBef>
                      </a:pPr>
                      <a:r>
                        <a:rPr lang="en-US" sz="1600" dirty="0" smtClean="0">
                          <a:solidFill>
                            <a:schemeClr val="tx1"/>
                          </a:solidFill>
                          <a:latin typeface="Tw Cen MT" panose="020B0602020104020603" pitchFamily="34" charset="0"/>
                          <a:ea typeface="+mn-ea"/>
                          <a:cs typeface="+mn-cs"/>
                          <a:sym typeface="Calibri"/>
                        </a:rPr>
                        <a:t>7</a:t>
                      </a:r>
                      <a:r>
                        <a:rPr lang="en-US" sz="1600" baseline="0" dirty="0" smtClean="0">
                          <a:solidFill>
                            <a:schemeClr val="tx1"/>
                          </a:solidFill>
                          <a:latin typeface="Tw Cen MT" panose="020B0602020104020603" pitchFamily="34" charset="0"/>
                          <a:ea typeface="+mn-ea"/>
                          <a:cs typeface="+mn-cs"/>
                          <a:sym typeface="Calibri"/>
                        </a:rPr>
                        <a:t> days</a:t>
                      </a:r>
                      <a:endParaRPr lang="en-US" sz="1600" dirty="0">
                        <a:solidFill>
                          <a:schemeClr val="tx1"/>
                        </a:solidFill>
                        <a:latin typeface="Tw Cen MT" panose="020B0602020104020603" pitchFamily="34" charset="0"/>
                        <a:ea typeface="+mn-ea"/>
                        <a:cs typeface="+mn-cs"/>
                        <a:sym typeface="Calibri"/>
                      </a:endParaRPr>
                    </a:p>
                  </a:txBody>
                  <a:tcPr anchor="ctr"/>
                </a:tc>
                <a:tc>
                  <a:txBody>
                    <a:bodyPr/>
                    <a:lstStyle/>
                    <a:p>
                      <a:pPr algn="ctr" defTabSz="457200">
                        <a:spcBef>
                          <a:spcPts val="600"/>
                        </a:spcBef>
                      </a:pPr>
                      <a:r>
                        <a:rPr lang="en-US" sz="1600" dirty="0" smtClean="0">
                          <a:solidFill>
                            <a:schemeClr val="tx1"/>
                          </a:solidFill>
                          <a:latin typeface="Tw Cen MT" panose="020B0602020104020603" pitchFamily="34" charset="0"/>
                          <a:ea typeface="+mn-ea"/>
                          <a:cs typeface="+mn-cs"/>
                          <a:sym typeface="Calibri"/>
                        </a:rPr>
                        <a:t>3-7 days</a:t>
                      </a:r>
                      <a:endParaRPr lang="en-US" sz="1600" dirty="0">
                        <a:solidFill>
                          <a:schemeClr val="tx1"/>
                        </a:solidFill>
                        <a:latin typeface="Tw Cen MT" panose="020B0602020104020603" pitchFamily="34" charset="0"/>
                        <a:ea typeface="+mn-ea"/>
                        <a:cs typeface="+mn-cs"/>
                        <a:sym typeface="Calibri"/>
                      </a:endParaRPr>
                    </a:p>
                  </a:txBody>
                  <a:tcPr anchor="ctr"/>
                </a:tc>
              </a:tr>
            </a:tbl>
          </a:graphicData>
        </a:graphic>
      </p:graphicFrame>
      <p:sp>
        <p:nvSpPr>
          <p:cNvPr id="6" name="TextBox 5"/>
          <p:cNvSpPr txBox="1"/>
          <p:nvPr/>
        </p:nvSpPr>
        <p:spPr>
          <a:xfrm>
            <a:off x="1125557" y="5103676"/>
            <a:ext cx="8915400" cy="17543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200" latinLnBrk="1" hangingPunct="0"/>
            <a:r>
              <a:rPr lang="en-US" dirty="0">
                <a:solidFill>
                  <a:srgbClr val="002569"/>
                </a:solidFill>
                <a:latin typeface="Tw Cen MT" panose="020B0602020104020603" pitchFamily="34" charset="0"/>
              </a:rPr>
              <a:t>Notes:</a:t>
            </a:r>
          </a:p>
          <a:p>
            <a:pPr marL="285750" indent="-285750" defTabSz="457200" latinLnBrk="1" hangingPunct="0">
              <a:buFontTx/>
              <a:buChar char="-"/>
            </a:pPr>
            <a:r>
              <a:rPr lang="en-US" dirty="0">
                <a:latin typeface="Tw Cen MT" panose="020B0602020104020603" pitchFamily="34" charset="0"/>
              </a:rPr>
              <a:t>For </a:t>
            </a:r>
            <a:r>
              <a:rPr lang="en-US" u="sng" dirty="0">
                <a:latin typeface="Tw Cen MT" panose="020B0602020104020603" pitchFamily="34" charset="0"/>
              </a:rPr>
              <a:t>very</a:t>
            </a:r>
            <a:r>
              <a:rPr lang="en-US" dirty="0">
                <a:latin typeface="Tw Cen MT" panose="020B0602020104020603" pitchFamily="34" charset="0"/>
              </a:rPr>
              <a:t> large fields, MODIS is OK… use 5-10 day product + a single Landsat view</a:t>
            </a:r>
          </a:p>
          <a:p>
            <a:pPr marL="285750" indent="-285750" defTabSz="457200" latinLnBrk="1" hangingPunct="0">
              <a:buFontTx/>
              <a:buChar char="-"/>
            </a:pPr>
            <a:r>
              <a:rPr lang="en-US" dirty="0">
                <a:latin typeface="Tw Cen MT" panose="020B0602020104020603" pitchFamily="34" charset="0"/>
              </a:rPr>
              <a:t>*Low response from medium sized fields (n=2) on this variable skewed response </a:t>
            </a:r>
          </a:p>
          <a:p>
            <a:pPr marL="285750" indent="-285750" defTabSz="457200" latinLnBrk="1" hangingPunct="0">
              <a:buFontTx/>
              <a:buChar char="-"/>
            </a:pPr>
            <a:r>
              <a:rPr lang="en-US" dirty="0">
                <a:latin typeface="Tw Cen MT" panose="020B0602020104020603" pitchFamily="34" charset="0"/>
              </a:rPr>
              <a:t>**No specificity on polarization or band</a:t>
            </a:r>
          </a:p>
          <a:p>
            <a:pPr marL="285750" indent="-285750" defTabSz="457200" latinLnBrk="1" hangingPunct="0">
              <a:buFontTx/>
              <a:buChar char="-"/>
            </a:pPr>
            <a:endParaRPr lang="en-US" dirty="0">
              <a:latin typeface="Tw Cen MT" panose="020B0602020104020603" pitchFamily="34" charset="0"/>
            </a:endParaRPr>
          </a:p>
          <a:p>
            <a:pPr marL="285750" indent="-285750" defTabSz="457200" latinLnBrk="1" hangingPunct="0">
              <a:buFontTx/>
              <a:buChar char="-"/>
            </a:pPr>
            <a:endParaRPr lang="en-US" dirty="0">
              <a:solidFill>
                <a:srgbClr val="002569"/>
              </a:solidFill>
              <a:latin typeface="Tw Cen MT" panose="020B0602020104020603" pitchFamily="34" charset="0"/>
            </a:endParaRPr>
          </a:p>
        </p:txBody>
      </p:sp>
      <p:sp>
        <p:nvSpPr>
          <p:cNvPr id="3" name="Rectangle 2"/>
          <p:cNvSpPr/>
          <p:nvPr/>
        </p:nvSpPr>
        <p:spPr>
          <a:xfrm>
            <a:off x="3666054" y="-49205"/>
            <a:ext cx="4993675" cy="923330"/>
          </a:xfrm>
          <a:prstGeom prst="rect">
            <a:avLst/>
          </a:prstGeom>
          <a:noFill/>
        </p:spPr>
        <p:txBody>
          <a:bodyPr wrap="none" lIns="91440" tIns="45720" rIns="91440" bIns="45720">
            <a:spAutoFit/>
          </a:bodyPr>
          <a:lstStyle/>
          <a:p>
            <a:pPr algn="ctr"/>
            <a:r>
              <a:rPr lang="en-US" sz="5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w Cen MT" panose="020B0602020104020603" pitchFamily="34" charset="0"/>
              </a:rPr>
              <a:t>FOR EXAMPLE… </a:t>
            </a:r>
            <a:endPar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w Cen MT" panose="020B0602020104020603" pitchFamily="34" charset="0"/>
            </a:endParaRPr>
          </a:p>
        </p:txBody>
      </p:sp>
    </p:spTree>
    <p:extLst>
      <p:ext uri="{BB962C8B-B14F-4D97-AF65-F5344CB8AC3E}">
        <p14:creationId xmlns:p14="http://schemas.microsoft.com/office/powerpoint/2010/main" val="1653560741"/>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6904819" y="2000248"/>
            <a:ext cx="5119132" cy="3956109"/>
          </a:xfrm>
          <a:prstGeom prst="rect">
            <a:avLst/>
          </a:prstGeom>
        </p:spPr>
      </p:pic>
      <p:sp>
        <p:nvSpPr>
          <p:cNvPr id="14" name="Title 13"/>
          <p:cNvSpPr>
            <a:spLocks noGrp="1"/>
          </p:cNvSpPr>
          <p:nvPr>
            <p:ph type="title"/>
          </p:nvPr>
        </p:nvSpPr>
        <p:spPr/>
        <p:txBody>
          <a:bodyPr/>
          <a:lstStyle/>
          <a:p>
            <a:r>
              <a:rPr lang="en-US" dirty="0" smtClean="0">
                <a:latin typeface="Tw Cen MT" panose="020B0602020104020603" pitchFamily="34" charset="0"/>
              </a:rPr>
              <a:t>3. GEOGLAM Survey</a:t>
            </a:r>
            <a:endParaRPr lang="en-US" dirty="0">
              <a:latin typeface="Tw Cen MT" panose="020B0602020104020603" pitchFamily="34" charset="0"/>
            </a:endParaRPr>
          </a:p>
        </p:txBody>
      </p:sp>
      <p:sp>
        <p:nvSpPr>
          <p:cNvPr id="5" name="Slide Number Placeholder 4"/>
          <p:cNvSpPr>
            <a:spLocks noGrp="1"/>
          </p:cNvSpPr>
          <p:nvPr>
            <p:ph type="sldNum" sz="quarter" idx="2"/>
          </p:nvPr>
        </p:nvSpPr>
        <p:spPr/>
        <p:txBody>
          <a:bodyPr/>
          <a:lstStyle/>
          <a:p>
            <a:fld id="{86CB4B4D-7CA3-9044-876B-883B54F8677D}" type="slidenum">
              <a:rPr lang="en-US" smtClean="0"/>
              <a:pPr/>
              <a:t>11</a:t>
            </a:fld>
            <a:endParaRPr lang="en-US"/>
          </a:p>
        </p:txBody>
      </p:sp>
      <p:pic>
        <p:nvPicPr>
          <p:cNvPr id="6" name="Picture 5"/>
          <p:cNvPicPr>
            <a:picLocks noChangeAspect="1"/>
          </p:cNvPicPr>
          <p:nvPr/>
        </p:nvPicPr>
        <p:blipFill>
          <a:blip r:embed="rId3"/>
          <a:stretch>
            <a:fillRect/>
          </a:stretch>
        </p:blipFill>
        <p:spPr>
          <a:xfrm>
            <a:off x="206147" y="1660072"/>
            <a:ext cx="6251803" cy="4354749"/>
          </a:xfrm>
          <a:prstGeom prst="rect">
            <a:avLst/>
          </a:prstGeom>
        </p:spPr>
      </p:pic>
      <p:sp>
        <p:nvSpPr>
          <p:cNvPr id="9" name="Rectangle 8"/>
          <p:cNvSpPr/>
          <p:nvPr/>
        </p:nvSpPr>
        <p:spPr>
          <a:xfrm>
            <a:off x="6229351" y="3133067"/>
            <a:ext cx="1942497" cy="379591"/>
          </a:xfrm>
          <a:prstGeom prst="rect">
            <a:avLst/>
          </a:prstGeom>
          <a:solidFill>
            <a:srgbClr val="E53935"/>
          </a:solidFill>
          <a:ln w="12700" cap="flat">
            <a:solidFill>
              <a:srgbClr val="E53935"/>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smtClean="0">
                <a:ln>
                  <a:noFill/>
                </a:ln>
                <a:solidFill>
                  <a:srgbClr val="FFFFFF"/>
                </a:solidFill>
                <a:effectLst/>
                <a:uFillTx/>
                <a:latin typeface="+mn-lt"/>
                <a:ea typeface="+mn-ea"/>
                <a:cs typeface="+mn-cs"/>
                <a:sym typeface="Helvetica Light"/>
              </a:rPr>
              <a:t>23 RS Techs</a:t>
            </a:r>
            <a:endParaRPr kumimoji="0" lang="en-US" b="0" i="0" u="none" strike="noStrike" cap="none" spc="0" normalizeH="0" baseline="0" dirty="0">
              <a:ln>
                <a:noFill/>
              </a:ln>
              <a:solidFill>
                <a:srgbClr val="FFFFFF"/>
              </a:solidFill>
              <a:effectLst/>
              <a:uFillTx/>
              <a:latin typeface="+mn-lt"/>
              <a:ea typeface="+mn-ea"/>
              <a:cs typeface="+mn-cs"/>
              <a:sym typeface="Helvetica Light"/>
            </a:endParaRPr>
          </a:p>
        </p:txBody>
      </p:sp>
      <p:sp>
        <p:nvSpPr>
          <p:cNvPr id="11" name="Rectangle 10"/>
          <p:cNvSpPr/>
          <p:nvPr/>
        </p:nvSpPr>
        <p:spPr>
          <a:xfrm>
            <a:off x="6229351" y="3810703"/>
            <a:ext cx="1942497" cy="379591"/>
          </a:xfrm>
          <a:prstGeom prst="rect">
            <a:avLst/>
          </a:prstGeom>
          <a:solidFill>
            <a:srgbClr val="5E35B1"/>
          </a:solidFill>
          <a:ln w="12700" cap="flat">
            <a:solidFill>
              <a:srgbClr val="5E35B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lang="en-US" dirty="0" smtClean="0">
                <a:solidFill>
                  <a:srgbClr val="FFFFFF"/>
                </a:solidFill>
                <a:sym typeface="Helvetica Light"/>
              </a:rPr>
              <a:t>5 ICT</a:t>
            </a:r>
          </a:p>
        </p:txBody>
      </p:sp>
      <p:sp>
        <p:nvSpPr>
          <p:cNvPr id="12" name="Rectangle 11"/>
          <p:cNvSpPr/>
          <p:nvPr/>
        </p:nvSpPr>
        <p:spPr>
          <a:xfrm>
            <a:off x="6229350" y="4488339"/>
            <a:ext cx="1942498" cy="379591"/>
          </a:xfrm>
          <a:prstGeom prst="rect">
            <a:avLst/>
          </a:prstGeom>
          <a:solidFill>
            <a:srgbClr val="039BE5"/>
          </a:solidFill>
          <a:ln w="12700" cap="flat">
            <a:solidFill>
              <a:srgbClr val="039BE5"/>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smtClean="0">
                <a:ln>
                  <a:noFill/>
                </a:ln>
                <a:solidFill>
                  <a:srgbClr val="FFFFFF"/>
                </a:solidFill>
                <a:effectLst/>
                <a:uFillTx/>
                <a:latin typeface="+mn-lt"/>
                <a:ea typeface="+mn-ea"/>
                <a:cs typeface="+mn-cs"/>
                <a:sym typeface="Helvetica Light"/>
              </a:rPr>
              <a:t>18 Info Producers</a:t>
            </a:r>
            <a:endParaRPr kumimoji="0" lang="en-US" b="0" i="0" u="none" strike="noStrike" cap="none" spc="0" normalizeH="0" baseline="0" dirty="0">
              <a:ln>
                <a:noFill/>
              </a:ln>
              <a:solidFill>
                <a:srgbClr val="FFFFFF"/>
              </a:solidFill>
              <a:effectLst/>
              <a:uFillTx/>
              <a:latin typeface="+mn-lt"/>
              <a:ea typeface="+mn-ea"/>
              <a:cs typeface="+mn-cs"/>
              <a:sym typeface="Helvetica Light"/>
            </a:endParaRPr>
          </a:p>
        </p:txBody>
      </p:sp>
      <p:sp>
        <p:nvSpPr>
          <p:cNvPr id="13" name="Rectangle 12"/>
          <p:cNvSpPr/>
          <p:nvPr/>
        </p:nvSpPr>
        <p:spPr>
          <a:xfrm>
            <a:off x="6229349" y="5165974"/>
            <a:ext cx="1942499" cy="379591"/>
          </a:xfrm>
          <a:prstGeom prst="rect">
            <a:avLst/>
          </a:prstGeom>
          <a:solidFill>
            <a:srgbClr val="37843A"/>
          </a:solidFill>
          <a:ln w="12700" cap="flat">
            <a:solidFill>
              <a:srgbClr val="37843A"/>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smtClean="0">
                <a:ln>
                  <a:noFill/>
                </a:ln>
                <a:solidFill>
                  <a:srgbClr val="FFFFFF"/>
                </a:solidFill>
                <a:effectLst/>
                <a:uFillTx/>
                <a:latin typeface="+mn-lt"/>
                <a:ea typeface="+mn-ea"/>
                <a:cs typeface="+mn-cs"/>
                <a:sym typeface="Helvetica Light"/>
              </a:rPr>
              <a:t>6 End Users</a:t>
            </a:r>
          </a:p>
        </p:txBody>
      </p:sp>
    </p:spTree>
    <p:extLst>
      <p:ext uri="{BB962C8B-B14F-4D97-AF65-F5344CB8AC3E}">
        <p14:creationId xmlns:p14="http://schemas.microsoft.com/office/powerpoint/2010/main" val="2518128949"/>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Survey Demographics</a:t>
            </a:r>
            <a:r>
              <a:rPr lang="en-US" dirty="0"/>
              <a:t/>
            </a:r>
            <a:br>
              <a:rPr lang="en-US" dirty="0"/>
            </a:br>
            <a:r>
              <a:rPr lang="en-US" sz="4000" dirty="0" smtClean="0"/>
              <a:t>“In which geographic areas do you work?”</a:t>
            </a:r>
            <a:endParaRPr lang="en-US" sz="4000" dirty="0"/>
          </a:p>
        </p:txBody>
      </p:sp>
      <p:sp>
        <p:nvSpPr>
          <p:cNvPr id="5" name="Content Placeholder 4"/>
          <p:cNvSpPr>
            <a:spLocks noGrp="1"/>
          </p:cNvSpPr>
          <p:nvPr>
            <p:ph idx="1"/>
          </p:nvPr>
        </p:nvSpPr>
        <p:spPr>
          <a:xfrm>
            <a:off x="838200" y="1825625"/>
            <a:ext cx="4786993" cy="4351338"/>
          </a:xfrm>
        </p:spPr>
        <p:txBody>
          <a:bodyPr>
            <a:normAutofit/>
          </a:bodyPr>
          <a:lstStyle/>
          <a:p>
            <a:pPr>
              <a:spcBef>
                <a:spcPts val="600"/>
              </a:spcBef>
            </a:pPr>
            <a:r>
              <a:rPr lang="en-US" dirty="0" smtClean="0"/>
              <a:t>Global = 23</a:t>
            </a:r>
          </a:p>
          <a:p>
            <a:pPr>
              <a:spcBef>
                <a:spcPts val="600"/>
              </a:spcBef>
            </a:pPr>
            <a:r>
              <a:rPr lang="en-US" dirty="0" smtClean="0"/>
              <a:t>Regional:</a:t>
            </a:r>
          </a:p>
          <a:p>
            <a:pPr lvl="1"/>
            <a:r>
              <a:rPr lang="en-US" dirty="0" smtClean="0"/>
              <a:t>Africa = 12</a:t>
            </a:r>
          </a:p>
          <a:p>
            <a:pPr lvl="1"/>
            <a:r>
              <a:rPr lang="en-US" dirty="0" smtClean="0"/>
              <a:t>Europe = 11</a:t>
            </a:r>
          </a:p>
          <a:p>
            <a:pPr lvl="1"/>
            <a:r>
              <a:rPr lang="en-US" dirty="0" smtClean="0"/>
              <a:t>Asia = 7</a:t>
            </a:r>
          </a:p>
          <a:p>
            <a:pPr lvl="1"/>
            <a:r>
              <a:rPr lang="en-US" dirty="0"/>
              <a:t>Latin America &amp; Caribbean = </a:t>
            </a:r>
            <a:r>
              <a:rPr lang="en-US" dirty="0" smtClean="0"/>
              <a:t>6</a:t>
            </a:r>
          </a:p>
          <a:p>
            <a:pPr lvl="1"/>
            <a:r>
              <a:rPr lang="en-US" dirty="0" smtClean="0"/>
              <a:t>Middle East = 5</a:t>
            </a:r>
          </a:p>
          <a:p>
            <a:pPr lvl="1"/>
            <a:r>
              <a:rPr lang="en-US" dirty="0" smtClean="0"/>
              <a:t>North America = 0</a:t>
            </a:r>
          </a:p>
          <a:p>
            <a:pPr lvl="1"/>
            <a:r>
              <a:rPr lang="en-US" dirty="0" smtClean="0"/>
              <a:t>Oceania = 0 </a:t>
            </a:r>
          </a:p>
          <a:p>
            <a:pPr>
              <a:spcBef>
                <a:spcPts val="600"/>
              </a:spcBef>
            </a:pPr>
            <a:endParaRPr lang="en-US" dirty="0" smtClean="0"/>
          </a:p>
        </p:txBody>
      </p:sp>
      <p:sp>
        <p:nvSpPr>
          <p:cNvPr id="3" name="Slide Number Placeholder 2"/>
          <p:cNvSpPr>
            <a:spLocks noGrp="1"/>
          </p:cNvSpPr>
          <p:nvPr>
            <p:ph type="sldNum" sz="quarter" idx="4"/>
          </p:nvPr>
        </p:nvSpPr>
        <p:spPr/>
        <p:txBody>
          <a:bodyPr/>
          <a:lstStyle/>
          <a:p>
            <a:fld id="{86CB4B4D-7CA3-9044-876B-883B54F8677D}" type="slidenum">
              <a:rPr lang="en-US" smtClean="0"/>
              <a:pPr/>
              <a:t>12</a:t>
            </a:fld>
            <a:endParaRPr lang="en-US" dirty="0"/>
          </a:p>
        </p:txBody>
      </p:sp>
      <p:sp>
        <p:nvSpPr>
          <p:cNvPr id="7" name="Content Placeholder 5"/>
          <p:cNvSpPr txBox="1">
            <a:spLocks/>
          </p:cNvSpPr>
          <p:nvPr/>
        </p:nvSpPr>
        <p:spPr>
          <a:xfrm>
            <a:off x="6199414" y="1825625"/>
            <a:ext cx="5072743" cy="4351338"/>
          </a:xfrm>
          <a:prstGeom prst="rect">
            <a:avLst/>
          </a:prstGeom>
          <a:ln w="12700">
            <a:miter lim="400000"/>
          </a:ln>
          <a:extLst>
            <a:ext uri="{C572A759-6A51-4108-AA02-DFA0A04FC94B}">
              <ma14:wrappingTextBoxFlag xmlns:ma14="http://schemas.microsoft.com/office/mac/drawingml/2011/main" xmlns="" val="1"/>
            </a:ext>
          </a:extLst>
        </p:spPr>
        <p:txBody>
          <a:bodyPr lIns="50799" tIns="50799" rIns="50799" bIns="50799" anchor="ctr">
            <a:normAutofit/>
          </a:bodyPr>
          <a:lstStyle>
            <a:lvl1pPr marL="317455"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Tw Cen MT" panose="020B0602020104020603" pitchFamily="34" charset="0"/>
                <a:ea typeface="+mn-ea"/>
                <a:cs typeface="+mn-cs"/>
                <a:sym typeface="Helvetica Light"/>
              </a:defRPr>
            </a:lvl1pPr>
            <a:lvl2pPr marL="634911"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Tw Cen MT" panose="020B0602020104020603" pitchFamily="34" charset="0"/>
                <a:ea typeface="+mn-ea"/>
                <a:cs typeface="+mn-cs"/>
                <a:sym typeface="Helvetica Light"/>
              </a:defRPr>
            </a:lvl2pPr>
            <a:lvl3pPr marL="952365"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Tw Cen MT" panose="020B0602020104020603" pitchFamily="34" charset="0"/>
                <a:ea typeface="+mn-ea"/>
                <a:cs typeface="+mn-cs"/>
                <a:sym typeface="Helvetica Light"/>
              </a:defRPr>
            </a:lvl3pPr>
            <a:lvl4pPr marL="1269821"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Tw Cen MT" panose="020B0602020104020603" pitchFamily="34" charset="0"/>
                <a:ea typeface="+mn-ea"/>
                <a:cs typeface="+mn-cs"/>
                <a:sym typeface="Helvetica Light"/>
              </a:defRPr>
            </a:lvl4pPr>
            <a:lvl5pPr marL="1587276"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Tw Cen MT" panose="020B0602020104020603" pitchFamily="34" charset="0"/>
                <a:ea typeface="+mn-ea"/>
                <a:cs typeface="+mn-cs"/>
                <a:sym typeface="Helvetica Light"/>
              </a:defRPr>
            </a:lvl5pPr>
            <a:lvl6pPr marL="1904732"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6pPr>
            <a:lvl7pPr marL="2222186"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7pPr>
            <a:lvl8pPr marL="2539641"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8pPr>
            <a:lvl9pPr marL="2857097"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9pPr>
          </a:lstStyle>
          <a:p>
            <a:endParaRPr lang="en-US" kern="0" dirty="0"/>
          </a:p>
        </p:txBody>
      </p:sp>
      <p:sp>
        <p:nvSpPr>
          <p:cNvPr id="8" name="Content Placeholder 4"/>
          <p:cNvSpPr txBox="1">
            <a:spLocks/>
          </p:cNvSpPr>
          <p:nvPr/>
        </p:nvSpPr>
        <p:spPr>
          <a:xfrm>
            <a:off x="5815693" y="1757589"/>
            <a:ext cx="4786993" cy="4351338"/>
          </a:xfrm>
          <a:prstGeom prst="rect">
            <a:avLst/>
          </a:prstGeom>
          <a:ln w="12700">
            <a:miter lim="400000"/>
          </a:ln>
          <a:extLst>
            <a:ext uri="{C572A759-6A51-4108-AA02-DFA0A04FC94B}">
              <ma14:wrappingTextBoxFlag xmlns:ma14="http://schemas.microsoft.com/office/mac/drawingml/2011/main" xmlns="" val="1"/>
            </a:ext>
          </a:extLst>
        </p:spPr>
        <p:txBody>
          <a:bodyPr lIns="50799" tIns="50799" rIns="50799" bIns="50799" anchor="t">
            <a:normAutofit fontScale="92500" lnSpcReduction="10000"/>
          </a:bodyPr>
          <a:lstStyle>
            <a:lvl1pPr marL="317455" marR="0" indent="-317455" algn="l" defTabSz="412691" rtl="0" latinLnBrk="0">
              <a:lnSpc>
                <a:spcPct val="100000"/>
              </a:lnSpc>
              <a:spcBef>
                <a:spcPts val="600"/>
              </a:spcBef>
              <a:spcAft>
                <a:spcPts val="0"/>
              </a:spcAft>
              <a:buClrTx/>
              <a:buSzPct val="75000"/>
              <a:buFontTx/>
              <a:buChar char="•"/>
              <a:tabLst/>
              <a:defRPr sz="2600" b="0" i="0" u="none" strike="noStrike" cap="none" spc="0" baseline="0">
                <a:ln>
                  <a:noFill/>
                </a:ln>
                <a:solidFill>
                  <a:srgbClr val="000000"/>
                </a:solidFill>
                <a:uFillTx/>
                <a:latin typeface="Tw Cen MT" panose="020B0602020104020603" pitchFamily="34" charset="0"/>
                <a:ea typeface="+mn-ea"/>
                <a:cs typeface="+mn-cs"/>
                <a:sym typeface="Helvetica Light"/>
              </a:defRPr>
            </a:lvl1pPr>
            <a:lvl2pPr marL="634911" marR="0" indent="-317455" algn="l" defTabSz="412691" rtl="0" latinLnBrk="0">
              <a:lnSpc>
                <a:spcPct val="100000"/>
              </a:lnSpc>
              <a:spcBef>
                <a:spcPts val="600"/>
              </a:spcBef>
              <a:spcAft>
                <a:spcPts val="0"/>
              </a:spcAft>
              <a:buClrTx/>
              <a:buSzPct val="75000"/>
              <a:buFontTx/>
              <a:buChar char="•"/>
              <a:tabLst/>
              <a:defRPr sz="2400" b="0" i="0" u="none" strike="noStrike" cap="none" spc="0" baseline="0">
                <a:ln>
                  <a:noFill/>
                </a:ln>
                <a:solidFill>
                  <a:srgbClr val="000000"/>
                </a:solidFill>
                <a:uFillTx/>
                <a:latin typeface="Tw Cen MT" panose="020B0602020104020603" pitchFamily="34" charset="0"/>
                <a:ea typeface="+mn-ea"/>
                <a:cs typeface="+mn-cs"/>
                <a:sym typeface="Helvetica Light"/>
              </a:defRPr>
            </a:lvl2pPr>
            <a:lvl3pPr marL="952365" marR="0" indent="-317455" algn="l" defTabSz="412691" rtl="0" latinLnBrk="0">
              <a:lnSpc>
                <a:spcPct val="100000"/>
              </a:lnSpc>
              <a:spcBef>
                <a:spcPts val="600"/>
              </a:spcBef>
              <a:spcAft>
                <a:spcPts val="0"/>
              </a:spcAft>
              <a:buClrTx/>
              <a:buSzPct val="75000"/>
              <a:buFontTx/>
              <a:buChar char="•"/>
              <a:tabLst/>
              <a:defRPr sz="2000" b="0" i="0" u="none" strike="noStrike" cap="none" spc="0" baseline="0">
                <a:ln>
                  <a:noFill/>
                </a:ln>
                <a:solidFill>
                  <a:srgbClr val="000000"/>
                </a:solidFill>
                <a:uFillTx/>
                <a:latin typeface="Tw Cen MT" panose="020B0602020104020603" pitchFamily="34" charset="0"/>
                <a:ea typeface="+mn-ea"/>
                <a:cs typeface="+mn-cs"/>
                <a:sym typeface="Helvetica Light"/>
              </a:defRPr>
            </a:lvl3pPr>
            <a:lvl4pPr marL="1269821" marR="0" indent="-317455" algn="l" defTabSz="412691" rtl="0" latinLnBrk="0">
              <a:lnSpc>
                <a:spcPct val="100000"/>
              </a:lnSpc>
              <a:spcBef>
                <a:spcPts val="600"/>
              </a:spcBef>
              <a:spcAft>
                <a:spcPts val="0"/>
              </a:spcAft>
              <a:buClrTx/>
              <a:buSzPct val="75000"/>
              <a:buFontTx/>
              <a:buChar char="•"/>
              <a:tabLst/>
              <a:defRPr sz="1800" b="0" i="0" u="none" strike="noStrike" cap="none" spc="0" baseline="0">
                <a:ln>
                  <a:noFill/>
                </a:ln>
                <a:solidFill>
                  <a:srgbClr val="000000"/>
                </a:solidFill>
                <a:uFillTx/>
                <a:latin typeface="Tw Cen MT" panose="020B0602020104020603" pitchFamily="34" charset="0"/>
                <a:ea typeface="+mn-ea"/>
                <a:cs typeface="+mn-cs"/>
                <a:sym typeface="Helvetica Light"/>
              </a:defRPr>
            </a:lvl4pPr>
            <a:lvl5pPr marL="1587276" marR="0" indent="-317455" algn="l" defTabSz="412691" rtl="0" latinLnBrk="0">
              <a:lnSpc>
                <a:spcPct val="100000"/>
              </a:lnSpc>
              <a:spcBef>
                <a:spcPts val="600"/>
              </a:spcBef>
              <a:spcAft>
                <a:spcPts val="0"/>
              </a:spcAft>
              <a:buClrTx/>
              <a:buSzPct val="75000"/>
              <a:buFontTx/>
              <a:buChar char="•"/>
              <a:tabLst/>
              <a:defRPr sz="1600" b="0" i="0" u="none" strike="noStrike" cap="none" spc="0" baseline="0">
                <a:ln>
                  <a:noFill/>
                </a:ln>
                <a:solidFill>
                  <a:srgbClr val="000000"/>
                </a:solidFill>
                <a:uFillTx/>
                <a:latin typeface="Tw Cen MT" panose="020B0602020104020603" pitchFamily="34" charset="0"/>
                <a:ea typeface="+mn-ea"/>
                <a:cs typeface="+mn-cs"/>
                <a:sym typeface="Helvetica Light"/>
              </a:defRPr>
            </a:lvl5pPr>
            <a:lvl6pPr marL="1904732"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6pPr>
            <a:lvl7pPr marL="2222186"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7pPr>
            <a:lvl8pPr marL="2539641"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8pPr>
            <a:lvl9pPr marL="2857097"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9pPr>
          </a:lstStyle>
          <a:p>
            <a:r>
              <a:rPr lang="en-US" kern="0" dirty="0" smtClean="0"/>
              <a:t>National:</a:t>
            </a:r>
          </a:p>
          <a:p>
            <a:pPr lvl="1"/>
            <a:r>
              <a:rPr lang="en-US" kern="0" dirty="0" smtClean="0"/>
              <a:t>Canada = 5 </a:t>
            </a:r>
          </a:p>
          <a:p>
            <a:pPr lvl="1"/>
            <a:r>
              <a:rPr lang="en-US" kern="0" dirty="0" smtClean="0"/>
              <a:t>Ukraine = 3</a:t>
            </a:r>
          </a:p>
          <a:p>
            <a:pPr lvl="1"/>
            <a:r>
              <a:rPr lang="en-US" kern="0" dirty="0" smtClean="0"/>
              <a:t>Germany = 3</a:t>
            </a:r>
          </a:p>
          <a:p>
            <a:pPr lvl="1"/>
            <a:r>
              <a:rPr lang="en-US" kern="0" dirty="0" smtClean="0"/>
              <a:t>US = 2</a:t>
            </a:r>
          </a:p>
          <a:p>
            <a:pPr lvl="1"/>
            <a:r>
              <a:rPr lang="en-US" kern="0" dirty="0" smtClean="0"/>
              <a:t>Belgium = 2</a:t>
            </a:r>
          </a:p>
          <a:p>
            <a:pPr lvl="1"/>
            <a:r>
              <a:rPr lang="en-US" kern="0" dirty="0" smtClean="0"/>
              <a:t>Cambodia = 1</a:t>
            </a:r>
          </a:p>
          <a:p>
            <a:pPr lvl="1"/>
            <a:r>
              <a:rPr lang="en-US" kern="0" dirty="0" smtClean="0"/>
              <a:t>France = 1</a:t>
            </a:r>
          </a:p>
          <a:p>
            <a:pPr lvl="1"/>
            <a:r>
              <a:rPr lang="en-US" kern="0" dirty="0" smtClean="0"/>
              <a:t>Brazil = 1</a:t>
            </a:r>
          </a:p>
          <a:p>
            <a:pPr lvl="1"/>
            <a:r>
              <a:rPr lang="en-US" kern="0" dirty="0" smtClean="0"/>
              <a:t>Australia = 1</a:t>
            </a:r>
          </a:p>
          <a:p>
            <a:r>
              <a:rPr lang="en-US" kern="0" dirty="0" smtClean="0"/>
              <a:t>“Developing Countries” = 2</a:t>
            </a:r>
          </a:p>
          <a:p>
            <a:pPr lvl="1"/>
            <a:endParaRPr lang="en-US" kern="0" dirty="0" smtClean="0"/>
          </a:p>
          <a:p>
            <a:endParaRPr lang="en-US" kern="0" dirty="0" smtClean="0"/>
          </a:p>
        </p:txBody>
      </p:sp>
    </p:spTree>
    <p:extLst>
      <p:ext uri="{BB962C8B-B14F-4D97-AF65-F5344CB8AC3E}">
        <p14:creationId xmlns:p14="http://schemas.microsoft.com/office/powerpoint/2010/main" val="2837693678"/>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 Demographics</a:t>
            </a:r>
            <a:endParaRPr lang="en-US" dirty="0"/>
          </a:p>
        </p:txBody>
      </p:sp>
      <p:sp>
        <p:nvSpPr>
          <p:cNvPr id="6" name="Content Placeholder 5"/>
          <p:cNvSpPr>
            <a:spLocks noGrp="1"/>
          </p:cNvSpPr>
          <p:nvPr>
            <p:ph idx="1"/>
          </p:nvPr>
        </p:nvSpPr>
        <p:spPr>
          <a:xfrm>
            <a:off x="838200" y="1825625"/>
            <a:ext cx="5072743" cy="4351338"/>
          </a:xfrm>
        </p:spPr>
        <p:txBody>
          <a:bodyPr>
            <a:normAutofit/>
          </a:bodyPr>
          <a:lstStyle/>
          <a:p>
            <a:pPr>
              <a:spcBef>
                <a:spcPts val="600"/>
              </a:spcBef>
            </a:pPr>
            <a:r>
              <a:rPr lang="en-US" dirty="0" smtClean="0"/>
              <a:t>Expertise (common words):</a:t>
            </a:r>
          </a:p>
          <a:p>
            <a:pPr>
              <a:spcBef>
                <a:spcPts val="600"/>
              </a:spcBef>
            </a:pPr>
            <a:endParaRPr lang="en-US" dirty="0" smtClean="0"/>
          </a:p>
          <a:p>
            <a:pPr>
              <a:spcBef>
                <a:spcPts val="600"/>
              </a:spcBef>
            </a:pPr>
            <a:endParaRPr lang="en-US" dirty="0" smtClean="0"/>
          </a:p>
          <a:p>
            <a:pPr>
              <a:spcBef>
                <a:spcPts val="600"/>
              </a:spcBef>
            </a:pPr>
            <a:endParaRPr lang="en-US" dirty="0" smtClean="0"/>
          </a:p>
          <a:p>
            <a:pPr>
              <a:spcBef>
                <a:spcPts val="600"/>
              </a:spcBef>
            </a:pPr>
            <a:r>
              <a:rPr lang="en-US" dirty="0" smtClean="0"/>
              <a:t>Sector (select multiple):</a:t>
            </a:r>
          </a:p>
          <a:p>
            <a:pPr lvl="1">
              <a:spcBef>
                <a:spcPts val="600"/>
              </a:spcBef>
            </a:pPr>
            <a:r>
              <a:rPr lang="en-US" dirty="0" smtClean="0">
                <a:solidFill>
                  <a:srgbClr val="0061AA"/>
                </a:solidFill>
              </a:rPr>
              <a:t>40/51 = Research</a:t>
            </a:r>
          </a:p>
          <a:p>
            <a:pPr lvl="1">
              <a:spcBef>
                <a:spcPts val="600"/>
              </a:spcBef>
            </a:pPr>
            <a:r>
              <a:rPr lang="en-US" dirty="0" smtClean="0"/>
              <a:t>25/51 = government </a:t>
            </a:r>
          </a:p>
          <a:p>
            <a:pPr lvl="1">
              <a:spcBef>
                <a:spcPts val="600"/>
              </a:spcBef>
            </a:pPr>
            <a:r>
              <a:rPr lang="en-US" dirty="0" smtClean="0"/>
              <a:t>8/51 = NGO</a:t>
            </a:r>
          </a:p>
        </p:txBody>
      </p:sp>
      <p:sp>
        <p:nvSpPr>
          <p:cNvPr id="3" name="Slide Number Placeholder 2"/>
          <p:cNvSpPr>
            <a:spLocks noGrp="1"/>
          </p:cNvSpPr>
          <p:nvPr>
            <p:ph type="sldNum" sz="quarter" idx="4"/>
          </p:nvPr>
        </p:nvSpPr>
        <p:spPr/>
        <p:txBody>
          <a:bodyPr/>
          <a:lstStyle/>
          <a:p>
            <a:fld id="{86CB4B4D-7CA3-9044-876B-883B54F8677D}" type="slidenum">
              <a:rPr lang="en-US" smtClean="0"/>
              <a:pPr/>
              <a:t>13</a:t>
            </a:fld>
            <a:endParaRPr lang="en-US" dirty="0"/>
          </a:p>
        </p:txBody>
      </p:sp>
      <p:sp>
        <p:nvSpPr>
          <p:cNvPr id="7" name="Content Placeholder 5"/>
          <p:cNvSpPr txBox="1">
            <a:spLocks/>
          </p:cNvSpPr>
          <p:nvPr/>
        </p:nvSpPr>
        <p:spPr>
          <a:xfrm>
            <a:off x="6199414" y="1825625"/>
            <a:ext cx="5072743" cy="4351338"/>
          </a:xfrm>
          <a:prstGeom prst="rect">
            <a:avLst/>
          </a:prstGeom>
          <a:ln w="12700">
            <a:miter lim="400000"/>
          </a:ln>
          <a:extLst>
            <a:ext uri="{C572A759-6A51-4108-AA02-DFA0A04FC94B}">
              <ma14:wrappingTextBoxFlag xmlns:ma14="http://schemas.microsoft.com/office/mac/drawingml/2011/main" xmlns="" val="1"/>
            </a:ext>
          </a:extLst>
        </p:spPr>
        <p:txBody>
          <a:bodyPr lIns="50799" tIns="50799" rIns="50799" bIns="50799" anchor="ctr">
            <a:normAutofit/>
          </a:bodyPr>
          <a:lstStyle>
            <a:lvl1pPr marL="317455"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Tw Cen MT" panose="020B0602020104020603" pitchFamily="34" charset="0"/>
                <a:ea typeface="+mn-ea"/>
                <a:cs typeface="+mn-cs"/>
                <a:sym typeface="Helvetica Light"/>
              </a:defRPr>
            </a:lvl1pPr>
            <a:lvl2pPr marL="634911"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Tw Cen MT" panose="020B0602020104020603" pitchFamily="34" charset="0"/>
                <a:ea typeface="+mn-ea"/>
                <a:cs typeface="+mn-cs"/>
                <a:sym typeface="Helvetica Light"/>
              </a:defRPr>
            </a:lvl2pPr>
            <a:lvl3pPr marL="952365"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Tw Cen MT" panose="020B0602020104020603" pitchFamily="34" charset="0"/>
                <a:ea typeface="+mn-ea"/>
                <a:cs typeface="+mn-cs"/>
                <a:sym typeface="Helvetica Light"/>
              </a:defRPr>
            </a:lvl3pPr>
            <a:lvl4pPr marL="1269821"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Tw Cen MT" panose="020B0602020104020603" pitchFamily="34" charset="0"/>
                <a:ea typeface="+mn-ea"/>
                <a:cs typeface="+mn-cs"/>
                <a:sym typeface="Helvetica Light"/>
              </a:defRPr>
            </a:lvl4pPr>
            <a:lvl5pPr marL="1587276"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Tw Cen MT" panose="020B0602020104020603" pitchFamily="34" charset="0"/>
                <a:ea typeface="+mn-ea"/>
                <a:cs typeface="+mn-cs"/>
                <a:sym typeface="Helvetica Light"/>
              </a:defRPr>
            </a:lvl5pPr>
            <a:lvl6pPr marL="1904732"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6pPr>
            <a:lvl7pPr marL="2222186"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7pPr>
            <a:lvl8pPr marL="2539641"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8pPr>
            <a:lvl9pPr marL="2857097"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9pPr>
          </a:lstStyle>
          <a:p>
            <a:endParaRPr lang="en-US" kern="0" dirty="0"/>
          </a:p>
        </p:txBody>
      </p:sp>
      <p:sp>
        <p:nvSpPr>
          <p:cNvPr id="8" name="Content Placeholder 5"/>
          <p:cNvSpPr txBox="1">
            <a:spLocks/>
          </p:cNvSpPr>
          <p:nvPr/>
        </p:nvSpPr>
        <p:spPr>
          <a:xfrm>
            <a:off x="5910943" y="1825625"/>
            <a:ext cx="5072743" cy="4351338"/>
          </a:xfrm>
          <a:prstGeom prst="rect">
            <a:avLst/>
          </a:prstGeom>
          <a:ln w="12700">
            <a:miter lim="400000"/>
          </a:ln>
          <a:extLst>
            <a:ext uri="{C572A759-6A51-4108-AA02-DFA0A04FC94B}">
              <ma14:wrappingTextBoxFlag xmlns:ma14="http://schemas.microsoft.com/office/mac/drawingml/2011/main" xmlns="" val="1"/>
            </a:ext>
          </a:extLst>
        </p:spPr>
        <p:txBody>
          <a:bodyPr lIns="50799" tIns="50799" rIns="50799" bIns="50799" anchor="ctr">
            <a:normAutofit/>
          </a:bodyPr>
          <a:lstStyle>
            <a:lvl1pPr marL="317455"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Tw Cen MT" panose="020B0602020104020603" pitchFamily="34" charset="0"/>
                <a:ea typeface="+mn-ea"/>
                <a:cs typeface="+mn-cs"/>
                <a:sym typeface="Helvetica Light"/>
              </a:defRPr>
            </a:lvl1pPr>
            <a:lvl2pPr marL="634911"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Tw Cen MT" panose="020B0602020104020603" pitchFamily="34" charset="0"/>
                <a:ea typeface="+mn-ea"/>
                <a:cs typeface="+mn-cs"/>
                <a:sym typeface="Helvetica Light"/>
              </a:defRPr>
            </a:lvl2pPr>
            <a:lvl3pPr marL="952365"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Tw Cen MT" panose="020B0602020104020603" pitchFamily="34" charset="0"/>
                <a:ea typeface="+mn-ea"/>
                <a:cs typeface="+mn-cs"/>
                <a:sym typeface="Helvetica Light"/>
              </a:defRPr>
            </a:lvl3pPr>
            <a:lvl4pPr marL="1269821"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Tw Cen MT" panose="020B0602020104020603" pitchFamily="34" charset="0"/>
                <a:ea typeface="+mn-ea"/>
                <a:cs typeface="+mn-cs"/>
                <a:sym typeface="Helvetica Light"/>
              </a:defRPr>
            </a:lvl4pPr>
            <a:lvl5pPr marL="1587276"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Tw Cen MT" panose="020B0602020104020603" pitchFamily="34" charset="0"/>
                <a:ea typeface="+mn-ea"/>
                <a:cs typeface="+mn-cs"/>
                <a:sym typeface="Helvetica Light"/>
              </a:defRPr>
            </a:lvl5pPr>
            <a:lvl6pPr marL="1904732"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6pPr>
            <a:lvl7pPr marL="2222186"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7pPr>
            <a:lvl8pPr marL="2539641"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8pPr>
            <a:lvl9pPr marL="2857097"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9pPr>
          </a:lstStyle>
          <a:p>
            <a:pPr>
              <a:spcBef>
                <a:spcPts val="600"/>
              </a:spcBef>
            </a:pPr>
            <a:r>
              <a:rPr lang="en-US" kern="0" dirty="0" smtClean="0"/>
              <a:t>Levels of Work (select multiple): </a:t>
            </a:r>
          </a:p>
          <a:p>
            <a:pPr lvl="1">
              <a:spcBef>
                <a:spcPts val="600"/>
              </a:spcBef>
            </a:pPr>
            <a:r>
              <a:rPr lang="en-US" kern="0" dirty="0" smtClean="0"/>
              <a:t>47/51 = National</a:t>
            </a:r>
          </a:p>
          <a:p>
            <a:pPr lvl="1">
              <a:spcBef>
                <a:spcPts val="600"/>
              </a:spcBef>
            </a:pPr>
            <a:r>
              <a:rPr lang="en-US" kern="0" dirty="0" smtClean="0"/>
              <a:t>40/51 = sub-national</a:t>
            </a:r>
          </a:p>
          <a:p>
            <a:pPr lvl="1">
              <a:spcBef>
                <a:spcPts val="600"/>
              </a:spcBef>
            </a:pPr>
            <a:r>
              <a:rPr lang="en-US" kern="0" dirty="0" smtClean="0"/>
              <a:t>36/51 = multi-national region</a:t>
            </a:r>
          </a:p>
          <a:p>
            <a:pPr lvl="1">
              <a:spcBef>
                <a:spcPts val="600"/>
              </a:spcBef>
            </a:pPr>
            <a:r>
              <a:rPr lang="en-US" kern="0" dirty="0" smtClean="0"/>
              <a:t>31/51 = county or municipal</a:t>
            </a:r>
          </a:p>
          <a:p>
            <a:pPr lvl="1">
              <a:spcBef>
                <a:spcPts val="600"/>
              </a:spcBef>
            </a:pPr>
            <a:r>
              <a:rPr lang="en-US" kern="0" dirty="0" smtClean="0"/>
              <a:t>28/51 = field</a:t>
            </a:r>
          </a:p>
          <a:p>
            <a:pPr lvl="1">
              <a:spcBef>
                <a:spcPts val="600"/>
              </a:spcBef>
            </a:pPr>
            <a:r>
              <a:rPr lang="en-US" kern="0" dirty="0" smtClean="0"/>
              <a:t>26/51 = global</a:t>
            </a:r>
          </a:p>
          <a:p>
            <a:pPr lvl="1">
              <a:spcBef>
                <a:spcPts val="600"/>
              </a:spcBef>
            </a:pPr>
            <a:r>
              <a:rPr lang="en-US" kern="0" dirty="0" smtClean="0"/>
              <a:t>22/51 = community or village</a:t>
            </a:r>
          </a:p>
          <a:p>
            <a:pPr>
              <a:spcBef>
                <a:spcPts val="600"/>
              </a:spcBef>
            </a:pPr>
            <a:endParaRPr lang="en-US" kern="0" dirty="0" smtClean="0"/>
          </a:p>
        </p:txBody>
      </p:sp>
      <p:graphicFrame>
        <p:nvGraphicFramePr>
          <p:cNvPr id="9" name="Table 8"/>
          <p:cNvGraphicFramePr>
            <a:graphicFrameLocks noGrp="1"/>
          </p:cNvGraphicFramePr>
          <p:nvPr>
            <p:extLst>
              <p:ext uri="{D42A27DB-BD31-4B8C-83A1-F6EECF244321}">
                <p14:modId xmlns:p14="http://schemas.microsoft.com/office/powerpoint/2010/main" val="4063650004"/>
              </p:ext>
            </p:extLst>
          </p:nvPr>
        </p:nvGraphicFramePr>
        <p:xfrm>
          <a:off x="1191986" y="2373073"/>
          <a:ext cx="3486150" cy="1122680"/>
        </p:xfrm>
        <a:graphic>
          <a:graphicData uri="http://schemas.openxmlformats.org/drawingml/2006/table">
            <a:tbl>
              <a:tblPr>
                <a:tableStyleId>{5C22544A-7EE6-4342-B048-85BDC9FD1C3A}</a:tableStyleId>
              </a:tblPr>
              <a:tblGrid>
                <a:gridCol w="2661839"/>
                <a:gridCol w="824311"/>
              </a:tblGrid>
              <a:tr h="190500">
                <a:tc>
                  <a:txBody>
                    <a:bodyPr/>
                    <a:lstStyle/>
                    <a:p>
                      <a:pPr algn="l" fontAlgn="b"/>
                      <a:r>
                        <a:rPr lang="en-US" sz="1800" u="none" strike="noStrike">
                          <a:effectLst/>
                          <a:latin typeface="Tw Cen MT" panose="020B0602020104020603" pitchFamily="34" charset="0"/>
                        </a:rPr>
                        <a:t>Remote sensing - GIS</a:t>
                      </a:r>
                      <a:endParaRPr lang="en-US" sz="1800" b="0" i="0" u="none" strike="noStrike">
                        <a:solidFill>
                          <a:srgbClr val="000000"/>
                        </a:solidFill>
                        <a:effectLst/>
                        <a:latin typeface="Tw Cen MT" panose="020B0602020104020603" pitchFamily="34" charset="0"/>
                      </a:endParaRPr>
                    </a:p>
                  </a:txBody>
                  <a:tcPr marL="6350" marR="6350" marT="6350" marB="0" anchor="b"/>
                </a:tc>
                <a:tc>
                  <a:txBody>
                    <a:bodyPr/>
                    <a:lstStyle/>
                    <a:p>
                      <a:pPr algn="r" fontAlgn="b"/>
                      <a:r>
                        <a:rPr lang="en-US" sz="1800" u="none" strike="noStrike">
                          <a:effectLst/>
                          <a:latin typeface="Tw Cen MT" panose="020B0602020104020603" pitchFamily="34" charset="0"/>
                        </a:rPr>
                        <a:t>32</a:t>
                      </a:r>
                      <a:endParaRPr lang="en-US" sz="1800" b="0" i="0" u="none" strike="noStrike">
                        <a:solidFill>
                          <a:srgbClr val="000000"/>
                        </a:solidFill>
                        <a:effectLst/>
                        <a:latin typeface="Tw Cen MT" panose="020B0602020104020603" pitchFamily="34" charset="0"/>
                      </a:endParaRPr>
                    </a:p>
                  </a:txBody>
                  <a:tcPr marL="6350" marR="6350" marT="6350" marB="0" anchor="b"/>
                </a:tc>
              </a:tr>
              <a:tr h="184150">
                <a:tc>
                  <a:txBody>
                    <a:bodyPr/>
                    <a:lstStyle/>
                    <a:p>
                      <a:pPr algn="l" fontAlgn="b"/>
                      <a:r>
                        <a:rPr lang="en-US" sz="1800" u="none" strike="noStrike" dirty="0">
                          <a:effectLst/>
                          <a:latin typeface="Tw Cen MT" panose="020B0602020104020603" pitchFamily="34" charset="0"/>
                        </a:rPr>
                        <a:t>Agriculture</a:t>
                      </a:r>
                      <a:endParaRPr lang="en-US" sz="1800" b="0" i="0" u="none" strike="noStrike" dirty="0">
                        <a:solidFill>
                          <a:srgbClr val="000000"/>
                        </a:solidFill>
                        <a:effectLst/>
                        <a:latin typeface="Tw Cen MT" panose="020B0602020104020603" pitchFamily="34" charset="0"/>
                      </a:endParaRPr>
                    </a:p>
                  </a:txBody>
                  <a:tcPr marL="6350" marR="6350" marT="6350" marB="0" anchor="b"/>
                </a:tc>
                <a:tc>
                  <a:txBody>
                    <a:bodyPr/>
                    <a:lstStyle/>
                    <a:p>
                      <a:pPr algn="r" fontAlgn="b"/>
                      <a:r>
                        <a:rPr lang="en-US" sz="1800" u="none" strike="noStrike">
                          <a:effectLst/>
                          <a:latin typeface="Tw Cen MT" panose="020B0602020104020603" pitchFamily="34" charset="0"/>
                        </a:rPr>
                        <a:t>27</a:t>
                      </a:r>
                      <a:endParaRPr lang="en-US" sz="1800" b="0" i="0" u="none" strike="noStrike">
                        <a:solidFill>
                          <a:srgbClr val="000000"/>
                        </a:solidFill>
                        <a:effectLst/>
                        <a:latin typeface="Tw Cen MT" panose="020B0602020104020603" pitchFamily="34" charset="0"/>
                      </a:endParaRPr>
                    </a:p>
                  </a:txBody>
                  <a:tcPr marL="6350" marR="6350" marT="6350" marB="0" anchor="b"/>
                </a:tc>
              </a:tr>
              <a:tr h="184150">
                <a:tc>
                  <a:txBody>
                    <a:bodyPr/>
                    <a:lstStyle/>
                    <a:p>
                      <a:pPr algn="l" fontAlgn="b"/>
                      <a:r>
                        <a:rPr lang="en-US" sz="1800" u="none" strike="noStrike" dirty="0">
                          <a:effectLst/>
                          <a:latin typeface="Tw Cen MT" panose="020B0602020104020603" pitchFamily="34" charset="0"/>
                        </a:rPr>
                        <a:t>Data Science</a:t>
                      </a:r>
                      <a:endParaRPr lang="en-US" sz="1800" b="0" i="0" u="none" strike="noStrike" dirty="0">
                        <a:solidFill>
                          <a:srgbClr val="000000"/>
                        </a:solidFill>
                        <a:effectLst/>
                        <a:latin typeface="Tw Cen MT" panose="020B0602020104020603" pitchFamily="34" charset="0"/>
                      </a:endParaRPr>
                    </a:p>
                  </a:txBody>
                  <a:tcPr marL="6350" marR="6350" marT="6350" marB="0" anchor="b"/>
                </a:tc>
                <a:tc>
                  <a:txBody>
                    <a:bodyPr/>
                    <a:lstStyle/>
                    <a:p>
                      <a:pPr algn="r" fontAlgn="b"/>
                      <a:r>
                        <a:rPr lang="en-US" sz="1800" u="none" strike="noStrike">
                          <a:effectLst/>
                          <a:latin typeface="Tw Cen MT" panose="020B0602020104020603" pitchFamily="34" charset="0"/>
                        </a:rPr>
                        <a:t>14</a:t>
                      </a:r>
                      <a:endParaRPr lang="en-US" sz="1800" b="0" i="0" u="none" strike="noStrike">
                        <a:solidFill>
                          <a:srgbClr val="000000"/>
                        </a:solidFill>
                        <a:effectLst/>
                        <a:latin typeface="Tw Cen MT" panose="020B0602020104020603" pitchFamily="34" charset="0"/>
                      </a:endParaRPr>
                    </a:p>
                  </a:txBody>
                  <a:tcPr marL="6350" marR="6350" marT="6350" marB="0" anchor="b"/>
                </a:tc>
              </a:tr>
              <a:tr h="184150">
                <a:tc>
                  <a:txBody>
                    <a:bodyPr/>
                    <a:lstStyle/>
                    <a:p>
                      <a:pPr algn="l" fontAlgn="b"/>
                      <a:r>
                        <a:rPr lang="en-US" sz="1800" u="none" strike="noStrike">
                          <a:effectLst/>
                          <a:latin typeface="Tw Cen MT" panose="020B0602020104020603" pitchFamily="34" charset="0"/>
                        </a:rPr>
                        <a:t>Other</a:t>
                      </a:r>
                      <a:endParaRPr lang="en-US" sz="1800" b="0" i="0" u="none" strike="noStrike">
                        <a:solidFill>
                          <a:srgbClr val="000000"/>
                        </a:solidFill>
                        <a:effectLst/>
                        <a:latin typeface="Tw Cen MT" panose="020B0602020104020603" pitchFamily="34" charset="0"/>
                      </a:endParaRPr>
                    </a:p>
                  </a:txBody>
                  <a:tcPr marL="6350" marR="6350" marT="6350" marB="0" anchor="b"/>
                </a:tc>
                <a:tc>
                  <a:txBody>
                    <a:bodyPr/>
                    <a:lstStyle/>
                    <a:p>
                      <a:pPr algn="r" fontAlgn="b"/>
                      <a:r>
                        <a:rPr lang="en-US" sz="1800" u="none" strike="noStrike" dirty="0">
                          <a:effectLst/>
                          <a:latin typeface="Tw Cen MT" panose="020B0602020104020603" pitchFamily="34" charset="0"/>
                        </a:rPr>
                        <a:t>7</a:t>
                      </a:r>
                      <a:endParaRPr lang="en-US" sz="1800" b="0" i="0" u="none" strike="noStrike" dirty="0">
                        <a:solidFill>
                          <a:srgbClr val="000000"/>
                        </a:solidFill>
                        <a:effectLst/>
                        <a:latin typeface="Tw Cen MT" panose="020B0602020104020603" pitchFamily="34" charset="0"/>
                      </a:endParaRPr>
                    </a:p>
                  </a:txBody>
                  <a:tcPr marL="6350" marR="6350" marT="6350" marB="0" anchor="b"/>
                </a:tc>
              </a:tr>
            </a:tbl>
          </a:graphicData>
        </a:graphic>
      </p:graphicFrame>
    </p:spTree>
    <p:extLst>
      <p:ext uri="{BB962C8B-B14F-4D97-AF65-F5344CB8AC3E}">
        <p14:creationId xmlns:p14="http://schemas.microsoft.com/office/powerpoint/2010/main" val="2601114671"/>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2236" y="2253770"/>
            <a:ext cx="4414157" cy="1325563"/>
          </a:xfrm>
        </p:spPr>
        <p:txBody>
          <a:bodyPr>
            <a:normAutofit fontScale="90000"/>
          </a:bodyPr>
          <a:lstStyle/>
          <a:p>
            <a:r>
              <a:rPr lang="en-US" dirty="0" smtClean="0"/>
              <a:t>Survey Demographics</a:t>
            </a:r>
            <a:br>
              <a:rPr lang="en-US" dirty="0" smtClean="0"/>
            </a:br>
            <a:r>
              <a:rPr lang="en-US" dirty="0"/>
              <a:t/>
            </a:r>
            <a:br>
              <a:rPr lang="en-US" dirty="0"/>
            </a:br>
            <a:r>
              <a:rPr lang="en-US" sz="4000" dirty="0" smtClean="0"/>
              <a:t>“In which thematic areas does your organization focus? (select all that apply)”</a:t>
            </a:r>
            <a:endParaRPr lang="en-US" sz="4000" dirty="0"/>
          </a:p>
        </p:txBody>
      </p:sp>
      <p:sp>
        <p:nvSpPr>
          <p:cNvPr id="3" name="Slide Number Placeholder 2"/>
          <p:cNvSpPr>
            <a:spLocks noGrp="1"/>
          </p:cNvSpPr>
          <p:nvPr>
            <p:ph type="sldNum" sz="quarter" idx="4"/>
          </p:nvPr>
        </p:nvSpPr>
        <p:spPr/>
        <p:txBody>
          <a:bodyPr/>
          <a:lstStyle/>
          <a:p>
            <a:fld id="{86CB4B4D-7CA3-9044-876B-883B54F8677D}" type="slidenum">
              <a:rPr lang="en-US" smtClean="0"/>
              <a:pPr/>
              <a:t>14</a:t>
            </a:fld>
            <a:endParaRPr lang="en-US" dirty="0"/>
          </a:p>
        </p:txBody>
      </p:sp>
      <p:sp>
        <p:nvSpPr>
          <p:cNvPr id="7" name="Content Placeholder 5"/>
          <p:cNvSpPr txBox="1">
            <a:spLocks/>
          </p:cNvSpPr>
          <p:nvPr/>
        </p:nvSpPr>
        <p:spPr>
          <a:xfrm>
            <a:off x="6199414" y="1825625"/>
            <a:ext cx="5072743" cy="4351338"/>
          </a:xfrm>
          <a:prstGeom prst="rect">
            <a:avLst/>
          </a:prstGeom>
          <a:ln w="12700">
            <a:miter lim="400000"/>
          </a:ln>
          <a:extLst>
            <a:ext uri="{C572A759-6A51-4108-AA02-DFA0A04FC94B}">
              <ma14:wrappingTextBoxFlag xmlns:ma14="http://schemas.microsoft.com/office/mac/drawingml/2011/main" xmlns="" val="1"/>
            </a:ext>
          </a:extLst>
        </p:spPr>
        <p:txBody>
          <a:bodyPr lIns="50799" tIns="50799" rIns="50799" bIns="50799" anchor="ctr">
            <a:normAutofit/>
          </a:bodyPr>
          <a:lstStyle>
            <a:lvl1pPr marL="317455"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Tw Cen MT" panose="020B0602020104020603" pitchFamily="34" charset="0"/>
                <a:ea typeface="+mn-ea"/>
                <a:cs typeface="+mn-cs"/>
                <a:sym typeface="Helvetica Light"/>
              </a:defRPr>
            </a:lvl1pPr>
            <a:lvl2pPr marL="634911"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Tw Cen MT" panose="020B0602020104020603" pitchFamily="34" charset="0"/>
                <a:ea typeface="+mn-ea"/>
                <a:cs typeface="+mn-cs"/>
                <a:sym typeface="Helvetica Light"/>
              </a:defRPr>
            </a:lvl2pPr>
            <a:lvl3pPr marL="952365"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Tw Cen MT" panose="020B0602020104020603" pitchFamily="34" charset="0"/>
                <a:ea typeface="+mn-ea"/>
                <a:cs typeface="+mn-cs"/>
                <a:sym typeface="Helvetica Light"/>
              </a:defRPr>
            </a:lvl3pPr>
            <a:lvl4pPr marL="1269821"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Tw Cen MT" panose="020B0602020104020603" pitchFamily="34" charset="0"/>
                <a:ea typeface="+mn-ea"/>
                <a:cs typeface="+mn-cs"/>
                <a:sym typeface="Helvetica Light"/>
              </a:defRPr>
            </a:lvl4pPr>
            <a:lvl5pPr marL="1587276"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Tw Cen MT" panose="020B0602020104020603" pitchFamily="34" charset="0"/>
                <a:ea typeface="+mn-ea"/>
                <a:cs typeface="+mn-cs"/>
                <a:sym typeface="Helvetica Light"/>
              </a:defRPr>
            </a:lvl5pPr>
            <a:lvl6pPr marL="1904732"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6pPr>
            <a:lvl7pPr marL="2222186"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7pPr>
            <a:lvl8pPr marL="2539641"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8pPr>
            <a:lvl9pPr marL="2857097"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9pPr>
          </a:lstStyle>
          <a:p>
            <a:endParaRPr lang="en-US" kern="0" dirty="0"/>
          </a:p>
        </p:txBody>
      </p:sp>
      <p:pic>
        <p:nvPicPr>
          <p:cNvPr id="11" name="Content Placeholder 10"/>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696710" y="5069"/>
            <a:ext cx="4573461" cy="6852932"/>
          </a:xfrm>
        </p:spPr>
      </p:pic>
      <p:sp>
        <p:nvSpPr>
          <p:cNvPr id="12" name="Rectangle 11"/>
          <p:cNvSpPr/>
          <p:nvPr/>
        </p:nvSpPr>
        <p:spPr>
          <a:xfrm>
            <a:off x="1812471" y="939695"/>
            <a:ext cx="5429250" cy="471924"/>
          </a:xfrm>
          <a:prstGeom prst="rect">
            <a:avLst/>
          </a:prstGeom>
          <a:no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lang="en-US" sz="2400" dirty="0">
                <a:solidFill>
                  <a:srgbClr val="37843A"/>
                </a:solidFill>
                <a:latin typeface="Tw Cen MT" panose="020B0602020104020603" pitchFamily="34" charset="0"/>
                <a:sym typeface="Helvetica Light"/>
              </a:rPr>
              <a:t>I</a:t>
            </a:r>
            <a:r>
              <a:rPr kumimoji="0" lang="en-US" sz="2400" b="0" i="0" u="none" strike="noStrike" cap="none" spc="0" normalizeH="0" baseline="0" dirty="0" smtClean="0">
                <a:ln>
                  <a:noFill/>
                </a:ln>
                <a:solidFill>
                  <a:srgbClr val="37843A"/>
                </a:solidFill>
                <a:effectLst/>
                <a:uFillTx/>
                <a:latin typeface="Tw Cen MT" panose="020B0602020104020603" pitchFamily="34" charset="0"/>
                <a:sym typeface="Helvetica Light"/>
              </a:rPr>
              <a:t>ntersection</a:t>
            </a:r>
            <a:endParaRPr kumimoji="0" lang="en-US" sz="2400" b="0" i="0" u="none" strike="noStrike" cap="none" spc="0" normalizeH="0" baseline="0" dirty="0">
              <a:ln>
                <a:noFill/>
              </a:ln>
              <a:solidFill>
                <a:srgbClr val="37843A"/>
              </a:solidFill>
              <a:effectLst/>
              <a:uFillTx/>
              <a:latin typeface="Tw Cen MT" panose="020B0602020104020603" pitchFamily="34" charset="0"/>
              <a:sym typeface="Helvetica Light"/>
            </a:endParaRPr>
          </a:p>
        </p:txBody>
      </p:sp>
    </p:spTree>
    <p:extLst>
      <p:ext uri="{BB962C8B-B14F-4D97-AF65-F5344CB8AC3E}">
        <p14:creationId xmlns:p14="http://schemas.microsoft.com/office/powerpoint/2010/main" val="7388848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903104877"/>
              </p:ext>
            </p:extLst>
          </p:nvPr>
        </p:nvGraphicFramePr>
        <p:xfrm>
          <a:off x="527957" y="310244"/>
          <a:ext cx="4558393" cy="5899098"/>
        </p:xfrm>
        <a:graphic>
          <a:graphicData uri="http://schemas.openxmlformats.org/presentationml/2006/ole">
            <mc:AlternateContent xmlns:mc="http://schemas.openxmlformats.org/markup-compatibility/2006">
              <mc:Choice xmlns:v="urn:schemas-microsoft-com:vml" Requires="v">
                <p:oleObj spid="_x0000_s1097" name="Acrobat Document" r:id="rId3" imgW="3886132" imgH="5029200" progId="Acrobat.Document.DC">
                  <p:embed/>
                </p:oleObj>
              </mc:Choice>
              <mc:Fallback>
                <p:oleObj name="Acrobat Document" r:id="rId3" imgW="3886132" imgH="5029200" progId="Acrobat.Document.DC">
                  <p:embed/>
                  <p:pic>
                    <p:nvPicPr>
                      <p:cNvPr id="0" name=""/>
                      <p:cNvPicPr/>
                      <p:nvPr/>
                    </p:nvPicPr>
                    <p:blipFill>
                      <a:blip r:embed="rId4"/>
                      <a:stretch>
                        <a:fillRect/>
                      </a:stretch>
                    </p:blipFill>
                    <p:spPr>
                      <a:xfrm>
                        <a:off x="527957" y="310244"/>
                        <a:ext cx="4558393" cy="5899098"/>
                      </a:xfrm>
                      <a:prstGeom prst="rect">
                        <a:avLst/>
                      </a:prstGeom>
                    </p:spPr>
                  </p:pic>
                </p:oleObj>
              </mc:Fallback>
            </mc:AlternateContent>
          </a:graphicData>
        </a:graphic>
      </p:graphicFrame>
      <p:sp>
        <p:nvSpPr>
          <p:cNvPr id="2" name="Title 1"/>
          <p:cNvSpPr>
            <a:spLocks noGrp="1"/>
          </p:cNvSpPr>
          <p:nvPr>
            <p:ph type="title"/>
          </p:nvPr>
        </p:nvSpPr>
        <p:spPr>
          <a:xfrm>
            <a:off x="5192485" y="476251"/>
            <a:ext cx="6154967" cy="1143000"/>
          </a:xfrm>
        </p:spPr>
        <p:txBody>
          <a:bodyPr/>
          <a:lstStyle/>
          <a:p>
            <a:r>
              <a:rPr lang="en-US" dirty="0" smtClean="0"/>
              <a:t>4. </a:t>
            </a:r>
            <a:r>
              <a:rPr lang="en-US" dirty="0" err="1" smtClean="0"/>
              <a:t>Ispra</a:t>
            </a:r>
            <a:r>
              <a:rPr lang="en-US" dirty="0" smtClean="0"/>
              <a:t> Meeting</a:t>
            </a:r>
            <a:endParaRPr lang="en-US" dirty="0"/>
          </a:p>
        </p:txBody>
      </p:sp>
      <p:sp>
        <p:nvSpPr>
          <p:cNvPr id="3" name="Slide Number Placeholder 2"/>
          <p:cNvSpPr>
            <a:spLocks noGrp="1"/>
          </p:cNvSpPr>
          <p:nvPr>
            <p:ph type="sldNum" sz="quarter" idx="2"/>
          </p:nvPr>
        </p:nvSpPr>
        <p:spPr/>
        <p:txBody>
          <a:bodyPr/>
          <a:lstStyle/>
          <a:p>
            <a:fld id="{86CB4B4D-7CA3-9044-876B-883B54F8677D}" type="slidenum">
              <a:rPr lang="en-US" smtClean="0"/>
              <a:pPr/>
              <a:t>15</a:t>
            </a:fld>
            <a:endParaRPr lang="en-US"/>
          </a:p>
        </p:txBody>
      </p:sp>
      <p:sp>
        <p:nvSpPr>
          <p:cNvPr id="5" name="TextBox 4"/>
          <p:cNvSpPr txBox="1"/>
          <p:nvPr/>
        </p:nvSpPr>
        <p:spPr>
          <a:xfrm>
            <a:off x="5947758" y="2654399"/>
            <a:ext cx="5498571"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685800" marR="0" indent="-685800" defTabSz="825500" rtl="0" fontAlgn="auto" latinLnBrk="0" hangingPunct="0">
              <a:lnSpc>
                <a:spcPct val="100000"/>
              </a:lnSpc>
              <a:spcBef>
                <a:spcPts val="0"/>
              </a:spcBef>
              <a:spcAft>
                <a:spcPts val="0"/>
              </a:spcAft>
              <a:buClrTx/>
              <a:buSzTx/>
              <a:buFontTx/>
              <a:buChar char="-"/>
              <a:tabLst/>
            </a:pPr>
            <a:r>
              <a:rPr lang="en-US" sz="4000" dirty="0" smtClean="0">
                <a:solidFill>
                  <a:srgbClr val="000000"/>
                </a:solidFill>
                <a:latin typeface="Tw Cen MT" panose="020B0602020104020603" pitchFamily="34" charset="0"/>
                <a:sym typeface="Helvetica Light"/>
              </a:rPr>
              <a:t>Power Point templates</a:t>
            </a:r>
          </a:p>
          <a:p>
            <a:pPr marL="685800" marR="0" indent="-685800" defTabSz="825500" rtl="0" fontAlgn="auto" latinLnBrk="0" hangingPunct="0">
              <a:lnSpc>
                <a:spcPct val="100000"/>
              </a:lnSpc>
              <a:spcBef>
                <a:spcPts val="0"/>
              </a:spcBef>
              <a:spcAft>
                <a:spcPts val="0"/>
              </a:spcAft>
              <a:buClrTx/>
              <a:buSzTx/>
              <a:buFontTx/>
              <a:buChar char="-"/>
              <a:tabLst/>
            </a:pPr>
            <a:r>
              <a:rPr lang="en-US" sz="4000" dirty="0" smtClean="0">
                <a:solidFill>
                  <a:srgbClr val="000000"/>
                </a:solidFill>
                <a:latin typeface="Tw Cen MT" panose="020B0602020104020603" pitchFamily="34" charset="0"/>
                <a:sym typeface="Helvetica Light"/>
              </a:rPr>
              <a:t>Breakout groups</a:t>
            </a:r>
          </a:p>
          <a:p>
            <a:pPr marL="685800" marR="0" indent="-685800" defTabSz="825500" rtl="0" fontAlgn="auto" latinLnBrk="0" hangingPunct="0">
              <a:lnSpc>
                <a:spcPct val="100000"/>
              </a:lnSpc>
              <a:spcBef>
                <a:spcPts val="0"/>
              </a:spcBef>
              <a:spcAft>
                <a:spcPts val="0"/>
              </a:spcAft>
              <a:buClrTx/>
              <a:buSzTx/>
              <a:buFontTx/>
              <a:buChar char="-"/>
              <a:tabLst/>
            </a:pPr>
            <a:r>
              <a:rPr lang="en-US" sz="4000" dirty="0" smtClean="0">
                <a:solidFill>
                  <a:srgbClr val="000000"/>
                </a:solidFill>
                <a:latin typeface="Tw Cen MT" panose="020B0602020104020603" pitchFamily="34" charset="0"/>
                <a:sym typeface="Helvetica Light"/>
              </a:rPr>
              <a:t>Broader discussion</a:t>
            </a:r>
          </a:p>
        </p:txBody>
      </p:sp>
    </p:spTree>
    <p:extLst>
      <p:ext uri="{BB962C8B-B14F-4D97-AF65-F5344CB8AC3E}">
        <p14:creationId xmlns:p14="http://schemas.microsoft.com/office/powerpoint/2010/main" val="1731849304"/>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Power </a:t>
            </a:r>
            <a:r>
              <a:rPr lang="en-US" dirty="0"/>
              <a:t>P</a:t>
            </a:r>
            <a:r>
              <a:rPr lang="en-US" dirty="0" smtClean="0"/>
              <a:t>oint Templates</a:t>
            </a:r>
            <a:br>
              <a:rPr lang="en-US" dirty="0" smtClean="0"/>
            </a:br>
            <a:r>
              <a:rPr lang="en-US" sz="4000" i="1" dirty="0" smtClean="0"/>
              <a:t>Prompts/Questions to National, Regional, Global Users</a:t>
            </a:r>
            <a:endParaRPr lang="en-US" sz="4000" dirty="0"/>
          </a:p>
        </p:txBody>
      </p:sp>
      <p:sp>
        <p:nvSpPr>
          <p:cNvPr id="4" name="Content Placeholder 3"/>
          <p:cNvSpPr>
            <a:spLocks noGrp="1"/>
          </p:cNvSpPr>
          <p:nvPr>
            <p:ph idx="1"/>
          </p:nvPr>
        </p:nvSpPr>
        <p:spPr>
          <a:xfrm>
            <a:off x="838200" y="1825625"/>
            <a:ext cx="4395107" cy="4351338"/>
          </a:xfrm>
        </p:spPr>
        <p:txBody>
          <a:bodyPr>
            <a:normAutofit/>
          </a:bodyPr>
          <a:lstStyle/>
          <a:p>
            <a:r>
              <a:rPr lang="en-US" dirty="0" smtClean="0"/>
              <a:t>Reports:</a:t>
            </a:r>
          </a:p>
          <a:p>
            <a:pPr lvl="1"/>
            <a:r>
              <a:rPr lang="en-US" dirty="0" smtClean="0"/>
              <a:t>Type of reports</a:t>
            </a:r>
          </a:p>
          <a:p>
            <a:pPr lvl="1"/>
            <a:r>
              <a:rPr lang="en-US" dirty="0" smtClean="0"/>
              <a:t>Frequency of reports?</a:t>
            </a:r>
          </a:p>
          <a:p>
            <a:pPr lvl="1"/>
            <a:r>
              <a:rPr lang="en-US" dirty="0" smtClean="0"/>
              <a:t>Use of EO in reports?</a:t>
            </a:r>
          </a:p>
          <a:p>
            <a:pPr lvl="1"/>
            <a:r>
              <a:rPr lang="en-US" dirty="0" smtClean="0"/>
              <a:t>Audience/End Users?</a:t>
            </a:r>
          </a:p>
          <a:p>
            <a:pPr lvl="1"/>
            <a:r>
              <a:rPr lang="en-US" dirty="0" smtClean="0"/>
              <a:t>Decisions/Actions/Policies sought to impact?</a:t>
            </a:r>
          </a:p>
          <a:p>
            <a:pPr lvl="1"/>
            <a:endParaRPr lang="en-US" dirty="0"/>
          </a:p>
        </p:txBody>
      </p:sp>
      <p:sp>
        <p:nvSpPr>
          <p:cNvPr id="3" name="Slide Number Placeholder 2"/>
          <p:cNvSpPr>
            <a:spLocks noGrp="1"/>
          </p:cNvSpPr>
          <p:nvPr>
            <p:ph type="sldNum" sz="quarter" idx="4"/>
          </p:nvPr>
        </p:nvSpPr>
        <p:spPr/>
        <p:txBody>
          <a:bodyPr/>
          <a:lstStyle/>
          <a:p>
            <a:fld id="{86CB4B4D-7CA3-9044-876B-883B54F8677D}" type="slidenum">
              <a:rPr lang="en-US" smtClean="0"/>
              <a:pPr/>
              <a:t>16</a:t>
            </a:fld>
            <a:endParaRPr lang="en-US"/>
          </a:p>
        </p:txBody>
      </p:sp>
      <p:sp>
        <p:nvSpPr>
          <p:cNvPr id="5" name="Content Placeholder 3"/>
          <p:cNvSpPr txBox="1">
            <a:spLocks/>
          </p:cNvSpPr>
          <p:nvPr/>
        </p:nvSpPr>
        <p:spPr>
          <a:xfrm>
            <a:off x="5897335" y="1825625"/>
            <a:ext cx="4395107" cy="4351338"/>
          </a:xfrm>
          <a:prstGeom prst="rect">
            <a:avLst/>
          </a:prstGeom>
          <a:ln w="12700">
            <a:miter lim="400000"/>
          </a:ln>
          <a:extLst>
            <a:ext uri="{C572A759-6A51-4108-AA02-DFA0A04FC94B}">
              <ma14:wrappingTextBoxFlag xmlns:ma14="http://schemas.microsoft.com/office/mac/drawingml/2011/main" xmlns="" val="1"/>
            </a:ext>
          </a:extLst>
        </p:spPr>
        <p:txBody>
          <a:bodyPr lIns="50799" tIns="50799" rIns="50799" bIns="50799" anchor="t">
            <a:normAutofit/>
          </a:bodyPr>
          <a:lstStyle>
            <a:lvl1pPr marL="317455" marR="0" indent="-317455" algn="l" defTabSz="412691" rtl="0" latinLnBrk="0">
              <a:lnSpc>
                <a:spcPct val="100000"/>
              </a:lnSpc>
              <a:spcBef>
                <a:spcPts val="600"/>
              </a:spcBef>
              <a:spcAft>
                <a:spcPts val="0"/>
              </a:spcAft>
              <a:buClrTx/>
              <a:buSzPct val="75000"/>
              <a:buFontTx/>
              <a:buChar char="•"/>
              <a:tabLst/>
              <a:defRPr sz="2600" b="0" i="0" u="none" strike="noStrike" cap="none" spc="0" baseline="0">
                <a:ln>
                  <a:noFill/>
                </a:ln>
                <a:solidFill>
                  <a:srgbClr val="000000"/>
                </a:solidFill>
                <a:uFillTx/>
                <a:latin typeface="Tw Cen MT" panose="020B0602020104020603" pitchFamily="34" charset="0"/>
                <a:ea typeface="+mn-ea"/>
                <a:cs typeface="+mn-cs"/>
                <a:sym typeface="Helvetica Light"/>
              </a:defRPr>
            </a:lvl1pPr>
            <a:lvl2pPr marL="634911" marR="0" indent="-317455" algn="l" defTabSz="412691" rtl="0" latinLnBrk="0">
              <a:lnSpc>
                <a:spcPct val="100000"/>
              </a:lnSpc>
              <a:spcBef>
                <a:spcPts val="600"/>
              </a:spcBef>
              <a:spcAft>
                <a:spcPts val="0"/>
              </a:spcAft>
              <a:buClrTx/>
              <a:buSzPct val="75000"/>
              <a:buFontTx/>
              <a:buChar char="•"/>
              <a:tabLst/>
              <a:defRPr sz="2400" b="0" i="0" u="none" strike="noStrike" cap="none" spc="0" baseline="0">
                <a:ln>
                  <a:noFill/>
                </a:ln>
                <a:solidFill>
                  <a:srgbClr val="000000"/>
                </a:solidFill>
                <a:uFillTx/>
                <a:latin typeface="Tw Cen MT" panose="020B0602020104020603" pitchFamily="34" charset="0"/>
                <a:ea typeface="+mn-ea"/>
                <a:cs typeface="+mn-cs"/>
                <a:sym typeface="Helvetica Light"/>
              </a:defRPr>
            </a:lvl2pPr>
            <a:lvl3pPr marL="952365" marR="0" indent="-317455" algn="l" defTabSz="412691" rtl="0" latinLnBrk="0">
              <a:lnSpc>
                <a:spcPct val="100000"/>
              </a:lnSpc>
              <a:spcBef>
                <a:spcPts val="600"/>
              </a:spcBef>
              <a:spcAft>
                <a:spcPts val="0"/>
              </a:spcAft>
              <a:buClrTx/>
              <a:buSzPct val="75000"/>
              <a:buFontTx/>
              <a:buChar char="•"/>
              <a:tabLst/>
              <a:defRPr sz="2000" b="0" i="0" u="none" strike="noStrike" cap="none" spc="0" baseline="0">
                <a:ln>
                  <a:noFill/>
                </a:ln>
                <a:solidFill>
                  <a:srgbClr val="000000"/>
                </a:solidFill>
                <a:uFillTx/>
                <a:latin typeface="Tw Cen MT" panose="020B0602020104020603" pitchFamily="34" charset="0"/>
                <a:ea typeface="+mn-ea"/>
                <a:cs typeface="+mn-cs"/>
                <a:sym typeface="Helvetica Light"/>
              </a:defRPr>
            </a:lvl3pPr>
            <a:lvl4pPr marL="1269821" marR="0" indent="-317455" algn="l" defTabSz="412691" rtl="0" latinLnBrk="0">
              <a:lnSpc>
                <a:spcPct val="100000"/>
              </a:lnSpc>
              <a:spcBef>
                <a:spcPts val="600"/>
              </a:spcBef>
              <a:spcAft>
                <a:spcPts val="0"/>
              </a:spcAft>
              <a:buClrTx/>
              <a:buSzPct val="75000"/>
              <a:buFontTx/>
              <a:buChar char="•"/>
              <a:tabLst/>
              <a:defRPr sz="1800" b="0" i="0" u="none" strike="noStrike" cap="none" spc="0" baseline="0">
                <a:ln>
                  <a:noFill/>
                </a:ln>
                <a:solidFill>
                  <a:srgbClr val="000000"/>
                </a:solidFill>
                <a:uFillTx/>
                <a:latin typeface="Tw Cen MT" panose="020B0602020104020603" pitchFamily="34" charset="0"/>
                <a:ea typeface="+mn-ea"/>
                <a:cs typeface="+mn-cs"/>
                <a:sym typeface="Helvetica Light"/>
              </a:defRPr>
            </a:lvl4pPr>
            <a:lvl5pPr marL="1587276" marR="0" indent="-317455" algn="l" defTabSz="412691" rtl="0" latinLnBrk="0">
              <a:lnSpc>
                <a:spcPct val="100000"/>
              </a:lnSpc>
              <a:spcBef>
                <a:spcPts val="600"/>
              </a:spcBef>
              <a:spcAft>
                <a:spcPts val="0"/>
              </a:spcAft>
              <a:buClrTx/>
              <a:buSzPct val="75000"/>
              <a:buFontTx/>
              <a:buChar char="•"/>
              <a:tabLst/>
              <a:defRPr sz="1600" b="0" i="0" u="none" strike="noStrike" cap="none" spc="0" baseline="0">
                <a:ln>
                  <a:noFill/>
                </a:ln>
                <a:solidFill>
                  <a:srgbClr val="000000"/>
                </a:solidFill>
                <a:uFillTx/>
                <a:latin typeface="Tw Cen MT" panose="020B0602020104020603" pitchFamily="34" charset="0"/>
                <a:ea typeface="+mn-ea"/>
                <a:cs typeface="+mn-cs"/>
                <a:sym typeface="Helvetica Light"/>
              </a:defRPr>
            </a:lvl5pPr>
            <a:lvl6pPr marL="1904732"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6pPr>
            <a:lvl7pPr marL="2222186"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7pPr>
            <a:lvl8pPr marL="2539641"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8pPr>
            <a:lvl9pPr marL="2857097" marR="0" indent="-317455" algn="l" defTabSz="412691" rtl="0" latinLnBrk="0">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9pPr>
          </a:lstStyle>
          <a:p>
            <a:r>
              <a:rPr lang="en-US" dirty="0"/>
              <a:t>EO Data usage:</a:t>
            </a:r>
          </a:p>
          <a:p>
            <a:pPr lvl="1"/>
            <a:r>
              <a:rPr lang="en-US" dirty="0"/>
              <a:t>Missions used</a:t>
            </a:r>
          </a:p>
          <a:p>
            <a:pPr lvl="1"/>
            <a:r>
              <a:rPr lang="en-US" dirty="0"/>
              <a:t>What is ARD to you?</a:t>
            </a:r>
          </a:p>
          <a:p>
            <a:pPr lvl="1"/>
            <a:r>
              <a:rPr lang="en-US" dirty="0"/>
              <a:t>Gaps?</a:t>
            </a:r>
          </a:p>
          <a:p>
            <a:pPr lvl="1"/>
            <a:r>
              <a:rPr lang="en-US" dirty="0"/>
              <a:t>Drivers of gaps? </a:t>
            </a:r>
          </a:p>
          <a:p>
            <a:pPr lvl="1"/>
            <a:r>
              <a:rPr lang="en-US" dirty="0"/>
              <a:t>Priorities for filling gaps?</a:t>
            </a:r>
          </a:p>
          <a:p>
            <a:pPr lvl="1"/>
            <a:r>
              <a:rPr lang="en-US" dirty="0"/>
              <a:t>Other products desired? [toward EAVs]</a:t>
            </a:r>
          </a:p>
        </p:txBody>
      </p:sp>
    </p:spTree>
    <p:extLst>
      <p:ext uri="{BB962C8B-B14F-4D97-AF65-F5344CB8AC3E}">
        <p14:creationId xmlns:p14="http://schemas.microsoft.com/office/powerpoint/2010/main" val="19897809"/>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4" y="24719"/>
            <a:ext cx="4259036" cy="1325563"/>
          </a:xfrm>
        </p:spPr>
        <p:txBody>
          <a:bodyPr>
            <a:normAutofit fontScale="90000"/>
          </a:bodyPr>
          <a:lstStyle/>
          <a:p>
            <a:r>
              <a:rPr lang="en-US" dirty="0" smtClean="0"/>
              <a:t>Reports </a:t>
            </a:r>
            <a:br>
              <a:rPr lang="en-US" dirty="0" smtClean="0"/>
            </a:br>
            <a:r>
              <a:rPr lang="en-US" sz="4400" i="1" dirty="0" smtClean="0"/>
              <a:t>(Count of Mentions)</a:t>
            </a:r>
            <a:endParaRPr lang="en-US" sz="4400" i="1" dirty="0"/>
          </a:p>
        </p:txBody>
      </p:sp>
      <p:sp>
        <p:nvSpPr>
          <p:cNvPr id="4" name="Slide Number Placeholder 3"/>
          <p:cNvSpPr>
            <a:spLocks noGrp="1"/>
          </p:cNvSpPr>
          <p:nvPr>
            <p:ph type="sldNum" sz="quarter" idx="4"/>
          </p:nvPr>
        </p:nvSpPr>
        <p:spPr/>
        <p:txBody>
          <a:bodyPr/>
          <a:lstStyle/>
          <a:p>
            <a:fld id="{FF09F551-F43D-4047-B22F-3DADC4AC05FE}" type="slidenum">
              <a:rPr lang="en-US" smtClean="0"/>
              <a:pPr/>
              <a:t>17</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201433508"/>
              </p:ext>
            </p:extLst>
          </p:nvPr>
        </p:nvGraphicFramePr>
        <p:xfrm>
          <a:off x="231323" y="4643778"/>
          <a:ext cx="3712028" cy="1524000"/>
        </p:xfrm>
        <a:graphic>
          <a:graphicData uri="http://schemas.openxmlformats.org/drawingml/2006/table">
            <a:tbl>
              <a:tblPr>
                <a:tableStyleId>{5C22544A-7EE6-4342-B048-85BDC9FD1C3A}</a:tableStyleId>
              </a:tblPr>
              <a:tblGrid>
                <a:gridCol w="3308849"/>
                <a:gridCol w="403179"/>
              </a:tblGrid>
              <a:tr h="234950">
                <a:tc>
                  <a:txBody>
                    <a:bodyPr/>
                    <a:lstStyle/>
                    <a:p>
                      <a:pPr algn="l" fontAlgn="b"/>
                      <a:r>
                        <a:rPr lang="en-US" sz="1400" u="none" strike="noStrike" dirty="0" smtClean="0">
                          <a:effectLst/>
                        </a:rPr>
                        <a:t>End Users/Stakeholders</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Ministries / Government</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NGOs</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Farmers</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Ag Industry</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Farmer Associations</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Traders</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dirty="0">
                          <a:effectLst/>
                        </a:rPr>
                        <a:t>Media</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6350" marR="6350" marT="6350" marB="0" anchor="b"/>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053852109"/>
              </p:ext>
            </p:extLst>
          </p:nvPr>
        </p:nvGraphicFramePr>
        <p:xfrm>
          <a:off x="231323" y="3286808"/>
          <a:ext cx="3712028" cy="1155700"/>
        </p:xfrm>
        <a:graphic>
          <a:graphicData uri="http://schemas.openxmlformats.org/drawingml/2006/table">
            <a:tbl>
              <a:tblPr>
                <a:tableStyleId>{5C22544A-7EE6-4342-B048-85BDC9FD1C3A}</a:tableStyleId>
              </a:tblPr>
              <a:tblGrid>
                <a:gridCol w="3275319"/>
                <a:gridCol w="436709"/>
              </a:tblGrid>
              <a:tr h="234950">
                <a:tc>
                  <a:txBody>
                    <a:bodyPr/>
                    <a:lstStyle/>
                    <a:p>
                      <a:pPr algn="l" fontAlgn="b"/>
                      <a:r>
                        <a:rPr lang="en-US" sz="1400" u="none" strike="noStrike" dirty="0">
                          <a:effectLst/>
                        </a:rPr>
                        <a:t>Audience:</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Government</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Agricultural and Environmental Sector</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Industry</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dirty="0">
                          <a:effectLst/>
                        </a:rPr>
                        <a:t>International Audience</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Universities / Research Institutes</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6350" marR="6350" marT="6350" marB="0" anchor="b"/>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015752247"/>
              </p:ext>
            </p:extLst>
          </p:nvPr>
        </p:nvGraphicFramePr>
        <p:xfrm>
          <a:off x="4397829" y="3132819"/>
          <a:ext cx="3238500" cy="1339850"/>
        </p:xfrm>
        <a:graphic>
          <a:graphicData uri="http://schemas.openxmlformats.org/drawingml/2006/table">
            <a:tbl>
              <a:tblPr>
                <a:tableStyleId>{5C22544A-7EE6-4342-B048-85BDC9FD1C3A}</a:tableStyleId>
              </a:tblPr>
              <a:tblGrid>
                <a:gridCol w="2852636"/>
                <a:gridCol w="385864"/>
              </a:tblGrid>
              <a:tr h="234950">
                <a:tc>
                  <a:txBody>
                    <a:bodyPr/>
                    <a:lstStyle/>
                    <a:p>
                      <a:pPr algn="l" fontAlgn="b"/>
                      <a:r>
                        <a:rPr lang="en-US" sz="1400" u="none" strike="noStrike" dirty="0" smtClean="0">
                          <a:effectLst/>
                        </a:rPr>
                        <a:t>Decisions/Action/Policy Impacts:</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Ag production</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Food Security</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dirty="0">
                          <a:effectLst/>
                        </a:rPr>
                        <a:t>Natural resources</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Market Stability</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Water availability/Quality</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dirty="0">
                          <a:effectLst/>
                        </a:rPr>
                        <a:t>Ag Industry planning</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6350" marR="6350" marT="6350" marB="0" anchor="b"/>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602649861"/>
              </p:ext>
            </p:extLst>
          </p:nvPr>
        </p:nvGraphicFramePr>
        <p:xfrm>
          <a:off x="231323" y="1608819"/>
          <a:ext cx="3712028" cy="1524000"/>
        </p:xfrm>
        <a:graphic>
          <a:graphicData uri="http://schemas.openxmlformats.org/drawingml/2006/table">
            <a:tbl>
              <a:tblPr>
                <a:tableStyleId>{5C22544A-7EE6-4342-B048-85BDC9FD1C3A}</a:tableStyleId>
              </a:tblPr>
              <a:tblGrid>
                <a:gridCol w="3275319"/>
                <a:gridCol w="436709"/>
              </a:tblGrid>
              <a:tr h="234950">
                <a:tc>
                  <a:txBody>
                    <a:bodyPr/>
                    <a:lstStyle/>
                    <a:p>
                      <a:pPr algn="l" fontAlgn="b"/>
                      <a:r>
                        <a:rPr lang="en-US" sz="1400" u="none" strike="noStrike" dirty="0" smtClean="0">
                          <a:effectLst/>
                        </a:rPr>
                        <a:t>Product Type</a:t>
                      </a:r>
                      <a:r>
                        <a:rPr lang="en-US" sz="1400" u="none" strike="noStrike" baseline="0" dirty="0" smtClean="0">
                          <a:effectLst/>
                        </a:rPr>
                        <a:t> and Frequency:</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Season reports</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Monthly reports</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Weekly reports</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dirty="0">
                          <a:effectLst/>
                        </a:rPr>
                        <a:t>Scientific publications</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dirty="0" smtClean="0">
                          <a:effectLst/>
                        </a:rPr>
                        <a:t>Semi-annual </a:t>
                      </a:r>
                      <a:r>
                        <a:rPr lang="en-US" sz="1100" u="none" strike="noStrike" dirty="0">
                          <a:effectLst/>
                        </a:rPr>
                        <a:t>or </a:t>
                      </a:r>
                      <a:r>
                        <a:rPr lang="en-US" sz="1100" u="none" strike="noStrike" dirty="0" smtClean="0">
                          <a:effectLst/>
                        </a:rPr>
                        <a:t>annual</a:t>
                      </a:r>
                      <a:r>
                        <a:rPr lang="en-US" sz="1100" u="none" strike="noStrike" baseline="0" dirty="0" smtClean="0">
                          <a:effectLst/>
                        </a:rPr>
                        <a:t> reports</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dirty="0" smtClean="0">
                          <a:effectLst/>
                        </a:rPr>
                        <a:t>Bi-Weekly reports</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dirty="0">
                          <a:effectLst/>
                        </a:rPr>
                        <a:t>Geospatial tools</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6350" marR="6350" marT="6350" marB="0" anchor="b"/>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258642652"/>
              </p:ext>
            </p:extLst>
          </p:nvPr>
        </p:nvGraphicFramePr>
        <p:xfrm>
          <a:off x="8196943" y="2370819"/>
          <a:ext cx="3390900" cy="1339850"/>
        </p:xfrm>
        <a:graphic>
          <a:graphicData uri="http://schemas.openxmlformats.org/drawingml/2006/table">
            <a:tbl>
              <a:tblPr>
                <a:tableStyleId>{5C22544A-7EE6-4342-B048-85BDC9FD1C3A}</a:tableStyleId>
              </a:tblPr>
              <a:tblGrid>
                <a:gridCol w="3022600"/>
                <a:gridCol w="368300"/>
              </a:tblGrid>
              <a:tr h="234950">
                <a:tc>
                  <a:txBody>
                    <a:bodyPr/>
                    <a:lstStyle/>
                    <a:p>
                      <a:pPr algn="l" fontAlgn="b"/>
                      <a:r>
                        <a:rPr lang="en-US" sz="1400" u="none" strike="noStrike" dirty="0">
                          <a:effectLst/>
                        </a:rPr>
                        <a:t>Products contain:</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Area &amp; Yield &amp; Production statistics</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dirty="0">
                          <a:effectLst/>
                        </a:rPr>
                        <a:t>Data / Visualizations (maps etc.)</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dirty="0" err="1">
                          <a:effectLst/>
                        </a:rPr>
                        <a:t>Agroclimate</a:t>
                      </a:r>
                      <a:r>
                        <a:rPr lang="en-US" sz="1100" u="none" strike="noStrike" dirty="0">
                          <a:effectLst/>
                        </a:rPr>
                        <a:t> data</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Crop Conditions</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Ancillary data</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Climatic risks</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dirty="0">
                          <a:effectLst/>
                        </a:rPr>
                        <a:t>4</a:t>
                      </a:r>
                      <a:endParaRPr lang="en-US" sz="1100" b="0" i="0" u="none" strike="noStrike" dirty="0">
                        <a:solidFill>
                          <a:srgbClr val="000000"/>
                        </a:solidFill>
                        <a:effectLst/>
                        <a:latin typeface="Calibri" panose="020F0502020204030204" pitchFamily="34" charset="0"/>
                      </a:endParaRPr>
                    </a:p>
                  </a:txBody>
                  <a:tcPr marL="6350" marR="6350" marT="6350" marB="0" anchor="b"/>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451711504"/>
              </p:ext>
            </p:extLst>
          </p:nvPr>
        </p:nvGraphicFramePr>
        <p:xfrm>
          <a:off x="8196943" y="3907179"/>
          <a:ext cx="3390900" cy="1708150"/>
        </p:xfrm>
        <a:graphic>
          <a:graphicData uri="http://schemas.openxmlformats.org/drawingml/2006/table">
            <a:tbl>
              <a:tblPr>
                <a:tableStyleId>{5C22544A-7EE6-4342-B048-85BDC9FD1C3A}</a:tableStyleId>
              </a:tblPr>
              <a:tblGrid>
                <a:gridCol w="3020785"/>
                <a:gridCol w="370115"/>
              </a:tblGrid>
              <a:tr h="234950">
                <a:tc>
                  <a:txBody>
                    <a:bodyPr/>
                    <a:lstStyle/>
                    <a:p>
                      <a:pPr algn="l" fontAlgn="b"/>
                      <a:r>
                        <a:rPr lang="en-US" sz="1400" u="none" strike="noStrike" dirty="0">
                          <a:effectLst/>
                        </a:rPr>
                        <a:t>Geospatial data in reports:</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dirty="0">
                          <a:effectLst/>
                        </a:rPr>
                        <a:t>NDVI anomalies</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it-IT" sz="1100" u="none" strike="noStrike">
                          <a:effectLst/>
                        </a:rPr>
                        <a:t>Climate data (rainfall, temperature, etc.)</a:t>
                      </a:r>
                      <a:endParaRPr lang="it-IT"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Coarse resolution imagery</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Landcover products</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ET estimates</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ET anomalies</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classified field boundaries</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Aircraft observations</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6350" marR="6350" marT="6350" marB="0" anchor="b"/>
                </a:tc>
              </a:tr>
            </a:tbl>
          </a:graphicData>
        </a:graphic>
      </p:graphicFrame>
    </p:spTree>
    <p:extLst>
      <p:ext uri="{BB962C8B-B14F-4D97-AF65-F5344CB8AC3E}">
        <p14:creationId xmlns:p14="http://schemas.microsoft.com/office/powerpoint/2010/main" val="174796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11" y="0"/>
            <a:ext cx="5283467" cy="1325563"/>
          </a:xfrm>
        </p:spPr>
        <p:txBody>
          <a:bodyPr>
            <a:normAutofit fontScale="90000"/>
          </a:bodyPr>
          <a:lstStyle/>
          <a:p>
            <a:r>
              <a:rPr lang="en-US" dirty="0" smtClean="0"/>
              <a:t>EO Data Usage</a:t>
            </a:r>
            <a:br>
              <a:rPr lang="en-US" dirty="0" smtClean="0"/>
            </a:br>
            <a:r>
              <a:rPr lang="en-US" sz="4400" i="1" dirty="0" smtClean="0"/>
              <a:t>(Count of Mentions)</a:t>
            </a:r>
            <a:endParaRPr lang="en-US" sz="4400" i="1" dirty="0"/>
          </a:p>
        </p:txBody>
      </p:sp>
      <p:sp>
        <p:nvSpPr>
          <p:cNvPr id="4" name="Slide Number Placeholder 3"/>
          <p:cNvSpPr>
            <a:spLocks noGrp="1"/>
          </p:cNvSpPr>
          <p:nvPr>
            <p:ph type="sldNum" sz="quarter" idx="4"/>
          </p:nvPr>
        </p:nvSpPr>
        <p:spPr/>
        <p:txBody>
          <a:bodyPr/>
          <a:lstStyle/>
          <a:p>
            <a:fld id="{FF09F551-F43D-4047-B22F-3DADC4AC05FE}" type="slidenum">
              <a:rPr lang="en-US" smtClean="0"/>
              <a:pPr/>
              <a:t>18</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4238354640"/>
              </p:ext>
            </p:extLst>
          </p:nvPr>
        </p:nvGraphicFramePr>
        <p:xfrm>
          <a:off x="176170" y="1656965"/>
          <a:ext cx="3238500" cy="3549650"/>
        </p:xfrm>
        <a:graphic>
          <a:graphicData uri="http://schemas.openxmlformats.org/drawingml/2006/table">
            <a:tbl>
              <a:tblPr>
                <a:tableStyleId>{5C22544A-7EE6-4342-B048-85BDC9FD1C3A}</a:tableStyleId>
              </a:tblPr>
              <a:tblGrid>
                <a:gridCol w="2857500"/>
                <a:gridCol w="381000"/>
              </a:tblGrid>
              <a:tr h="234950">
                <a:tc>
                  <a:txBody>
                    <a:bodyPr/>
                    <a:lstStyle/>
                    <a:p>
                      <a:pPr algn="l" fontAlgn="b"/>
                      <a:r>
                        <a:rPr lang="en-US" sz="1400" u="none" strike="noStrike" dirty="0">
                          <a:effectLst/>
                        </a:rPr>
                        <a:t>EO Data / </a:t>
                      </a:r>
                      <a:r>
                        <a:rPr lang="en-US" sz="1400" u="none" strike="noStrike" dirty="0" smtClean="0">
                          <a:effectLst/>
                        </a:rPr>
                        <a:t>Satellites </a:t>
                      </a:r>
                      <a:r>
                        <a:rPr lang="en-US" sz="1400" u="none" strike="noStrike" dirty="0">
                          <a:effectLst/>
                        </a:rPr>
                        <a:t>used</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dirty="0">
                          <a:effectLst/>
                        </a:rPr>
                        <a:t>MODIS (Aqua-Terra)</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8</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Landsat</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Sentinel-2</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Sentinal-1</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NOAA data</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SMOS</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dirty="0">
                          <a:effectLst/>
                        </a:rPr>
                        <a:t>GOES</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NPP</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PROBA V</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in situ weather</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dirty="0">
                          <a:effectLst/>
                        </a:rPr>
                        <a:t>SPOT high res</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Resourcesat 2/2A</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RISAT-1</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Radarsat-2</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ALOS</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PALSAR</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SRTM</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dirty="0">
                          <a:effectLst/>
                        </a:rPr>
                        <a:t>VIIRS</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6350" marR="6350" marT="6350" marB="0" anchor="b"/>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000573074"/>
              </p:ext>
            </p:extLst>
          </p:nvPr>
        </p:nvGraphicFramePr>
        <p:xfrm>
          <a:off x="4023360" y="1656965"/>
          <a:ext cx="3753853" cy="1708150"/>
        </p:xfrm>
        <a:graphic>
          <a:graphicData uri="http://schemas.openxmlformats.org/drawingml/2006/table">
            <a:tbl>
              <a:tblPr>
                <a:tableStyleId>{5C22544A-7EE6-4342-B048-85BDC9FD1C3A}</a:tableStyleId>
              </a:tblPr>
              <a:tblGrid>
                <a:gridCol w="3346131"/>
                <a:gridCol w="407722"/>
              </a:tblGrid>
              <a:tr h="234950">
                <a:tc>
                  <a:txBody>
                    <a:bodyPr/>
                    <a:lstStyle/>
                    <a:p>
                      <a:pPr algn="l" fontAlgn="b"/>
                      <a:r>
                        <a:rPr lang="en-US" sz="1400" u="none" strike="noStrike" dirty="0">
                          <a:effectLst/>
                        </a:rPr>
                        <a:t>What is Analysis Ready Data:</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MODIS VI Time series / composites</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fr-FR" sz="1100" u="none" strike="noStrike" dirty="0" err="1">
                          <a:effectLst/>
                        </a:rPr>
                        <a:t>Biophysical</a:t>
                      </a:r>
                      <a:r>
                        <a:rPr lang="fr-FR" sz="1100" u="none" strike="noStrike" dirty="0">
                          <a:effectLst/>
                        </a:rPr>
                        <a:t> </a:t>
                      </a:r>
                      <a:r>
                        <a:rPr lang="fr-FR" sz="1100" u="none" strike="noStrike" dirty="0" smtClean="0">
                          <a:effectLst/>
                        </a:rPr>
                        <a:t>variables </a:t>
                      </a:r>
                      <a:r>
                        <a:rPr lang="fr-FR" sz="1100" u="none" strike="noStrike" dirty="0">
                          <a:effectLst/>
                        </a:rPr>
                        <a:t>(NDVI, LAI, Et, </a:t>
                      </a:r>
                      <a:r>
                        <a:rPr lang="fr-FR" sz="1100" u="none" strike="noStrike" dirty="0" err="1">
                          <a:effectLst/>
                        </a:rPr>
                        <a:t>Biomass</a:t>
                      </a:r>
                      <a:r>
                        <a:rPr lang="fr-FR" sz="1100" u="none" strike="noStrike" dirty="0">
                          <a:effectLst/>
                        </a:rPr>
                        <a:t>, etc.)</a:t>
                      </a:r>
                      <a:endParaRPr lang="fr-F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Radiometric and geometric corrected</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Landsat Reflectance Images</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Land Use / Land cover products</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Orthorectified surface reflectance or backscatter </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Harmonized data sets </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dirty="0">
                          <a:effectLst/>
                        </a:rPr>
                        <a:t>Cloud masking</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6350" marR="6350" marT="6350" marB="0" anchor="b"/>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2399932666"/>
              </p:ext>
            </p:extLst>
          </p:nvPr>
        </p:nvGraphicFramePr>
        <p:xfrm>
          <a:off x="4023359" y="3689985"/>
          <a:ext cx="3753854" cy="1524000"/>
        </p:xfrm>
        <a:graphic>
          <a:graphicData uri="http://schemas.openxmlformats.org/drawingml/2006/table">
            <a:tbl>
              <a:tblPr>
                <a:tableStyleId>{5C22544A-7EE6-4342-B048-85BDC9FD1C3A}</a:tableStyleId>
              </a:tblPr>
              <a:tblGrid>
                <a:gridCol w="3306586"/>
                <a:gridCol w="447268"/>
              </a:tblGrid>
              <a:tr h="234950">
                <a:tc>
                  <a:txBody>
                    <a:bodyPr/>
                    <a:lstStyle/>
                    <a:p>
                      <a:pPr algn="l" fontAlgn="b"/>
                      <a:r>
                        <a:rPr lang="en-US" sz="1400" u="none" strike="noStrike" dirty="0">
                          <a:effectLst/>
                        </a:rPr>
                        <a:t>EO data gap reasons:</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dirty="0">
                          <a:effectLst/>
                        </a:rPr>
                        <a:t>Insufficient methods</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Cost</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dirty="0">
                          <a:effectLst/>
                        </a:rPr>
                        <a:t>Technical capacity</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dirty="0">
                          <a:effectLst/>
                        </a:rPr>
                        <a:t>Computational capacity</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Coverage</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political barriers, etc.</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Access (internet connectivity/data policy)</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6350" marR="6350" marT="6350" marB="0" anchor="b"/>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043426720"/>
              </p:ext>
            </p:extLst>
          </p:nvPr>
        </p:nvGraphicFramePr>
        <p:xfrm>
          <a:off x="8352064" y="178514"/>
          <a:ext cx="3657600" cy="3680460"/>
        </p:xfrm>
        <a:graphic>
          <a:graphicData uri="http://schemas.openxmlformats.org/drawingml/2006/table">
            <a:tbl>
              <a:tblPr>
                <a:tableStyleId>{5C22544A-7EE6-4342-B048-85BDC9FD1C3A}</a:tableStyleId>
              </a:tblPr>
              <a:tblGrid>
                <a:gridCol w="3079377"/>
                <a:gridCol w="578223"/>
              </a:tblGrid>
              <a:tr h="234950">
                <a:tc gridSpan="2">
                  <a:txBody>
                    <a:bodyPr/>
                    <a:lstStyle/>
                    <a:p>
                      <a:pPr algn="l" fontAlgn="b"/>
                      <a:r>
                        <a:rPr lang="en-US" sz="1400" u="none" strike="noStrike" dirty="0">
                          <a:effectLst/>
                        </a:rPr>
                        <a:t>Gaps / Products that would be most valuable:</a:t>
                      </a:r>
                      <a:endParaRPr lang="en-US" sz="1400" b="1" i="0" u="none" strike="noStrike" dirty="0">
                        <a:solidFill>
                          <a:srgbClr val="000000"/>
                        </a:solidFill>
                        <a:effectLst/>
                        <a:latin typeface="Calibri" panose="020F0502020204030204" pitchFamily="34" charset="0"/>
                      </a:endParaRPr>
                    </a:p>
                  </a:txBody>
                  <a:tcPr marL="6350" marR="6350" marT="6350" marB="0" anchor="b"/>
                </a:tc>
                <a:tc hMerge="1">
                  <a:txBody>
                    <a:bodyPr/>
                    <a:lstStyle/>
                    <a:p>
                      <a:endParaRPr lang="en-US"/>
                    </a:p>
                  </a:txBody>
                  <a:tcPr/>
                </a:tc>
              </a:tr>
              <a:tr h="184150">
                <a:tc>
                  <a:txBody>
                    <a:bodyPr/>
                    <a:lstStyle/>
                    <a:p>
                      <a:pPr algn="l" fontAlgn="b"/>
                      <a:r>
                        <a:rPr lang="en-US" sz="1100" u="none" strike="noStrike">
                          <a:effectLst/>
                        </a:rPr>
                        <a:t>Soil moisture</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ET</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FAPAR</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Ag Practices</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Emissions Monitoring</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LAI</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Pest Management</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Crop Calendars</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High res data (10-15m) with high temporal frequency (5-10 days)</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Data continuity</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Land Use</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EO based yield</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Season climate outlook</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Carbon</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fine resolution landcover mapping</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Multi-polarization, High Resolution and high repeat SAR data</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dirty="0">
                          <a:effectLst/>
                        </a:rPr>
                        <a:t>SAR data (not C-Band)</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6350" marR="6350" marT="6350" marB="0" anchor="b"/>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130160639"/>
              </p:ext>
            </p:extLst>
          </p:nvPr>
        </p:nvGraphicFramePr>
        <p:xfrm>
          <a:off x="8352064" y="3963353"/>
          <a:ext cx="3657600" cy="2260600"/>
        </p:xfrm>
        <a:graphic>
          <a:graphicData uri="http://schemas.openxmlformats.org/drawingml/2006/table">
            <a:tbl>
              <a:tblPr>
                <a:tableStyleId>{5C22544A-7EE6-4342-B048-85BDC9FD1C3A}</a:tableStyleId>
              </a:tblPr>
              <a:tblGrid>
                <a:gridCol w="3077936"/>
                <a:gridCol w="579664"/>
              </a:tblGrid>
              <a:tr h="234950">
                <a:tc>
                  <a:txBody>
                    <a:bodyPr/>
                    <a:lstStyle/>
                    <a:p>
                      <a:pPr algn="l" fontAlgn="b"/>
                      <a:r>
                        <a:rPr lang="en-US" sz="1400" u="none" strike="noStrike" dirty="0">
                          <a:effectLst/>
                        </a:rPr>
                        <a:t>Priority for gap filling:</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Yield prediction</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New platforms being launched</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SAR data analysis and Yield Modeling</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dirty="0">
                          <a:effectLst/>
                        </a:rPr>
                        <a:t>Piloting cloud processing </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New machine learning methods</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Big Data processing</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Agreement on scientific-technical cooperation </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Frequency of products such as daily</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up-to-date crop masks</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Taking advantage of more freely accessible data</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dirty="0">
                          <a:effectLst/>
                        </a:rPr>
                        <a:t>Implement policy in the Ministry for EO data use</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6350" marR="6350" marT="6350" marB="0" anchor="b"/>
                </a:tc>
              </a:tr>
            </a:tbl>
          </a:graphicData>
        </a:graphic>
      </p:graphicFrame>
    </p:spTree>
    <p:extLst>
      <p:ext uri="{BB962C8B-B14F-4D97-AF65-F5344CB8AC3E}">
        <p14:creationId xmlns:p14="http://schemas.microsoft.com/office/powerpoint/2010/main" val="172196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786768928"/>
              </p:ext>
            </p:extLst>
          </p:nvPr>
        </p:nvGraphicFramePr>
        <p:xfrm>
          <a:off x="13479" y="88863"/>
          <a:ext cx="1835384" cy="2375204"/>
        </p:xfrm>
        <a:graphic>
          <a:graphicData uri="http://schemas.openxmlformats.org/presentationml/2006/ole">
            <mc:AlternateContent xmlns:mc="http://schemas.openxmlformats.org/markup-compatibility/2006">
              <mc:Choice xmlns:v="urn:schemas-microsoft-com:vml" Requires="v">
                <p:oleObj spid="_x0000_s12312" name="Acrobat Document" r:id="rId3" imgW="3886132" imgH="5029200" progId="Acrobat.Document.DC">
                  <p:embed/>
                </p:oleObj>
              </mc:Choice>
              <mc:Fallback>
                <p:oleObj name="Acrobat Document" r:id="rId3" imgW="3886132" imgH="5029200" progId="Acrobat.Document.DC">
                  <p:embed/>
                  <p:pic>
                    <p:nvPicPr>
                      <p:cNvPr id="0" name=""/>
                      <p:cNvPicPr/>
                      <p:nvPr/>
                    </p:nvPicPr>
                    <p:blipFill>
                      <a:blip r:embed="rId4"/>
                      <a:stretch>
                        <a:fillRect/>
                      </a:stretch>
                    </p:blipFill>
                    <p:spPr>
                      <a:xfrm>
                        <a:off x="13479" y="88863"/>
                        <a:ext cx="1835384" cy="2375204"/>
                      </a:xfrm>
                      <a:prstGeom prst="rect">
                        <a:avLst/>
                      </a:prstGeom>
                    </p:spPr>
                  </p:pic>
                </p:oleObj>
              </mc:Fallback>
            </mc:AlternateContent>
          </a:graphicData>
        </a:graphic>
      </p:graphicFrame>
      <p:sp>
        <p:nvSpPr>
          <p:cNvPr id="3" name="Title 2"/>
          <p:cNvSpPr>
            <a:spLocks noGrp="1"/>
          </p:cNvSpPr>
          <p:nvPr>
            <p:ph type="title"/>
          </p:nvPr>
        </p:nvSpPr>
        <p:spPr>
          <a:xfrm>
            <a:off x="1780674" y="365127"/>
            <a:ext cx="9573126" cy="1325563"/>
          </a:xfrm>
        </p:spPr>
        <p:txBody>
          <a:bodyPr>
            <a:noAutofit/>
          </a:bodyPr>
          <a:lstStyle/>
          <a:p>
            <a:r>
              <a:rPr lang="en-US" sz="4000" dirty="0" smtClean="0"/>
              <a:t>GEOGLAM’s Role as Curator of </a:t>
            </a:r>
            <a:r>
              <a:rPr lang="en-US" sz="4400" dirty="0" smtClean="0"/>
              <a:t/>
            </a:r>
            <a:br>
              <a:rPr lang="en-US" sz="4400" dirty="0" smtClean="0"/>
            </a:br>
            <a:r>
              <a:rPr lang="en-US" sz="4000" dirty="0" smtClean="0"/>
              <a:t>Data, Products, Knowledge, and Technology</a:t>
            </a:r>
            <a:endParaRPr lang="en-US" sz="4000" dirty="0"/>
          </a:p>
        </p:txBody>
      </p:sp>
      <p:sp>
        <p:nvSpPr>
          <p:cNvPr id="4" name="Content Placeholder 3"/>
          <p:cNvSpPr>
            <a:spLocks noGrp="1"/>
          </p:cNvSpPr>
          <p:nvPr>
            <p:ph idx="1"/>
          </p:nvPr>
        </p:nvSpPr>
        <p:spPr>
          <a:xfrm>
            <a:off x="1780674" y="1825625"/>
            <a:ext cx="9573126" cy="4351338"/>
          </a:xfrm>
        </p:spPr>
        <p:txBody>
          <a:bodyPr>
            <a:normAutofit fontScale="92500" lnSpcReduction="10000"/>
          </a:bodyPr>
          <a:lstStyle/>
          <a:p>
            <a:r>
              <a:rPr lang="en-US" dirty="0" smtClean="0"/>
              <a:t>Communicating data requirements to CEOS</a:t>
            </a:r>
          </a:p>
          <a:p>
            <a:r>
              <a:rPr lang="en-US" dirty="0" smtClean="0"/>
              <a:t>Developing a Knowledge Management System</a:t>
            </a:r>
          </a:p>
          <a:p>
            <a:r>
              <a:rPr lang="en-US" dirty="0" smtClean="0"/>
              <a:t>Endorsing Products and Services</a:t>
            </a:r>
          </a:p>
          <a:p>
            <a:pPr lvl="1"/>
            <a:r>
              <a:rPr lang="en-US" i="1" dirty="0" smtClean="0"/>
              <a:t>“There </a:t>
            </a:r>
            <a:r>
              <a:rPr lang="en-US" i="1" dirty="0"/>
              <a:t>are more and more end user near real time EO products on the market and it is difficult to be constantly updated and have a good idea about the quality of the products.” </a:t>
            </a:r>
            <a:r>
              <a:rPr lang="en-US" i="1" dirty="0" smtClean="0"/>
              <a:t>– End User</a:t>
            </a:r>
            <a:endParaRPr lang="en-US" dirty="0" smtClean="0"/>
          </a:p>
          <a:p>
            <a:r>
              <a:rPr lang="en-US" dirty="0" smtClean="0"/>
              <a:t>Coordination of Capacity Development Activities</a:t>
            </a:r>
          </a:p>
          <a:p>
            <a:pPr lvl="1"/>
            <a:r>
              <a:rPr lang="en-US" dirty="0" smtClean="0"/>
              <a:t>No solution with a challenge and user first identified (thanks, survey)</a:t>
            </a:r>
          </a:p>
          <a:p>
            <a:r>
              <a:rPr lang="en-US" dirty="0" smtClean="0"/>
              <a:t>Connecting and optimizing functionalities and services of ICT</a:t>
            </a:r>
          </a:p>
          <a:p>
            <a:pPr lvl="1"/>
            <a:r>
              <a:rPr lang="en-US" dirty="0" smtClean="0"/>
              <a:t>No appetite for a single, unified GEOGLAM data services platform</a:t>
            </a:r>
          </a:p>
          <a:p>
            <a:pPr lvl="1"/>
            <a:r>
              <a:rPr lang="en-US" dirty="0" smtClean="0"/>
              <a:t>Rather, as a federator </a:t>
            </a:r>
            <a:endParaRPr lang="en-US" dirty="0"/>
          </a:p>
        </p:txBody>
      </p:sp>
      <p:sp>
        <p:nvSpPr>
          <p:cNvPr id="2" name="Slide Number Placeholder 1"/>
          <p:cNvSpPr>
            <a:spLocks noGrp="1"/>
          </p:cNvSpPr>
          <p:nvPr>
            <p:ph type="sldNum" sz="quarter" idx="4"/>
          </p:nvPr>
        </p:nvSpPr>
        <p:spPr/>
        <p:txBody>
          <a:bodyPr/>
          <a:lstStyle/>
          <a:p>
            <a:fld id="{86CB4B4D-7CA3-9044-876B-883B54F8677D}" type="slidenum">
              <a:rPr lang="en-US" smtClean="0"/>
              <a:pPr/>
              <a:t>19</a:t>
            </a:fld>
            <a:endParaRPr lang="en-US"/>
          </a:p>
        </p:txBody>
      </p:sp>
    </p:spTree>
    <p:extLst>
      <p:ext uri="{BB962C8B-B14F-4D97-AF65-F5344CB8AC3E}">
        <p14:creationId xmlns:p14="http://schemas.microsoft.com/office/powerpoint/2010/main" val="2332407239"/>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03021" y="5390827"/>
            <a:ext cx="1571228" cy="966255"/>
          </a:xfrm>
          <a:prstGeom prst="rect">
            <a:avLst/>
          </a:prstGeom>
        </p:spPr>
      </p:pic>
      <p:sp>
        <p:nvSpPr>
          <p:cNvPr id="2" name="Title 1"/>
          <p:cNvSpPr>
            <a:spLocks noGrp="1"/>
          </p:cNvSpPr>
          <p:nvPr>
            <p:ph type="title"/>
          </p:nvPr>
        </p:nvSpPr>
        <p:spPr>
          <a:xfrm>
            <a:off x="326474" y="-6225"/>
            <a:ext cx="10515600" cy="1325563"/>
          </a:xfrm>
        </p:spPr>
        <p:txBody>
          <a:bodyPr/>
          <a:lstStyle/>
          <a:p>
            <a:r>
              <a:rPr lang="en-US" dirty="0" smtClean="0"/>
              <a:t>Requirements Summary: Timeline </a:t>
            </a:r>
            <a:endParaRPr lang="en-US" dirty="0"/>
          </a:p>
        </p:txBody>
      </p:sp>
      <p:grpSp>
        <p:nvGrpSpPr>
          <p:cNvPr id="5" name="Group 4"/>
          <p:cNvGrpSpPr/>
          <p:nvPr/>
        </p:nvGrpSpPr>
        <p:grpSpPr>
          <a:xfrm>
            <a:off x="144136" y="1355075"/>
            <a:ext cx="11589167" cy="3522687"/>
            <a:chOff x="144136" y="1355075"/>
            <a:chExt cx="11589167" cy="3522687"/>
          </a:xfrm>
        </p:grpSpPr>
        <p:sp>
          <p:nvSpPr>
            <p:cNvPr id="6" name="Freeform 5"/>
            <p:cNvSpPr/>
            <p:nvPr/>
          </p:nvSpPr>
          <p:spPr>
            <a:xfrm>
              <a:off x="144136" y="1355075"/>
              <a:ext cx="1408955" cy="834800"/>
            </a:xfrm>
            <a:custGeom>
              <a:avLst/>
              <a:gdLst>
                <a:gd name="connsiteX0" fmla="*/ 0 w 1408955"/>
                <a:gd name="connsiteY0" fmla="*/ 49740 h 497398"/>
                <a:gd name="connsiteX1" fmla="*/ 49740 w 1408955"/>
                <a:gd name="connsiteY1" fmla="*/ 0 h 497398"/>
                <a:gd name="connsiteX2" fmla="*/ 1359215 w 1408955"/>
                <a:gd name="connsiteY2" fmla="*/ 0 h 497398"/>
                <a:gd name="connsiteX3" fmla="*/ 1408955 w 1408955"/>
                <a:gd name="connsiteY3" fmla="*/ 49740 h 497398"/>
                <a:gd name="connsiteX4" fmla="*/ 1408955 w 1408955"/>
                <a:gd name="connsiteY4" fmla="*/ 447658 h 497398"/>
                <a:gd name="connsiteX5" fmla="*/ 1359215 w 1408955"/>
                <a:gd name="connsiteY5" fmla="*/ 497398 h 497398"/>
                <a:gd name="connsiteX6" fmla="*/ 49740 w 1408955"/>
                <a:gd name="connsiteY6" fmla="*/ 497398 h 497398"/>
                <a:gd name="connsiteX7" fmla="*/ 0 w 1408955"/>
                <a:gd name="connsiteY7" fmla="*/ 447658 h 497398"/>
                <a:gd name="connsiteX8" fmla="*/ 0 w 1408955"/>
                <a:gd name="connsiteY8" fmla="*/ 49740 h 4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8955" h="497398">
                  <a:moveTo>
                    <a:pt x="0" y="49740"/>
                  </a:moveTo>
                  <a:cubicBezTo>
                    <a:pt x="0" y="22269"/>
                    <a:pt x="22269" y="0"/>
                    <a:pt x="49740" y="0"/>
                  </a:cubicBezTo>
                  <a:lnTo>
                    <a:pt x="1359215" y="0"/>
                  </a:lnTo>
                  <a:cubicBezTo>
                    <a:pt x="1386686" y="0"/>
                    <a:pt x="1408955" y="22269"/>
                    <a:pt x="1408955" y="49740"/>
                  </a:cubicBezTo>
                  <a:lnTo>
                    <a:pt x="1408955" y="447658"/>
                  </a:lnTo>
                  <a:cubicBezTo>
                    <a:pt x="1408955" y="475129"/>
                    <a:pt x="1386686" y="497398"/>
                    <a:pt x="1359215" y="497398"/>
                  </a:cubicBezTo>
                  <a:lnTo>
                    <a:pt x="49740" y="497398"/>
                  </a:lnTo>
                  <a:cubicBezTo>
                    <a:pt x="22269" y="497398"/>
                    <a:pt x="0" y="475129"/>
                    <a:pt x="0" y="447658"/>
                  </a:cubicBezTo>
                  <a:lnTo>
                    <a:pt x="0" y="4974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113792" rIns="113792" bIns="226760" numCol="1" spcCol="1270" anchor="t" anchorCtr="0">
              <a:noAutofit/>
            </a:bodyPr>
            <a:lstStyle/>
            <a:p>
              <a:pPr lvl="0" algn="l" defTabSz="711200">
                <a:lnSpc>
                  <a:spcPct val="90000"/>
                </a:lnSpc>
                <a:spcBef>
                  <a:spcPct val="0"/>
                </a:spcBef>
                <a:spcAft>
                  <a:spcPct val="35000"/>
                </a:spcAft>
              </a:pPr>
              <a:r>
                <a:rPr lang="en-US" sz="1600" kern="1200" dirty="0" smtClean="0">
                  <a:latin typeface="Tw Cen MT" panose="020B0602020104020603" pitchFamily="34" charset="0"/>
                </a:rPr>
                <a:t>2010 </a:t>
              </a:r>
              <a:r>
                <a:rPr lang="en-US" sz="1600" kern="1200" dirty="0" err="1" smtClean="0">
                  <a:latin typeface="Tw Cen MT" panose="020B0602020104020603" pitchFamily="34" charset="0"/>
                </a:rPr>
                <a:t>Defourny</a:t>
              </a:r>
              <a:r>
                <a:rPr lang="en-US" sz="1600" kern="1200" dirty="0" smtClean="0">
                  <a:latin typeface="Tw Cen MT" panose="020B0602020104020603" pitchFamily="34" charset="0"/>
                </a:rPr>
                <a:t> Diagram	</a:t>
              </a:r>
              <a:endParaRPr lang="en-US" sz="1600" kern="1200" dirty="0">
                <a:latin typeface="Tw Cen MT" panose="020B0602020104020603" pitchFamily="34" charset="0"/>
              </a:endParaRPr>
            </a:p>
          </p:txBody>
        </p:sp>
        <p:sp>
          <p:nvSpPr>
            <p:cNvPr id="7" name="Freeform 6"/>
            <p:cNvSpPr/>
            <p:nvPr/>
          </p:nvSpPr>
          <p:spPr>
            <a:xfrm>
              <a:off x="277861" y="2177627"/>
              <a:ext cx="1740017" cy="2699807"/>
            </a:xfrm>
            <a:custGeom>
              <a:avLst/>
              <a:gdLst>
                <a:gd name="connsiteX0" fmla="*/ 0 w 1740017"/>
                <a:gd name="connsiteY0" fmla="*/ 174002 h 2699807"/>
                <a:gd name="connsiteX1" fmla="*/ 174002 w 1740017"/>
                <a:gd name="connsiteY1" fmla="*/ 0 h 2699807"/>
                <a:gd name="connsiteX2" fmla="*/ 1566015 w 1740017"/>
                <a:gd name="connsiteY2" fmla="*/ 0 h 2699807"/>
                <a:gd name="connsiteX3" fmla="*/ 1740017 w 1740017"/>
                <a:gd name="connsiteY3" fmla="*/ 174002 h 2699807"/>
                <a:gd name="connsiteX4" fmla="*/ 1740017 w 1740017"/>
                <a:gd name="connsiteY4" fmla="*/ 2525805 h 2699807"/>
                <a:gd name="connsiteX5" fmla="*/ 1566015 w 1740017"/>
                <a:gd name="connsiteY5" fmla="*/ 2699807 h 2699807"/>
                <a:gd name="connsiteX6" fmla="*/ 174002 w 1740017"/>
                <a:gd name="connsiteY6" fmla="*/ 2699807 h 2699807"/>
                <a:gd name="connsiteX7" fmla="*/ 0 w 1740017"/>
                <a:gd name="connsiteY7" fmla="*/ 2525805 h 2699807"/>
                <a:gd name="connsiteX8" fmla="*/ 0 w 1740017"/>
                <a:gd name="connsiteY8" fmla="*/ 174002 h 2699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0017" h="2699807">
                  <a:moveTo>
                    <a:pt x="0" y="174002"/>
                  </a:moveTo>
                  <a:cubicBezTo>
                    <a:pt x="0" y="77903"/>
                    <a:pt x="77903" y="0"/>
                    <a:pt x="174002" y="0"/>
                  </a:cubicBezTo>
                  <a:lnTo>
                    <a:pt x="1566015" y="0"/>
                  </a:lnTo>
                  <a:cubicBezTo>
                    <a:pt x="1662114" y="0"/>
                    <a:pt x="1740017" y="77903"/>
                    <a:pt x="1740017" y="174002"/>
                  </a:cubicBezTo>
                  <a:lnTo>
                    <a:pt x="1740017" y="2525805"/>
                  </a:lnTo>
                  <a:cubicBezTo>
                    <a:pt x="1740017" y="2621904"/>
                    <a:pt x="1662114" y="2699807"/>
                    <a:pt x="1566015" y="2699807"/>
                  </a:cubicBezTo>
                  <a:lnTo>
                    <a:pt x="174002" y="2699807"/>
                  </a:lnTo>
                  <a:cubicBezTo>
                    <a:pt x="77903" y="2699807"/>
                    <a:pt x="0" y="2621904"/>
                    <a:pt x="0" y="2525805"/>
                  </a:cubicBezTo>
                  <a:lnTo>
                    <a:pt x="0" y="174002"/>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4755" tIns="164755" rIns="164755" bIns="164755"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latin typeface="Tw Cen MT" panose="020B0602020104020603" pitchFamily="34" charset="0"/>
                </a:rPr>
                <a:t>Conceptual requirements</a:t>
              </a:r>
              <a:endParaRPr lang="en-US" sz="1600" kern="1200" dirty="0">
                <a:latin typeface="Tw Cen MT" panose="020B0602020104020603" pitchFamily="34" charset="0"/>
              </a:endParaRPr>
            </a:p>
          </p:txBody>
        </p:sp>
        <p:sp>
          <p:nvSpPr>
            <p:cNvPr id="8" name="Freeform 7"/>
            <p:cNvSpPr/>
            <p:nvPr/>
          </p:nvSpPr>
          <p:spPr>
            <a:xfrm rot="21580867">
              <a:off x="1800509" y="1676124"/>
              <a:ext cx="524542" cy="350789"/>
            </a:xfrm>
            <a:custGeom>
              <a:avLst/>
              <a:gdLst>
                <a:gd name="connsiteX0" fmla="*/ 0 w 524542"/>
                <a:gd name="connsiteY0" fmla="*/ 70158 h 350789"/>
                <a:gd name="connsiteX1" fmla="*/ 349148 w 524542"/>
                <a:gd name="connsiteY1" fmla="*/ 70158 h 350789"/>
                <a:gd name="connsiteX2" fmla="*/ 349148 w 524542"/>
                <a:gd name="connsiteY2" fmla="*/ 0 h 350789"/>
                <a:gd name="connsiteX3" fmla="*/ 524542 w 524542"/>
                <a:gd name="connsiteY3" fmla="*/ 175395 h 350789"/>
                <a:gd name="connsiteX4" fmla="*/ 349148 w 524542"/>
                <a:gd name="connsiteY4" fmla="*/ 350789 h 350789"/>
                <a:gd name="connsiteX5" fmla="*/ 349148 w 524542"/>
                <a:gd name="connsiteY5" fmla="*/ 280631 h 350789"/>
                <a:gd name="connsiteX6" fmla="*/ 0 w 524542"/>
                <a:gd name="connsiteY6" fmla="*/ 280631 h 350789"/>
                <a:gd name="connsiteX7" fmla="*/ 0 w 524542"/>
                <a:gd name="connsiteY7" fmla="*/ 70158 h 35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542" h="350789">
                  <a:moveTo>
                    <a:pt x="0" y="70158"/>
                  </a:moveTo>
                  <a:lnTo>
                    <a:pt x="349148" y="70158"/>
                  </a:lnTo>
                  <a:lnTo>
                    <a:pt x="349148" y="0"/>
                  </a:lnTo>
                  <a:lnTo>
                    <a:pt x="524542" y="175395"/>
                  </a:lnTo>
                  <a:lnTo>
                    <a:pt x="349148" y="350789"/>
                  </a:lnTo>
                  <a:lnTo>
                    <a:pt x="349148" y="280631"/>
                  </a:lnTo>
                  <a:lnTo>
                    <a:pt x="0" y="280631"/>
                  </a:lnTo>
                  <a:lnTo>
                    <a:pt x="0" y="7015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70158" rIns="105236" bIns="70157" numCol="1" spcCol="1270" anchor="ctr" anchorCtr="0">
              <a:noAutofit/>
            </a:bodyPr>
            <a:lstStyle/>
            <a:p>
              <a:pPr lvl="0" algn="ctr" defTabSz="488950">
                <a:lnSpc>
                  <a:spcPct val="90000"/>
                </a:lnSpc>
                <a:spcBef>
                  <a:spcPct val="0"/>
                </a:spcBef>
                <a:spcAft>
                  <a:spcPct val="35000"/>
                </a:spcAft>
              </a:pPr>
              <a:endParaRPr lang="en-US" sz="1100" kern="1200">
                <a:latin typeface="Tw Cen MT" panose="020B0602020104020603" pitchFamily="34" charset="0"/>
              </a:endParaRPr>
            </a:p>
          </p:txBody>
        </p:sp>
        <p:sp>
          <p:nvSpPr>
            <p:cNvPr id="9" name="Freeform 8"/>
            <p:cNvSpPr/>
            <p:nvPr/>
          </p:nvSpPr>
          <p:spPr>
            <a:xfrm>
              <a:off x="2542779" y="1355075"/>
              <a:ext cx="1408955" cy="821449"/>
            </a:xfrm>
            <a:custGeom>
              <a:avLst/>
              <a:gdLst>
                <a:gd name="connsiteX0" fmla="*/ 0 w 1408955"/>
                <a:gd name="connsiteY0" fmla="*/ 49740 h 497398"/>
                <a:gd name="connsiteX1" fmla="*/ 49740 w 1408955"/>
                <a:gd name="connsiteY1" fmla="*/ 0 h 497398"/>
                <a:gd name="connsiteX2" fmla="*/ 1359215 w 1408955"/>
                <a:gd name="connsiteY2" fmla="*/ 0 h 497398"/>
                <a:gd name="connsiteX3" fmla="*/ 1408955 w 1408955"/>
                <a:gd name="connsiteY3" fmla="*/ 49740 h 497398"/>
                <a:gd name="connsiteX4" fmla="*/ 1408955 w 1408955"/>
                <a:gd name="connsiteY4" fmla="*/ 447658 h 497398"/>
                <a:gd name="connsiteX5" fmla="*/ 1359215 w 1408955"/>
                <a:gd name="connsiteY5" fmla="*/ 497398 h 497398"/>
                <a:gd name="connsiteX6" fmla="*/ 49740 w 1408955"/>
                <a:gd name="connsiteY6" fmla="*/ 497398 h 497398"/>
                <a:gd name="connsiteX7" fmla="*/ 0 w 1408955"/>
                <a:gd name="connsiteY7" fmla="*/ 447658 h 497398"/>
                <a:gd name="connsiteX8" fmla="*/ 0 w 1408955"/>
                <a:gd name="connsiteY8" fmla="*/ 49740 h 4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8955" h="497398">
                  <a:moveTo>
                    <a:pt x="0" y="49740"/>
                  </a:moveTo>
                  <a:cubicBezTo>
                    <a:pt x="0" y="22269"/>
                    <a:pt x="22269" y="0"/>
                    <a:pt x="49740" y="0"/>
                  </a:cubicBezTo>
                  <a:lnTo>
                    <a:pt x="1359215" y="0"/>
                  </a:lnTo>
                  <a:cubicBezTo>
                    <a:pt x="1386686" y="0"/>
                    <a:pt x="1408955" y="22269"/>
                    <a:pt x="1408955" y="49740"/>
                  </a:cubicBezTo>
                  <a:lnTo>
                    <a:pt x="1408955" y="447658"/>
                  </a:lnTo>
                  <a:cubicBezTo>
                    <a:pt x="1408955" y="475129"/>
                    <a:pt x="1386686" y="497398"/>
                    <a:pt x="1359215" y="497398"/>
                  </a:cubicBezTo>
                  <a:lnTo>
                    <a:pt x="49740" y="497398"/>
                  </a:lnTo>
                  <a:cubicBezTo>
                    <a:pt x="22269" y="497398"/>
                    <a:pt x="0" y="475129"/>
                    <a:pt x="0" y="447658"/>
                  </a:cubicBezTo>
                  <a:lnTo>
                    <a:pt x="0" y="4974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113792" rIns="113792" bIns="226760" numCol="1" spcCol="1270" anchor="t" anchorCtr="0">
              <a:noAutofit/>
            </a:bodyPr>
            <a:lstStyle/>
            <a:p>
              <a:pPr lvl="0" algn="l" defTabSz="711200">
                <a:lnSpc>
                  <a:spcPct val="90000"/>
                </a:lnSpc>
                <a:spcBef>
                  <a:spcPct val="0"/>
                </a:spcBef>
                <a:spcAft>
                  <a:spcPct val="35000"/>
                </a:spcAft>
              </a:pPr>
              <a:r>
                <a:rPr lang="en-US" sz="1600" kern="1200" dirty="0" smtClean="0">
                  <a:latin typeface="Tw Cen MT" panose="020B0602020104020603" pitchFamily="34" charset="0"/>
                </a:rPr>
                <a:t>2012-2014 GEOGLAM </a:t>
              </a:r>
              <a:r>
                <a:rPr lang="en-US" sz="1600" kern="1200" dirty="0" err="1" smtClean="0">
                  <a:latin typeface="Tw Cen MT" panose="020B0602020104020603" pitchFamily="34" charset="0"/>
                </a:rPr>
                <a:t>Reqs</a:t>
              </a:r>
              <a:r>
                <a:rPr lang="en-US" sz="1600" kern="1200" dirty="0" smtClean="0">
                  <a:latin typeface="Tw Cen MT" panose="020B0602020104020603" pitchFamily="34" charset="0"/>
                </a:rPr>
                <a:t> v1</a:t>
              </a:r>
              <a:endParaRPr lang="en-US" sz="1600" kern="1200" dirty="0">
                <a:latin typeface="Tw Cen MT" panose="020B0602020104020603" pitchFamily="34" charset="0"/>
              </a:endParaRPr>
            </a:p>
          </p:txBody>
        </p:sp>
        <p:sp>
          <p:nvSpPr>
            <p:cNvPr id="10" name="Freeform 9"/>
            <p:cNvSpPr/>
            <p:nvPr/>
          </p:nvSpPr>
          <p:spPr>
            <a:xfrm>
              <a:off x="2706717" y="2177627"/>
              <a:ext cx="1740017" cy="2699807"/>
            </a:xfrm>
            <a:custGeom>
              <a:avLst/>
              <a:gdLst>
                <a:gd name="connsiteX0" fmla="*/ 0 w 1740017"/>
                <a:gd name="connsiteY0" fmla="*/ 174002 h 2699807"/>
                <a:gd name="connsiteX1" fmla="*/ 174002 w 1740017"/>
                <a:gd name="connsiteY1" fmla="*/ 0 h 2699807"/>
                <a:gd name="connsiteX2" fmla="*/ 1566015 w 1740017"/>
                <a:gd name="connsiteY2" fmla="*/ 0 h 2699807"/>
                <a:gd name="connsiteX3" fmla="*/ 1740017 w 1740017"/>
                <a:gd name="connsiteY3" fmla="*/ 174002 h 2699807"/>
                <a:gd name="connsiteX4" fmla="*/ 1740017 w 1740017"/>
                <a:gd name="connsiteY4" fmla="*/ 2525805 h 2699807"/>
                <a:gd name="connsiteX5" fmla="*/ 1566015 w 1740017"/>
                <a:gd name="connsiteY5" fmla="*/ 2699807 h 2699807"/>
                <a:gd name="connsiteX6" fmla="*/ 174002 w 1740017"/>
                <a:gd name="connsiteY6" fmla="*/ 2699807 h 2699807"/>
                <a:gd name="connsiteX7" fmla="*/ 0 w 1740017"/>
                <a:gd name="connsiteY7" fmla="*/ 2525805 h 2699807"/>
                <a:gd name="connsiteX8" fmla="*/ 0 w 1740017"/>
                <a:gd name="connsiteY8" fmla="*/ 174002 h 2699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0017" h="2699807">
                  <a:moveTo>
                    <a:pt x="0" y="174002"/>
                  </a:moveTo>
                  <a:cubicBezTo>
                    <a:pt x="0" y="77903"/>
                    <a:pt x="77903" y="0"/>
                    <a:pt x="174002" y="0"/>
                  </a:cubicBezTo>
                  <a:lnTo>
                    <a:pt x="1566015" y="0"/>
                  </a:lnTo>
                  <a:cubicBezTo>
                    <a:pt x="1662114" y="0"/>
                    <a:pt x="1740017" y="77903"/>
                    <a:pt x="1740017" y="174002"/>
                  </a:cubicBezTo>
                  <a:lnTo>
                    <a:pt x="1740017" y="2525805"/>
                  </a:lnTo>
                  <a:cubicBezTo>
                    <a:pt x="1740017" y="2621904"/>
                    <a:pt x="1662114" y="2699807"/>
                    <a:pt x="1566015" y="2699807"/>
                  </a:cubicBezTo>
                  <a:lnTo>
                    <a:pt x="174002" y="2699807"/>
                  </a:lnTo>
                  <a:cubicBezTo>
                    <a:pt x="77903" y="2699807"/>
                    <a:pt x="0" y="2621904"/>
                    <a:pt x="0" y="2525805"/>
                  </a:cubicBezTo>
                  <a:lnTo>
                    <a:pt x="0" y="174002"/>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4755" tIns="164755" rIns="164755" bIns="164755"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latin typeface="Tw Cen MT" panose="020B0602020104020603" pitchFamily="34" charset="0"/>
                </a:rPr>
                <a:t>Spatially explicit requirements by product/variable and by sensor type</a:t>
              </a:r>
              <a:endParaRPr lang="en-US" sz="1600" kern="1200" dirty="0">
                <a:latin typeface="Tw Cen MT" panose="020B0602020104020603" pitchFamily="34" charset="0"/>
              </a:endParaRPr>
            </a:p>
          </p:txBody>
        </p:sp>
        <p:sp>
          <p:nvSpPr>
            <p:cNvPr id="11" name="Freeform 10"/>
            <p:cNvSpPr/>
            <p:nvPr/>
          </p:nvSpPr>
          <p:spPr>
            <a:xfrm rot="28102">
              <a:off x="4216922" y="1679756"/>
              <a:ext cx="562236" cy="350789"/>
            </a:xfrm>
            <a:custGeom>
              <a:avLst/>
              <a:gdLst>
                <a:gd name="connsiteX0" fmla="*/ 0 w 562236"/>
                <a:gd name="connsiteY0" fmla="*/ 70158 h 350789"/>
                <a:gd name="connsiteX1" fmla="*/ 386842 w 562236"/>
                <a:gd name="connsiteY1" fmla="*/ 70158 h 350789"/>
                <a:gd name="connsiteX2" fmla="*/ 386842 w 562236"/>
                <a:gd name="connsiteY2" fmla="*/ 0 h 350789"/>
                <a:gd name="connsiteX3" fmla="*/ 562236 w 562236"/>
                <a:gd name="connsiteY3" fmla="*/ 175395 h 350789"/>
                <a:gd name="connsiteX4" fmla="*/ 386842 w 562236"/>
                <a:gd name="connsiteY4" fmla="*/ 350789 h 350789"/>
                <a:gd name="connsiteX5" fmla="*/ 386842 w 562236"/>
                <a:gd name="connsiteY5" fmla="*/ 280631 h 350789"/>
                <a:gd name="connsiteX6" fmla="*/ 0 w 562236"/>
                <a:gd name="connsiteY6" fmla="*/ 280631 h 350789"/>
                <a:gd name="connsiteX7" fmla="*/ 0 w 562236"/>
                <a:gd name="connsiteY7" fmla="*/ 70158 h 35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2236" h="350789">
                  <a:moveTo>
                    <a:pt x="0" y="70158"/>
                  </a:moveTo>
                  <a:lnTo>
                    <a:pt x="386842" y="70158"/>
                  </a:lnTo>
                  <a:lnTo>
                    <a:pt x="386842" y="0"/>
                  </a:lnTo>
                  <a:lnTo>
                    <a:pt x="562236" y="175395"/>
                  </a:lnTo>
                  <a:lnTo>
                    <a:pt x="386842" y="350789"/>
                  </a:lnTo>
                  <a:lnTo>
                    <a:pt x="386842" y="280631"/>
                  </a:lnTo>
                  <a:lnTo>
                    <a:pt x="0" y="280631"/>
                  </a:lnTo>
                  <a:lnTo>
                    <a:pt x="0" y="7015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70158" rIns="105236" bIns="70157" numCol="1" spcCol="1270" anchor="ctr" anchorCtr="0">
              <a:noAutofit/>
            </a:bodyPr>
            <a:lstStyle/>
            <a:p>
              <a:pPr lvl="0" algn="ctr" defTabSz="488950">
                <a:lnSpc>
                  <a:spcPct val="90000"/>
                </a:lnSpc>
                <a:spcBef>
                  <a:spcPct val="0"/>
                </a:spcBef>
                <a:spcAft>
                  <a:spcPct val="35000"/>
                </a:spcAft>
              </a:pPr>
              <a:endParaRPr lang="en-US" sz="1100" kern="1200">
                <a:latin typeface="Tw Cen MT" panose="020B0602020104020603" pitchFamily="34" charset="0"/>
              </a:endParaRPr>
            </a:p>
          </p:txBody>
        </p:sp>
        <p:sp>
          <p:nvSpPr>
            <p:cNvPr id="12" name="Freeform 11"/>
            <p:cNvSpPr/>
            <p:nvPr/>
          </p:nvSpPr>
          <p:spPr>
            <a:xfrm>
              <a:off x="5012523" y="1355075"/>
              <a:ext cx="1408955" cy="843386"/>
            </a:xfrm>
            <a:custGeom>
              <a:avLst/>
              <a:gdLst>
                <a:gd name="connsiteX0" fmla="*/ 0 w 1408955"/>
                <a:gd name="connsiteY0" fmla="*/ 50002 h 500018"/>
                <a:gd name="connsiteX1" fmla="*/ 50002 w 1408955"/>
                <a:gd name="connsiteY1" fmla="*/ 0 h 500018"/>
                <a:gd name="connsiteX2" fmla="*/ 1358953 w 1408955"/>
                <a:gd name="connsiteY2" fmla="*/ 0 h 500018"/>
                <a:gd name="connsiteX3" fmla="*/ 1408955 w 1408955"/>
                <a:gd name="connsiteY3" fmla="*/ 50002 h 500018"/>
                <a:gd name="connsiteX4" fmla="*/ 1408955 w 1408955"/>
                <a:gd name="connsiteY4" fmla="*/ 450016 h 500018"/>
                <a:gd name="connsiteX5" fmla="*/ 1358953 w 1408955"/>
                <a:gd name="connsiteY5" fmla="*/ 500018 h 500018"/>
                <a:gd name="connsiteX6" fmla="*/ 50002 w 1408955"/>
                <a:gd name="connsiteY6" fmla="*/ 500018 h 500018"/>
                <a:gd name="connsiteX7" fmla="*/ 0 w 1408955"/>
                <a:gd name="connsiteY7" fmla="*/ 450016 h 500018"/>
                <a:gd name="connsiteX8" fmla="*/ 0 w 1408955"/>
                <a:gd name="connsiteY8" fmla="*/ 50002 h 50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8955" h="500018">
                  <a:moveTo>
                    <a:pt x="0" y="50002"/>
                  </a:moveTo>
                  <a:cubicBezTo>
                    <a:pt x="0" y="22387"/>
                    <a:pt x="22387" y="0"/>
                    <a:pt x="50002" y="0"/>
                  </a:cubicBezTo>
                  <a:lnTo>
                    <a:pt x="1358953" y="0"/>
                  </a:lnTo>
                  <a:cubicBezTo>
                    <a:pt x="1386568" y="0"/>
                    <a:pt x="1408955" y="22387"/>
                    <a:pt x="1408955" y="50002"/>
                  </a:cubicBezTo>
                  <a:lnTo>
                    <a:pt x="1408955" y="450016"/>
                  </a:lnTo>
                  <a:cubicBezTo>
                    <a:pt x="1408955" y="477631"/>
                    <a:pt x="1386568" y="500018"/>
                    <a:pt x="1358953" y="500018"/>
                  </a:cubicBezTo>
                  <a:lnTo>
                    <a:pt x="50002" y="500018"/>
                  </a:lnTo>
                  <a:cubicBezTo>
                    <a:pt x="22387" y="500018"/>
                    <a:pt x="0" y="477631"/>
                    <a:pt x="0" y="450016"/>
                  </a:cubicBezTo>
                  <a:lnTo>
                    <a:pt x="0" y="500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113792" rIns="113792" bIns="227633" numCol="1" spcCol="1270" anchor="t" anchorCtr="0">
              <a:noAutofit/>
            </a:bodyPr>
            <a:lstStyle/>
            <a:p>
              <a:pPr lvl="0" algn="l" defTabSz="711200">
                <a:lnSpc>
                  <a:spcPct val="90000"/>
                </a:lnSpc>
                <a:spcBef>
                  <a:spcPct val="0"/>
                </a:spcBef>
                <a:spcAft>
                  <a:spcPct val="35000"/>
                </a:spcAft>
              </a:pPr>
              <a:r>
                <a:rPr lang="en-US" sz="1600" kern="1200" dirty="0" smtClean="0">
                  <a:latin typeface="Tw Cen MT" panose="020B0602020104020603" pitchFamily="34" charset="0"/>
                </a:rPr>
                <a:t>2016-2017</a:t>
              </a:r>
            </a:p>
            <a:p>
              <a:pPr lvl="0" algn="l" defTabSz="711200">
                <a:lnSpc>
                  <a:spcPct val="90000"/>
                </a:lnSpc>
                <a:spcBef>
                  <a:spcPct val="0"/>
                </a:spcBef>
                <a:spcAft>
                  <a:spcPct val="35000"/>
                </a:spcAft>
              </a:pPr>
              <a:r>
                <a:rPr lang="en-US" sz="1600" kern="1200" dirty="0" smtClean="0">
                  <a:latin typeface="Tw Cen MT" panose="020B0602020104020603" pitchFamily="34" charset="0"/>
                </a:rPr>
                <a:t>R&amp;D-driven Refresh</a:t>
              </a:r>
              <a:endParaRPr lang="en-US" sz="1600" kern="1200" dirty="0">
                <a:latin typeface="Tw Cen MT" panose="020B0602020104020603" pitchFamily="34" charset="0"/>
              </a:endParaRPr>
            </a:p>
          </p:txBody>
        </p:sp>
        <p:sp>
          <p:nvSpPr>
            <p:cNvPr id="13" name="Freeform 12"/>
            <p:cNvSpPr/>
            <p:nvPr/>
          </p:nvSpPr>
          <p:spPr>
            <a:xfrm>
              <a:off x="5135573" y="2177955"/>
              <a:ext cx="1740017" cy="2699807"/>
            </a:xfrm>
            <a:custGeom>
              <a:avLst/>
              <a:gdLst>
                <a:gd name="connsiteX0" fmla="*/ 0 w 1740017"/>
                <a:gd name="connsiteY0" fmla="*/ 174002 h 2699807"/>
                <a:gd name="connsiteX1" fmla="*/ 174002 w 1740017"/>
                <a:gd name="connsiteY1" fmla="*/ 0 h 2699807"/>
                <a:gd name="connsiteX2" fmla="*/ 1566015 w 1740017"/>
                <a:gd name="connsiteY2" fmla="*/ 0 h 2699807"/>
                <a:gd name="connsiteX3" fmla="*/ 1740017 w 1740017"/>
                <a:gd name="connsiteY3" fmla="*/ 174002 h 2699807"/>
                <a:gd name="connsiteX4" fmla="*/ 1740017 w 1740017"/>
                <a:gd name="connsiteY4" fmla="*/ 2525805 h 2699807"/>
                <a:gd name="connsiteX5" fmla="*/ 1566015 w 1740017"/>
                <a:gd name="connsiteY5" fmla="*/ 2699807 h 2699807"/>
                <a:gd name="connsiteX6" fmla="*/ 174002 w 1740017"/>
                <a:gd name="connsiteY6" fmla="*/ 2699807 h 2699807"/>
                <a:gd name="connsiteX7" fmla="*/ 0 w 1740017"/>
                <a:gd name="connsiteY7" fmla="*/ 2525805 h 2699807"/>
                <a:gd name="connsiteX8" fmla="*/ 0 w 1740017"/>
                <a:gd name="connsiteY8" fmla="*/ 174002 h 2699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0017" h="2699807">
                  <a:moveTo>
                    <a:pt x="0" y="174002"/>
                  </a:moveTo>
                  <a:cubicBezTo>
                    <a:pt x="0" y="77903"/>
                    <a:pt x="77903" y="0"/>
                    <a:pt x="174002" y="0"/>
                  </a:cubicBezTo>
                  <a:lnTo>
                    <a:pt x="1566015" y="0"/>
                  </a:lnTo>
                  <a:cubicBezTo>
                    <a:pt x="1662114" y="0"/>
                    <a:pt x="1740017" y="77903"/>
                    <a:pt x="1740017" y="174002"/>
                  </a:cubicBezTo>
                  <a:lnTo>
                    <a:pt x="1740017" y="2525805"/>
                  </a:lnTo>
                  <a:cubicBezTo>
                    <a:pt x="1740017" y="2621904"/>
                    <a:pt x="1662114" y="2699807"/>
                    <a:pt x="1566015" y="2699807"/>
                  </a:cubicBezTo>
                  <a:lnTo>
                    <a:pt x="174002" y="2699807"/>
                  </a:lnTo>
                  <a:cubicBezTo>
                    <a:pt x="77903" y="2699807"/>
                    <a:pt x="0" y="2621904"/>
                    <a:pt x="0" y="2525805"/>
                  </a:cubicBezTo>
                  <a:lnTo>
                    <a:pt x="0" y="174002"/>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4755" tIns="164755" rIns="164755" bIns="164755"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latin typeface="Tw Cen MT" panose="020B0602020104020603" pitchFamily="34" charset="0"/>
                </a:rPr>
                <a:t>Question template to R&amp;D sites</a:t>
              </a:r>
              <a:endParaRPr lang="en-US" sz="1600" kern="1200" dirty="0">
                <a:latin typeface="Tw Cen MT" panose="020B0602020104020603" pitchFamily="34" charset="0"/>
              </a:endParaRPr>
            </a:p>
            <a:p>
              <a:pPr marL="171450" lvl="1" indent="-171450" algn="l" defTabSz="711200">
                <a:lnSpc>
                  <a:spcPct val="90000"/>
                </a:lnSpc>
                <a:spcBef>
                  <a:spcPct val="0"/>
                </a:spcBef>
                <a:spcAft>
                  <a:spcPct val="15000"/>
                </a:spcAft>
                <a:buChar char="••"/>
              </a:pPr>
              <a:r>
                <a:rPr lang="en-US" sz="1600" kern="1200" dirty="0" smtClean="0">
                  <a:latin typeface="Tw Cen MT" panose="020B0602020104020603" pitchFamily="34" charset="0"/>
                </a:rPr>
                <a:t>New variables </a:t>
              </a:r>
              <a:endParaRPr lang="en-US" sz="1600" kern="1200" dirty="0">
                <a:latin typeface="Tw Cen MT" panose="020B0602020104020603" pitchFamily="34" charset="0"/>
              </a:endParaRPr>
            </a:p>
            <a:p>
              <a:pPr marL="171450" lvl="1" indent="-171450" algn="l" defTabSz="711200">
                <a:lnSpc>
                  <a:spcPct val="90000"/>
                </a:lnSpc>
                <a:spcBef>
                  <a:spcPct val="0"/>
                </a:spcBef>
                <a:spcAft>
                  <a:spcPct val="15000"/>
                </a:spcAft>
                <a:buChar char="••"/>
              </a:pPr>
              <a:r>
                <a:rPr lang="en-US" sz="1600" kern="1200" dirty="0" smtClean="0">
                  <a:latin typeface="Tw Cen MT" panose="020B0602020104020603" pitchFamily="34" charset="0"/>
                </a:rPr>
                <a:t>Minimum vs. preferred </a:t>
              </a:r>
              <a:endParaRPr lang="en-US" sz="1600" kern="1200" dirty="0">
                <a:latin typeface="Tw Cen MT" panose="020B0602020104020603" pitchFamily="34" charset="0"/>
              </a:endParaRPr>
            </a:p>
          </p:txBody>
        </p:sp>
        <p:sp>
          <p:nvSpPr>
            <p:cNvPr id="14" name="Freeform 13"/>
            <p:cNvSpPr/>
            <p:nvPr/>
          </p:nvSpPr>
          <p:spPr>
            <a:xfrm rot="21599767">
              <a:off x="6673900" y="1689638"/>
              <a:ext cx="535133" cy="350789"/>
            </a:xfrm>
            <a:custGeom>
              <a:avLst/>
              <a:gdLst>
                <a:gd name="connsiteX0" fmla="*/ 0 w 535133"/>
                <a:gd name="connsiteY0" fmla="*/ 70158 h 350789"/>
                <a:gd name="connsiteX1" fmla="*/ 359739 w 535133"/>
                <a:gd name="connsiteY1" fmla="*/ 70158 h 350789"/>
                <a:gd name="connsiteX2" fmla="*/ 359739 w 535133"/>
                <a:gd name="connsiteY2" fmla="*/ 0 h 350789"/>
                <a:gd name="connsiteX3" fmla="*/ 535133 w 535133"/>
                <a:gd name="connsiteY3" fmla="*/ 175395 h 350789"/>
                <a:gd name="connsiteX4" fmla="*/ 359739 w 535133"/>
                <a:gd name="connsiteY4" fmla="*/ 350789 h 350789"/>
                <a:gd name="connsiteX5" fmla="*/ 359739 w 535133"/>
                <a:gd name="connsiteY5" fmla="*/ 280631 h 350789"/>
                <a:gd name="connsiteX6" fmla="*/ 0 w 535133"/>
                <a:gd name="connsiteY6" fmla="*/ 280631 h 350789"/>
                <a:gd name="connsiteX7" fmla="*/ 0 w 535133"/>
                <a:gd name="connsiteY7" fmla="*/ 70158 h 35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133" h="350789">
                  <a:moveTo>
                    <a:pt x="0" y="70158"/>
                  </a:moveTo>
                  <a:lnTo>
                    <a:pt x="359739" y="70158"/>
                  </a:lnTo>
                  <a:lnTo>
                    <a:pt x="359739" y="0"/>
                  </a:lnTo>
                  <a:lnTo>
                    <a:pt x="535133" y="175395"/>
                  </a:lnTo>
                  <a:lnTo>
                    <a:pt x="359739" y="350789"/>
                  </a:lnTo>
                  <a:lnTo>
                    <a:pt x="359739" y="280631"/>
                  </a:lnTo>
                  <a:lnTo>
                    <a:pt x="0" y="280631"/>
                  </a:lnTo>
                  <a:lnTo>
                    <a:pt x="0" y="7015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70158" rIns="105237" bIns="70157" numCol="1" spcCol="1270" anchor="ctr" anchorCtr="0">
              <a:noAutofit/>
            </a:bodyPr>
            <a:lstStyle/>
            <a:p>
              <a:pPr lvl="0" algn="ctr" defTabSz="488950">
                <a:lnSpc>
                  <a:spcPct val="90000"/>
                </a:lnSpc>
                <a:spcBef>
                  <a:spcPct val="0"/>
                </a:spcBef>
                <a:spcAft>
                  <a:spcPct val="35000"/>
                </a:spcAft>
              </a:pPr>
              <a:endParaRPr lang="en-US" sz="1100" kern="1200">
                <a:latin typeface="Tw Cen MT" panose="020B0602020104020603" pitchFamily="34" charset="0"/>
              </a:endParaRPr>
            </a:p>
          </p:txBody>
        </p:sp>
        <p:sp>
          <p:nvSpPr>
            <p:cNvPr id="15" name="Freeform 14"/>
            <p:cNvSpPr/>
            <p:nvPr/>
          </p:nvSpPr>
          <p:spPr>
            <a:xfrm>
              <a:off x="7431165" y="1355075"/>
              <a:ext cx="1408955" cy="841475"/>
            </a:xfrm>
            <a:custGeom>
              <a:avLst/>
              <a:gdLst>
                <a:gd name="connsiteX0" fmla="*/ 0 w 1408955"/>
                <a:gd name="connsiteY0" fmla="*/ 49740 h 497398"/>
                <a:gd name="connsiteX1" fmla="*/ 49740 w 1408955"/>
                <a:gd name="connsiteY1" fmla="*/ 0 h 497398"/>
                <a:gd name="connsiteX2" fmla="*/ 1359215 w 1408955"/>
                <a:gd name="connsiteY2" fmla="*/ 0 h 497398"/>
                <a:gd name="connsiteX3" fmla="*/ 1408955 w 1408955"/>
                <a:gd name="connsiteY3" fmla="*/ 49740 h 497398"/>
                <a:gd name="connsiteX4" fmla="*/ 1408955 w 1408955"/>
                <a:gd name="connsiteY4" fmla="*/ 447658 h 497398"/>
                <a:gd name="connsiteX5" fmla="*/ 1359215 w 1408955"/>
                <a:gd name="connsiteY5" fmla="*/ 497398 h 497398"/>
                <a:gd name="connsiteX6" fmla="*/ 49740 w 1408955"/>
                <a:gd name="connsiteY6" fmla="*/ 497398 h 497398"/>
                <a:gd name="connsiteX7" fmla="*/ 0 w 1408955"/>
                <a:gd name="connsiteY7" fmla="*/ 447658 h 497398"/>
                <a:gd name="connsiteX8" fmla="*/ 0 w 1408955"/>
                <a:gd name="connsiteY8" fmla="*/ 49740 h 4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8955" h="497398">
                  <a:moveTo>
                    <a:pt x="0" y="49740"/>
                  </a:moveTo>
                  <a:cubicBezTo>
                    <a:pt x="0" y="22269"/>
                    <a:pt x="22269" y="0"/>
                    <a:pt x="49740" y="0"/>
                  </a:cubicBezTo>
                  <a:lnTo>
                    <a:pt x="1359215" y="0"/>
                  </a:lnTo>
                  <a:cubicBezTo>
                    <a:pt x="1386686" y="0"/>
                    <a:pt x="1408955" y="22269"/>
                    <a:pt x="1408955" y="49740"/>
                  </a:cubicBezTo>
                  <a:lnTo>
                    <a:pt x="1408955" y="447658"/>
                  </a:lnTo>
                  <a:cubicBezTo>
                    <a:pt x="1408955" y="475129"/>
                    <a:pt x="1386686" y="497398"/>
                    <a:pt x="1359215" y="497398"/>
                  </a:cubicBezTo>
                  <a:lnTo>
                    <a:pt x="49740" y="497398"/>
                  </a:lnTo>
                  <a:cubicBezTo>
                    <a:pt x="22269" y="497398"/>
                    <a:pt x="0" y="475129"/>
                    <a:pt x="0" y="447658"/>
                  </a:cubicBezTo>
                  <a:lnTo>
                    <a:pt x="0" y="4974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113792" rIns="113792" bIns="226760" numCol="1" spcCol="1270" anchor="t" anchorCtr="0">
              <a:noAutofit/>
            </a:bodyPr>
            <a:lstStyle/>
            <a:p>
              <a:pPr lvl="0" algn="l" defTabSz="711200">
                <a:lnSpc>
                  <a:spcPct val="90000"/>
                </a:lnSpc>
                <a:spcBef>
                  <a:spcPct val="0"/>
                </a:spcBef>
                <a:spcAft>
                  <a:spcPct val="35000"/>
                </a:spcAft>
              </a:pPr>
              <a:r>
                <a:rPr lang="en-US" sz="1600" kern="1200" dirty="0" smtClean="0">
                  <a:latin typeface="Tw Cen MT" panose="020B0602020104020603" pitchFamily="34" charset="0"/>
                </a:rPr>
                <a:t>2017 </a:t>
              </a:r>
            </a:p>
            <a:p>
              <a:pPr lvl="0" algn="l" defTabSz="711200">
                <a:lnSpc>
                  <a:spcPct val="90000"/>
                </a:lnSpc>
                <a:spcBef>
                  <a:spcPct val="0"/>
                </a:spcBef>
                <a:spcAft>
                  <a:spcPct val="35000"/>
                </a:spcAft>
              </a:pPr>
              <a:r>
                <a:rPr lang="en-US" sz="1600" kern="1200" dirty="0" smtClean="0">
                  <a:latin typeface="Tw Cen MT" panose="020B0602020104020603" pitchFamily="34" charset="0"/>
                </a:rPr>
                <a:t>CEOS Meeting </a:t>
              </a:r>
              <a:endParaRPr lang="en-US" sz="1600" kern="1200" dirty="0">
                <a:latin typeface="Tw Cen MT" panose="020B0602020104020603" pitchFamily="34" charset="0"/>
              </a:endParaRPr>
            </a:p>
          </p:txBody>
        </p:sp>
        <p:sp>
          <p:nvSpPr>
            <p:cNvPr id="16" name="Freeform 15"/>
            <p:cNvSpPr/>
            <p:nvPr/>
          </p:nvSpPr>
          <p:spPr>
            <a:xfrm>
              <a:off x="7564430" y="2177627"/>
              <a:ext cx="1740017" cy="2699807"/>
            </a:xfrm>
            <a:custGeom>
              <a:avLst/>
              <a:gdLst>
                <a:gd name="connsiteX0" fmla="*/ 0 w 1740017"/>
                <a:gd name="connsiteY0" fmla="*/ 174002 h 2699807"/>
                <a:gd name="connsiteX1" fmla="*/ 174002 w 1740017"/>
                <a:gd name="connsiteY1" fmla="*/ 0 h 2699807"/>
                <a:gd name="connsiteX2" fmla="*/ 1566015 w 1740017"/>
                <a:gd name="connsiteY2" fmla="*/ 0 h 2699807"/>
                <a:gd name="connsiteX3" fmla="*/ 1740017 w 1740017"/>
                <a:gd name="connsiteY3" fmla="*/ 174002 h 2699807"/>
                <a:gd name="connsiteX4" fmla="*/ 1740017 w 1740017"/>
                <a:gd name="connsiteY4" fmla="*/ 2525805 h 2699807"/>
                <a:gd name="connsiteX5" fmla="*/ 1566015 w 1740017"/>
                <a:gd name="connsiteY5" fmla="*/ 2699807 h 2699807"/>
                <a:gd name="connsiteX6" fmla="*/ 174002 w 1740017"/>
                <a:gd name="connsiteY6" fmla="*/ 2699807 h 2699807"/>
                <a:gd name="connsiteX7" fmla="*/ 0 w 1740017"/>
                <a:gd name="connsiteY7" fmla="*/ 2525805 h 2699807"/>
                <a:gd name="connsiteX8" fmla="*/ 0 w 1740017"/>
                <a:gd name="connsiteY8" fmla="*/ 174002 h 2699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0017" h="2699807">
                  <a:moveTo>
                    <a:pt x="0" y="174002"/>
                  </a:moveTo>
                  <a:cubicBezTo>
                    <a:pt x="0" y="77903"/>
                    <a:pt x="77903" y="0"/>
                    <a:pt x="174002" y="0"/>
                  </a:cubicBezTo>
                  <a:lnTo>
                    <a:pt x="1566015" y="0"/>
                  </a:lnTo>
                  <a:cubicBezTo>
                    <a:pt x="1662114" y="0"/>
                    <a:pt x="1740017" y="77903"/>
                    <a:pt x="1740017" y="174002"/>
                  </a:cubicBezTo>
                  <a:lnTo>
                    <a:pt x="1740017" y="2525805"/>
                  </a:lnTo>
                  <a:cubicBezTo>
                    <a:pt x="1740017" y="2621904"/>
                    <a:pt x="1662114" y="2699807"/>
                    <a:pt x="1566015" y="2699807"/>
                  </a:cubicBezTo>
                  <a:lnTo>
                    <a:pt x="174002" y="2699807"/>
                  </a:lnTo>
                  <a:cubicBezTo>
                    <a:pt x="77903" y="2699807"/>
                    <a:pt x="0" y="2621904"/>
                    <a:pt x="0" y="2525805"/>
                  </a:cubicBezTo>
                  <a:lnTo>
                    <a:pt x="0" y="174002"/>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4755" tIns="164755" rIns="164755" bIns="164755"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latin typeface="Tw Cen MT" panose="020B0602020104020603" pitchFamily="34" charset="0"/>
                </a:rPr>
                <a:t>Discussion of R&amp;D results, recognition of need for operational perspective</a:t>
              </a:r>
              <a:endParaRPr lang="en-US" sz="1600" kern="1200" dirty="0">
                <a:latin typeface="Tw Cen MT" panose="020B0602020104020603" pitchFamily="34" charset="0"/>
              </a:endParaRPr>
            </a:p>
            <a:p>
              <a:pPr marL="171450" lvl="1" indent="-171450" algn="l" defTabSz="711200">
                <a:lnSpc>
                  <a:spcPct val="90000"/>
                </a:lnSpc>
                <a:spcBef>
                  <a:spcPct val="0"/>
                </a:spcBef>
                <a:spcAft>
                  <a:spcPct val="15000"/>
                </a:spcAft>
                <a:buChar char="••"/>
              </a:pPr>
              <a:r>
                <a:rPr lang="en-US" sz="1600" kern="1200" dirty="0" smtClean="0">
                  <a:latin typeface="Tw Cen MT" panose="020B0602020104020603" pitchFamily="34" charset="0"/>
                </a:rPr>
                <a:t>State of use unknown</a:t>
              </a:r>
              <a:endParaRPr lang="en-US" sz="1600" kern="1200" dirty="0">
                <a:latin typeface="Tw Cen MT" panose="020B0602020104020603" pitchFamily="34" charset="0"/>
              </a:endParaRPr>
            </a:p>
          </p:txBody>
        </p:sp>
        <p:sp>
          <p:nvSpPr>
            <p:cNvPr id="17" name="Freeform 16"/>
            <p:cNvSpPr/>
            <p:nvPr/>
          </p:nvSpPr>
          <p:spPr>
            <a:xfrm rot="21590592">
              <a:off x="9097648" y="1686177"/>
              <a:ext cx="545963" cy="350789"/>
            </a:xfrm>
            <a:custGeom>
              <a:avLst/>
              <a:gdLst>
                <a:gd name="connsiteX0" fmla="*/ 0 w 545963"/>
                <a:gd name="connsiteY0" fmla="*/ 70158 h 350789"/>
                <a:gd name="connsiteX1" fmla="*/ 370569 w 545963"/>
                <a:gd name="connsiteY1" fmla="*/ 70158 h 350789"/>
                <a:gd name="connsiteX2" fmla="*/ 370569 w 545963"/>
                <a:gd name="connsiteY2" fmla="*/ 0 h 350789"/>
                <a:gd name="connsiteX3" fmla="*/ 545963 w 545963"/>
                <a:gd name="connsiteY3" fmla="*/ 175395 h 350789"/>
                <a:gd name="connsiteX4" fmla="*/ 370569 w 545963"/>
                <a:gd name="connsiteY4" fmla="*/ 350789 h 350789"/>
                <a:gd name="connsiteX5" fmla="*/ 370569 w 545963"/>
                <a:gd name="connsiteY5" fmla="*/ 280631 h 350789"/>
                <a:gd name="connsiteX6" fmla="*/ 0 w 545963"/>
                <a:gd name="connsiteY6" fmla="*/ 280631 h 350789"/>
                <a:gd name="connsiteX7" fmla="*/ 0 w 545963"/>
                <a:gd name="connsiteY7" fmla="*/ 70158 h 35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963" h="350789">
                  <a:moveTo>
                    <a:pt x="0" y="70158"/>
                  </a:moveTo>
                  <a:lnTo>
                    <a:pt x="370569" y="70158"/>
                  </a:lnTo>
                  <a:lnTo>
                    <a:pt x="370569" y="0"/>
                  </a:lnTo>
                  <a:lnTo>
                    <a:pt x="545963" y="175395"/>
                  </a:lnTo>
                  <a:lnTo>
                    <a:pt x="370569" y="350789"/>
                  </a:lnTo>
                  <a:lnTo>
                    <a:pt x="370569" y="280631"/>
                  </a:lnTo>
                  <a:lnTo>
                    <a:pt x="0" y="280631"/>
                  </a:lnTo>
                  <a:lnTo>
                    <a:pt x="0" y="7015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70158" rIns="105237" bIns="70157" numCol="1" spcCol="1270" anchor="ctr" anchorCtr="0">
              <a:noAutofit/>
            </a:bodyPr>
            <a:lstStyle/>
            <a:p>
              <a:pPr lvl="0" algn="ctr" defTabSz="488950">
                <a:lnSpc>
                  <a:spcPct val="90000"/>
                </a:lnSpc>
                <a:spcBef>
                  <a:spcPct val="0"/>
                </a:spcBef>
                <a:spcAft>
                  <a:spcPct val="35000"/>
                </a:spcAft>
              </a:pPr>
              <a:endParaRPr lang="en-US" sz="1100" kern="1200">
                <a:latin typeface="Tw Cen MT" panose="020B0602020104020603" pitchFamily="34" charset="0"/>
              </a:endParaRPr>
            </a:p>
          </p:txBody>
        </p:sp>
        <p:sp>
          <p:nvSpPr>
            <p:cNvPr id="18" name="Freeform 17"/>
            <p:cNvSpPr/>
            <p:nvPr/>
          </p:nvSpPr>
          <p:spPr>
            <a:xfrm>
              <a:off x="9870236" y="1355075"/>
              <a:ext cx="1408955" cy="834800"/>
            </a:xfrm>
            <a:custGeom>
              <a:avLst/>
              <a:gdLst>
                <a:gd name="connsiteX0" fmla="*/ 0 w 1408955"/>
                <a:gd name="connsiteY0" fmla="*/ 49740 h 497398"/>
                <a:gd name="connsiteX1" fmla="*/ 49740 w 1408955"/>
                <a:gd name="connsiteY1" fmla="*/ 0 h 497398"/>
                <a:gd name="connsiteX2" fmla="*/ 1359215 w 1408955"/>
                <a:gd name="connsiteY2" fmla="*/ 0 h 497398"/>
                <a:gd name="connsiteX3" fmla="*/ 1408955 w 1408955"/>
                <a:gd name="connsiteY3" fmla="*/ 49740 h 497398"/>
                <a:gd name="connsiteX4" fmla="*/ 1408955 w 1408955"/>
                <a:gd name="connsiteY4" fmla="*/ 447658 h 497398"/>
                <a:gd name="connsiteX5" fmla="*/ 1359215 w 1408955"/>
                <a:gd name="connsiteY5" fmla="*/ 497398 h 497398"/>
                <a:gd name="connsiteX6" fmla="*/ 49740 w 1408955"/>
                <a:gd name="connsiteY6" fmla="*/ 497398 h 497398"/>
                <a:gd name="connsiteX7" fmla="*/ 0 w 1408955"/>
                <a:gd name="connsiteY7" fmla="*/ 447658 h 497398"/>
                <a:gd name="connsiteX8" fmla="*/ 0 w 1408955"/>
                <a:gd name="connsiteY8" fmla="*/ 49740 h 4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8955" h="497398">
                  <a:moveTo>
                    <a:pt x="0" y="49740"/>
                  </a:moveTo>
                  <a:cubicBezTo>
                    <a:pt x="0" y="22269"/>
                    <a:pt x="22269" y="0"/>
                    <a:pt x="49740" y="0"/>
                  </a:cubicBezTo>
                  <a:lnTo>
                    <a:pt x="1359215" y="0"/>
                  </a:lnTo>
                  <a:cubicBezTo>
                    <a:pt x="1386686" y="0"/>
                    <a:pt x="1408955" y="22269"/>
                    <a:pt x="1408955" y="49740"/>
                  </a:cubicBezTo>
                  <a:lnTo>
                    <a:pt x="1408955" y="447658"/>
                  </a:lnTo>
                  <a:cubicBezTo>
                    <a:pt x="1408955" y="475129"/>
                    <a:pt x="1386686" y="497398"/>
                    <a:pt x="1359215" y="497398"/>
                  </a:cubicBezTo>
                  <a:lnTo>
                    <a:pt x="49740" y="497398"/>
                  </a:lnTo>
                  <a:cubicBezTo>
                    <a:pt x="22269" y="497398"/>
                    <a:pt x="0" y="475129"/>
                    <a:pt x="0" y="447658"/>
                  </a:cubicBezTo>
                  <a:lnTo>
                    <a:pt x="0" y="4974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113792" rIns="113792" bIns="226760" numCol="1" spcCol="1270" anchor="t" anchorCtr="0">
              <a:noAutofit/>
            </a:bodyPr>
            <a:lstStyle/>
            <a:p>
              <a:pPr lvl="0" algn="l" defTabSz="711200">
                <a:lnSpc>
                  <a:spcPct val="90000"/>
                </a:lnSpc>
                <a:spcBef>
                  <a:spcPct val="0"/>
                </a:spcBef>
                <a:spcAft>
                  <a:spcPct val="35000"/>
                </a:spcAft>
              </a:pPr>
              <a:r>
                <a:rPr lang="en-US" sz="1600" kern="1200" dirty="0" smtClean="0">
                  <a:latin typeface="Tw Cen MT" panose="020B0602020104020603" pitchFamily="34" charset="0"/>
                </a:rPr>
                <a:t>2018</a:t>
              </a:r>
            </a:p>
            <a:p>
              <a:pPr lvl="0" algn="l" defTabSz="711200">
                <a:lnSpc>
                  <a:spcPct val="90000"/>
                </a:lnSpc>
                <a:spcBef>
                  <a:spcPct val="0"/>
                </a:spcBef>
                <a:spcAft>
                  <a:spcPct val="35000"/>
                </a:spcAft>
              </a:pPr>
              <a:r>
                <a:rPr lang="en-US" sz="1600" kern="1200" dirty="0" err="1" smtClean="0">
                  <a:latin typeface="Tw Cen MT" panose="020B0602020104020603" pitchFamily="34" charset="0"/>
                </a:rPr>
                <a:t>Ispra</a:t>
              </a:r>
              <a:r>
                <a:rPr lang="en-US" sz="1600" kern="1200" dirty="0" smtClean="0">
                  <a:latin typeface="Tw Cen MT" panose="020B0602020104020603" pitchFamily="34" charset="0"/>
                </a:rPr>
                <a:t> Meeting</a:t>
              </a:r>
              <a:endParaRPr lang="en-US" sz="1600" kern="1200" dirty="0">
                <a:latin typeface="Tw Cen MT" panose="020B0602020104020603" pitchFamily="34" charset="0"/>
              </a:endParaRPr>
            </a:p>
          </p:txBody>
        </p:sp>
        <p:sp>
          <p:nvSpPr>
            <p:cNvPr id="19" name="Freeform 18"/>
            <p:cNvSpPr/>
            <p:nvPr/>
          </p:nvSpPr>
          <p:spPr>
            <a:xfrm>
              <a:off x="9993286" y="2177627"/>
              <a:ext cx="1740017" cy="2699807"/>
            </a:xfrm>
            <a:custGeom>
              <a:avLst/>
              <a:gdLst>
                <a:gd name="connsiteX0" fmla="*/ 0 w 1740017"/>
                <a:gd name="connsiteY0" fmla="*/ 174002 h 2699807"/>
                <a:gd name="connsiteX1" fmla="*/ 174002 w 1740017"/>
                <a:gd name="connsiteY1" fmla="*/ 0 h 2699807"/>
                <a:gd name="connsiteX2" fmla="*/ 1566015 w 1740017"/>
                <a:gd name="connsiteY2" fmla="*/ 0 h 2699807"/>
                <a:gd name="connsiteX3" fmla="*/ 1740017 w 1740017"/>
                <a:gd name="connsiteY3" fmla="*/ 174002 h 2699807"/>
                <a:gd name="connsiteX4" fmla="*/ 1740017 w 1740017"/>
                <a:gd name="connsiteY4" fmla="*/ 2525805 h 2699807"/>
                <a:gd name="connsiteX5" fmla="*/ 1566015 w 1740017"/>
                <a:gd name="connsiteY5" fmla="*/ 2699807 h 2699807"/>
                <a:gd name="connsiteX6" fmla="*/ 174002 w 1740017"/>
                <a:gd name="connsiteY6" fmla="*/ 2699807 h 2699807"/>
                <a:gd name="connsiteX7" fmla="*/ 0 w 1740017"/>
                <a:gd name="connsiteY7" fmla="*/ 2525805 h 2699807"/>
                <a:gd name="connsiteX8" fmla="*/ 0 w 1740017"/>
                <a:gd name="connsiteY8" fmla="*/ 174002 h 2699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0017" h="2699807">
                  <a:moveTo>
                    <a:pt x="0" y="174002"/>
                  </a:moveTo>
                  <a:cubicBezTo>
                    <a:pt x="0" y="77903"/>
                    <a:pt x="77903" y="0"/>
                    <a:pt x="174002" y="0"/>
                  </a:cubicBezTo>
                  <a:lnTo>
                    <a:pt x="1566015" y="0"/>
                  </a:lnTo>
                  <a:cubicBezTo>
                    <a:pt x="1662114" y="0"/>
                    <a:pt x="1740017" y="77903"/>
                    <a:pt x="1740017" y="174002"/>
                  </a:cubicBezTo>
                  <a:lnTo>
                    <a:pt x="1740017" y="2525805"/>
                  </a:lnTo>
                  <a:cubicBezTo>
                    <a:pt x="1740017" y="2621904"/>
                    <a:pt x="1662114" y="2699807"/>
                    <a:pt x="1566015" y="2699807"/>
                  </a:cubicBezTo>
                  <a:lnTo>
                    <a:pt x="174002" y="2699807"/>
                  </a:lnTo>
                  <a:cubicBezTo>
                    <a:pt x="77903" y="2699807"/>
                    <a:pt x="0" y="2621904"/>
                    <a:pt x="0" y="2525805"/>
                  </a:cubicBezTo>
                  <a:lnTo>
                    <a:pt x="0" y="174002"/>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4755" tIns="164755" rIns="164755" bIns="164755"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latin typeface="Tw Cen MT" panose="020B0602020104020603" pitchFamily="34" charset="0"/>
                </a:rPr>
                <a:t>Survey deployed</a:t>
              </a:r>
              <a:endParaRPr lang="en-US" sz="1600" kern="1200" dirty="0">
                <a:latin typeface="Tw Cen MT" panose="020B0602020104020603" pitchFamily="34" charset="0"/>
              </a:endParaRPr>
            </a:p>
            <a:p>
              <a:pPr marL="171450" lvl="1" indent="-171450" algn="l" defTabSz="711200">
                <a:lnSpc>
                  <a:spcPct val="90000"/>
                </a:lnSpc>
                <a:spcBef>
                  <a:spcPct val="0"/>
                </a:spcBef>
                <a:spcAft>
                  <a:spcPct val="15000"/>
                </a:spcAft>
                <a:buChar char="••"/>
              </a:pPr>
              <a:r>
                <a:rPr lang="en-US" sz="1600" kern="1200" dirty="0" smtClean="0">
                  <a:latin typeface="Tw Cen MT" panose="020B0602020104020603" pitchFamily="34" charset="0"/>
                </a:rPr>
                <a:t>National Users</a:t>
              </a:r>
              <a:endParaRPr lang="en-US" sz="1600" kern="1200" dirty="0">
                <a:latin typeface="Tw Cen MT" panose="020B0602020104020603" pitchFamily="34" charset="0"/>
              </a:endParaRPr>
            </a:p>
            <a:p>
              <a:pPr marL="171450" lvl="1" indent="-171450" algn="l" defTabSz="711200">
                <a:lnSpc>
                  <a:spcPct val="90000"/>
                </a:lnSpc>
                <a:spcBef>
                  <a:spcPct val="0"/>
                </a:spcBef>
                <a:spcAft>
                  <a:spcPct val="15000"/>
                </a:spcAft>
                <a:buChar char="••"/>
              </a:pPr>
              <a:r>
                <a:rPr lang="en-US" sz="1600" kern="1200" dirty="0" smtClean="0">
                  <a:latin typeface="Tw Cen MT" panose="020B0602020104020603" pitchFamily="34" charset="0"/>
                </a:rPr>
                <a:t>Regional Users</a:t>
              </a:r>
              <a:endParaRPr lang="en-US" sz="1600" kern="1200" dirty="0">
                <a:latin typeface="Tw Cen MT" panose="020B0602020104020603" pitchFamily="34" charset="0"/>
              </a:endParaRPr>
            </a:p>
            <a:p>
              <a:pPr marL="171450" lvl="1" indent="-171450" algn="l" defTabSz="711200">
                <a:lnSpc>
                  <a:spcPct val="90000"/>
                </a:lnSpc>
                <a:spcBef>
                  <a:spcPct val="0"/>
                </a:spcBef>
                <a:spcAft>
                  <a:spcPct val="15000"/>
                </a:spcAft>
                <a:buChar char="••"/>
              </a:pPr>
              <a:r>
                <a:rPr lang="en-US" sz="1600" kern="1200" dirty="0" smtClean="0">
                  <a:latin typeface="Tw Cen MT" panose="020B0602020104020603" pitchFamily="34" charset="0"/>
                </a:rPr>
                <a:t>Global Users </a:t>
              </a:r>
              <a:endParaRPr lang="en-US" sz="1600" kern="1200" dirty="0">
                <a:latin typeface="Tw Cen MT" panose="020B0602020104020603" pitchFamily="34" charset="0"/>
              </a:endParaRPr>
            </a:p>
            <a:p>
              <a:pPr marL="171450" lvl="1" indent="-171450" algn="l" defTabSz="711200">
                <a:lnSpc>
                  <a:spcPct val="90000"/>
                </a:lnSpc>
                <a:spcBef>
                  <a:spcPct val="0"/>
                </a:spcBef>
                <a:spcAft>
                  <a:spcPct val="15000"/>
                </a:spcAft>
                <a:buChar char="••"/>
              </a:pPr>
              <a:endParaRPr lang="en-US" sz="1600" kern="1200" dirty="0">
                <a:latin typeface="Tw Cen MT" panose="020B0602020104020603" pitchFamily="34" charset="0"/>
              </a:endParaRPr>
            </a:p>
            <a:p>
              <a:pPr marL="171450" lvl="1" indent="-171450" algn="l" defTabSz="711200">
                <a:lnSpc>
                  <a:spcPct val="90000"/>
                </a:lnSpc>
                <a:spcBef>
                  <a:spcPct val="0"/>
                </a:spcBef>
                <a:spcAft>
                  <a:spcPct val="15000"/>
                </a:spcAft>
                <a:buChar char="••"/>
              </a:pPr>
              <a:r>
                <a:rPr lang="en-US" sz="1600" kern="1200" dirty="0" smtClean="0">
                  <a:latin typeface="Tw Cen MT" panose="020B0602020104020603" pitchFamily="34" charset="0"/>
                </a:rPr>
                <a:t>Platforms for Use </a:t>
              </a:r>
              <a:endParaRPr lang="en-US" sz="1600" kern="1200" dirty="0">
                <a:latin typeface="Tw Cen MT" panose="020B0602020104020603" pitchFamily="34" charset="0"/>
              </a:endParaRPr>
            </a:p>
          </p:txBody>
        </p:sp>
      </p:grpSp>
      <p:pic>
        <p:nvPicPr>
          <p:cNvPr id="20" name="Picture 19" descr="defourny"/>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44136" y="4527124"/>
            <a:ext cx="2230294" cy="1674498"/>
          </a:xfrm>
          <a:prstGeom prst="rect">
            <a:avLst/>
          </a:prstGeom>
          <a:noFill/>
          <a:ln w="9525">
            <a:noFill/>
            <a:miter lim="800000"/>
            <a:headEnd/>
            <a:tailEnd/>
          </a:ln>
        </p:spPr>
      </p:pic>
      <p:pic>
        <p:nvPicPr>
          <p:cNvPr id="21"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31535" y="4505200"/>
            <a:ext cx="1943062" cy="190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26483" y="4528619"/>
            <a:ext cx="2016575" cy="1883548"/>
          </a:xfrm>
          <a:prstGeom prst="rect">
            <a:avLst/>
          </a:prstGeom>
        </p:spPr>
      </p:pic>
      <p:pic>
        <p:nvPicPr>
          <p:cNvPr id="23" name="Picture 2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94403" y="4332921"/>
            <a:ext cx="1495342" cy="2419661"/>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87315" y="5333557"/>
            <a:ext cx="1480259" cy="1143837"/>
          </a:xfrm>
          <a:prstGeom prst="rect">
            <a:avLst/>
          </a:prstGeom>
        </p:spPr>
      </p:pic>
      <p:pic>
        <p:nvPicPr>
          <p:cNvPr id="25" name="Picture 24"/>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053126" y="4645665"/>
            <a:ext cx="1489189" cy="810823"/>
          </a:xfrm>
          <a:prstGeom prst="rect">
            <a:avLst/>
          </a:prstGeom>
        </p:spPr>
      </p:pic>
      <p:pic>
        <p:nvPicPr>
          <p:cNvPr id="26" name="Picture 2" descr="C:\Users\ireshef\Documents\GEO\GEOGLAM\ceos\maps\best_avail_2.jp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4467733" y="4649318"/>
            <a:ext cx="1568062" cy="80936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5554616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883229219"/>
              </p:ext>
            </p:extLst>
          </p:nvPr>
        </p:nvGraphicFramePr>
        <p:xfrm>
          <a:off x="13479" y="88863"/>
          <a:ext cx="1835384" cy="2375204"/>
        </p:xfrm>
        <a:graphic>
          <a:graphicData uri="http://schemas.openxmlformats.org/presentationml/2006/ole">
            <mc:AlternateContent xmlns:mc="http://schemas.openxmlformats.org/markup-compatibility/2006">
              <mc:Choice xmlns:v="urn:schemas-microsoft-com:vml" Requires="v">
                <p:oleObj spid="_x0000_s13336" name="Acrobat Document" r:id="rId3" imgW="3886132" imgH="5029200" progId="Acrobat.Document.DC">
                  <p:embed/>
                </p:oleObj>
              </mc:Choice>
              <mc:Fallback>
                <p:oleObj name="Acrobat Document" r:id="rId3" imgW="3886132" imgH="5029200" progId="Acrobat.Document.DC">
                  <p:embed/>
                  <p:pic>
                    <p:nvPicPr>
                      <p:cNvPr id="0" name=""/>
                      <p:cNvPicPr/>
                      <p:nvPr/>
                    </p:nvPicPr>
                    <p:blipFill>
                      <a:blip r:embed="rId4"/>
                      <a:stretch>
                        <a:fillRect/>
                      </a:stretch>
                    </p:blipFill>
                    <p:spPr>
                      <a:xfrm>
                        <a:off x="13479" y="88863"/>
                        <a:ext cx="1835384" cy="2375204"/>
                      </a:xfrm>
                      <a:prstGeom prst="rect">
                        <a:avLst/>
                      </a:prstGeom>
                    </p:spPr>
                  </p:pic>
                </p:oleObj>
              </mc:Fallback>
            </mc:AlternateContent>
          </a:graphicData>
        </a:graphic>
      </p:graphicFrame>
      <p:sp>
        <p:nvSpPr>
          <p:cNvPr id="2" name="Title 1"/>
          <p:cNvSpPr>
            <a:spLocks noGrp="1"/>
          </p:cNvSpPr>
          <p:nvPr>
            <p:ph type="title"/>
          </p:nvPr>
        </p:nvSpPr>
        <p:spPr>
          <a:xfrm>
            <a:off x="1626668" y="365127"/>
            <a:ext cx="9727131" cy="1325563"/>
          </a:xfrm>
        </p:spPr>
        <p:txBody>
          <a:bodyPr>
            <a:noAutofit/>
          </a:bodyPr>
          <a:lstStyle/>
          <a:p>
            <a:r>
              <a:rPr lang="en-US" sz="4000" dirty="0" smtClean="0"/>
              <a:t>Feedback to CEOS: </a:t>
            </a:r>
            <a:br>
              <a:rPr lang="en-US" sz="4000" dirty="0" smtClean="0"/>
            </a:br>
            <a:r>
              <a:rPr lang="en-US" sz="3600" dirty="0" smtClean="0"/>
              <a:t>Acquisition, Access, Adoption, and Sustained Use</a:t>
            </a:r>
            <a:endParaRPr lang="en-US" sz="3600" dirty="0"/>
          </a:p>
        </p:txBody>
      </p:sp>
      <p:sp>
        <p:nvSpPr>
          <p:cNvPr id="3" name="Content Placeholder 2"/>
          <p:cNvSpPr>
            <a:spLocks noGrp="1"/>
          </p:cNvSpPr>
          <p:nvPr>
            <p:ph idx="1"/>
          </p:nvPr>
        </p:nvSpPr>
        <p:spPr>
          <a:xfrm>
            <a:off x="1626668" y="1825625"/>
            <a:ext cx="9727131" cy="4351338"/>
          </a:xfrm>
        </p:spPr>
        <p:txBody>
          <a:bodyPr>
            <a:normAutofit fontScale="70000" lnSpcReduction="20000"/>
          </a:bodyPr>
          <a:lstStyle/>
          <a:p>
            <a:r>
              <a:rPr lang="en-US" dirty="0" smtClean="0"/>
              <a:t>GEOGLAM-CEOS Coordination on Data QA/QC</a:t>
            </a:r>
          </a:p>
          <a:p>
            <a:pPr lvl="1"/>
            <a:r>
              <a:rPr lang="en-US" dirty="0" smtClean="0"/>
              <a:t>Interoperability</a:t>
            </a:r>
          </a:p>
          <a:p>
            <a:pPr lvl="1"/>
            <a:r>
              <a:rPr lang="en-US" dirty="0" smtClean="0"/>
              <a:t>Possible suggestion from GEOGLAM on “standard agricultural monitoring spectral bands”</a:t>
            </a:r>
          </a:p>
          <a:p>
            <a:r>
              <a:rPr lang="en-US" dirty="0" smtClean="0"/>
              <a:t>Analysis Ready Data (ARD), Application Ready Data (ARD+) and EAVs</a:t>
            </a:r>
          </a:p>
          <a:p>
            <a:pPr lvl="1"/>
            <a:r>
              <a:rPr lang="en-US" dirty="0" smtClean="0"/>
              <a:t>Integration with LSI-VC efforts on CARD4L </a:t>
            </a:r>
          </a:p>
          <a:p>
            <a:pPr lvl="1"/>
            <a:r>
              <a:rPr lang="en-US" dirty="0" smtClean="0"/>
              <a:t>Task force between GEOGLAM and WG Cal/Val LPV to develop validation protocols for a set of “standard” EAVs</a:t>
            </a:r>
          </a:p>
          <a:p>
            <a:r>
              <a:rPr lang="en-US" dirty="0" smtClean="0"/>
              <a:t>Data Continuity and Observation Priorities </a:t>
            </a:r>
            <a:endParaRPr lang="en-US" sz="2800" dirty="0"/>
          </a:p>
          <a:p>
            <a:pPr lvl="1"/>
            <a:r>
              <a:rPr lang="en-US" dirty="0"/>
              <a:t>For all agricultural systems, 10-30m time series product, coherent with historical 100m+ observations </a:t>
            </a:r>
          </a:p>
          <a:p>
            <a:pPr lvl="1"/>
            <a:r>
              <a:rPr lang="en-US" dirty="0" smtClean="0"/>
              <a:t>For </a:t>
            </a:r>
            <a:r>
              <a:rPr lang="en-US" dirty="0"/>
              <a:t>smallholder systems, &lt;10m data with high temporal resolution (cloud-free weekly to biweekly) </a:t>
            </a:r>
          </a:p>
          <a:p>
            <a:pPr lvl="1"/>
            <a:r>
              <a:rPr lang="en-US" dirty="0" smtClean="0"/>
              <a:t>In </a:t>
            </a:r>
            <a:r>
              <a:rPr lang="en-US" dirty="0"/>
              <a:t>addition </a:t>
            </a:r>
            <a:r>
              <a:rPr lang="en-US" dirty="0" smtClean="0"/>
              <a:t>to C-band systems (S1 and RCM), </a:t>
            </a:r>
            <a:r>
              <a:rPr lang="en-US" dirty="0"/>
              <a:t>access to multi-frequency SAR systems (including X and L</a:t>
            </a:r>
            <a:r>
              <a:rPr lang="en-US" dirty="0" smtClean="0"/>
              <a:t>)</a:t>
            </a:r>
          </a:p>
          <a:p>
            <a:pPr lvl="1"/>
            <a:r>
              <a:rPr lang="en-US" dirty="0" smtClean="0"/>
              <a:t>Missions </a:t>
            </a:r>
            <a:r>
              <a:rPr lang="en-US" dirty="0"/>
              <a:t>with bandwidths at 1.9, 2.0, 2.1 microns to target soil quality and organic content </a:t>
            </a:r>
            <a:r>
              <a:rPr lang="en-US" dirty="0" smtClean="0"/>
              <a:t>monitoring</a:t>
            </a:r>
          </a:p>
          <a:p>
            <a:pPr lvl="1"/>
            <a:r>
              <a:rPr lang="en-US" dirty="0"/>
              <a:t>Passive microwave continuity </a:t>
            </a:r>
          </a:p>
          <a:p>
            <a:pPr lvl="1"/>
            <a:r>
              <a:rPr lang="en-US" dirty="0"/>
              <a:t>~50m thermal observations every 2-3 </a:t>
            </a:r>
            <a:r>
              <a:rPr lang="en-US" dirty="0" smtClean="0"/>
              <a:t>days</a:t>
            </a:r>
          </a:p>
          <a:p>
            <a:r>
              <a:rPr lang="en-US" dirty="0" smtClean="0"/>
              <a:t>Coordination on Capacity Development Activities </a:t>
            </a:r>
            <a:endParaRPr lang="en-US" dirty="0"/>
          </a:p>
        </p:txBody>
      </p:sp>
      <p:sp>
        <p:nvSpPr>
          <p:cNvPr id="4" name="Slide Number Placeholder 3"/>
          <p:cNvSpPr>
            <a:spLocks noGrp="1"/>
          </p:cNvSpPr>
          <p:nvPr>
            <p:ph type="sldNum" sz="quarter" idx="4"/>
          </p:nvPr>
        </p:nvSpPr>
        <p:spPr/>
        <p:txBody>
          <a:bodyPr/>
          <a:lstStyle/>
          <a:p>
            <a:fld id="{FF09F551-F43D-4047-B22F-3DADC4AC05FE}" type="slidenum">
              <a:rPr lang="en-US" smtClean="0"/>
              <a:pPr/>
              <a:t>20</a:t>
            </a:fld>
            <a:endParaRPr lang="en-US"/>
          </a:p>
        </p:txBody>
      </p:sp>
    </p:spTree>
    <p:extLst>
      <p:ext uri="{BB962C8B-B14F-4D97-AF65-F5344CB8AC3E}">
        <p14:creationId xmlns:p14="http://schemas.microsoft.com/office/powerpoint/2010/main" val="27911885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2"/>
          </p:nvPr>
        </p:nvSpPr>
        <p:spPr/>
        <p:txBody>
          <a:bodyPr/>
          <a:lstStyle/>
          <a:p>
            <a:fld id="{FF09F551-F43D-4047-B22F-3DADC4AC05FE}" type="slidenum">
              <a:rPr lang="en-US" smtClean="0"/>
              <a:pPr/>
              <a:t>21</a:t>
            </a:fld>
            <a:endParaRPr lang="en-US"/>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Shape 139"/>
          <p:cNvSpPr/>
          <p:nvPr/>
        </p:nvSpPr>
        <p:spPr>
          <a:xfrm>
            <a:off x="1888660" y="2682226"/>
            <a:ext cx="8748972" cy="1493548"/>
          </a:xfrm>
          <a:prstGeom prst="rect">
            <a:avLst/>
          </a:prstGeom>
          <a:solidFill>
            <a:srgbClr val="000000">
              <a:alpha val="44430"/>
            </a:srgbClr>
          </a:solidFill>
          <a:ln w="12700">
            <a:miter lim="400000"/>
          </a:ln>
          <a:effectLst>
            <a:outerShdw blurRad="38100" dist="25400" dir="5400000" rotWithShape="0">
              <a:srgbClr val="000000">
                <a:alpha val="50000"/>
              </a:srgbClr>
            </a:outerShdw>
          </a:effectLst>
        </p:spPr>
        <p:txBody>
          <a:bodyPr lIns="42509" tIns="42509" rIns="42509" bIns="42509" anchor="ctr"/>
          <a:lstStyle/>
          <a:p>
            <a:pPr algn="ctr" defTabSz="412691" hangingPunct="0"/>
            <a:r>
              <a:rPr lang="en-US" sz="3200" kern="0" dirty="0" smtClean="0">
                <a:solidFill>
                  <a:srgbClr val="FFFFFF"/>
                </a:solidFill>
                <a:latin typeface="Tw Cen MT" panose="020B0602020104020603" pitchFamily="34" charset="0"/>
                <a:cs typeface="Arial" panose="020B0604020202020204" pitchFamily="34" charset="0"/>
                <a:sym typeface="Helvetica Light"/>
              </a:rPr>
              <a:t>Culling Template and Survey Responses</a:t>
            </a:r>
            <a:endParaRPr sz="3200" kern="0" dirty="0">
              <a:solidFill>
                <a:srgbClr val="FFFFFF"/>
              </a:solidFill>
              <a:latin typeface="Tw Cen MT" panose="020B0602020104020603" pitchFamily="34" charset="0"/>
              <a:cs typeface="Arial" panose="020B0604020202020204" pitchFamily="34" charset="0"/>
              <a:sym typeface="Helvetica Light"/>
            </a:endParaRPr>
          </a:p>
        </p:txBody>
      </p:sp>
    </p:spTree>
    <p:extLst>
      <p:ext uri="{BB962C8B-B14F-4D97-AF65-F5344CB8AC3E}">
        <p14:creationId xmlns:p14="http://schemas.microsoft.com/office/powerpoint/2010/main" val="1200753623"/>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EO Data: Missions &amp; Data Type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Across “operational users” [templates], RS Techs, ICT:</a:t>
            </a:r>
          </a:p>
          <a:p>
            <a:pPr lvl="1"/>
            <a:r>
              <a:rPr lang="en-US" dirty="0" smtClean="0"/>
              <a:t>Most used now and in past (order): L7, L8, S2, MODIS Terra, S1, MODIS Aqua</a:t>
            </a:r>
          </a:p>
          <a:p>
            <a:pPr lvl="2"/>
            <a:r>
              <a:rPr lang="en-US" dirty="0" smtClean="0"/>
              <a:t>Followed by Spot-VEG, Rapid Eye, and CBERS</a:t>
            </a:r>
          </a:p>
          <a:p>
            <a:pPr lvl="1"/>
            <a:r>
              <a:rPr lang="en-US" dirty="0" smtClean="0"/>
              <a:t>SMAP scarcely used</a:t>
            </a:r>
          </a:p>
          <a:p>
            <a:pPr lvl="1"/>
            <a:r>
              <a:rPr lang="en-US" dirty="0" smtClean="0"/>
              <a:t>VIIRS scarcely used (11/23 RS technicians said “do not &amp; will not use”)</a:t>
            </a:r>
          </a:p>
          <a:p>
            <a:pPr lvl="1"/>
            <a:r>
              <a:rPr lang="en-US" dirty="0" smtClean="0"/>
              <a:t>Popular satellites no longer used = L7 and Spot-VEG</a:t>
            </a:r>
          </a:p>
          <a:p>
            <a:r>
              <a:rPr lang="en-US" dirty="0" smtClean="0"/>
              <a:t>17/21 RS Techs and 3/4 ICT respondents prefer </a:t>
            </a:r>
            <a:r>
              <a:rPr lang="en-US" dirty="0" err="1" smtClean="0"/>
              <a:t>GeoTIFF</a:t>
            </a:r>
            <a:r>
              <a:rPr lang="en-US" dirty="0" smtClean="0"/>
              <a:t> </a:t>
            </a:r>
          </a:p>
          <a:p>
            <a:r>
              <a:rPr lang="en-US" dirty="0" smtClean="0"/>
              <a:t>Pre-processing levels (RS Techs can check multiple):</a:t>
            </a:r>
          </a:p>
          <a:p>
            <a:pPr lvl="1"/>
            <a:r>
              <a:rPr lang="en-US" dirty="0" smtClean="0"/>
              <a:t>14/23 = L1B</a:t>
            </a:r>
          </a:p>
          <a:p>
            <a:pPr lvl="1"/>
            <a:r>
              <a:rPr lang="en-US" dirty="0" smtClean="0"/>
              <a:t>12/23 = L2</a:t>
            </a:r>
          </a:p>
          <a:p>
            <a:pPr lvl="1"/>
            <a:r>
              <a:rPr lang="en-US" dirty="0" smtClean="0"/>
              <a:t>10/23 = L3 </a:t>
            </a:r>
          </a:p>
          <a:p>
            <a:pPr lvl="1"/>
            <a:r>
              <a:rPr lang="en-US" dirty="0" smtClean="0"/>
              <a:t>Several said, “very well cloud-screened, dense optical time series” </a:t>
            </a:r>
            <a:endParaRPr lang="en-US" dirty="0"/>
          </a:p>
        </p:txBody>
      </p:sp>
      <p:sp>
        <p:nvSpPr>
          <p:cNvPr id="4" name="Slide Number Placeholder 3"/>
          <p:cNvSpPr>
            <a:spLocks noGrp="1"/>
          </p:cNvSpPr>
          <p:nvPr>
            <p:ph type="sldNum" sz="quarter" idx="4"/>
          </p:nvPr>
        </p:nvSpPr>
        <p:spPr/>
        <p:txBody>
          <a:bodyPr/>
          <a:lstStyle/>
          <a:p>
            <a:fld id="{FF09F551-F43D-4047-B22F-3DADC4AC05FE}" type="slidenum">
              <a:rPr lang="en-US" smtClean="0"/>
              <a:pPr/>
              <a:t>22</a:t>
            </a:fld>
            <a:endParaRPr lang="en-US"/>
          </a:p>
        </p:txBody>
      </p:sp>
      <p:sp>
        <p:nvSpPr>
          <p:cNvPr id="5" name="Right Brace 4"/>
          <p:cNvSpPr/>
          <p:nvPr/>
        </p:nvSpPr>
        <p:spPr>
          <a:xfrm>
            <a:off x="3355521" y="4669971"/>
            <a:ext cx="514350" cy="889908"/>
          </a:xfrm>
          <a:prstGeom prst="rightBrac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6" name="Rectangle 5"/>
          <p:cNvSpPr/>
          <p:nvPr/>
        </p:nvSpPr>
        <p:spPr>
          <a:xfrm>
            <a:off x="4049486" y="4719112"/>
            <a:ext cx="4351564" cy="718145"/>
          </a:xfrm>
          <a:prstGeom prst="rect">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FFFFFF"/>
                </a:solidFill>
                <a:effectLst/>
                <a:uFillTx/>
                <a:latin typeface="Tw Cen MT" panose="020B0602020104020603" pitchFamily="34" charset="0"/>
                <a:sym typeface="Helvetica Light"/>
              </a:rPr>
              <a:t>Recall</a:t>
            </a:r>
            <a:r>
              <a:rPr kumimoji="0" lang="en-US" sz="2000" b="0" i="0" u="none" strike="noStrike" cap="none" spc="0" normalizeH="0" dirty="0" smtClean="0">
                <a:ln>
                  <a:noFill/>
                </a:ln>
                <a:solidFill>
                  <a:srgbClr val="FFFFFF"/>
                </a:solidFill>
                <a:effectLst/>
                <a:uFillTx/>
                <a:latin typeface="Tw Cen MT" panose="020B0602020104020603" pitchFamily="34" charset="0"/>
                <a:sym typeface="Helvetica Light"/>
              </a:rPr>
              <a:t> that 40/51 survey respondents identified “research” as their sector</a:t>
            </a:r>
            <a:endParaRPr kumimoji="0" lang="en-US" sz="2000" b="0" i="0" u="none" strike="noStrike" cap="none" spc="0" normalizeH="0" baseline="0" dirty="0">
              <a:ln>
                <a:noFill/>
              </a:ln>
              <a:solidFill>
                <a:srgbClr val="FFFFFF"/>
              </a:solidFill>
              <a:effectLst/>
              <a:uFillTx/>
              <a:latin typeface="Tw Cen MT" panose="020B0602020104020603" pitchFamily="34" charset="0"/>
              <a:sym typeface="Helvetica Light"/>
            </a:endParaRPr>
          </a:p>
        </p:txBody>
      </p:sp>
    </p:spTree>
    <p:extLst>
      <p:ext uri="{BB962C8B-B14F-4D97-AF65-F5344CB8AC3E}">
        <p14:creationId xmlns:p14="http://schemas.microsoft.com/office/powerpoint/2010/main" val="12112240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EO Data: Access</a:t>
            </a:r>
            <a:endParaRPr lang="en-US" dirty="0"/>
          </a:p>
        </p:txBody>
      </p:sp>
      <p:sp>
        <p:nvSpPr>
          <p:cNvPr id="3" name="Content Placeholder 2"/>
          <p:cNvSpPr>
            <a:spLocks noGrp="1"/>
          </p:cNvSpPr>
          <p:nvPr>
            <p:ph idx="1"/>
          </p:nvPr>
        </p:nvSpPr>
        <p:spPr>
          <a:xfrm>
            <a:off x="838200" y="1825625"/>
            <a:ext cx="6212239" cy="4351338"/>
          </a:xfrm>
        </p:spPr>
        <p:txBody>
          <a:bodyPr>
            <a:normAutofit fontScale="85000" lnSpcReduction="20000"/>
          </a:bodyPr>
          <a:lstStyle/>
          <a:p>
            <a:r>
              <a:rPr lang="en-US" dirty="0" smtClean="0"/>
              <a:t>Latency requirements for RS technicians [could check multiple]: </a:t>
            </a:r>
          </a:p>
          <a:p>
            <a:pPr lvl="1"/>
            <a:r>
              <a:rPr lang="en-US" dirty="0" smtClean="0"/>
              <a:t>&lt;12 hours (7/23 respondents)</a:t>
            </a:r>
          </a:p>
          <a:p>
            <a:pPr lvl="1"/>
            <a:r>
              <a:rPr lang="en-US" dirty="0" smtClean="0"/>
              <a:t>&lt;24 hours (6/23 respondents)</a:t>
            </a:r>
          </a:p>
          <a:p>
            <a:pPr lvl="1"/>
            <a:r>
              <a:rPr lang="en-US" dirty="0" smtClean="0"/>
              <a:t>&lt;3 days (5/23 respondents) </a:t>
            </a:r>
          </a:p>
          <a:p>
            <a:r>
              <a:rPr lang="en-US" dirty="0" smtClean="0"/>
              <a:t>RS Technicians: </a:t>
            </a:r>
          </a:p>
          <a:p>
            <a:pPr lvl="1"/>
            <a:r>
              <a:rPr lang="en-US" dirty="0" smtClean="0"/>
              <a:t>11/23 use cloud-based platform for processing/analysis</a:t>
            </a:r>
          </a:p>
          <a:p>
            <a:pPr lvl="1"/>
            <a:r>
              <a:rPr lang="en-US" dirty="0" smtClean="0"/>
              <a:t>8/23 use local hardware for processing/analysis</a:t>
            </a:r>
          </a:p>
          <a:p>
            <a:pPr lvl="1"/>
            <a:r>
              <a:rPr lang="en-US" dirty="0" smtClean="0"/>
              <a:t>2/23 use both</a:t>
            </a:r>
          </a:p>
          <a:p>
            <a:pPr lvl="1"/>
            <a:r>
              <a:rPr lang="en-US" dirty="0" smtClean="0"/>
              <a:t>Note: in theory, all things fit in the cloud. </a:t>
            </a:r>
          </a:p>
          <a:p>
            <a:pPr lvl="2"/>
            <a:r>
              <a:rPr lang="en-US" dirty="0" smtClean="0">
                <a:solidFill>
                  <a:srgbClr val="0061AA"/>
                </a:solidFill>
              </a:rPr>
              <a:t>What drives users to choose local vs. cloud? </a:t>
            </a:r>
          </a:p>
          <a:p>
            <a:pPr lvl="3"/>
            <a:r>
              <a:rPr lang="en-US" dirty="0" smtClean="0">
                <a:solidFill>
                  <a:srgbClr val="0061AA"/>
                </a:solidFill>
              </a:rPr>
              <a:t>[not asked – this meeting]</a:t>
            </a:r>
          </a:p>
          <a:p>
            <a:endParaRPr lang="en-US" dirty="0"/>
          </a:p>
        </p:txBody>
      </p:sp>
      <p:sp>
        <p:nvSpPr>
          <p:cNvPr id="4" name="Slide Number Placeholder 3"/>
          <p:cNvSpPr>
            <a:spLocks noGrp="1"/>
          </p:cNvSpPr>
          <p:nvPr>
            <p:ph type="sldNum" sz="quarter" idx="4"/>
          </p:nvPr>
        </p:nvSpPr>
        <p:spPr/>
        <p:txBody>
          <a:bodyPr/>
          <a:lstStyle/>
          <a:p>
            <a:fld id="{FF09F551-F43D-4047-B22F-3DADC4AC05FE}" type="slidenum">
              <a:rPr lang="en-US" smtClean="0"/>
              <a:pPr/>
              <a:t>23</a:t>
            </a:fld>
            <a:endParaRPr lang="en-US"/>
          </a:p>
        </p:txBody>
      </p:sp>
      <p:sp>
        <p:nvSpPr>
          <p:cNvPr id="6" name="TextBox 5"/>
          <p:cNvSpPr txBox="1"/>
          <p:nvPr/>
        </p:nvSpPr>
        <p:spPr>
          <a:xfrm>
            <a:off x="6952621" y="2892593"/>
            <a:ext cx="5747593" cy="461665"/>
          </a:xfrm>
          <a:prstGeom prst="rect">
            <a:avLst/>
          </a:prstGeom>
          <a:noFill/>
        </p:spPr>
        <p:txBody>
          <a:bodyPr wrap="square" rtlCol="0">
            <a:spAutoFit/>
          </a:bodyPr>
          <a:lstStyle/>
          <a:p>
            <a:r>
              <a:rPr lang="en-US" sz="2400" i="1" dirty="0" smtClean="0">
                <a:latin typeface="Tw Cen MT" panose="020B0602020104020603" pitchFamily="34" charset="0"/>
              </a:rPr>
              <a:t>Where do people get their data?</a:t>
            </a:r>
            <a:endParaRPr lang="en-US" sz="2400" i="1" dirty="0">
              <a:latin typeface="Tw Cen MT" panose="020B0602020104020603"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078735759"/>
              </p:ext>
            </p:extLst>
          </p:nvPr>
        </p:nvGraphicFramePr>
        <p:xfrm>
          <a:off x="6776184" y="3354258"/>
          <a:ext cx="4764506" cy="2560320"/>
        </p:xfrm>
        <a:graphic>
          <a:graphicData uri="http://schemas.openxmlformats.org/drawingml/2006/table">
            <a:tbl>
              <a:tblPr firstRow="1" bandRow="1">
                <a:tableStyleId>{0505E3EF-67EA-436B-97B2-0124C06EBD24}</a:tableStyleId>
              </a:tblPr>
              <a:tblGrid>
                <a:gridCol w="2382253"/>
                <a:gridCol w="2382253"/>
              </a:tblGrid>
              <a:tr h="335621">
                <a:tc>
                  <a:txBody>
                    <a:bodyPr/>
                    <a:lstStyle/>
                    <a:p>
                      <a:r>
                        <a:rPr lang="en-US" sz="1800" b="0" dirty="0" smtClean="0">
                          <a:latin typeface="Tw Cen MT" panose="020B0602020104020603" pitchFamily="34" charset="0"/>
                        </a:rPr>
                        <a:t>GEE</a:t>
                      </a:r>
                    </a:p>
                  </a:txBody>
                  <a:tcPr/>
                </a:tc>
                <a:tc>
                  <a:txBody>
                    <a:bodyPr/>
                    <a:lstStyle/>
                    <a:p>
                      <a:r>
                        <a:rPr lang="en-US" sz="1800" b="0" dirty="0" smtClean="0">
                          <a:latin typeface="Tw Cen MT" panose="020B0602020104020603" pitchFamily="34" charset="0"/>
                        </a:rPr>
                        <a:t>FS</a:t>
                      </a:r>
                      <a:r>
                        <a:rPr lang="en-US" sz="1800" b="0" baseline="0" dirty="0" smtClean="0">
                          <a:latin typeface="Tw Cen MT" panose="020B0602020104020603" pitchFamily="34" charset="0"/>
                        </a:rPr>
                        <a:t> TEP</a:t>
                      </a:r>
                      <a:endParaRPr lang="en-US" sz="1800" b="0" dirty="0">
                        <a:latin typeface="Tw Cen MT" panose="020B0602020104020603" pitchFamily="34" charset="0"/>
                      </a:endParaRPr>
                    </a:p>
                  </a:txBody>
                  <a:tcPr/>
                </a:tc>
              </a:tr>
              <a:tr h="335621">
                <a:tc>
                  <a:txBody>
                    <a:bodyPr/>
                    <a:lstStyle/>
                    <a:p>
                      <a:r>
                        <a:rPr lang="en-US" sz="1800" b="0" dirty="0" smtClean="0">
                          <a:latin typeface="Tw Cen MT" panose="020B0602020104020603" pitchFamily="34" charset="0"/>
                        </a:rPr>
                        <a:t>IKI VEGA</a:t>
                      </a:r>
                      <a:endParaRPr lang="en-US" sz="1800" b="0" dirty="0">
                        <a:latin typeface="Tw Cen MT" panose="020B0602020104020603" pitchFamily="34" charset="0"/>
                      </a:endParaRPr>
                    </a:p>
                  </a:txBody>
                  <a:tcPr/>
                </a:tc>
                <a:tc>
                  <a:txBody>
                    <a:bodyPr/>
                    <a:lstStyle/>
                    <a:p>
                      <a:r>
                        <a:rPr lang="en-US" sz="1800" b="0" dirty="0" smtClean="0">
                          <a:latin typeface="Tw Cen MT" panose="020B0602020104020603" pitchFamily="34" charset="0"/>
                        </a:rPr>
                        <a:t>Sentinel</a:t>
                      </a:r>
                      <a:r>
                        <a:rPr lang="en-US" sz="1800" b="0" baseline="0" dirty="0" smtClean="0">
                          <a:latin typeface="Tw Cen MT" panose="020B0602020104020603" pitchFamily="34" charset="0"/>
                        </a:rPr>
                        <a:t> Hub</a:t>
                      </a:r>
                      <a:endParaRPr lang="en-US" sz="1800" b="0" dirty="0">
                        <a:latin typeface="Tw Cen MT" panose="020B0602020104020603" pitchFamily="34" charset="0"/>
                      </a:endParaRPr>
                    </a:p>
                  </a:txBody>
                  <a:tcPr/>
                </a:tc>
              </a:tr>
              <a:tr h="335621">
                <a:tc>
                  <a:txBody>
                    <a:bodyPr/>
                    <a:lstStyle/>
                    <a:p>
                      <a:r>
                        <a:rPr lang="en-US" sz="1800" b="0" dirty="0" smtClean="0">
                          <a:latin typeface="Tw Cen MT" panose="020B0602020104020603" pitchFamily="34" charset="0"/>
                        </a:rPr>
                        <a:t>AWS</a:t>
                      </a:r>
                      <a:endParaRPr lang="en-US" sz="1800" b="0" dirty="0">
                        <a:latin typeface="Tw Cen MT" panose="020B0602020104020603" pitchFamily="34" charset="0"/>
                      </a:endParaRPr>
                    </a:p>
                  </a:txBody>
                  <a:tcPr/>
                </a:tc>
                <a:tc>
                  <a:txBody>
                    <a:bodyPr/>
                    <a:lstStyle/>
                    <a:p>
                      <a:r>
                        <a:rPr lang="en-US" sz="1800" b="0" dirty="0" smtClean="0">
                          <a:latin typeface="Tw Cen MT" panose="020B0602020104020603" pitchFamily="34" charset="0"/>
                        </a:rPr>
                        <a:t>IPT</a:t>
                      </a:r>
                      <a:endParaRPr lang="en-US" sz="1800" b="0" dirty="0">
                        <a:latin typeface="Tw Cen MT" panose="020B0602020104020603" pitchFamily="34" charset="0"/>
                      </a:endParaRPr>
                    </a:p>
                  </a:txBody>
                  <a:tcPr/>
                </a:tc>
              </a:tr>
              <a:tr h="335621">
                <a:tc>
                  <a:txBody>
                    <a:bodyPr/>
                    <a:lstStyle/>
                    <a:p>
                      <a:r>
                        <a:rPr lang="en-US" sz="1800" b="0" dirty="0" smtClean="0">
                          <a:latin typeface="Tw Cen MT" panose="020B0602020104020603" pitchFamily="34" charset="0"/>
                        </a:rPr>
                        <a:t>MDA</a:t>
                      </a:r>
                      <a:endParaRPr lang="en-US" sz="1800" b="0" dirty="0">
                        <a:latin typeface="Tw Cen MT" panose="020B0602020104020603" pitchFamily="34" charset="0"/>
                      </a:endParaRPr>
                    </a:p>
                  </a:txBody>
                  <a:tcPr/>
                </a:tc>
                <a:tc>
                  <a:txBody>
                    <a:bodyPr/>
                    <a:lstStyle/>
                    <a:p>
                      <a:r>
                        <a:rPr lang="en-US" sz="1800" b="0" dirty="0" smtClean="0">
                          <a:latin typeface="Tw Cen MT" panose="020B0602020104020603" pitchFamily="34" charset="0"/>
                        </a:rPr>
                        <a:t>ESA </a:t>
                      </a:r>
                      <a:r>
                        <a:rPr lang="en-US" sz="1800" b="0" dirty="0" err="1" smtClean="0">
                          <a:latin typeface="Tw Cen MT" panose="020B0602020104020603" pitchFamily="34" charset="0"/>
                        </a:rPr>
                        <a:t>SciHub</a:t>
                      </a:r>
                      <a:endParaRPr lang="en-US" sz="1800" b="0" dirty="0">
                        <a:latin typeface="Tw Cen MT" panose="020B0602020104020603" pitchFamily="34" charset="0"/>
                      </a:endParaRPr>
                    </a:p>
                  </a:txBody>
                  <a:tcPr/>
                </a:tc>
              </a:tr>
              <a:tr h="335621">
                <a:tc>
                  <a:txBody>
                    <a:bodyPr/>
                    <a:lstStyle/>
                    <a:p>
                      <a:r>
                        <a:rPr lang="en-US" sz="1800" b="0" dirty="0" smtClean="0">
                          <a:latin typeface="Tw Cen MT" panose="020B0602020104020603" pitchFamily="34" charset="0"/>
                        </a:rPr>
                        <a:t>USGS Earth Explorer</a:t>
                      </a:r>
                      <a:endParaRPr lang="en-US" sz="1800" b="0" dirty="0">
                        <a:latin typeface="Tw Cen MT" panose="020B0602020104020603" pitchFamily="34" charset="0"/>
                      </a:endParaRPr>
                    </a:p>
                  </a:txBody>
                  <a:tcPr/>
                </a:tc>
                <a:tc>
                  <a:txBody>
                    <a:bodyPr/>
                    <a:lstStyle/>
                    <a:p>
                      <a:r>
                        <a:rPr lang="en-US" sz="1800" b="0" dirty="0" smtClean="0">
                          <a:latin typeface="Tw Cen MT" panose="020B0602020104020603" pitchFamily="34" charset="0"/>
                        </a:rPr>
                        <a:t>GLOVIS</a:t>
                      </a:r>
                      <a:endParaRPr lang="en-US" sz="1800" b="0" dirty="0">
                        <a:latin typeface="Tw Cen MT" panose="020B0602020104020603" pitchFamily="34" charset="0"/>
                      </a:endParaRPr>
                    </a:p>
                  </a:txBody>
                  <a:tcPr/>
                </a:tc>
              </a:tr>
              <a:tr h="335621">
                <a:tc>
                  <a:txBody>
                    <a:bodyPr/>
                    <a:lstStyle/>
                    <a:p>
                      <a:r>
                        <a:rPr lang="en-US" sz="1800" b="0" dirty="0" smtClean="0">
                          <a:latin typeface="Tw Cen MT" panose="020B0602020104020603" pitchFamily="34" charset="0"/>
                        </a:rPr>
                        <a:t>Sen2Agri</a:t>
                      </a:r>
                      <a:endParaRPr lang="en-US" sz="1800" b="0" dirty="0">
                        <a:latin typeface="Tw Cen MT" panose="020B0602020104020603" pitchFamily="34" charset="0"/>
                      </a:endParaRPr>
                    </a:p>
                  </a:txBody>
                  <a:tcPr/>
                </a:tc>
                <a:tc>
                  <a:txBody>
                    <a:bodyPr/>
                    <a:lstStyle/>
                    <a:p>
                      <a:r>
                        <a:rPr lang="en-US" sz="1800" b="0" dirty="0" smtClean="0">
                          <a:latin typeface="Tw Cen MT" panose="020B0602020104020603" pitchFamily="34" charset="0"/>
                        </a:rPr>
                        <a:t>Planet</a:t>
                      </a:r>
                      <a:endParaRPr lang="en-US" sz="1800" b="0" dirty="0">
                        <a:latin typeface="Tw Cen MT" panose="020B0602020104020603" pitchFamily="34" charset="0"/>
                      </a:endParaRPr>
                    </a:p>
                  </a:txBody>
                  <a:tcPr/>
                </a:tc>
              </a:tr>
              <a:tr h="335621">
                <a:tc>
                  <a:txBody>
                    <a:bodyPr/>
                    <a:lstStyle/>
                    <a:p>
                      <a:r>
                        <a:rPr lang="en-US" sz="1800" b="0" dirty="0" smtClean="0">
                          <a:latin typeface="Tw Cen MT" panose="020B0602020104020603" pitchFamily="34" charset="0"/>
                        </a:rPr>
                        <a:t>NASA</a:t>
                      </a:r>
                      <a:endParaRPr lang="en-US" sz="1800" b="0" dirty="0">
                        <a:latin typeface="Tw Cen MT" panose="020B0602020104020603" pitchFamily="34" charset="0"/>
                      </a:endParaRPr>
                    </a:p>
                  </a:txBody>
                  <a:tcPr/>
                </a:tc>
                <a:tc>
                  <a:txBody>
                    <a:bodyPr/>
                    <a:lstStyle/>
                    <a:p>
                      <a:endParaRPr lang="en-US" sz="1800" b="0" dirty="0">
                        <a:latin typeface="Tw Cen MT" panose="020B0602020104020603" pitchFamily="34" charset="0"/>
                      </a:endParaRPr>
                    </a:p>
                  </a:txBody>
                  <a:tcPr/>
                </a:tc>
              </a:tr>
            </a:tbl>
          </a:graphicData>
        </a:graphic>
      </p:graphicFrame>
    </p:spTree>
    <p:extLst>
      <p:ext uri="{BB962C8B-B14F-4D97-AF65-F5344CB8AC3E}">
        <p14:creationId xmlns:p14="http://schemas.microsoft.com/office/powerpoint/2010/main" val="40120501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t>EO Data: Do people have what they need?</a:t>
            </a:r>
            <a:endParaRPr lang="en-US" sz="4400" dirty="0"/>
          </a:p>
        </p:txBody>
      </p:sp>
      <p:sp>
        <p:nvSpPr>
          <p:cNvPr id="3" name="Content Placeholder 2"/>
          <p:cNvSpPr>
            <a:spLocks noGrp="1"/>
          </p:cNvSpPr>
          <p:nvPr>
            <p:ph idx="1"/>
          </p:nvPr>
        </p:nvSpPr>
        <p:spPr>
          <a:xfrm>
            <a:off x="838200" y="1690689"/>
            <a:ext cx="5750379" cy="4612491"/>
          </a:xfrm>
        </p:spPr>
        <p:txBody>
          <a:bodyPr>
            <a:normAutofit fontScale="77500" lnSpcReduction="20000"/>
          </a:bodyPr>
          <a:lstStyle/>
          <a:p>
            <a:r>
              <a:rPr lang="en-US" sz="2400" dirty="0" smtClean="0"/>
              <a:t>10/25 RS Techs + ICT developers had access to all the EO data they needed</a:t>
            </a:r>
          </a:p>
          <a:p>
            <a:r>
              <a:rPr lang="en-US" sz="2400" dirty="0" smtClean="0"/>
              <a:t>Info producers identified gaps:</a:t>
            </a:r>
          </a:p>
          <a:p>
            <a:pPr lvl="1"/>
            <a:r>
              <a:rPr lang="en-US" sz="2200" dirty="0" smtClean="0"/>
              <a:t>Interested in EO, unsure how to incorporate into system</a:t>
            </a:r>
          </a:p>
          <a:p>
            <a:pPr lvl="1"/>
            <a:r>
              <a:rPr lang="en-US" sz="2200" dirty="0" smtClean="0"/>
              <a:t>EO too unreliable to implement operationally</a:t>
            </a:r>
          </a:p>
          <a:p>
            <a:r>
              <a:rPr lang="en-US" dirty="0" smtClean="0"/>
              <a:t>What was missing?</a:t>
            </a:r>
          </a:p>
          <a:p>
            <a:pPr lvl="1"/>
            <a:r>
              <a:rPr lang="en-US" sz="2200" dirty="0" smtClean="0"/>
              <a:t>8 said “high resolution imagery” or “VHR time series” as comment</a:t>
            </a:r>
          </a:p>
          <a:p>
            <a:pPr lvl="1"/>
            <a:r>
              <a:rPr lang="en-US" sz="2200" dirty="0" smtClean="0"/>
              <a:t>Integrating state of the art = hard</a:t>
            </a:r>
          </a:p>
          <a:p>
            <a:pPr lvl="2"/>
            <a:r>
              <a:rPr lang="en-US" sz="1800" dirty="0" smtClean="0"/>
              <a:t>Need for training </a:t>
            </a:r>
          </a:p>
          <a:p>
            <a:pPr lvl="2"/>
            <a:r>
              <a:rPr lang="en-US" sz="1800" dirty="0" smtClean="0"/>
              <a:t>Cloud computing = opportunity, but challenge</a:t>
            </a:r>
          </a:p>
          <a:p>
            <a:pPr lvl="1"/>
            <a:r>
              <a:rPr lang="en-US" sz="2200" dirty="0"/>
              <a:t>In situ data commonly mentioned in comments section throughout survey</a:t>
            </a:r>
          </a:p>
          <a:p>
            <a:pPr lvl="1"/>
            <a:r>
              <a:rPr lang="en-US" sz="2200" dirty="0" smtClean="0"/>
              <a:t>Communication of value of EO (institutionalize use)</a:t>
            </a:r>
          </a:p>
          <a:p>
            <a:pPr lvl="1"/>
            <a:r>
              <a:rPr lang="en-US" sz="2200" dirty="0" smtClean="0"/>
              <a:t>Interoperability, cost, cloudiness, access also mentioned</a:t>
            </a:r>
          </a:p>
        </p:txBody>
      </p:sp>
      <p:sp>
        <p:nvSpPr>
          <p:cNvPr id="4" name="Slide Number Placeholder 3"/>
          <p:cNvSpPr>
            <a:spLocks noGrp="1"/>
          </p:cNvSpPr>
          <p:nvPr>
            <p:ph type="sldNum" sz="quarter" idx="4"/>
          </p:nvPr>
        </p:nvSpPr>
        <p:spPr/>
        <p:txBody>
          <a:bodyPr/>
          <a:lstStyle/>
          <a:p>
            <a:fld id="{FF09F551-F43D-4047-B22F-3DADC4AC05FE}" type="slidenum">
              <a:rPr lang="en-US" smtClean="0"/>
              <a:pPr/>
              <a:t>24</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136397448"/>
              </p:ext>
            </p:extLst>
          </p:nvPr>
        </p:nvGraphicFramePr>
        <p:xfrm>
          <a:off x="7370470" y="2408065"/>
          <a:ext cx="3657600" cy="1524000"/>
        </p:xfrm>
        <a:graphic>
          <a:graphicData uri="http://schemas.openxmlformats.org/drawingml/2006/table">
            <a:tbl>
              <a:tblPr>
                <a:tableStyleId>{5C22544A-7EE6-4342-B048-85BDC9FD1C3A}</a:tableStyleId>
              </a:tblPr>
              <a:tblGrid>
                <a:gridCol w="3221801"/>
                <a:gridCol w="435799"/>
              </a:tblGrid>
              <a:tr h="234950">
                <a:tc>
                  <a:txBody>
                    <a:bodyPr/>
                    <a:lstStyle/>
                    <a:p>
                      <a:pPr algn="l" fontAlgn="b"/>
                      <a:r>
                        <a:rPr lang="en-US" sz="1400" u="none" strike="noStrike" dirty="0">
                          <a:effectLst/>
                        </a:rPr>
                        <a:t>EO data gap reasons:</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Insufficient methods</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Cost</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Technical capacity</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dirty="0">
                          <a:effectLst/>
                        </a:rPr>
                        <a:t>Computational capacity</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Coverage</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political barriers, etc.</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Access (internet connectivity/data policy)</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6350" marR="6350" marT="6350" marB="0" anchor="b"/>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54338846"/>
              </p:ext>
            </p:extLst>
          </p:nvPr>
        </p:nvGraphicFramePr>
        <p:xfrm>
          <a:off x="7370470" y="4042581"/>
          <a:ext cx="3657600" cy="2260600"/>
        </p:xfrm>
        <a:graphic>
          <a:graphicData uri="http://schemas.openxmlformats.org/drawingml/2006/table">
            <a:tbl>
              <a:tblPr>
                <a:tableStyleId>{5C22544A-7EE6-4342-B048-85BDC9FD1C3A}</a:tableStyleId>
              </a:tblPr>
              <a:tblGrid>
                <a:gridCol w="3218609"/>
                <a:gridCol w="438991"/>
              </a:tblGrid>
              <a:tr h="234950">
                <a:tc>
                  <a:txBody>
                    <a:bodyPr/>
                    <a:lstStyle/>
                    <a:p>
                      <a:pPr algn="l" fontAlgn="b"/>
                      <a:r>
                        <a:rPr lang="en-US" sz="1400" u="none" strike="noStrike" dirty="0">
                          <a:effectLst/>
                        </a:rPr>
                        <a:t>Priority for gap filling:</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Yield prediction</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New platforms being launched</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SAR data analysis and Yield Modeling</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dirty="0">
                          <a:effectLst/>
                        </a:rPr>
                        <a:t>Piloting cloud processing </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New machine learning methods</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Big Data processing</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Agreement on scientific-technical cooperation </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Frequency of products such as daily</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up-to-date crop masks</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Taking advantage of more freely accessible data</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dirty="0">
                          <a:effectLst/>
                        </a:rPr>
                        <a:t>Implement policy in the Ministry for EO data use</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6350" marR="6350" marT="6350" marB="0" anchor="b"/>
                </a:tc>
              </a:tr>
            </a:tbl>
          </a:graphicData>
        </a:graphic>
      </p:graphicFrame>
      <p:sp>
        <p:nvSpPr>
          <p:cNvPr id="7" name="TextBox 6"/>
          <p:cNvSpPr txBox="1"/>
          <p:nvPr/>
        </p:nvSpPr>
        <p:spPr>
          <a:xfrm>
            <a:off x="7370470" y="1825625"/>
            <a:ext cx="365760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Tw Cen MT" panose="020B0602020104020603" pitchFamily="34" charset="0"/>
                <a:sym typeface="Helvetica Light"/>
              </a:rPr>
              <a:t>Recall,</a:t>
            </a:r>
            <a:r>
              <a:rPr kumimoji="0" lang="en-US" sz="2400" b="0" i="0" u="none" strike="noStrike" cap="none" spc="0" normalizeH="0" dirty="0" smtClean="0">
                <a:ln>
                  <a:noFill/>
                </a:ln>
                <a:solidFill>
                  <a:srgbClr val="000000"/>
                </a:solidFill>
                <a:effectLst/>
                <a:uFillTx/>
                <a:latin typeface="Tw Cen MT" panose="020B0602020104020603" pitchFamily="34" charset="0"/>
                <a:sym typeface="Helvetica Light"/>
              </a:rPr>
              <a:t> from templates: </a:t>
            </a:r>
            <a:endParaRPr kumimoji="0" lang="en-US" sz="2400" b="0" i="0" u="none" strike="noStrike" cap="none" spc="0" normalizeH="0" baseline="0" dirty="0">
              <a:ln>
                <a:noFill/>
              </a:ln>
              <a:solidFill>
                <a:srgbClr val="000000"/>
              </a:solidFill>
              <a:effectLst/>
              <a:uFillTx/>
              <a:latin typeface="Tw Cen MT" panose="020B0602020104020603" pitchFamily="34" charset="0"/>
              <a:sym typeface="Helvetica Light"/>
            </a:endParaRPr>
          </a:p>
        </p:txBody>
      </p:sp>
    </p:spTree>
    <p:extLst>
      <p:ext uri="{BB962C8B-B14F-4D97-AF65-F5344CB8AC3E}">
        <p14:creationId xmlns:p14="http://schemas.microsoft.com/office/powerpoint/2010/main" val="25536971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743" y="0"/>
            <a:ext cx="7873093" cy="1325563"/>
          </a:xfrm>
        </p:spPr>
        <p:txBody>
          <a:bodyPr>
            <a:normAutofit fontScale="90000"/>
          </a:bodyPr>
          <a:lstStyle/>
          <a:p>
            <a:r>
              <a:rPr lang="en-US" dirty="0" smtClean="0"/>
              <a:t>ARD and ARD+ for</a:t>
            </a:r>
            <a:br>
              <a:rPr lang="en-US" dirty="0" smtClean="0"/>
            </a:br>
            <a:r>
              <a:rPr lang="en-US" dirty="0" smtClean="0"/>
              <a:t> Info Producers</a:t>
            </a:r>
            <a:endParaRPr lang="en-US" dirty="0"/>
          </a:p>
        </p:txBody>
      </p:sp>
      <p:sp>
        <p:nvSpPr>
          <p:cNvPr id="4" name="Slide Number Placeholder 3"/>
          <p:cNvSpPr>
            <a:spLocks noGrp="1"/>
          </p:cNvSpPr>
          <p:nvPr>
            <p:ph type="sldNum" sz="quarter" idx="4"/>
          </p:nvPr>
        </p:nvSpPr>
        <p:spPr/>
        <p:txBody>
          <a:bodyPr/>
          <a:lstStyle/>
          <a:p>
            <a:fld id="{FF09F551-F43D-4047-B22F-3DADC4AC05FE}" type="slidenum">
              <a:rPr lang="en-US" smtClean="0"/>
              <a:pPr/>
              <a:t>25</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4258143794"/>
              </p:ext>
            </p:extLst>
          </p:nvPr>
        </p:nvGraphicFramePr>
        <p:xfrm>
          <a:off x="274913" y="1517333"/>
          <a:ext cx="8143846" cy="4671060"/>
        </p:xfrm>
        <a:graphic>
          <a:graphicData uri="http://schemas.openxmlformats.org/drawingml/2006/table">
            <a:tbl>
              <a:tblPr>
                <a:tableStyleId>{5C22544A-7EE6-4342-B048-85BDC9FD1C3A}</a:tableStyleId>
              </a:tblPr>
              <a:tblGrid>
                <a:gridCol w="2949994"/>
                <a:gridCol w="865642"/>
                <a:gridCol w="865642"/>
                <a:gridCol w="865642"/>
                <a:gridCol w="865642"/>
                <a:gridCol w="865642"/>
                <a:gridCol w="865642"/>
              </a:tblGrid>
              <a:tr h="184150">
                <a:tc>
                  <a:txBody>
                    <a:bodyPr/>
                    <a:lstStyle/>
                    <a:p>
                      <a:pPr algn="l" fontAlgn="b"/>
                      <a:r>
                        <a:rPr lang="en-US" sz="1400" b="1" u="none" strike="noStrike" dirty="0">
                          <a:effectLst/>
                        </a:rPr>
                        <a:t>Question</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marL="0" marR="0" lvl="0" indent="0" algn="ctr" defTabSz="412691" rtl="0" eaLnBrk="1" fontAlgn="b" latinLnBrk="0" hangingPunct="1">
                        <a:lnSpc>
                          <a:spcPct val="100000"/>
                        </a:lnSpc>
                        <a:spcBef>
                          <a:spcPts val="0"/>
                        </a:spcBef>
                        <a:spcAft>
                          <a:spcPts val="0"/>
                        </a:spcAft>
                        <a:buClrTx/>
                        <a:buSzTx/>
                        <a:buFontTx/>
                        <a:buNone/>
                        <a:tabLst/>
                        <a:defRPr/>
                      </a:pPr>
                      <a:r>
                        <a:rPr lang="en-US" sz="1100" b="1" u="none" strike="noStrike" dirty="0" smtClean="0">
                          <a:effectLst/>
                        </a:rPr>
                        <a:t>Extremely useful</a:t>
                      </a:r>
                      <a:endParaRPr lang="en-US" sz="1100" b="1" i="0" u="none" strike="noStrike" dirty="0" smtClean="0">
                        <a:solidFill>
                          <a:srgbClr val="000000"/>
                        </a:solidFill>
                        <a:effectLst/>
                        <a:latin typeface="Calibri" panose="020F0502020204030204" pitchFamily="34" charset="0"/>
                      </a:endParaRPr>
                    </a:p>
                    <a:p>
                      <a:pPr algn="ctr" fontAlgn="b"/>
                      <a:endParaRPr lang="en-US" sz="1100" b="1" i="0" u="none" strike="noStrike" dirty="0">
                        <a:solidFill>
                          <a:srgbClr val="000000"/>
                        </a:solidFill>
                        <a:effectLst/>
                        <a:latin typeface="Calibri" panose="020F0502020204030204" pitchFamily="34" charset="0"/>
                      </a:endParaRPr>
                    </a:p>
                  </a:txBody>
                  <a:tcPr marL="6350" marR="6350" marT="6350" marB="0"/>
                </a:tc>
                <a:tc>
                  <a:txBody>
                    <a:bodyPr/>
                    <a:lstStyle/>
                    <a:p>
                      <a:pPr marL="0" marR="0" lvl="0" indent="0" algn="ctr" defTabSz="412691" rtl="0" eaLnBrk="1" fontAlgn="b" latinLnBrk="0" hangingPunct="1">
                        <a:lnSpc>
                          <a:spcPct val="100000"/>
                        </a:lnSpc>
                        <a:spcBef>
                          <a:spcPts val="0"/>
                        </a:spcBef>
                        <a:spcAft>
                          <a:spcPts val="0"/>
                        </a:spcAft>
                        <a:buClrTx/>
                        <a:buSzTx/>
                        <a:buFontTx/>
                        <a:buNone/>
                        <a:tabLst/>
                        <a:defRPr/>
                      </a:pPr>
                      <a:r>
                        <a:rPr lang="en-US" sz="1100" b="1" u="none" strike="noStrike" dirty="0" smtClean="0">
                          <a:effectLst/>
                        </a:rPr>
                        <a:t>Very useful</a:t>
                      </a:r>
                      <a:endParaRPr lang="en-US" sz="1100" b="1" i="0" u="none" strike="noStrike" dirty="0" smtClean="0">
                        <a:solidFill>
                          <a:srgbClr val="000000"/>
                        </a:solidFill>
                        <a:effectLst/>
                        <a:latin typeface="Calibri" panose="020F0502020204030204" pitchFamily="34" charset="0"/>
                      </a:endParaRPr>
                    </a:p>
                    <a:p>
                      <a:pPr algn="ctr" fontAlgn="b"/>
                      <a:endParaRPr lang="en-US" sz="1100" b="1" i="0" u="none" strike="noStrike" dirty="0">
                        <a:solidFill>
                          <a:srgbClr val="000000"/>
                        </a:solidFill>
                        <a:effectLst/>
                        <a:latin typeface="Calibri" panose="020F0502020204030204" pitchFamily="34" charset="0"/>
                      </a:endParaRPr>
                    </a:p>
                  </a:txBody>
                  <a:tcPr marL="6350" marR="6350" marT="6350" marB="0"/>
                </a:tc>
                <a:tc>
                  <a:txBody>
                    <a:bodyPr/>
                    <a:lstStyle/>
                    <a:p>
                      <a:pPr marL="0" marR="0" lvl="0" indent="0" algn="ctr" defTabSz="412691" rtl="0" eaLnBrk="1" fontAlgn="b" latinLnBrk="0" hangingPunct="1">
                        <a:lnSpc>
                          <a:spcPct val="100000"/>
                        </a:lnSpc>
                        <a:spcBef>
                          <a:spcPts val="0"/>
                        </a:spcBef>
                        <a:spcAft>
                          <a:spcPts val="0"/>
                        </a:spcAft>
                        <a:buClrTx/>
                        <a:buSzTx/>
                        <a:buFontTx/>
                        <a:buNone/>
                        <a:tabLst/>
                        <a:defRPr/>
                      </a:pPr>
                      <a:r>
                        <a:rPr lang="en-US" sz="1100" b="1" u="none" strike="noStrike" dirty="0" smtClean="0">
                          <a:effectLst/>
                        </a:rPr>
                        <a:t>Moderately useful</a:t>
                      </a:r>
                      <a:endParaRPr lang="en-US" sz="1100" b="1" i="0" u="none" strike="noStrike" dirty="0" smtClean="0">
                        <a:solidFill>
                          <a:srgbClr val="000000"/>
                        </a:solidFill>
                        <a:effectLst/>
                        <a:latin typeface="Calibri" panose="020F0502020204030204" pitchFamily="34" charset="0"/>
                      </a:endParaRPr>
                    </a:p>
                    <a:p>
                      <a:pPr algn="ctr" fontAlgn="b"/>
                      <a:endParaRPr lang="en-US" sz="1100" b="1" i="0" u="none" strike="noStrike" dirty="0">
                        <a:solidFill>
                          <a:srgbClr val="000000"/>
                        </a:solidFill>
                        <a:effectLst/>
                        <a:latin typeface="Calibri" panose="020F0502020204030204" pitchFamily="34" charset="0"/>
                      </a:endParaRPr>
                    </a:p>
                  </a:txBody>
                  <a:tcPr marL="6350" marR="6350" marT="6350" marB="0"/>
                </a:tc>
                <a:tc>
                  <a:txBody>
                    <a:bodyPr/>
                    <a:lstStyle/>
                    <a:p>
                      <a:pPr marL="0" marR="0" lvl="0" indent="0" algn="ctr" defTabSz="412691" rtl="0" eaLnBrk="1" fontAlgn="b" latinLnBrk="0" hangingPunct="1">
                        <a:lnSpc>
                          <a:spcPct val="100000"/>
                        </a:lnSpc>
                        <a:spcBef>
                          <a:spcPts val="0"/>
                        </a:spcBef>
                        <a:spcAft>
                          <a:spcPts val="0"/>
                        </a:spcAft>
                        <a:buClrTx/>
                        <a:buSzTx/>
                        <a:buFontTx/>
                        <a:buNone/>
                        <a:tabLst/>
                        <a:defRPr/>
                      </a:pPr>
                      <a:r>
                        <a:rPr lang="en-US" sz="1100" b="1" u="none" strike="noStrike" dirty="0" smtClean="0">
                          <a:effectLst/>
                        </a:rPr>
                        <a:t>Slightly useful</a:t>
                      </a:r>
                      <a:endParaRPr lang="en-US" sz="1100" b="1" i="0" u="none" strike="noStrike" dirty="0" smtClean="0">
                        <a:solidFill>
                          <a:srgbClr val="000000"/>
                        </a:solidFill>
                        <a:effectLst/>
                        <a:latin typeface="Calibri" panose="020F0502020204030204" pitchFamily="34" charset="0"/>
                      </a:endParaRPr>
                    </a:p>
                    <a:p>
                      <a:pPr algn="ctr" fontAlgn="b"/>
                      <a:endParaRPr lang="en-US" sz="1100" b="1" i="0" u="none" strike="noStrike" dirty="0">
                        <a:solidFill>
                          <a:srgbClr val="000000"/>
                        </a:solidFill>
                        <a:effectLst/>
                        <a:latin typeface="Calibri" panose="020F0502020204030204" pitchFamily="34" charset="0"/>
                      </a:endParaRPr>
                    </a:p>
                  </a:txBody>
                  <a:tcPr marL="6350" marR="6350" marT="6350" marB="0"/>
                </a:tc>
                <a:tc>
                  <a:txBody>
                    <a:bodyPr/>
                    <a:lstStyle/>
                    <a:p>
                      <a:pPr algn="ctr" fontAlgn="b"/>
                      <a:r>
                        <a:rPr lang="en-US" sz="1100" b="1" u="none" strike="noStrike" dirty="0" smtClean="0">
                          <a:effectLst/>
                        </a:rPr>
                        <a:t>Not at all useful</a:t>
                      </a:r>
                      <a:endParaRPr lang="en-US" sz="1100" b="1" i="0" u="none" strike="noStrike" dirty="0">
                        <a:solidFill>
                          <a:srgbClr val="000000"/>
                        </a:solidFill>
                        <a:effectLst/>
                        <a:latin typeface="Calibri" panose="020F0502020204030204" pitchFamily="34" charset="0"/>
                      </a:endParaRPr>
                    </a:p>
                  </a:txBody>
                  <a:tcPr marL="6350" marR="6350" marT="6350" marB="0"/>
                </a:tc>
                <a:tc>
                  <a:txBody>
                    <a:bodyPr/>
                    <a:lstStyle/>
                    <a:p>
                      <a:pPr algn="ctr" fontAlgn="b"/>
                      <a:r>
                        <a:rPr lang="en-US" sz="1100" b="1" u="none" strike="noStrike" dirty="0">
                          <a:effectLst/>
                        </a:rPr>
                        <a:t>Total</a:t>
                      </a:r>
                      <a:endParaRPr lang="en-US" sz="1100" b="1" i="0" u="none" strike="noStrike" dirty="0">
                        <a:solidFill>
                          <a:srgbClr val="000000"/>
                        </a:solidFill>
                        <a:effectLst/>
                        <a:latin typeface="Calibri" panose="020F0502020204030204" pitchFamily="34" charset="0"/>
                      </a:endParaRPr>
                    </a:p>
                  </a:txBody>
                  <a:tcPr marL="6350" marR="6350" marT="6350" marB="0"/>
                </a:tc>
              </a:tr>
              <a:tr h="184150">
                <a:tc>
                  <a:txBody>
                    <a:bodyPr/>
                    <a:lstStyle/>
                    <a:p>
                      <a:pPr algn="l" fontAlgn="b"/>
                      <a:r>
                        <a:rPr lang="en-US" sz="1400" u="none" strike="noStrike" dirty="0">
                          <a:solidFill>
                            <a:srgbClr val="0061AA"/>
                          </a:solidFill>
                          <a:effectLst/>
                        </a:rPr>
                        <a:t>NDVI Time Series</a:t>
                      </a:r>
                      <a:endParaRPr lang="en-US" sz="1400" b="0" i="0" u="none" strike="noStrike" dirty="0">
                        <a:solidFill>
                          <a:srgbClr val="0061AA"/>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10</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5</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1</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0</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1</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17</a:t>
                      </a:r>
                      <a:endParaRPr lang="en-US" sz="14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400" u="none" strike="noStrike" dirty="0">
                          <a:solidFill>
                            <a:srgbClr val="FF0000"/>
                          </a:solidFill>
                          <a:effectLst/>
                        </a:rPr>
                        <a:t>Raw or Pre-processed Satellite Data </a:t>
                      </a:r>
                      <a:r>
                        <a:rPr lang="en-US" sz="1400" u="none" strike="noStrike" dirty="0">
                          <a:effectLst/>
                        </a:rPr>
                        <a:t>(e.g. Digital numbers, reflectance, radiance)</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10</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2</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2</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3</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0</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17</a:t>
                      </a:r>
                      <a:endParaRPr lang="en-US" sz="14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400" u="none" strike="noStrike" dirty="0">
                          <a:effectLst/>
                        </a:rPr>
                        <a:t>Precipitation Sum</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6</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7</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1</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1</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1</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16</a:t>
                      </a:r>
                      <a:endParaRPr lang="en-US" sz="14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400" u="none" strike="noStrike">
                          <a:effectLst/>
                        </a:rPr>
                        <a:t>Precipitation Anomaly</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6</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6</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1</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2</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1</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16</a:t>
                      </a:r>
                      <a:endParaRPr lang="en-US" sz="14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400" u="none" strike="noStrike">
                          <a:effectLst/>
                        </a:rPr>
                        <a:t>Soil Moisture</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6</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5</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4</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0</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2</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17</a:t>
                      </a:r>
                      <a:endParaRPr lang="en-US" sz="14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400" u="none" strike="noStrike">
                          <a:effectLst/>
                        </a:rPr>
                        <a:t>Evapotranspiration</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6</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4</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3</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2</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1</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16</a:t>
                      </a:r>
                      <a:endParaRPr lang="en-US" sz="14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400" u="none" strike="noStrike">
                          <a:effectLst/>
                        </a:rPr>
                        <a:t>ET Anomaly</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6</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3</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4</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2</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1</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16</a:t>
                      </a:r>
                      <a:endParaRPr lang="en-US" sz="14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400" u="none" strike="noStrike">
                          <a:effectLst/>
                        </a:rPr>
                        <a:t>Soil Moisture Anomaly</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5</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5</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5</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0</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2</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17</a:t>
                      </a:r>
                      <a:endParaRPr lang="en-US" sz="14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400" u="none" strike="noStrike">
                          <a:effectLst/>
                        </a:rPr>
                        <a:t>Other</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5</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3</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0</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1</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0</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9</a:t>
                      </a:r>
                      <a:endParaRPr lang="en-US" sz="14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400" u="none" strike="noStrike">
                          <a:effectLst/>
                        </a:rPr>
                        <a:t>NDVI Anomaly</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4</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9</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2</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0</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1</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16</a:t>
                      </a:r>
                      <a:endParaRPr lang="en-US" sz="14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400" u="none" strike="noStrike">
                          <a:effectLst/>
                        </a:rPr>
                        <a:t>Temperature Anomaly</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4</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7</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3</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1</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1</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16</a:t>
                      </a:r>
                      <a:endParaRPr lang="en-US" sz="14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400" u="none" strike="noStrike">
                          <a:effectLst/>
                        </a:rPr>
                        <a:t>Growing Degree Days</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4</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5</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6</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0</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1</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16</a:t>
                      </a:r>
                      <a:endParaRPr lang="en-US" sz="14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400" u="none" strike="noStrike">
                          <a:effectLst/>
                        </a:rPr>
                        <a:t>NDVI Value</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3</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8</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4</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0</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1</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16</a:t>
                      </a:r>
                      <a:endParaRPr lang="en-US" sz="14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400" u="none" strike="noStrike">
                          <a:effectLst/>
                        </a:rPr>
                        <a:t>EVI Value, Time Series, or Anomaly</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3</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4</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4</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3</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1</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15</a:t>
                      </a:r>
                      <a:endParaRPr lang="en-US" sz="14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400" u="none" strike="noStrike">
                          <a:effectLst/>
                        </a:rPr>
                        <a:t>Vegetation Condition Index</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3</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6</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5</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1</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2</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17</a:t>
                      </a:r>
                      <a:endParaRPr lang="en-US" sz="14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400" u="none" strike="noStrike" dirty="0">
                          <a:solidFill>
                            <a:srgbClr val="00B050"/>
                          </a:solidFill>
                          <a:effectLst/>
                        </a:rPr>
                        <a:t>Other</a:t>
                      </a:r>
                      <a:endParaRPr lang="en-US" sz="1400" b="0" i="0" u="none" strike="noStrike" dirty="0">
                        <a:solidFill>
                          <a:srgbClr val="00B05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3</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2</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0</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1</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0</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6</a:t>
                      </a:r>
                      <a:endParaRPr lang="en-US" sz="1400" b="0" i="0" u="none" strike="noStrike" dirty="0">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400" u="none" strike="noStrike" dirty="0">
                          <a:effectLst/>
                        </a:rPr>
                        <a:t>Temperature Sum</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2</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5</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7</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1</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1</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16</a:t>
                      </a:r>
                      <a:endParaRPr lang="en-US" sz="1400" b="0" i="0" u="none" strike="noStrike" dirty="0">
                        <a:solidFill>
                          <a:srgbClr val="000000"/>
                        </a:solidFill>
                        <a:effectLst/>
                        <a:latin typeface="Calibri" panose="020F0502020204030204" pitchFamily="34" charset="0"/>
                      </a:endParaRPr>
                    </a:p>
                  </a:txBody>
                  <a:tcPr marL="6350" marR="6350" marT="6350" marB="0" anchor="b"/>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042461412"/>
              </p:ext>
            </p:extLst>
          </p:nvPr>
        </p:nvGraphicFramePr>
        <p:xfrm>
          <a:off x="8622847" y="1517333"/>
          <a:ext cx="3390900" cy="1865630"/>
        </p:xfrm>
        <a:graphic>
          <a:graphicData uri="http://schemas.openxmlformats.org/drawingml/2006/table">
            <a:tbl>
              <a:tblPr>
                <a:tableStyleId>{5C22544A-7EE6-4342-B048-85BDC9FD1C3A}</a:tableStyleId>
              </a:tblPr>
              <a:tblGrid>
                <a:gridCol w="3022600"/>
                <a:gridCol w="368300"/>
              </a:tblGrid>
              <a:tr h="234950">
                <a:tc>
                  <a:txBody>
                    <a:bodyPr/>
                    <a:lstStyle/>
                    <a:p>
                      <a:pPr algn="l" fontAlgn="b"/>
                      <a:r>
                        <a:rPr lang="en-US" sz="1400" u="none" strike="noStrike" dirty="0">
                          <a:effectLst/>
                        </a:rPr>
                        <a:t>What is Analysis Ready Data:</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dirty="0">
                          <a:solidFill>
                            <a:srgbClr val="0061AA"/>
                          </a:solidFill>
                          <a:effectLst/>
                        </a:rPr>
                        <a:t>MODIS VI Time series / composites</a:t>
                      </a:r>
                      <a:endParaRPr lang="en-US" sz="1100" b="0" i="0" u="none" strike="noStrike" dirty="0">
                        <a:solidFill>
                          <a:srgbClr val="0061AA"/>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fr-FR" sz="1100" u="none" strike="noStrike" dirty="0" err="1">
                          <a:effectLst/>
                        </a:rPr>
                        <a:t>Biophysical</a:t>
                      </a:r>
                      <a:r>
                        <a:rPr lang="fr-FR" sz="1100" u="none" strike="noStrike" dirty="0">
                          <a:effectLst/>
                        </a:rPr>
                        <a:t> </a:t>
                      </a:r>
                      <a:r>
                        <a:rPr lang="fr-FR" sz="1100" u="none" strike="noStrike" dirty="0" smtClean="0">
                          <a:effectLst/>
                        </a:rPr>
                        <a:t>variables </a:t>
                      </a:r>
                      <a:r>
                        <a:rPr lang="fr-FR" sz="1100" u="none" strike="noStrike" dirty="0">
                          <a:effectLst/>
                        </a:rPr>
                        <a:t>(NDVI, LAI, Et, </a:t>
                      </a:r>
                      <a:r>
                        <a:rPr lang="fr-FR" sz="1100" u="none" strike="noStrike" dirty="0" err="1">
                          <a:effectLst/>
                        </a:rPr>
                        <a:t>Biomass</a:t>
                      </a:r>
                      <a:r>
                        <a:rPr lang="fr-FR" sz="1100" u="none" strike="noStrike" dirty="0">
                          <a:effectLst/>
                        </a:rPr>
                        <a:t>, etc.)</a:t>
                      </a:r>
                      <a:endParaRPr lang="fr-F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Radiometric and geometric corrected</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Landsat Reflectance Images</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Land Use / Land cover products</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Orthorectified surface reflectance or backscatter </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Harmonized data sets </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100" u="none" strike="noStrike">
                          <a:effectLst/>
                        </a:rPr>
                        <a:t>Cloud masking</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6350" marR="6350" marT="6350" marB="0" anchor="b"/>
                </a:tc>
              </a:tr>
            </a:tbl>
          </a:graphicData>
        </a:graphic>
      </p:graphicFrame>
      <p:sp>
        <p:nvSpPr>
          <p:cNvPr id="7" name="TextBox 6"/>
          <p:cNvSpPr txBox="1"/>
          <p:nvPr/>
        </p:nvSpPr>
        <p:spPr>
          <a:xfrm>
            <a:off x="8534400" y="1045409"/>
            <a:ext cx="365760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Tw Cen MT" panose="020B0602020104020603" pitchFamily="34" charset="0"/>
                <a:sym typeface="Helvetica Light"/>
              </a:rPr>
              <a:t>Recall,</a:t>
            </a:r>
            <a:r>
              <a:rPr kumimoji="0" lang="en-US" sz="2400" b="0" i="0" u="none" strike="noStrike" cap="none" spc="0" normalizeH="0" dirty="0" smtClean="0">
                <a:ln>
                  <a:noFill/>
                </a:ln>
                <a:solidFill>
                  <a:srgbClr val="000000"/>
                </a:solidFill>
                <a:effectLst/>
                <a:uFillTx/>
                <a:latin typeface="Tw Cen MT" panose="020B0602020104020603" pitchFamily="34" charset="0"/>
                <a:sym typeface="Helvetica Light"/>
              </a:rPr>
              <a:t> from templates: </a:t>
            </a:r>
            <a:endParaRPr kumimoji="0" lang="en-US" sz="2400" b="0" i="0" u="none" strike="noStrike" cap="none" spc="0" normalizeH="0" baseline="0" dirty="0">
              <a:ln>
                <a:noFill/>
              </a:ln>
              <a:solidFill>
                <a:srgbClr val="000000"/>
              </a:solidFill>
              <a:effectLst/>
              <a:uFillTx/>
              <a:latin typeface="Tw Cen MT" panose="020B0602020104020603" pitchFamily="34" charset="0"/>
              <a:sym typeface="Helvetica Light"/>
            </a:endParaRPr>
          </a:p>
        </p:txBody>
      </p:sp>
      <p:sp>
        <p:nvSpPr>
          <p:cNvPr id="8" name="TextBox 7"/>
          <p:cNvSpPr txBox="1"/>
          <p:nvPr/>
        </p:nvSpPr>
        <p:spPr>
          <a:xfrm>
            <a:off x="8758989" y="3592796"/>
            <a:ext cx="2800952" cy="25648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kumimoji="0" lang="en-US" sz="1600" b="1" i="0" u="none" strike="noStrike" cap="none" spc="0" normalizeH="0" baseline="0" dirty="0" smtClean="0">
                <a:ln>
                  <a:noFill/>
                </a:ln>
                <a:solidFill>
                  <a:srgbClr val="00B050"/>
                </a:solidFill>
                <a:effectLst/>
                <a:uFillTx/>
                <a:latin typeface="Tw Cen MT" panose="020B0602020104020603" pitchFamily="34" charset="0"/>
                <a:sym typeface="Helvetica Light"/>
              </a:rPr>
              <a:t>Other: </a:t>
            </a:r>
          </a:p>
          <a:p>
            <a:pPr marL="285750" indent="-285750">
              <a:buFont typeface="Arial" panose="020B0604020202020204" pitchFamily="34" charset="0"/>
              <a:buChar char="•"/>
            </a:pPr>
            <a:r>
              <a:rPr lang="en-US" sz="1600" dirty="0" smtClean="0">
                <a:latin typeface="Tw Cen MT" panose="020B0602020104020603" pitchFamily="34" charset="0"/>
              </a:rPr>
              <a:t>ET </a:t>
            </a:r>
            <a:r>
              <a:rPr lang="en-US" sz="1600" dirty="0">
                <a:latin typeface="Tw Cen MT" panose="020B0602020104020603" pitchFamily="34" charset="0"/>
              </a:rPr>
              <a:t>sum</a:t>
            </a:r>
            <a:r>
              <a:rPr lang="en-US" sz="1600" dirty="0" smtClean="0">
                <a:latin typeface="Tw Cen MT" panose="020B0602020104020603" pitchFamily="34" charset="0"/>
              </a:rPr>
              <a:t> </a:t>
            </a:r>
          </a:p>
          <a:p>
            <a:pPr marL="285750" indent="-285750">
              <a:buFont typeface="Arial" panose="020B0604020202020204" pitchFamily="34" charset="0"/>
              <a:buChar char="•"/>
            </a:pPr>
            <a:r>
              <a:rPr lang="en-US" sz="1600" dirty="0">
                <a:latin typeface="Tw Cen MT" panose="020B0602020104020603" pitchFamily="34" charset="0"/>
              </a:rPr>
              <a:t>SAR coherence</a:t>
            </a:r>
            <a:r>
              <a:rPr lang="en-US" sz="1600" dirty="0" smtClean="0">
                <a:latin typeface="Tw Cen MT" panose="020B0602020104020603" pitchFamily="34" charset="0"/>
              </a:rPr>
              <a:t> </a:t>
            </a:r>
          </a:p>
          <a:p>
            <a:pPr marL="285750" indent="-285750">
              <a:buFont typeface="Arial" panose="020B0604020202020204" pitchFamily="34" charset="0"/>
              <a:buChar char="•"/>
            </a:pPr>
            <a:r>
              <a:rPr lang="en-US" sz="1600" dirty="0">
                <a:latin typeface="Tw Cen MT" panose="020B0602020104020603" pitchFamily="34" charset="0"/>
              </a:rPr>
              <a:t>LSWI</a:t>
            </a:r>
            <a:r>
              <a:rPr lang="en-US" sz="1600" dirty="0" smtClean="0">
                <a:latin typeface="Tw Cen MT" panose="020B0602020104020603" pitchFamily="34" charset="0"/>
              </a:rPr>
              <a:t> </a:t>
            </a:r>
          </a:p>
          <a:p>
            <a:pPr marL="285750" indent="-285750">
              <a:buFont typeface="Arial" panose="020B0604020202020204" pitchFamily="34" charset="0"/>
              <a:buChar char="•"/>
            </a:pPr>
            <a:r>
              <a:rPr lang="en-US" sz="1600" dirty="0">
                <a:latin typeface="Tw Cen MT" panose="020B0602020104020603" pitchFamily="34" charset="0"/>
              </a:rPr>
              <a:t>MV Composites of NDVI</a:t>
            </a:r>
            <a:r>
              <a:rPr lang="en-US" sz="1600" dirty="0" smtClean="0">
                <a:latin typeface="Tw Cen MT" panose="020B0602020104020603" pitchFamily="34" charset="0"/>
              </a:rPr>
              <a:t> </a:t>
            </a:r>
          </a:p>
          <a:p>
            <a:pPr marL="285750" indent="-285750">
              <a:buFont typeface="Arial" panose="020B0604020202020204" pitchFamily="34" charset="0"/>
              <a:buChar char="•"/>
            </a:pPr>
            <a:r>
              <a:rPr lang="en-US" sz="1600" dirty="0">
                <a:latin typeface="Tw Cen MT" panose="020B0602020104020603" pitchFamily="34" charset="0"/>
              </a:rPr>
              <a:t>Land cover and crop mask products</a:t>
            </a:r>
            <a:r>
              <a:rPr lang="en-US" sz="1600" dirty="0" smtClean="0">
                <a:latin typeface="Tw Cen MT" panose="020B0602020104020603" pitchFamily="34" charset="0"/>
              </a:rPr>
              <a:t> </a:t>
            </a:r>
          </a:p>
          <a:p>
            <a:pPr marL="285750" indent="-285750">
              <a:buFont typeface="Arial" panose="020B0604020202020204" pitchFamily="34" charset="0"/>
              <a:buChar char="•"/>
            </a:pPr>
            <a:r>
              <a:rPr lang="en-US" sz="1600" dirty="0">
                <a:latin typeface="Tw Cen MT" panose="020B0602020104020603" pitchFamily="34" charset="0"/>
              </a:rPr>
              <a:t>LAI</a:t>
            </a:r>
            <a:r>
              <a:rPr lang="en-US" sz="1600" dirty="0" smtClean="0">
                <a:latin typeface="Tw Cen MT" panose="020B0602020104020603" pitchFamily="34" charset="0"/>
              </a:rPr>
              <a:t> </a:t>
            </a:r>
          </a:p>
          <a:p>
            <a:pPr marL="285750" indent="-285750">
              <a:buFont typeface="Arial" panose="020B0604020202020204" pitchFamily="34" charset="0"/>
              <a:buChar char="•"/>
            </a:pPr>
            <a:r>
              <a:rPr lang="en-US" sz="1600" dirty="0">
                <a:latin typeface="Tw Cen MT" panose="020B0602020104020603" pitchFamily="34" charset="0"/>
              </a:rPr>
              <a:t>Biomass</a:t>
            </a:r>
            <a:r>
              <a:rPr lang="en-US" sz="1600" dirty="0" smtClean="0">
                <a:latin typeface="Tw Cen MT" panose="020B0602020104020603" pitchFamily="34" charset="0"/>
              </a:rPr>
              <a:t> </a:t>
            </a:r>
          </a:p>
          <a:p>
            <a:pPr marL="285750" indent="-285750">
              <a:buFont typeface="Arial" panose="020B0604020202020204" pitchFamily="34" charset="0"/>
              <a:buChar char="•"/>
            </a:pPr>
            <a:r>
              <a:rPr lang="en-US" sz="1600" dirty="0" smtClean="0">
                <a:latin typeface="Tw Cen MT" panose="020B0602020104020603" pitchFamily="34" charset="0"/>
              </a:rPr>
              <a:t>Dew points</a:t>
            </a:r>
          </a:p>
        </p:txBody>
      </p:sp>
    </p:spTree>
    <p:extLst>
      <p:ext uri="{BB962C8B-B14F-4D97-AF65-F5344CB8AC3E}">
        <p14:creationId xmlns:p14="http://schemas.microsoft.com/office/powerpoint/2010/main" val="23558695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Capacity for Utilizing EO</a:t>
            </a:r>
            <a:endParaRPr lang="en-US" dirty="0"/>
          </a:p>
        </p:txBody>
      </p:sp>
      <p:sp>
        <p:nvSpPr>
          <p:cNvPr id="3" name="Content Placeholder 2"/>
          <p:cNvSpPr>
            <a:spLocks noGrp="1"/>
          </p:cNvSpPr>
          <p:nvPr>
            <p:ph idx="1"/>
          </p:nvPr>
        </p:nvSpPr>
        <p:spPr/>
        <p:txBody>
          <a:bodyPr>
            <a:normAutofit lnSpcReduction="10000"/>
          </a:bodyPr>
          <a:lstStyle/>
          <a:p>
            <a:r>
              <a:rPr lang="en-US" dirty="0" smtClean="0"/>
              <a:t>80% of RS Techs, 83% of Info Producers agree, “I’m fully confident in my individual usage of EO”</a:t>
            </a:r>
          </a:p>
          <a:p>
            <a:r>
              <a:rPr lang="en-US" dirty="0" smtClean="0"/>
              <a:t>100% of RS Techs, 69% of Info Producers agree, “I would benefit from professional development or training on cutting edge EO technologies.”</a:t>
            </a:r>
          </a:p>
          <a:p>
            <a:r>
              <a:rPr lang="en-US" dirty="0" smtClean="0"/>
              <a:t>70% of RS Techs agree, “My institution requires additional technical support to download, process, and/or utilize EO.”</a:t>
            </a:r>
          </a:p>
          <a:p>
            <a:r>
              <a:rPr lang="en-US" dirty="0" smtClean="0"/>
              <a:t>Among RS Techs:</a:t>
            </a:r>
          </a:p>
          <a:p>
            <a:pPr lvl="1"/>
            <a:r>
              <a:rPr lang="en-US" dirty="0" smtClean="0"/>
              <a:t>55% disagree with, “I prefer to perform all preprocessing of my satellite data products.”</a:t>
            </a:r>
          </a:p>
          <a:p>
            <a:pPr lvl="1"/>
            <a:r>
              <a:rPr lang="en-US" dirty="0" smtClean="0"/>
              <a:t>90% agree, “I see value in being able to download and utilize higher-order data products” </a:t>
            </a:r>
            <a:r>
              <a:rPr lang="en-US" dirty="0" smtClean="0">
                <a:sym typeface="Wingdings" panose="05000000000000000000" pitchFamily="2" charset="2"/>
              </a:rPr>
              <a:t> strong support for EAVs [not named as such]</a:t>
            </a:r>
            <a:endParaRPr lang="en-US" dirty="0" smtClean="0"/>
          </a:p>
          <a:p>
            <a:endParaRPr lang="en-US" dirty="0"/>
          </a:p>
        </p:txBody>
      </p:sp>
      <p:sp>
        <p:nvSpPr>
          <p:cNvPr id="4" name="Slide Number Placeholder 3"/>
          <p:cNvSpPr>
            <a:spLocks noGrp="1"/>
          </p:cNvSpPr>
          <p:nvPr>
            <p:ph type="sldNum" sz="quarter" idx="4"/>
          </p:nvPr>
        </p:nvSpPr>
        <p:spPr/>
        <p:txBody>
          <a:bodyPr/>
          <a:lstStyle/>
          <a:p>
            <a:fld id="{FF09F551-F43D-4047-B22F-3DADC4AC05FE}" type="slidenum">
              <a:rPr lang="en-US" smtClean="0"/>
              <a:pPr/>
              <a:t>26</a:t>
            </a:fld>
            <a:endParaRPr lang="en-US"/>
          </a:p>
        </p:txBody>
      </p:sp>
    </p:spTree>
    <p:extLst>
      <p:ext uri="{BB962C8B-B14F-4D97-AF65-F5344CB8AC3E}">
        <p14:creationId xmlns:p14="http://schemas.microsoft.com/office/powerpoint/2010/main" val="24670600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EO Products [RS Tech Perspective]</a:t>
            </a:r>
            <a:r>
              <a:rPr lang="en-US" dirty="0"/>
              <a:t/>
            </a:r>
            <a:br>
              <a:rPr lang="en-US" dirty="0"/>
            </a:br>
            <a:r>
              <a:rPr lang="en-US" sz="4400" i="1" dirty="0" smtClean="0"/>
              <a:t>Toward EAVs</a:t>
            </a:r>
            <a:endParaRPr lang="en-US" sz="4400" i="1" dirty="0"/>
          </a:p>
        </p:txBody>
      </p:sp>
      <p:sp>
        <p:nvSpPr>
          <p:cNvPr id="4" name="Slide Number Placeholder 3"/>
          <p:cNvSpPr>
            <a:spLocks noGrp="1"/>
          </p:cNvSpPr>
          <p:nvPr>
            <p:ph type="sldNum" sz="quarter" idx="4"/>
          </p:nvPr>
        </p:nvSpPr>
        <p:spPr/>
        <p:txBody>
          <a:bodyPr/>
          <a:lstStyle/>
          <a:p>
            <a:fld id="{FF09F551-F43D-4047-B22F-3DADC4AC05FE}" type="slidenum">
              <a:rPr lang="en-US" smtClean="0"/>
              <a:pPr/>
              <a:t>27</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783572062"/>
              </p:ext>
            </p:extLst>
          </p:nvPr>
        </p:nvGraphicFramePr>
        <p:xfrm>
          <a:off x="628650" y="1706563"/>
          <a:ext cx="11193237" cy="3948430"/>
        </p:xfrm>
        <a:graphic>
          <a:graphicData uri="http://schemas.openxmlformats.org/drawingml/2006/table">
            <a:tbl>
              <a:tblPr>
                <a:tableStyleId>{5C22544A-7EE6-4342-B048-85BDC9FD1C3A}</a:tableStyleId>
              </a:tblPr>
              <a:tblGrid>
                <a:gridCol w="3894364"/>
                <a:gridCol w="1314450"/>
                <a:gridCol w="1314450"/>
                <a:gridCol w="1314450"/>
                <a:gridCol w="1314450"/>
                <a:gridCol w="1314450"/>
                <a:gridCol w="726623"/>
              </a:tblGrid>
              <a:tr h="342673">
                <a:tc>
                  <a:txBody>
                    <a:bodyPr/>
                    <a:lstStyle/>
                    <a:p>
                      <a:pPr algn="l" fontAlgn="b"/>
                      <a:r>
                        <a:rPr lang="en-US" sz="1400" b="1" i="0" u="none" strike="noStrike" dirty="0" smtClean="0">
                          <a:solidFill>
                            <a:schemeClr val="dk1"/>
                          </a:solidFill>
                          <a:effectLst/>
                          <a:latin typeface="+mn-lt"/>
                        </a:rPr>
                        <a:t>Product</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marL="0" marR="0" lvl="0" indent="0" algn="l" defTabSz="412691" rtl="0" eaLnBrk="1" fontAlgn="b" latinLnBrk="0" hangingPunct="1">
                        <a:lnSpc>
                          <a:spcPct val="100000"/>
                        </a:lnSpc>
                        <a:spcBef>
                          <a:spcPts val="0"/>
                        </a:spcBef>
                        <a:spcAft>
                          <a:spcPts val="0"/>
                        </a:spcAft>
                        <a:buClrTx/>
                        <a:buSzTx/>
                        <a:buFontTx/>
                        <a:buNone/>
                        <a:tabLst/>
                        <a:defRPr/>
                      </a:pPr>
                      <a:r>
                        <a:rPr lang="en-US" sz="1400" b="1" u="none" strike="noStrike" dirty="0" smtClean="0">
                          <a:effectLst/>
                        </a:rPr>
                        <a:t>Extremely important</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marL="0" marR="0" lvl="0" indent="0" algn="l" defTabSz="412691" rtl="0" eaLnBrk="1" fontAlgn="b" latinLnBrk="0" hangingPunct="1">
                        <a:lnSpc>
                          <a:spcPct val="100000"/>
                        </a:lnSpc>
                        <a:spcBef>
                          <a:spcPts val="0"/>
                        </a:spcBef>
                        <a:spcAft>
                          <a:spcPts val="0"/>
                        </a:spcAft>
                        <a:buClrTx/>
                        <a:buSzTx/>
                        <a:buFontTx/>
                        <a:buNone/>
                        <a:tabLst/>
                        <a:defRPr/>
                      </a:pPr>
                      <a:r>
                        <a:rPr lang="en-US" sz="1400" b="1" u="none" strike="noStrike" dirty="0" smtClean="0">
                          <a:effectLst/>
                        </a:rPr>
                        <a:t>Very important</a:t>
                      </a:r>
                      <a:endParaRPr lang="en-US" sz="1400" b="1" i="0" u="none" strike="noStrike" dirty="0" smtClean="0">
                        <a:solidFill>
                          <a:srgbClr val="000000"/>
                        </a:solidFill>
                        <a:effectLst/>
                        <a:latin typeface="Calibri" panose="020F0502020204030204" pitchFamily="34" charset="0"/>
                      </a:endParaRPr>
                    </a:p>
                  </a:txBody>
                  <a:tcPr marL="6350" marR="6350" marT="6350" marB="0" anchor="b"/>
                </a:tc>
                <a:tc>
                  <a:txBody>
                    <a:bodyPr/>
                    <a:lstStyle/>
                    <a:p>
                      <a:pPr marL="0" marR="0" lvl="0" indent="0" algn="l" defTabSz="412691" rtl="0" eaLnBrk="1" fontAlgn="b" latinLnBrk="0" hangingPunct="1">
                        <a:lnSpc>
                          <a:spcPct val="100000"/>
                        </a:lnSpc>
                        <a:spcBef>
                          <a:spcPts val="0"/>
                        </a:spcBef>
                        <a:spcAft>
                          <a:spcPts val="0"/>
                        </a:spcAft>
                        <a:buClrTx/>
                        <a:buSzTx/>
                        <a:buFontTx/>
                        <a:buNone/>
                        <a:tabLst/>
                        <a:defRPr/>
                      </a:pPr>
                      <a:r>
                        <a:rPr lang="en-US" sz="1400" b="1" u="none" strike="noStrike" dirty="0" smtClean="0">
                          <a:effectLst/>
                        </a:rPr>
                        <a:t>Moderately important</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marL="0" marR="0" lvl="0" indent="0" algn="l" defTabSz="412691" rtl="0" eaLnBrk="1" fontAlgn="b" latinLnBrk="0" hangingPunct="1">
                        <a:lnSpc>
                          <a:spcPct val="100000"/>
                        </a:lnSpc>
                        <a:spcBef>
                          <a:spcPts val="0"/>
                        </a:spcBef>
                        <a:spcAft>
                          <a:spcPts val="0"/>
                        </a:spcAft>
                        <a:buClrTx/>
                        <a:buSzTx/>
                        <a:buFontTx/>
                        <a:buNone/>
                        <a:tabLst/>
                        <a:defRPr/>
                      </a:pPr>
                      <a:r>
                        <a:rPr lang="en-US" sz="1400" b="1" u="none" strike="noStrike" dirty="0" smtClean="0">
                          <a:effectLst/>
                        </a:rPr>
                        <a:t>Slightly important</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marL="0" marR="0" lvl="0" indent="0" algn="l" defTabSz="412691" rtl="0" eaLnBrk="1" fontAlgn="b" latinLnBrk="0" hangingPunct="1">
                        <a:lnSpc>
                          <a:spcPct val="100000"/>
                        </a:lnSpc>
                        <a:spcBef>
                          <a:spcPts val="0"/>
                        </a:spcBef>
                        <a:spcAft>
                          <a:spcPts val="0"/>
                        </a:spcAft>
                        <a:buClrTx/>
                        <a:buSzTx/>
                        <a:buFontTx/>
                        <a:buNone/>
                        <a:tabLst/>
                        <a:defRPr/>
                      </a:pPr>
                      <a:r>
                        <a:rPr lang="en-US" sz="1400" b="1" u="none" strike="noStrike" dirty="0" smtClean="0">
                          <a:effectLst/>
                        </a:rPr>
                        <a:t>Not at all important</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Total</a:t>
                      </a:r>
                      <a:endParaRPr lang="en-US" sz="1400" b="1" i="0" u="none" strike="noStrike" dirty="0">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400" u="none" strike="noStrike">
                          <a:effectLst/>
                        </a:rPr>
                        <a:t>Crop Mask</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17</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1</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2</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0</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0</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20</a:t>
                      </a:r>
                      <a:endParaRPr lang="en-US" sz="14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400" u="none" strike="noStrike" dirty="0">
                          <a:effectLst/>
                        </a:rPr>
                        <a:t>Crop Type Map/Planted Area</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14</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4</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2</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0</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0</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20</a:t>
                      </a:r>
                      <a:endParaRPr lang="en-US" sz="14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400" u="none" strike="noStrike">
                          <a:effectLst/>
                        </a:rPr>
                        <a:t>Yield Estimation (end of season)</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8</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9</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1</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2</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1</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21</a:t>
                      </a:r>
                      <a:endParaRPr lang="en-US" sz="14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400" u="none" strike="noStrike" dirty="0">
                          <a:effectLst/>
                        </a:rPr>
                        <a:t>Yield Forecast</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7</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8</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2</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2</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0</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19</a:t>
                      </a:r>
                      <a:endParaRPr lang="en-US" sz="14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400" u="none" strike="noStrike" dirty="0">
                          <a:solidFill>
                            <a:srgbClr val="FF0000"/>
                          </a:solidFill>
                          <a:effectLst/>
                        </a:rPr>
                        <a:t>Biomass</a:t>
                      </a:r>
                      <a:endParaRPr lang="en-US" sz="1400" b="0" i="0" u="none" strike="noStrike" dirty="0">
                        <a:solidFill>
                          <a:srgbClr val="FF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6</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9</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4</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1</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1</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21</a:t>
                      </a:r>
                      <a:endParaRPr lang="en-US" sz="14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400" u="none" strike="noStrike">
                          <a:effectLst/>
                        </a:rPr>
                        <a:t>Current year phenology</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7</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7</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5</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1</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0</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20</a:t>
                      </a:r>
                      <a:endParaRPr lang="en-US" sz="1400" b="0" i="0" u="none" strike="noStrike">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400" u="none" strike="noStrike">
                          <a:effectLst/>
                        </a:rPr>
                        <a:t>Usual Crop Calendars</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5</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9</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4</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3</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0</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21</a:t>
                      </a:r>
                      <a:endParaRPr lang="en-US" sz="1400" b="0" i="0" u="none" strike="noStrike" dirty="0">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400" u="none" strike="noStrike">
                          <a:effectLst/>
                        </a:rPr>
                        <a:t>Cropping cycles</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5</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9</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5</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2</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0</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21</a:t>
                      </a:r>
                      <a:endParaRPr lang="en-US" sz="1400" b="0" i="0" u="none" strike="noStrike" dirty="0">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400" u="none" strike="noStrike">
                          <a:effectLst/>
                        </a:rPr>
                        <a:t>Water use (e.g. map of irrigation vs. rainfed)</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5</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8</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4</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2</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1</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20</a:t>
                      </a:r>
                      <a:endParaRPr lang="en-US" sz="1400" b="0" i="0" u="none" strike="noStrike" dirty="0">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400" u="none" strike="noStrike">
                          <a:effectLst/>
                        </a:rPr>
                        <a:t>LAI</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7</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4</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6</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4</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0</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21</a:t>
                      </a:r>
                      <a:endParaRPr lang="en-US" sz="1400" b="0" i="0" u="none" strike="noStrike" dirty="0">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400" u="none" strike="noStrike">
                          <a:effectLst/>
                        </a:rPr>
                        <a:t>Soil Moisture</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6</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5</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4</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5</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0</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20</a:t>
                      </a:r>
                      <a:endParaRPr lang="en-US" sz="1400" b="0" i="0" u="none" strike="noStrike" dirty="0">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400" u="none" strike="noStrike">
                          <a:effectLst/>
                        </a:rPr>
                        <a:t>Growing Degree Days</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2</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9</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5</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3</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1</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20</a:t>
                      </a:r>
                      <a:endParaRPr lang="en-US" sz="1400" b="0" i="0" u="none" strike="noStrike" dirty="0">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400" u="none" strike="noStrike">
                          <a:effectLst/>
                        </a:rPr>
                        <a:t>ET</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5</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5</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7</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2</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0</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19</a:t>
                      </a:r>
                      <a:endParaRPr lang="en-US" sz="1400" b="0" i="0" u="none" strike="noStrike" dirty="0">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400" u="none" strike="noStrike">
                          <a:effectLst/>
                        </a:rPr>
                        <a:t>FAPAR</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4</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4</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6</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4</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0</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18</a:t>
                      </a:r>
                      <a:endParaRPr lang="en-US" sz="1400" b="0" i="0" u="none" strike="noStrike" dirty="0">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400" u="none" strike="noStrike">
                          <a:effectLst/>
                        </a:rPr>
                        <a:t>Field size</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4</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2</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9</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4</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1</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20</a:t>
                      </a:r>
                      <a:endParaRPr lang="en-US" sz="1400" b="0" i="0" u="none" strike="noStrike" dirty="0">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400" u="none" strike="noStrike">
                          <a:effectLst/>
                        </a:rPr>
                        <a:t>Other</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1</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1</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0</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a:effectLst/>
                        </a:rPr>
                        <a:t>0</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0</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2</a:t>
                      </a:r>
                      <a:endParaRPr lang="en-US" sz="1400" b="0" i="0" u="none" strike="noStrike" dirty="0">
                        <a:solidFill>
                          <a:srgbClr val="000000"/>
                        </a:solidFill>
                        <a:effectLst/>
                        <a:latin typeface="Calibri" panose="020F0502020204030204" pitchFamily="34" charset="0"/>
                      </a:endParaRPr>
                    </a:p>
                  </a:txBody>
                  <a:tcPr marL="6350" marR="6350" marT="6350" marB="0" anchor="b"/>
                </a:tc>
              </a:tr>
            </a:tbl>
          </a:graphicData>
        </a:graphic>
      </p:graphicFrame>
      <p:sp>
        <p:nvSpPr>
          <p:cNvPr id="6" name="Rectangle 5"/>
          <p:cNvSpPr/>
          <p:nvPr/>
        </p:nvSpPr>
        <p:spPr>
          <a:xfrm>
            <a:off x="555171" y="2122714"/>
            <a:ext cx="6653893" cy="914400"/>
          </a:xfrm>
          <a:prstGeom prst="rect">
            <a:avLst/>
          </a:prstGeom>
          <a:noFill/>
          <a:ln w="12700" cap="flat">
            <a:solidFill>
              <a:srgbClr val="0061AA"/>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8" name="Rectangle 7"/>
          <p:cNvSpPr/>
          <p:nvPr/>
        </p:nvSpPr>
        <p:spPr>
          <a:xfrm>
            <a:off x="555171" y="3037113"/>
            <a:ext cx="6653893" cy="914400"/>
          </a:xfrm>
          <a:prstGeom prst="rect">
            <a:avLst/>
          </a:prstGeom>
          <a:no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2376204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Communicating EO Value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We are doing well, but could improve demonstration of value of EO to end users, and connections between info producers and end users:</a:t>
            </a:r>
            <a:endParaRPr lang="en-US" dirty="0"/>
          </a:p>
          <a:p>
            <a:pPr lvl="1"/>
            <a:r>
              <a:rPr lang="en-US" dirty="0" smtClean="0">
                <a:solidFill>
                  <a:srgbClr val="FF0000"/>
                </a:solidFill>
              </a:rPr>
              <a:t>55% </a:t>
            </a:r>
            <a:r>
              <a:rPr lang="en-US" dirty="0" smtClean="0"/>
              <a:t>of Info Producers strongly agreed that they </a:t>
            </a:r>
            <a:r>
              <a:rPr lang="en-US" dirty="0"/>
              <a:t>had </a:t>
            </a:r>
            <a:r>
              <a:rPr lang="en-US" dirty="0" smtClean="0"/>
              <a:t>“a clear understanding </a:t>
            </a:r>
            <a:r>
              <a:rPr lang="en-US" dirty="0"/>
              <a:t>of the needs of those who use the information I generate</a:t>
            </a:r>
            <a:r>
              <a:rPr lang="en-US" dirty="0" smtClean="0"/>
              <a:t>.”</a:t>
            </a:r>
            <a:endParaRPr lang="en-US" dirty="0"/>
          </a:p>
          <a:p>
            <a:pPr lvl="1"/>
            <a:r>
              <a:rPr lang="en-US" dirty="0" smtClean="0"/>
              <a:t>89% of Info Producers &amp; 83% of End Users agree, “EO have made an impact on decisions, actions, or policies made by my organization.” </a:t>
            </a:r>
          </a:p>
          <a:p>
            <a:pPr lvl="1"/>
            <a:r>
              <a:rPr lang="en-US" dirty="0" smtClean="0"/>
              <a:t>89% of Info Producers &amp; </a:t>
            </a:r>
            <a:r>
              <a:rPr lang="en-US" dirty="0" smtClean="0">
                <a:solidFill>
                  <a:srgbClr val="FF0000"/>
                </a:solidFill>
              </a:rPr>
              <a:t>67% </a:t>
            </a:r>
            <a:r>
              <a:rPr lang="en-US" dirty="0" smtClean="0"/>
              <a:t>of End Users agree, “My organization would be worse off without EO”</a:t>
            </a:r>
          </a:p>
          <a:p>
            <a:r>
              <a:rPr lang="en-US" dirty="0" smtClean="0"/>
              <a:t>But they want it:</a:t>
            </a:r>
          </a:p>
          <a:p>
            <a:pPr lvl="1"/>
            <a:r>
              <a:rPr lang="en-US" dirty="0" smtClean="0"/>
              <a:t>83% of Info Producers &amp; 100% of End Users agree, </a:t>
            </a:r>
            <a:r>
              <a:rPr lang="en-US" smtClean="0"/>
              <a:t>“My work </a:t>
            </a:r>
            <a:r>
              <a:rPr lang="en-US" dirty="0" smtClean="0"/>
              <a:t>would benefit from increased use of EO”</a:t>
            </a:r>
          </a:p>
          <a:p>
            <a:pPr lvl="1"/>
            <a:r>
              <a:rPr lang="en-US" dirty="0" smtClean="0">
                <a:solidFill>
                  <a:srgbClr val="FF0000"/>
                </a:solidFill>
              </a:rPr>
              <a:t>0% </a:t>
            </a:r>
            <a:r>
              <a:rPr lang="en-US" dirty="0" smtClean="0"/>
              <a:t>of End Users strongly agreed, “My information needs are currently being met, regardless of source.” [83% “somewhat agreed”]</a:t>
            </a:r>
            <a:endParaRPr lang="en-US" dirty="0"/>
          </a:p>
        </p:txBody>
      </p:sp>
      <p:sp>
        <p:nvSpPr>
          <p:cNvPr id="4" name="Slide Number Placeholder 3"/>
          <p:cNvSpPr>
            <a:spLocks noGrp="1"/>
          </p:cNvSpPr>
          <p:nvPr>
            <p:ph type="sldNum" sz="quarter" idx="4"/>
          </p:nvPr>
        </p:nvSpPr>
        <p:spPr/>
        <p:txBody>
          <a:bodyPr/>
          <a:lstStyle/>
          <a:p>
            <a:fld id="{FF09F551-F43D-4047-B22F-3DADC4AC05FE}" type="slidenum">
              <a:rPr lang="en-US" smtClean="0"/>
              <a:pPr/>
              <a:t>28</a:t>
            </a:fld>
            <a:endParaRPr lang="en-US"/>
          </a:p>
        </p:txBody>
      </p:sp>
    </p:spTree>
    <p:extLst>
      <p:ext uri="{BB962C8B-B14F-4D97-AF65-F5344CB8AC3E}">
        <p14:creationId xmlns:p14="http://schemas.microsoft.com/office/powerpoint/2010/main" val="5265465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Quote from an Info Producer</a:t>
            </a:r>
            <a:endParaRPr lang="en-US" dirty="0"/>
          </a:p>
        </p:txBody>
      </p:sp>
      <p:sp>
        <p:nvSpPr>
          <p:cNvPr id="4" name="Slide Number Placeholder 3"/>
          <p:cNvSpPr>
            <a:spLocks noGrp="1"/>
          </p:cNvSpPr>
          <p:nvPr>
            <p:ph type="sldNum" sz="quarter" idx="4"/>
          </p:nvPr>
        </p:nvSpPr>
        <p:spPr/>
        <p:txBody>
          <a:bodyPr/>
          <a:lstStyle/>
          <a:p>
            <a:fld id="{FF09F551-F43D-4047-B22F-3DADC4AC05FE}" type="slidenum">
              <a:rPr lang="en-US" smtClean="0"/>
              <a:pPr/>
              <a:t>29</a:t>
            </a:fld>
            <a:endParaRPr lang="en-US"/>
          </a:p>
        </p:txBody>
      </p:sp>
      <p:sp>
        <p:nvSpPr>
          <p:cNvPr id="5" name="Content Placeholder 4"/>
          <p:cNvSpPr>
            <a:spLocks noGrp="1"/>
          </p:cNvSpPr>
          <p:nvPr>
            <p:ph idx="1"/>
          </p:nvPr>
        </p:nvSpPr>
        <p:spPr>
          <a:xfrm>
            <a:off x="838200" y="1825625"/>
            <a:ext cx="10515600" cy="3703576"/>
          </a:xfrm>
          <a:prstGeom prst="rect">
            <a:avLst/>
          </a:prstGeom>
        </p:spPr>
        <p:txBody>
          <a:bodyPr>
            <a:spAutoFit/>
          </a:bodyPr>
          <a:lstStyle/>
          <a:p>
            <a:pPr marL="0" indent="0">
              <a:buNone/>
            </a:pPr>
            <a:r>
              <a:rPr lang="en-US" b="0" i="0" dirty="0" smtClean="0">
                <a:solidFill>
                  <a:srgbClr val="222222"/>
                </a:solidFill>
                <a:effectLst/>
              </a:rPr>
              <a:t>“EO uptake is hindered by lack of skills in Big Data Analytics (large volume use at high resolution, machine learning expertise). EO data users often lack relevant programming skills (usually because their background is other than computer science). </a:t>
            </a:r>
            <a:r>
              <a:rPr lang="en-US" b="1" i="0" dirty="0" smtClean="0">
                <a:solidFill>
                  <a:srgbClr val="222222"/>
                </a:solidFill>
                <a:effectLst/>
              </a:rPr>
              <a:t>Space data management is often done by EO users, not by ICT experts, leading to sub-optimal data access. </a:t>
            </a:r>
            <a:r>
              <a:rPr lang="en-US" b="0" i="0" dirty="0" smtClean="0">
                <a:solidFill>
                  <a:srgbClr val="222222"/>
                </a:solidFill>
                <a:effectLst/>
              </a:rPr>
              <a:t>Integration with non-EO geospatial reference data is poorly developed, partly because few relevant sets are accessible as open data, partly because of missing Big Data Analytics skills. We can only have more sensors if we learn to work with the current data load effectively.”</a:t>
            </a:r>
            <a:endParaRPr lang="en-US" dirty="0"/>
          </a:p>
        </p:txBody>
      </p:sp>
    </p:spTree>
    <p:extLst>
      <p:ext uri="{BB962C8B-B14F-4D97-AF65-F5344CB8AC3E}">
        <p14:creationId xmlns:p14="http://schemas.microsoft.com/office/powerpoint/2010/main" val="16577788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996949" y="398341"/>
            <a:ext cx="10502900" cy="1143000"/>
          </a:xfrm>
        </p:spPr>
        <p:txBody>
          <a:bodyPr>
            <a:noAutofit/>
          </a:bodyPr>
          <a:lstStyle/>
          <a:p>
            <a:pPr algn="ctr"/>
            <a:r>
              <a:rPr lang="en-US" altLang="en-US" sz="2400" dirty="0">
                <a:solidFill>
                  <a:schemeClr val="tx2">
                    <a:lumMod val="75000"/>
                  </a:schemeClr>
                </a:solidFill>
                <a:latin typeface="Tw Cen MT" panose="020B0602020104020603" pitchFamily="34" charset="0"/>
              </a:rPr>
              <a:t>GEOGLAM CEOS Workshop </a:t>
            </a:r>
            <a:r>
              <a:rPr lang="en-US" altLang="en-US" sz="2400" dirty="0" smtClean="0">
                <a:solidFill>
                  <a:schemeClr val="tx2">
                    <a:lumMod val="75000"/>
                  </a:schemeClr>
                </a:solidFill>
                <a:latin typeface="Tw Cen MT" panose="020B0602020104020603" pitchFamily="34" charset="0"/>
              </a:rPr>
              <a:t>on Observation Requirements </a:t>
            </a:r>
            <a:br>
              <a:rPr lang="en-US" altLang="en-US" sz="2400" dirty="0" smtClean="0">
                <a:solidFill>
                  <a:schemeClr val="tx2">
                    <a:lumMod val="75000"/>
                  </a:schemeClr>
                </a:solidFill>
                <a:latin typeface="Tw Cen MT" panose="020B0602020104020603" pitchFamily="34" charset="0"/>
              </a:rPr>
            </a:br>
            <a:r>
              <a:rPr lang="en-US" altLang="en-US" sz="2400" dirty="0" smtClean="0">
                <a:solidFill>
                  <a:schemeClr val="tx2">
                    <a:lumMod val="75000"/>
                  </a:schemeClr>
                </a:solidFill>
                <a:latin typeface="Tw Cen MT" panose="020B0602020104020603" pitchFamily="34" charset="0"/>
              </a:rPr>
              <a:t>CSA</a:t>
            </a:r>
            <a:r>
              <a:rPr lang="en-US" altLang="en-US" sz="2400" dirty="0">
                <a:solidFill>
                  <a:schemeClr val="tx2">
                    <a:lumMod val="75000"/>
                  </a:schemeClr>
                </a:solidFill>
                <a:latin typeface="Tw Cen MT" panose="020B0602020104020603" pitchFamily="34" charset="0"/>
              </a:rPr>
              <a:t>, Montreal July 10-11, 2012 </a:t>
            </a:r>
          </a:p>
        </p:txBody>
      </p:sp>
      <p:pic>
        <p:nvPicPr>
          <p:cNvPr id="9219" name="Content Placeholder 3" descr="DSC01035.JPG"/>
          <p:cNvPicPr>
            <a:picLocks noGrp="1" noChangeAspect="1"/>
          </p:cNvPicPr>
          <p:nvPr>
            <p:ph idx="4294967295"/>
          </p:nvPr>
        </p:nvPicPr>
        <p:blipFill>
          <a:blip r:embed="rId3" cstate="screen">
            <a:extLst>
              <a:ext uri="{28A0092B-C50C-407E-A947-70E740481C1C}">
                <a14:useLocalDpi xmlns:a14="http://schemas.microsoft.com/office/drawing/2010/main"/>
              </a:ext>
            </a:extLst>
          </a:blip>
          <a:srcRect/>
          <a:stretch>
            <a:fillRect/>
          </a:stretch>
        </p:blipFill>
        <p:spPr>
          <a:xfrm>
            <a:off x="2796946" y="1541341"/>
            <a:ext cx="6649130" cy="3678168"/>
          </a:xfrm>
        </p:spPr>
      </p:pic>
      <p:sp>
        <p:nvSpPr>
          <p:cNvPr id="9220" name="TextBox 4"/>
          <p:cNvSpPr txBox="1">
            <a:spLocks noChangeArrowheads="1"/>
          </p:cNvSpPr>
          <p:nvPr/>
        </p:nvSpPr>
        <p:spPr bwMode="auto">
          <a:xfrm>
            <a:off x="2796946" y="5325192"/>
            <a:ext cx="63953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b="1">
                <a:solidFill>
                  <a:srgbClr val="005FAA"/>
                </a:solidFill>
                <a:latin typeface="Arial Narrow" panose="020B0606020202030204" pitchFamily="34" charset="0"/>
                <a:ea typeface="MS PGothic" panose="020B0600070205080204" pitchFamily="34" charset="-128"/>
                <a:cs typeface="Arial" panose="020B0604020202020204" pitchFamily="34" charset="0"/>
              </a:defRPr>
            </a:lvl1pPr>
            <a:lvl2pPr marL="742950" indent="-285750">
              <a:spcBef>
                <a:spcPct val="20000"/>
              </a:spcBef>
              <a:buChar char="–"/>
              <a:defRPr sz="2400" b="1">
                <a:solidFill>
                  <a:srgbClr val="0066FF"/>
                </a:solidFill>
                <a:latin typeface="Arial Narrow" panose="020B0606020202030204" pitchFamily="34" charset="0"/>
                <a:ea typeface="Arial" panose="020B0604020202020204" pitchFamily="34" charset="0"/>
                <a:cs typeface="Arial" panose="020B0604020202020204" pitchFamily="34" charset="0"/>
              </a:defRPr>
            </a:lvl2pPr>
            <a:lvl3pPr marL="1143000" indent="-228600">
              <a:spcBef>
                <a:spcPct val="20000"/>
              </a:spcBef>
              <a:buChar char="•"/>
              <a:defRPr sz="2000" b="1" i="1">
                <a:solidFill>
                  <a:srgbClr val="0066FF"/>
                </a:solidFill>
                <a:latin typeface="Arial Narrow" panose="020B0606020202030204" pitchFamily="34" charset="0"/>
                <a:ea typeface="Arial" panose="020B0604020202020204" pitchFamily="34" charset="0"/>
                <a:cs typeface="Arial" panose="020B0604020202020204" pitchFamily="34" charset="0"/>
              </a:defRPr>
            </a:lvl3pPr>
            <a:lvl4pPr marL="1600200" indent="-228600">
              <a:spcBef>
                <a:spcPct val="20000"/>
              </a:spcBef>
              <a:buChar char="–"/>
              <a:defRPr b="1">
                <a:solidFill>
                  <a:srgbClr val="005FAA"/>
                </a:solidFill>
                <a:latin typeface="Arial Narrow" panose="020B0606020202030204" pitchFamily="34" charset="0"/>
                <a:ea typeface="Arial" panose="020B0604020202020204" pitchFamily="34" charset="0"/>
                <a:cs typeface="Arial" panose="020B0604020202020204" pitchFamily="34" charset="0"/>
              </a:defRPr>
            </a:lvl4pPr>
            <a:lvl5pPr marL="2057400" indent="-228600">
              <a:spcBef>
                <a:spcPct val="20000"/>
              </a:spcBef>
              <a:buChar char="»"/>
              <a:defRPr b="1">
                <a:solidFill>
                  <a:srgbClr val="005FAA"/>
                </a:solidFill>
                <a:latin typeface="Arial Narrow" panose="020B060602020203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b="1">
                <a:solidFill>
                  <a:srgbClr val="005FAA"/>
                </a:solidFill>
                <a:latin typeface="Arial Narrow" panose="020B060602020203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b="1">
                <a:solidFill>
                  <a:srgbClr val="005FAA"/>
                </a:solidFill>
                <a:latin typeface="Arial Narrow" panose="020B060602020203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b="1">
                <a:solidFill>
                  <a:srgbClr val="005FAA"/>
                </a:solidFill>
                <a:latin typeface="Arial Narrow" panose="020B060602020203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b="1">
                <a:solidFill>
                  <a:srgbClr val="005FAA"/>
                </a:solidFill>
                <a:latin typeface="Arial Narrow" panose="020B060602020203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b="0" i="1" dirty="0">
                <a:solidFill>
                  <a:schemeClr val="tx2">
                    <a:lumMod val="75000"/>
                  </a:schemeClr>
                </a:solidFill>
                <a:latin typeface="Tw Cen MT" panose="020B0602020104020603" pitchFamily="34" charset="0"/>
              </a:rPr>
              <a:t>Tabulating the satellite observation requirements </a:t>
            </a:r>
          </a:p>
          <a:p>
            <a:pPr algn="ctr" eaLnBrk="1" hangingPunct="1">
              <a:spcBef>
                <a:spcPct val="0"/>
              </a:spcBef>
              <a:buFontTx/>
              <a:buNone/>
            </a:pPr>
            <a:r>
              <a:rPr lang="en-US" altLang="en-US" sz="1600" b="0" i="1" dirty="0">
                <a:solidFill>
                  <a:schemeClr val="tx2">
                    <a:lumMod val="75000"/>
                  </a:schemeClr>
                </a:solidFill>
                <a:latin typeface="Tw Cen MT" panose="020B0602020104020603" pitchFamily="34" charset="0"/>
              </a:rPr>
              <a:t>(spatial resolution, frequency, and period of coverage) </a:t>
            </a:r>
          </a:p>
          <a:p>
            <a:pPr algn="ctr" eaLnBrk="1" hangingPunct="1">
              <a:spcBef>
                <a:spcPct val="0"/>
              </a:spcBef>
              <a:buFontTx/>
              <a:buNone/>
            </a:pPr>
            <a:r>
              <a:rPr lang="en-US" altLang="en-US" sz="1600" b="0" i="1" dirty="0">
                <a:solidFill>
                  <a:schemeClr val="tx2">
                    <a:lumMod val="75000"/>
                  </a:schemeClr>
                </a:solidFill>
                <a:latin typeface="Tw Cen MT" panose="020B0602020104020603" pitchFamily="34" charset="0"/>
              </a:rPr>
              <a:t>for GEOGLAM</a:t>
            </a:r>
          </a:p>
        </p:txBody>
      </p:sp>
      <p:sp>
        <p:nvSpPr>
          <p:cNvPr id="2" name="TextBox 1"/>
          <p:cNvSpPr txBox="1"/>
          <p:nvPr/>
        </p:nvSpPr>
        <p:spPr>
          <a:xfrm>
            <a:off x="4140311" y="79873"/>
            <a:ext cx="3962400"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200" latinLnBrk="1" hangingPunct="0"/>
            <a:r>
              <a:rPr lang="en-US" sz="2400" dirty="0">
                <a:solidFill>
                  <a:srgbClr val="FF0000"/>
                </a:solidFill>
                <a:latin typeface="Tw Cen MT" panose="020B0602020104020603" pitchFamily="34" charset="0"/>
              </a:rPr>
              <a:t>The original group (2012)</a:t>
            </a:r>
          </a:p>
        </p:txBody>
      </p:sp>
      <p:sp>
        <p:nvSpPr>
          <p:cNvPr id="3" name="TextBox 2"/>
          <p:cNvSpPr txBox="1"/>
          <p:nvPr/>
        </p:nvSpPr>
        <p:spPr>
          <a:xfrm>
            <a:off x="5283311" y="6261872"/>
            <a:ext cx="167640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200" latinLnBrk="1" hangingPunct="0"/>
            <a:r>
              <a:rPr lang="en-US" dirty="0">
                <a:solidFill>
                  <a:srgbClr val="002569"/>
                </a:solidFill>
                <a:latin typeface="Tw Cen MT" panose="020B0602020104020603" pitchFamily="34" charset="0"/>
              </a:rPr>
              <a:t>16 participants </a:t>
            </a:r>
          </a:p>
        </p:txBody>
      </p:sp>
    </p:spTree>
    <p:extLst>
      <p:ext uri="{BB962C8B-B14F-4D97-AF65-F5344CB8AC3E}">
        <p14:creationId xmlns:p14="http://schemas.microsoft.com/office/powerpoint/2010/main" val="3014622843"/>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2"/>
          </p:nvPr>
        </p:nvSpPr>
        <p:spPr/>
        <p:txBody>
          <a:bodyPr/>
          <a:lstStyle/>
          <a:p>
            <a:fld id="{FF09F551-F43D-4047-B22F-3DADC4AC05FE}" type="slidenum">
              <a:rPr lang="en-US" smtClean="0"/>
              <a:pPr/>
              <a:t>30</a:t>
            </a:fld>
            <a:endParaRPr lang="en-US"/>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Shape 139"/>
          <p:cNvSpPr/>
          <p:nvPr/>
        </p:nvSpPr>
        <p:spPr>
          <a:xfrm>
            <a:off x="1888660" y="2682226"/>
            <a:ext cx="8748972" cy="1493548"/>
          </a:xfrm>
          <a:prstGeom prst="rect">
            <a:avLst/>
          </a:prstGeom>
          <a:solidFill>
            <a:srgbClr val="000000">
              <a:alpha val="44430"/>
            </a:srgbClr>
          </a:solidFill>
          <a:ln w="12700">
            <a:miter lim="400000"/>
          </a:ln>
          <a:effectLst>
            <a:outerShdw blurRad="38100" dist="25400" dir="5400000" rotWithShape="0">
              <a:srgbClr val="000000">
                <a:alpha val="50000"/>
              </a:srgbClr>
            </a:outerShdw>
          </a:effectLst>
        </p:spPr>
        <p:txBody>
          <a:bodyPr lIns="42509" tIns="42509" rIns="42509" bIns="42509" anchor="ctr"/>
          <a:lstStyle/>
          <a:p>
            <a:pPr algn="ctr" defTabSz="412691" hangingPunct="0"/>
            <a:r>
              <a:rPr lang="en-US" sz="3200" kern="0" dirty="0" smtClean="0">
                <a:solidFill>
                  <a:srgbClr val="FFFFFF"/>
                </a:solidFill>
                <a:latin typeface="Tw Cen MT" panose="020B0602020104020603" pitchFamily="34" charset="0"/>
                <a:cs typeface="Arial" panose="020B0604020202020204" pitchFamily="34" charset="0"/>
                <a:sym typeface="Helvetica Light"/>
              </a:rPr>
              <a:t>In Sum…</a:t>
            </a:r>
            <a:endParaRPr sz="3200" kern="0" dirty="0">
              <a:solidFill>
                <a:srgbClr val="FFFFFF"/>
              </a:solidFill>
              <a:latin typeface="Tw Cen MT" panose="020B0602020104020603" pitchFamily="34" charset="0"/>
              <a:cs typeface="Arial" panose="020B0604020202020204" pitchFamily="34" charset="0"/>
              <a:sym typeface="Helvetica Light"/>
            </a:endParaRPr>
          </a:p>
        </p:txBody>
      </p:sp>
    </p:spTree>
    <p:extLst>
      <p:ext uri="{BB962C8B-B14F-4D97-AF65-F5344CB8AC3E}">
        <p14:creationId xmlns:p14="http://schemas.microsoft.com/office/powerpoint/2010/main" val="1572142552"/>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8"/>
            <a:ext cx="10515600" cy="981980"/>
          </a:xfrm>
        </p:spPr>
        <p:txBody>
          <a:bodyPr/>
          <a:lstStyle/>
          <a:p>
            <a:r>
              <a:rPr lang="en-US" dirty="0" smtClean="0"/>
              <a:t>Some takeaways (1)</a:t>
            </a:r>
            <a:endParaRPr lang="en-US" dirty="0"/>
          </a:p>
        </p:txBody>
      </p:sp>
      <p:sp>
        <p:nvSpPr>
          <p:cNvPr id="3" name="Content Placeholder 2"/>
          <p:cNvSpPr>
            <a:spLocks noGrp="1"/>
          </p:cNvSpPr>
          <p:nvPr>
            <p:ph idx="1"/>
          </p:nvPr>
        </p:nvSpPr>
        <p:spPr>
          <a:xfrm>
            <a:off x="838200" y="1347108"/>
            <a:ext cx="10515600" cy="5076389"/>
          </a:xfrm>
        </p:spPr>
        <p:txBody>
          <a:bodyPr>
            <a:normAutofit fontScale="77500" lnSpcReduction="20000"/>
          </a:bodyPr>
          <a:lstStyle/>
          <a:p>
            <a:r>
              <a:rPr lang="en-US" dirty="0"/>
              <a:t>Need for common definitions [difficult to analyze responses because of how people understood words used in prompts and </a:t>
            </a:r>
            <a:r>
              <a:rPr lang="en-US" dirty="0" smtClean="0"/>
              <a:t>questions… live and learn </a:t>
            </a:r>
            <a:r>
              <a:rPr lang="en-US" dirty="0" smtClean="0">
                <a:sym typeface="Wingdings" panose="05000000000000000000" pitchFamily="2" charset="2"/>
              </a:rPr>
              <a:t>] </a:t>
            </a:r>
          </a:p>
          <a:p>
            <a:r>
              <a:rPr lang="en-US" dirty="0" smtClean="0"/>
              <a:t>People are using the “workhorse” free and openly available satellites the most</a:t>
            </a:r>
          </a:p>
          <a:p>
            <a:pPr lvl="1"/>
            <a:r>
              <a:rPr lang="en-US" dirty="0" smtClean="0"/>
              <a:t>But slow to adopt new missions like VIIRS and SMAP</a:t>
            </a:r>
          </a:p>
          <a:p>
            <a:pPr lvl="1"/>
            <a:r>
              <a:rPr lang="en-US" dirty="0" smtClean="0"/>
              <a:t>SAR is a huge area of interest – best practices require improvement, capacity development = critical</a:t>
            </a:r>
          </a:p>
          <a:p>
            <a:r>
              <a:rPr lang="en-US" dirty="0" smtClean="0"/>
              <a:t>Huge demand across the board for dense, high resolution optical time series [usually requested as NDVI]</a:t>
            </a:r>
          </a:p>
          <a:p>
            <a:pPr lvl="1"/>
            <a:r>
              <a:rPr lang="en-US" dirty="0" smtClean="0"/>
              <a:t>To realize this, interoperability in moderate resolution </a:t>
            </a:r>
            <a:r>
              <a:rPr lang="en-US" dirty="0" smtClean="0"/>
              <a:t>domain is </a:t>
            </a:r>
            <a:r>
              <a:rPr lang="en-US" u="sng" dirty="0" smtClean="0"/>
              <a:t>critical</a:t>
            </a:r>
            <a:endParaRPr lang="en-US" u="sng" dirty="0" smtClean="0"/>
          </a:p>
          <a:p>
            <a:pPr lvl="1"/>
            <a:r>
              <a:rPr lang="en-US" dirty="0" smtClean="0"/>
              <a:t>At the same time, huge discrepancies in definition of “interoperability” (I mean – intercomparable </a:t>
            </a:r>
            <a:r>
              <a:rPr lang="en-US" dirty="0" smtClean="0"/>
              <a:t>through both </a:t>
            </a:r>
            <a:r>
              <a:rPr lang="en-US" dirty="0" smtClean="0"/>
              <a:t>TIME and </a:t>
            </a:r>
            <a:r>
              <a:rPr lang="en-US" dirty="0" smtClean="0"/>
              <a:t>SPACE – e.g. you could construct a coherent time series, or do a decadal change analysis using multiple missions)</a:t>
            </a:r>
            <a:endParaRPr lang="en-US" dirty="0"/>
          </a:p>
          <a:p>
            <a:r>
              <a:rPr lang="en-US" dirty="0"/>
              <a:t>Increasing communication between info producers and end users is a priority</a:t>
            </a:r>
          </a:p>
          <a:p>
            <a:pPr lvl="1"/>
            <a:r>
              <a:rPr lang="en-US" dirty="0"/>
              <a:t>On value of </a:t>
            </a:r>
            <a:r>
              <a:rPr lang="en-US" dirty="0" smtClean="0"/>
              <a:t>EO in decisions</a:t>
            </a:r>
          </a:p>
          <a:p>
            <a:pPr lvl="1"/>
            <a:r>
              <a:rPr lang="en-US" dirty="0" smtClean="0"/>
              <a:t>On where/how EO can fit into reporting system</a:t>
            </a:r>
          </a:p>
          <a:p>
            <a:pPr lvl="2"/>
            <a:r>
              <a:rPr lang="en-US" dirty="0" smtClean="0"/>
              <a:t>Need </a:t>
            </a:r>
            <a:r>
              <a:rPr lang="en-US" dirty="0"/>
              <a:t>for some level of “guarantee” of long-term observation availability </a:t>
            </a:r>
            <a:r>
              <a:rPr lang="en-US" dirty="0" smtClean="0"/>
              <a:t>of EO products </a:t>
            </a:r>
          </a:p>
          <a:p>
            <a:pPr lvl="2"/>
            <a:r>
              <a:rPr lang="en-US" dirty="0" smtClean="0"/>
              <a:t>Need for curation on EO data and product quality and veracity </a:t>
            </a:r>
            <a:endParaRPr lang="en-US" dirty="0"/>
          </a:p>
          <a:p>
            <a:pPr lvl="1"/>
            <a:r>
              <a:rPr lang="en-US" dirty="0"/>
              <a:t>On how EO can meet policy mandates (and how they intersect, to minimize duplication of effort)</a:t>
            </a:r>
          </a:p>
          <a:p>
            <a:endParaRPr lang="en-US" dirty="0" smtClean="0"/>
          </a:p>
        </p:txBody>
      </p:sp>
      <p:sp>
        <p:nvSpPr>
          <p:cNvPr id="4" name="Slide Number Placeholder 3"/>
          <p:cNvSpPr>
            <a:spLocks noGrp="1"/>
          </p:cNvSpPr>
          <p:nvPr>
            <p:ph type="sldNum" sz="quarter" idx="4"/>
          </p:nvPr>
        </p:nvSpPr>
        <p:spPr/>
        <p:txBody>
          <a:bodyPr/>
          <a:lstStyle/>
          <a:p>
            <a:fld id="{FF09F551-F43D-4047-B22F-3DADC4AC05FE}" type="slidenum">
              <a:rPr lang="en-US" smtClean="0"/>
              <a:pPr/>
              <a:t>31</a:t>
            </a:fld>
            <a:endParaRPr lang="en-US"/>
          </a:p>
        </p:txBody>
      </p:sp>
    </p:spTree>
    <p:extLst>
      <p:ext uri="{BB962C8B-B14F-4D97-AF65-F5344CB8AC3E}">
        <p14:creationId xmlns:p14="http://schemas.microsoft.com/office/powerpoint/2010/main" val="42716465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takeaways (2)</a:t>
            </a:r>
            <a:endParaRPr lang="en-US" dirty="0"/>
          </a:p>
        </p:txBody>
      </p:sp>
      <p:sp>
        <p:nvSpPr>
          <p:cNvPr id="3" name="Content Placeholder 2"/>
          <p:cNvSpPr>
            <a:spLocks noGrp="1"/>
          </p:cNvSpPr>
          <p:nvPr>
            <p:ph idx="1"/>
          </p:nvPr>
        </p:nvSpPr>
        <p:spPr>
          <a:xfrm>
            <a:off x="838200" y="1513840"/>
            <a:ext cx="10515600" cy="4663123"/>
          </a:xfrm>
        </p:spPr>
        <p:txBody>
          <a:bodyPr>
            <a:normAutofit lnSpcReduction="10000"/>
          </a:bodyPr>
          <a:lstStyle/>
          <a:p>
            <a:r>
              <a:rPr lang="en-US" dirty="0"/>
              <a:t>In situ data are a huge challenge – who could coordinate</a:t>
            </a:r>
            <a:r>
              <a:rPr lang="en-US" dirty="0" smtClean="0"/>
              <a:t>?</a:t>
            </a:r>
          </a:p>
          <a:p>
            <a:r>
              <a:rPr lang="en-US" dirty="0" smtClean="0"/>
              <a:t>Integrating </a:t>
            </a:r>
            <a:r>
              <a:rPr lang="en-US" dirty="0"/>
              <a:t>state of the art is </a:t>
            </a:r>
            <a:r>
              <a:rPr lang="en-US" dirty="0" smtClean="0"/>
              <a:t>hard</a:t>
            </a:r>
          </a:p>
          <a:p>
            <a:pPr lvl="1"/>
            <a:r>
              <a:rPr lang="en-US" dirty="0" smtClean="0"/>
              <a:t>For </a:t>
            </a:r>
            <a:r>
              <a:rPr lang="en-US" dirty="0"/>
              <a:t>optimal data management, data users need training, but also need to have ICT experts (computer science) integrated in data management</a:t>
            </a:r>
          </a:p>
          <a:p>
            <a:pPr lvl="2"/>
            <a:r>
              <a:rPr lang="en-US" dirty="0"/>
              <a:t>Cloud computing is already strongly used, but not universally. </a:t>
            </a:r>
            <a:r>
              <a:rPr lang="en-US" dirty="0" smtClean="0"/>
              <a:t>Why? – not asked.</a:t>
            </a:r>
            <a:endParaRPr lang="en-US" dirty="0"/>
          </a:p>
          <a:p>
            <a:pPr lvl="1"/>
            <a:r>
              <a:rPr lang="en-US" dirty="0"/>
              <a:t>People often prefer webinars or short courses; but we know these are the least effective. How to handle trade off between busy schedules and effective knowledge transfer</a:t>
            </a:r>
            <a:r>
              <a:rPr lang="en-US" dirty="0" smtClean="0"/>
              <a:t>?</a:t>
            </a:r>
            <a:endParaRPr lang="en-US" dirty="0"/>
          </a:p>
          <a:p>
            <a:r>
              <a:rPr lang="en-US" dirty="0" smtClean="0"/>
              <a:t>ARD</a:t>
            </a:r>
            <a:r>
              <a:rPr lang="en-US" dirty="0"/>
              <a:t>, ARD+, and EAVs </a:t>
            </a:r>
            <a:r>
              <a:rPr lang="en-US" dirty="0">
                <a:sym typeface="Wingdings" panose="05000000000000000000" pitchFamily="2" charset="2"/>
              </a:rPr>
              <a:t> early articulation through the survey, but a working group needed to follow up on precise definitions as well as priority products at each level</a:t>
            </a:r>
            <a:r>
              <a:rPr lang="en-US" dirty="0"/>
              <a:t/>
            </a:r>
            <a:br>
              <a:rPr lang="en-US" dirty="0"/>
            </a:br>
            <a:endParaRPr lang="en-US" dirty="0"/>
          </a:p>
          <a:p>
            <a:endParaRPr lang="en-US" dirty="0"/>
          </a:p>
        </p:txBody>
      </p:sp>
      <p:sp>
        <p:nvSpPr>
          <p:cNvPr id="4" name="Slide Number Placeholder 3"/>
          <p:cNvSpPr>
            <a:spLocks noGrp="1"/>
          </p:cNvSpPr>
          <p:nvPr>
            <p:ph type="sldNum" sz="quarter" idx="4"/>
          </p:nvPr>
        </p:nvSpPr>
        <p:spPr/>
        <p:txBody>
          <a:bodyPr/>
          <a:lstStyle/>
          <a:p>
            <a:fld id="{FF09F551-F43D-4047-B22F-3DADC4AC05FE}" type="slidenum">
              <a:rPr lang="en-US" smtClean="0"/>
              <a:pPr/>
              <a:t>32</a:t>
            </a:fld>
            <a:endParaRPr lang="en-US"/>
          </a:p>
        </p:txBody>
      </p:sp>
    </p:spTree>
    <p:extLst>
      <p:ext uri="{BB962C8B-B14F-4D97-AF65-F5344CB8AC3E}">
        <p14:creationId xmlns:p14="http://schemas.microsoft.com/office/powerpoint/2010/main" val="9020540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Top Priority Requirements (P. </a:t>
            </a:r>
            <a:r>
              <a:rPr lang="en-US" dirty="0" err="1" smtClean="0"/>
              <a:t>Defourny</a:t>
            </a:r>
            <a:r>
              <a:rPr lang="en-US" dirty="0" smtClean="0"/>
              <a:t>)</a:t>
            </a:r>
            <a:endParaRPr lang="en-US" dirty="0"/>
          </a:p>
        </p:txBody>
      </p:sp>
      <p:sp>
        <p:nvSpPr>
          <p:cNvPr id="3" name="Content Placeholder 2"/>
          <p:cNvSpPr>
            <a:spLocks noGrp="1"/>
          </p:cNvSpPr>
          <p:nvPr>
            <p:ph idx="1"/>
          </p:nvPr>
        </p:nvSpPr>
        <p:spPr>
          <a:xfrm>
            <a:off x="347871" y="1530627"/>
            <a:ext cx="11668538" cy="4750904"/>
          </a:xfrm>
        </p:spPr>
        <p:txBody>
          <a:bodyPr>
            <a:normAutofit fontScale="62500" lnSpcReduction="20000"/>
          </a:bodyPr>
          <a:lstStyle/>
          <a:p>
            <a:r>
              <a:rPr lang="en-US" sz="3200" dirty="0" smtClean="0"/>
              <a:t>Thermal </a:t>
            </a:r>
            <a:r>
              <a:rPr lang="en-US" sz="3200" dirty="0"/>
              <a:t>IR at 30 to 80 m on </a:t>
            </a:r>
            <a:r>
              <a:rPr lang="en-US" sz="3200" dirty="0" smtClean="0"/>
              <a:t>1-3 day </a:t>
            </a:r>
            <a:r>
              <a:rPr lang="en-US" sz="3200" dirty="0"/>
              <a:t>revisit </a:t>
            </a:r>
            <a:r>
              <a:rPr lang="en-US" sz="3200" dirty="0" smtClean="0"/>
              <a:t>cycle (2-7 “clear views”/</a:t>
            </a:r>
            <a:r>
              <a:rPr lang="en-US" sz="3200" dirty="0" err="1" smtClean="0"/>
              <a:t>wk</a:t>
            </a:r>
            <a:r>
              <a:rPr lang="en-US" sz="3200" dirty="0" smtClean="0"/>
              <a:t>)</a:t>
            </a:r>
          </a:p>
          <a:p>
            <a:pPr lvl="1"/>
            <a:r>
              <a:rPr lang="en-US" sz="2900" dirty="0" smtClean="0"/>
              <a:t>Huge impact on monitoring crop conditions and yield estimation, particularly in water limited systems </a:t>
            </a:r>
          </a:p>
          <a:p>
            <a:r>
              <a:rPr lang="en-US" sz="3200" dirty="0" smtClean="0"/>
              <a:t>The “dream” for agricultural monitoring:</a:t>
            </a:r>
          </a:p>
          <a:p>
            <a:pPr lvl="1"/>
            <a:r>
              <a:rPr lang="en-US" sz="2900" dirty="0" smtClean="0"/>
              <a:t>Daily Global 10m VIS + Red </a:t>
            </a:r>
            <a:r>
              <a:rPr lang="en-US" sz="2900" dirty="0"/>
              <a:t>Edge + SWIR </a:t>
            </a:r>
            <a:r>
              <a:rPr lang="en-US" sz="2900" dirty="0" smtClean="0"/>
              <a:t>(+ cloud </a:t>
            </a:r>
            <a:r>
              <a:rPr lang="en-US" sz="2900" dirty="0"/>
              <a:t>screening bands) </a:t>
            </a:r>
            <a:endParaRPr lang="en-US" sz="2900" dirty="0" smtClean="0"/>
          </a:p>
          <a:p>
            <a:pPr marL="317456" lvl="1" indent="0">
              <a:buNone/>
            </a:pPr>
            <a:r>
              <a:rPr lang="en-US" sz="2900" dirty="0" smtClean="0"/>
              <a:t>	AND</a:t>
            </a:r>
            <a:endParaRPr lang="en-US" sz="2900" dirty="0"/>
          </a:p>
          <a:p>
            <a:pPr lvl="1"/>
            <a:r>
              <a:rPr lang="en-US" sz="2900" dirty="0" smtClean="0"/>
              <a:t>2-4 days 10-20m C-band</a:t>
            </a:r>
            <a:r>
              <a:rPr lang="en-US" sz="2900" dirty="0"/>
              <a:t> SAR dual </a:t>
            </a:r>
            <a:r>
              <a:rPr lang="en-US" sz="2900" dirty="0" smtClean="0"/>
              <a:t>pol every </a:t>
            </a:r>
            <a:r>
              <a:rPr lang="en-US" sz="2900" dirty="0"/>
              <a:t>2 to 4 days </a:t>
            </a:r>
            <a:r>
              <a:rPr lang="en-US" sz="2900" dirty="0" smtClean="0"/>
              <a:t>(cloudy areas/times)</a:t>
            </a:r>
            <a:r>
              <a:rPr lang="en-US" sz="2900" dirty="0"/>
              <a:t> </a:t>
            </a:r>
            <a:endParaRPr lang="en-US" sz="2900" dirty="0" smtClean="0"/>
          </a:p>
          <a:p>
            <a:pPr lvl="1">
              <a:buFont typeface="Wingdings" panose="05000000000000000000" pitchFamily="2" charset="2"/>
              <a:buChar char="à"/>
            </a:pPr>
            <a:r>
              <a:rPr lang="en-US" sz="2900" u="sng" dirty="0" smtClean="0"/>
              <a:t>We </a:t>
            </a:r>
            <a:r>
              <a:rPr lang="en-US" sz="2900" u="sng" dirty="0"/>
              <a:t>are getting close to that by 2022</a:t>
            </a:r>
            <a:r>
              <a:rPr lang="en-US" sz="2900" dirty="0"/>
              <a:t> </a:t>
            </a:r>
            <a:r>
              <a:rPr lang="en-US" sz="2900" dirty="0" smtClean="0"/>
              <a:t>(L9 (~2020) </a:t>
            </a:r>
            <a:r>
              <a:rPr lang="en-US" sz="2900" dirty="0"/>
              <a:t>and S2C (2023) launches being </a:t>
            </a:r>
            <a:r>
              <a:rPr lang="en-US" sz="2900" dirty="0" smtClean="0"/>
              <a:t>successful) </a:t>
            </a:r>
            <a:r>
              <a:rPr lang="en-US" sz="2900" dirty="0"/>
              <a:t>if:</a:t>
            </a:r>
            <a:br>
              <a:rPr lang="en-US" sz="2900" dirty="0"/>
            </a:br>
            <a:r>
              <a:rPr lang="en-US" sz="2900" dirty="0"/>
              <a:t>- S2A&amp;B are maintained beyond their nominal 7-y mission and S2C&amp;D not </a:t>
            </a:r>
            <a:r>
              <a:rPr lang="en-US" sz="2900" dirty="0" smtClean="0"/>
              <a:t>delayed </a:t>
            </a:r>
            <a:r>
              <a:rPr lang="en-US" sz="2900" dirty="0"/>
              <a:t>for that </a:t>
            </a:r>
            <a:r>
              <a:rPr lang="en-US" sz="2900" dirty="0" smtClean="0"/>
              <a:t>reason</a:t>
            </a:r>
            <a:r>
              <a:rPr lang="en-US" sz="2900" dirty="0"/>
              <a:t/>
            </a:r>
            <a:br>
              <a:rPr lang="en-US" sz="2900" dirty="0"/>
            </a:br>
            <a:r>
              <a:rPr lang="en-US" sz="2900" dirty="0"/>
              <a:t>- L8&amp;9 are geometrically aligned to S2 and both S2 and L8 made compatible (already more or less OK for </a:t>
            </a:r>
            <a:r>
              <a:rPr lang="en-US" sz="2900" dirty="0" smtClean="0"/>
              <a:t>classification </a:t>
            </a:r>
            <a:r>
              <a:rPr lang="en-US" sz="2900" dirty="0"/>
              <a:t>as in Sen2Agri but HLS or more to be done for NDVI sensor agnostic and Biophysical variables</a:t>
            </a:r>
            <a:r>
              <a:rPr lang="en-US" sz="2900" dirty="0" smtClean="0"/>
              <a:t>)</a:t>
            </a:r>
          </a:p>
          <a:p>
            <a:pPr lvl="1">
              <a:buFont typeface="Wingdings" panose="05000000000000000000" pitchFamily="2" charset="2"/>
              <a:buChar char="à"/>
            </a:pPr>
            <a:r>
              <a:rPr lang="en-US" sz="2900" dirty="0" smtClean="0"/>
              <a:t>CLOUD and CLOUD SHADOW SCREENING </a:t>
            </a:r>
            <a:r>
              <a:rPr lang="en-US" sz="2900" dirty="0" smtClean="0">
                <a:sym typeface="Wingdings" panose="05000000000000000000" pitchFamily="2" charset="2"/>
              </a:rPr>
              <a:t> remain serious concern, need to move beyond ACIX to operational solution</a:t>
            </a:r>
            <a:endParaRPr lang="en-US" sz="2900" dirty="0" smtClean="0"/>
          </a:p>
          <a:p>
            <a:r>
              <a:rPr lang="en-US" sz="3200" dirty="0" smtClean="0"/>
              <a:t>Increased SAR coverage over very cloudy areas during peak of growing season (esp. Africa – Sen1C planning)</a:t>
            </a:r>
          </a:p>
          <a:p>
            <a:pPr lvl="1"/>
            <a:r>
              <a:rPr lang="en-US" sz="2900" dirty="0" smtClean="0"/>
              <a:t>Near synchronous </a:t>
            </a:r>
            <a:r>
              <a:rPr lang="en-US" sz="2900" dirty="0" err="1" smtClean="0"/>
              <a:t>multifrequency</a:t>
            </a:r>
            <a:r>
              <a:rPr lang="en-US" sz="2900" dirty="0" smtClean="0"/>
              <a:t> observations ((roughness, rainfall, soil moisture) </a:t>
            </a:r>
          </a:p>
          <a:p>
            <a:pPr marL="0" indent="0">
              <a:buNone/>
            </a:pPr>
            <a:endParaRPr lang="en-US" dirty="0"/>
          </a:p>
        </p:txBody>
      </p:sp>
      <p:sp>
        <p:nvSpPr>
          <p:cNvPr id="4" name="Slide Number Placeholder 3"/>
          <p:cNvSpPr>
            <a:spLocks noGrp="1"/>
          </p:cNvSpPr>
          <p:nvPr>
            <p:ph type="sldNum" sz="quarter" idx="4"/>
          </p:nvPr>
        </p:nvSpPr>
        <p:spPr/>
        <p:txBody>
          <a:bodyPr/>
          <a:lstStyle/>
          <a:p>
            <a:fld id="{FF09F551-F43D-4047-B22F-3DADC4AC05FE}" type="slidenum">
              <a:rPr lang="en-US" smtClean="0"/>
              <a:pPr/>
              <a:t>33</a:t>
            </a:fld>
            <a:endParaRPr lang="en-US"/>
          </a:p>
        </p:txBody>
      </p:sp>
    </p:spTree>
    <p:extLst>
      <p:ext uri="{BB962C8B-B14F-4D97-AF65-F5344CB8AC3E}">
        <p14:creationId xmlns:p14="http://schemas.microsoft.com/office/powerpoint/2010/main" val="4166842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1834" y="441885"/>
            <a:ext cx="11644688" cy="5588581"/>
          </a:xfrm>
          <a:prstGeom prst="rect">
            <a:avLst/>
          </a:prstGeom>
        </p:spPr>
        <p:txBody>
          <a:bodyPr wrap="square">
            <a:spAutoFit/>
          </a:bodyPr>
          <a:lstStyle/>
          <a:p>
            <a:pPr algn="l"/>
            <a:r>
              <a:rPr lang="en-US" sz="3094" b="1" dirty="0">
                <a:solidFill>
                  <a:schemeClr val="bg1">
                    <a:lumMod val="50000"/>
                  </a:schemeClr>
                </a:solidFill>
                <a:latin typeface="Calibri" panose="020F0502020204030204" pitchFamily="34" charset="0"/>
              </a:rPr>
              <a:t>How do we prepare for 2035 a historical time series of weekly / decadal global cloud free observation ?</a:t>
            </a:r>
          </a:p>
          <a:p>
            <a:pPr algn="l"/>
            <a:endParaRPr lang="en-US" sz="1125" b="1" dirty="0">
              <a:solidFill>
                <a:schemeClr val="accent1"/>
              </a:solidFill>
              <a:latin typeface="Calibri" panose="020F0502020204030204" pitchFamily="34" charset="0"/>
            </a:endParaRPr>
          </a:p>
          <a:p>
            <a:pPr algn="l"/>
            <a:r>
              <a:rPr lang="en-US" sz="3375" b="1" dirty="0">
                <a:solidFill>
                  <a:schemeClr val="accent1"/>
                </a:solidFill>
                <a:effectLst>
                  <a:outerShdw blurRad="38100" dist="38100" dir="2700000" algn="tl">
                    <a:srgbClr val="000000">
                      <a:alpha val="43137"/>
                    </a:srgbClr>
                  </a:outerShdw>
                </a:effectLst>
                <a:latin typeface="Calibri" panose="020F0502020204030204" pitchFamily="34" charset="0"/>
              </a:rPr>
              <a:t>Sentinel-2A&amp;B + Landsat-8&amp;9 Solution </a:t>
            </a:r>
            <a:r>
              <a:rPr lang="en-US" sz="3375" b="1" dirty="0">
                <a:solidFill>
                  <a:schemeClr val="accent1"/>
                </a:solidFill>
                <a:effectLst>
                  <a:outerShdw blurRad="38100" dist="38100" dir="2700000" algn="tl">
                    <a:srgbClr val="000000">
                      <a:alpha val="43137"/>
                    </a:srgbClr>
                  </a:outerShdw>
                </a:effectLst>
                <a:latin typeface="Calibri" panose="020F0502020204030204" pitchFamily="34" charset="0"/>
              </a:rPr>
              <a:t>?	</a:t>
            </a:r>
            <a:endParaRPr lang="en-US" sz="3375" b="1" dirty="0">
              <a:solidFill>
                <a:schemeClr val="accent1"/>
              </a:solidFill>
              <a:effectLst>
                <a:outerShdw blurRad="38100" dist="38100" dir="2700000" algn="tl">
                  <a:srgbClr val="000000">
                    <a:alpha val="43137"/>
                  </a:srgbClr>
                </a:outerShdw>
              </a:effectLst>
              <a:latin typeface="Calibri" panose="020F0502020204030204" pitchFamily="34" charset="0"/>
            </a:endParaRPr>
          </a:p>
          <a:p>
            <a:pPr algn="l"/>
            <a:endParaRPr lang="en-US" sz="1125" b="1" dirty="0">
              <a:solidFill>
                <a:schemeClr val="accent1"/>
              </a:solidFill>
              <a:latin typeface="Calibri" panose="020F0502020204030204" pitchFamily="34" charset="0"/>
            </a:endParaRPr>
          </a:p>
          <a:p>
            <a:pPr marL="401822" indent="-401822">
              <a:buFont typeface="Arial" panose="020B0604020202020204" pitchFamily="34" charset="0"/>
              <a:buChar char="•"/>
            </a:pPr>
            <a:r>
              <a:rPr lang="en-US" sz="2812" dirty="0">
                <a:latin typeface="Calibri" panose="020F0502020204030204" pitchFamily="34" charset="0"/>
              </a:rPr>
              <a:t>10-20-30 m for 13+ bands including SWIR </a:t>
            </a:r>
          </a:p>
          <a:p>
            <a:pPr marL="401822" indent="-401822">
              <a:buFont typeface="Arial" panose="020B0604020202020204" pitchFamily="34" charset="0"/>
              <a:buChar char="•"/>
            </a:pPr>
            <a:r>
              <a:rPr lang="en-US" sz="2812" dirty="0">
                <a:solidFill>
                  <a:srgbClr val="FF0000"/>
                </a:solidFill>
                <a:latin typeface="Calibri" panose="020F0502020204030204" pitchFamily="34" charset="0"/>
              </a:rPr>
              <a:t>r</a:t>
            </a:r>
            <a:r>
              <a:rPr lang="en-US" sz="2812" dirty="0">
                <a:solidFill>
                  <a:srgbClr val="FF0000"/>
                </a:solidFill>
                <a:latin typeface="Calibri" panose="020F0502020204030204" pitchFamily="34" charset="0"/>
              </a:rPr>
              <a:t>evisit of 1,5 -2,5 days for most regions</a:t>
            </a:r>
          </a:p>
          <a:p>
            <a:pPr marL="401822" indent="-401822">
              <a:buFont typeface="Arial" panose="020B0604020202020204" pitchFamily="34" charset="0"/>
              <a:buChar char="•"/>
            </a:pPr>
            <a:r>
              <a:rPr lang="en-US" sz="2812" dirty="0">
                <a:latin typeface="Calibri" panose="020F0502020204030204" pitchFamily="34" charset="0"/>
              </a:rPr>
              <a:t>g</a:t>
            </a:r>
            <a:r>
              <a:rPr lang="en-US" sz="2812" dirty="0">
                <a:latin typeface="Calibri" panose="020F0502020204030204" pitchFamily="34" charset="0"/>
              </a:rPr>
              <a:t>ood overpass </a:t>
            </a:r>
            <a:r>
              <a:rPr lang="en-US" sz="2812" dirty="0">
                <a:latin typeface="Calibri" panose="020F0502020204030204" pitchFamily="34" charset="0"/>
              </a:rPr>
              <a:t>time </a:t>
            </a:r>
            <a:r>
              <a:rPr lang="en-US" sz="2812" dirty="0">
                <a:latin typeface="Calibri" panose="020F0502020204030204" pitchFamily="34" charset="0"/>
              </a:rPr>
              <a:t>(10:30 P.M.)</a:t>
            </a:r>
          </a:p>
          <a:p>
            <a:pPr marL="401822" indent="-401822">
              <a:buFont typeface="Arial" panose="020B0604020202020204" pitchFamily="34" charset="0"/>
              <a:buChar char="•"/>
            </a:pPr>
            <a:r>
              <a:rPr lang="en-US" sz="2812" dirty="0">
                <a:solidFill>
                  <a:srgbClr val="FF0000"/>
                </a:solidFill>
                <a:latin typeface="Calibri" panose="020F0502020204030204" pitchFamily="34" charset="0"/>
              </a:rPr>
              <a:t>n</a:t>
            </a:r>
            <a:r>
              <a:rPr lang="en-US" sz="2812" dirty="0">
                <a:solidFill>
                  <a:srgbClr val="FF0000"/>
                </a:solidFill>
                <a:latin typeface="Calibri" panose="020F0502020204030204" pitchFamily="34" charset="0"/>
              </a:rPr>
              <a:t>o redundancy</a:t>
            </a:r>
          </a:p>
          <a:p>
            <a:pPr marL="401822" indent="-401822">
              <a:buFont typeface="Arial" panose="020B0604020202020204" pitchFamily="34" charset="0"/>
              <a:buChar char="•"/>
            </a:pPr>
            <a:r>
              <a:rPr lang="en-US" sz="2812" dirty="0">
                <a:solidFill>
                  <a:srgbClr val="FF0000"/>
                </a:solidFill>
                <a:latin typeface="Calibri" panose="020F0502020204030204" pitchFamily="34" charset="0"/>
              </a:rPr>
              <a:t>technical compatibility and latency (tbc)</a:t>
            </a:r>
          </a:p>
          <a:p>
            <a:pPr marL="401822" indent="-401822">
              <a:buFont typeface="Arial" panose="020B0604020202020204" pitchFamily="34" charset="0"/>
              <a:buChar char="•"/>
            </a:pPr>
            <a:r>
              <a:rPr lang="en-US" sz="2812" dirty="0">
                <a:latin typeface="Calibri" panose="020F0502020204030204" pitchFamily="34" charset="0"/>
              </a:rPr>
              <a:t>very large bandwidth </a:t>
            </a:r>
            <a:r>
              <a:rPr lang="en-US" sz="2812" dirty="0">
                <a:latin typeface="Calibri" panose="020F0502020204030204" pitchFamily="34" charset="0"/>
              </a:rPr>
              <a:t>requirement</a:t>
            </a:r>
          </a:p>
          <a:p>
            <a:pPr marL="401822" indent="-401822">
              <a:buFont typeface="Arial" panose="020B0604020202020204" pitchFamily="34" charset="0"/>
              <a:buChar char="•"/>
            </a:pPr>
            <a:r>
              <a:rPr lang="en-US" sz="2812" dirty="0">
                <a:latin typeface="Calibri" panose="020F0502020204030204" pitchFamily="34" charset="0"/>
              </a:rPr>
              <a:t>v</a:t>
            </a:r>
            <a:r>
              <a:rPr lang="en-US" sz="2812" dirty="0">
                <a:latin typeface="Calibri" panose="020F0502020204030204" pitchFamily="34" charset="0"/>
              </a:rPr>
              <a:t>ery big data handling, reprocessing feasibility?</a:t>
            </a:r>
          </a:p>
          <a:p>
            <a:pPr algn="l"/>
            <a:r>
              <a:rPr lang="en-US" sz="1406" b="1" dirty="0">
                <a:solidFill>
                  <a:schemeClr val="accent1"/>
                </a:solidFill>
                <a:latin typeface="Calibri" panose="020F0502020204030204" pitchFamily="34" charset="0"/>
              </a:rPr>
              <a:t>		</a:t>
            </a:r>
            <a:endParaRPr lang="en-US" sz="1406" b="1" dirty="0">
              <a:solidFill>
                <a:schemeClr val="accent1"/>
              </a:solidFill>
              <a:latin typeface="Calibri" panose="020F0502020204030204" pitchFamily="34" charset="0"/>
            </a:endParaRPr>
          </a:p>
          <a:p>
            <a:pPr algn="l"/>
            <a:r>
              <a:rPr lang="en-US" sz="2812" dirty="0">
                <a:solidFill>
                  <a:schemeClr val="accent1"/>
                </a:solidFill>
                <a:latin typeface="Calibri" panose="020F0502020204030204" pitchFamily="34" charset="0"/>
              </a:rPr>
              <a:t>=&gt; </a:t>
            </a:r>
            <a:r>
              <a:rPr lang="en-US" sz="2812" b="1" dirty="0">
                <a:solidFill>
                  <a:schemeClr val="accent1"/>
                </a:solidFill>
                <a:latin typeface="Calibri" panose="020F0502020204030204" pitchFamily="34" charset="0"/>
              </a:rPr>
              <a:t>Probably a too heavy solution  with still too many gaps</a:t>
            </a:r>
          </a:p>
        </p:txBody>
      </p:sp>
      <p:sp>
        <p:nvSpPr>
          <p:cNvPr id="4" name="TextBox 27"/>
          <p:cNvSpPr txBox="1"/>
          <p:nvPr/>
        </p:nvSpPr>
        <p:spPr>
          <a:xfrm>
            <a:off x="11412054" y="1960757"/>
            <a:ext cx="1068746" cy="295310"/>
          </a:xfrm>
          <a:prstGeom prst="rect">
            <a:avLst/>
          </a:prstGeom>
          <a:noFill/>
        </p:spPr>
        <p:txBody>
          <a:bodyPr lIns="67347" tIns="33673" rIns="67347" bIns="33673">
            <a:spAutoFit/>
            <a:scene3d>
              <a:camera prst="orthographicFront"/>
              <a:lightRig rig="threePt" dir="t"/>
            </a:scene3d>
            <a:sp3d extrusionH="57150">
              <a:bevelT w="50800" h="38100" prst="riblet"/>
            </a:sp3d>
          </a:bodyPr>
          <a:lstStyle/>
          <a:p>
            <a:pPr algn="ctr">
              <a:defRPr/>
            </a:pPr>
            <a:r>
              <a:rPr lang="en-GB" sz="1477"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50800" dist="38100" dir="2700000" algn="tl" rotWithShape="0">
                    <a:prstClr val="black">
                      <a:alpha val="40000"/>
                    </a:prstClr>
                  </a:outerShdw>
                </a:effectLst>
              </a:rPr>
              <a:t>2030</a:t>
            </a:r>
          </a:p>
        </p:txBody>
      </p:sp>
      <p:sp>
        <p:nvSpPr>
          <p:cNvPr id="5" name="TextBox 28"/>
          <p:cNvSpPr txBox="1"/>
          <p:nvPr/>
        </p:nvSpPr>
        <p:spPr>
          <a:xfrm>
            <a:off x="8526196" y="2011386"/>
            <a:ext cx="1068746" cy="295310"/>
          </a:xfrm>
          <a:prstGeom prst="rect">
            <a:avLst/>
          </a:prstGeom>
          <a:noFill/>
        </p:spPr>
        <p:txBody>
          <a:bodyPr lIns="67347" tIns="33673" rIns="67347" bIns="33673">
            <a:spAutoFit/>
            <a:scene3d>
              <a:camera prst="orthographicFront"/>
              <a:lightRig rig="threePt" dir="t"/>
            </a:scene3d>
            <a:sp3d extrusionH="57150">
              <a:bevelT w="50800" h="38100" prst="riblet"/>
            </a:sp3d>
          </a:bodyPr>
          <a:lstStyle/>
          <a:p>
            <a:pPr algn="ctr">
              <a:defRPr/>
            </a:pPr>
            <a:r>
              <a:rPr lang="en-GB" sz="1477"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50800" dist="38100" dir="2700000" algn="tl" rotWithShape="0">
                    <a:prstClr val="black">
                      <a:alpha val="40000"/>
                    </a:prstClr>
                  </a:outerShdw>
                </a:effectLst>
              </a:rPr>
              <a:t>2020</a:t>
            </a:r>
          </a:p>
        </p:txBody>
      </p:sp>
      <p:sp>
        <p:nvSpPr>
          <p:cNvPr id="6" name="TextBox 29"/>
          <p:cNvSpPr txBox="1"/>
          <p:nvPr/>
        </p:nvSpPr>
        <p:spPr>
          <a:xfrm>
            <a:off x="7311098" y="2011386"/>
            <a:ext cx="1068746" cy="295310"/>
          </a:xfrm>
          <a:prstGeom prst="rect">
            <a:avLst/>
          </a:prstGeom>
          <a:noFill/>
        </p:spPr>
        <p:txBody>
          <a:bodyPr lIns="67347" tIns="33673" rIns="67347" bIns="33673">
            <a:spAutoFit/>
            <a:scene3d>
              <a:camera prst="orthographicFront"/>
              <a:lightRig rig="threePt" dir="t"/>
            </a:scene3d>
            <a:sp3d extrusionH="57150">
              <a:bevelT w="50800" h="38100" prst="riblet"/>
            </a:sp3d>
          </a:bodyPr>
          <a:lstStyle/>
          <a:p>
            <a:pPr algn="ctr">
              <a:defRPr/>
            </a:pPr>
            <a:r>
              <a:rPr lang="en-GB" sz="1477"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50800" dist="38100" dir="2700000" algn="tl" rotWithShape="0">
                    <a:prstClr val="black">
                      <a:alpha val="40000"/>
                    </a:prstClr>
                  </a:outerShdw>
                </a:effectLst>
              </a:rPr>
              <a:t>2015</a:t>
            </a:r>
          </a:p>
        </p:txBody>
      </p:sp>
      <p:sp>
        <p:nvSpPr>
          <p:cNvPr id="7" name="Rounded Rectangle 34"/>
          <p:cNvSpPr/>
          <p:nvPr/>
        </p:nvSpPr>
        <p:spPr>
          <a:xfrm>
            <a:off x="7817389" y="2365789"/>
            <a:ext cx="4219327" cy="192040"/>
          </a:xfrm>
          <a:prstGeom prst="roundRect">
            <a:avLst/>
          </a:prstGeom>
        </p:spPr>
        <p:style>
          <a:lnRef idx="0">
            <a:schemeClr val="accent1"/>
          </a:lnRef>
          <a:fillRef idx="3">
            <a:schemeClr val="accent1"/>
          </a:fillRef>
          <a:effectRef idx="3">
            <a:schemeClr val="accent1"/>
          </a:effectRef>
          <a:fontRef idx="minor">
            <a:schemeClr val="lt1"/>
          </a:fontRef>
        </p:style>
        <p:txBody>
          <a:bodyPr lIns="67347" tIns="33673" rIns="67347" bIns="33673" anchor="ctr"/>
          <a:lstStyle/>
          <a:p>
            <a:pPr algn="ctr">
              <a:defRPr/>
            </a:pPr>
            <a:endParaRPr lang="en-GB" sz="1266"/>
          </a:p>
        </p:txBody>
      </p:sp>
      <p:sp>
        <p:nvSpPr>
          <p:cNvPr id="8" name="TextBox 16"/>
          <p:cNvSpPr txBox="1">
            <a:spLocks noChangeArrowheads="1"/>
          </p:cNvSpPr>
          <p:nvPr/>
        </p:nvSpPr>
        <p:spPr bwMode="auto">
          <a:xfrm>
            <a:off x="7614872" y="2618935"/>
            <a:ext cx="4393272" cy="262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7347" tIns="33673" rIns="67347" bIns="3367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GB" sz="1266" b="1" dirty="0">
                <a:solidFill>
                  <a:srgbClr val="0098DB"/>
                </a:solidFill>
                <a:ea typeface="MS PGothic" charset="0"/>
                <a:cs typeface="MS PGothic" charset="0"/>
              </a:rPr>
              <a:t>S-2 </a:t>
            </a:r>
            <a:r>
              <a:rPr lang="en-GB" sz="1266" b="1" dirty="0">
                <a:solidFill>
                  <a:srgbClr val="0098DB"/>
                </a:solidFill>
                <a:ea typeface="MS PGothic" charset="0"/>
                <a:cs typeface="MS PGothic" charset="0"/>
              </a:rPr>
              <a:t>A       B                                      C          D</a:t>
            </a:r>
            <a:endParaRPr lang="en-GB" sz="1266" b="1" dirty="0">
              <a:solidFill>
                <a:srgbClr val="0098DB"/>
              </a:solidFill>
              <a:ea typeface="MS PGothic" charset="0"/>
              <a:cs typeface="MS PGothic" charset="0"/>
            </a:endParaRPr>
          </a:p>
        </p:txBody>
      </p:sp>
      <p:pic>
        <p:nvPicPr>
          <p:cNvPr id="9" name="Picture 6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5956" y="2274578"/>
            <a:ext cx="187525" cy="4167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6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50422" y="2274578"/>
            <a:ext cx="187525" cy="4167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6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51680" y="2264532"/>
            <a:ext cx="187525" cy="4167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6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61317" y="2266764"/>
            <a:ext cx="187525" cy="4167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ounded Rectangle 34"/>
          <p:cNvSpPr/>
          <p:nvPr/>
        </p:nvSpPr>
        <p:spPr>
          <a:xfrm>
            <a:off x="7260469" y="2973338"/>
            <a:ext cx="4776247" cy="202516"/>
          </a:xfrm>
          <a:prstGeom prst="roundRect">
            <a:avLst/>
          </a:prstGeom>
        </p:spPr>
        <p:style>
          <a:lnRef idx="0">
            <a:schemeClr val="accent1"/>
          </a:lnRef>
          <a:fillRef idx="3">
            <a:schemeClr val="accent1"/>
          </a:fillRef>
          <a:effectRef idx="3">
            <a:schemeClr val="accent1"/>
          </a:effectRef>
          <a:fontRef idx="minor">
            <a:schemeClr val="lt1"/>
          </a:fontRef>
        </p:style>
        <p:txBody>
          <a:bodyPr lIns="67347" tIns="33673" rIns="67347" bIns="33673" anchor="ctr"/>
          <a:lstStyle/>
          <a:p>
            <a:pPr algn="ctr">
              <a:defRPr/>
            </a:pPr>
            <a:endParaRPr lang="en-GB" sz="1266"/>
          </a:p>
        </p:txBody>
      </p:sp>
      <p:sp>
        <p:nvSpPr>
          <p:cNvPr id="14" name="TextBox 16"/>
          <p:cNvSpPr txBox="1">
            <a:spLocks noChangeArrowheads="1"/>
          </p:cNvSpPr>
          <p:nvPr/>
        </p:nvSpPr>
        <p:spPr bwMode="auto">
          <a:xfrm>
            <a:off x="7260469" y="3277113"/>
            <a:ext cx="4393272" cy="4575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7347" tIns="33673" rIns="67347" bIns="3367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GB" sz="1266" b="1" dirty="0">
                <a:solidFill>
                  <a:srgbClr val="0098DB"/>
                </a:solidFill>
                <a:ea typeface="MS PGothic" charset="0"/>
                <a:cs typeface="MS PGothic" charset="0"/>
              </a:rPr>
              <a:t>L-8 		            L-9				L-10</a:t>
            </a:r>
            <a:endParaRPr lang="en-GB" sz="1266" b="1" dirty="0">
              <a:solidFill>
                <a:srgbClr val="0098DB"/>
              </a:solidFill>
              <a:ea typeface="MS PGothic" charset="0"/>
              <a:cs typeface="MS PGothic" charset="0"/>
            </a:endParaRPr>
          </a:p>
        </p:txBody>
      </p:sp>
      <p:pic>
        <p:nvPicPr>
          <p:cNvPr id="15" name="Picture 6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61728" y="2922710"/>
            <a:ext cx="187525" cy="4167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6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83116" y="2922710"/>
            <a:ext cx="187525" cy="4167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6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60167" y="2922710"/>
            <a:ext cx="187525" cy="4167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ZoneTexte 19"/>
          <p:cNvSpPr txBox="1"/>
          <p:nvPr/>
        </p:nvSpPr>
        <p:spPr>
          <a:xfrm>
            <a:off x="8070534" y="6365487"/>
            <a:ext cx="1896673" cy="287130"/>
          </a:xfrm>
          <a:prstGeom prst="rect">
            <a:avLst/>
          </a:prstGeom>
          <a:noFill/>
        </p:spPr>
        <p:txBody>
          <a:bodyPr wrap="none" rtlCol="0">
            <a:spAutoFit/>
          </a:bodyPr>
          <a:lstStyle/>
          <a:p>
            <a:r>
              <a:rPr lang="fr-BE" sz="1266" dirty="0" err="1"/>
              <a:t>Whitcraft</a:t>
            </a:r>
            <a:r>
              <a:rPr lang="fr-BE" sz="1266" dirty="0"/>
              <a:t> et al. RS 2014</a:t>
            </a:r>
            <a:endParaRPr lang="fr-BE" sz="1266" dirty="0"/>
          </a:p>
        </p:txBody>
      </p:sp>
      <p:pic>
        <p:nvPicPr>
          <p:cNvPr id="21" name="Image 20"/>
          <p:cNvPicPr>
            <a:picLocks noChangeAspect="1"/>
          </p:cNvPicPr>
          <p:nvPr/>
        </p:nvPicPr>
        <p:blipFill>
          <a:blip r:embed="rId4"/>
          <a:stretch>
            <a:fillRect/>
          </a:stretch>
        </p:blipFill>
        <p:spPr>
          <a:xfrm>
            <a:off x="8526195" y="3479629"/>
            <a:ext cx="3500063" cy="1822647"/>
          </a:xfrm>
          <a:prstGeom prst="rect">
            <a:avLst/>
          </a:prstGeom>
        </p:spPr>
      </p:pic>
      <p:pic>
        <p:nvPicPr>
          <p:cNvPr id="19" name="Image 18"/>
          <p:cNvPicPr>
            <a:picLocks noChangeAspect="1"/>
          </p:cNvPicPr>
          <p:nvPr/>
        </p:nvPicPr>
        <p:blipFill>
          <a:blip r:embed="rId5"/>
          <a:stretch>
            <a:fillRect/>
          </a:stretch>
        </p:blipFill>
        <p:spPr>
          <a:xfrm>
            <a:off x="9943811" y="5201018"/>
            <a:ext cx="2015815" cy="1466656"/>
          </a:xfrm>
          <a:prstGeom prst="rect">
            <a:avLst/>
          </a:prstGeom>
        </p:spPr>
      </p:pic>
    </p:spTree>
    <p:extLst>
      <p:ext uri="{BB962C8B-B14F-4D97-AF65-F5344CB8AC3E}">
        <p14:creationId xmlns:p14="http://schemas.microsoft.com/office/powerpoint/2010/main" val="1304036342"/>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Top Priority Requirements (P. </a:t>
            </a:r>
            <a:r>
              <a:rPr lang="en-US" dirty="0" err="1" smtClean="0"/>
              <a:t>Defourny</a:t>
            </a:r>
            <a:r>
              <a:rPr lang="en-US" dirty="0" smtClean="0"/>
              <a:t>)</a:t>
            </a:r>
            <a:endParaRPr lang="en-US" dirty="0"/>
          </a:p>
        </p:txBody>
      </p:sp>
      <p:sp>
        <p:nvSpPr>
          <p:cNvPr id="3" name="Content Placeholder 2"/>
          <p:cNvSpPr>
            <a:spLocks noGrp="1"/>
          </p:cNvSpPr>
          <p:nvPr>
            <p:ph idx="1"/>
          </p:nvPr>
        </p:nvSpPr>
        <p:spPr>
          <a:xfrm>
            <a:off x="347871" y="1530626"/>
            <a:ext cx="11668538" cy="4892871"/>
          </a:xfrm>
        </p:spPr>
        <p:txBody>
          <a:bodyPr>
            <a:normAutofit/>
          </a:bodyPr>
          <a:lstStyle/>
          <a:p>
            <a:r>
              <a:rPr lang="en-US" sz="2800" dirty="0" smtClean="0"/>
              <a:t>In case of the unavailability of the computing resources necessary to get a daily </a:t>
            </a:r>
            <a:r>
              <a:rPr lang="en-US" sz="2800" dirty="0"/>
              <a:t>global 10m </a:t>
            </a:r>
            <a:r>
              <a:rPr lang="en-US" sz="2800" dirty="0" smtClean="0"/>
              <a:t>rapidly, </a:t>
            </a:r>
          </a:p>
          <a:p>
            <a:r>
              <a:rPr lang="en-US" sz="2800" dirty="0" smtClean="0"/>
              <a:t>and </a:t>
            </a:r>
            <a:r>
              <a:rPr lang="en-US" sz="2800" dirty="0"/>
              <a:t>the unavailability of precise </a:t>
            </a:r>
            <a:r>
              <a:rPr lang="en-US" sz="2800" dirty="0" err="1"/>
              <a:t>orbitography</a:t>
            </a:r>
            <a:r>
              <a:rPr lang="en-US" sz="2800" dirty="0"/>
              <a:t> in due time, the data latency will never be </a:t>
            </a:r>
            <a:r>
              <a:rPr lang="en-US" sz="2800" dirty="0" smtClean="0"/>
              <a:t>reduced.</a:t>
            </a:r>
          </a:p>
          <a:p>
            <a:r>
              <a:rPr lang="en-US" sz="2800" dirty="0" smtClean="0"/>
              <a:t>A reasonable </a:t>
            </a:r>
            <a:r>
              <a:rPr lang="en-US" sz="2800" dirty="0"/>
              <a:t>option is to have fast track processing chain </a:t>
            </a:r>
            <a:r>
              <a:rPr lang="en-US" sz="2800" dirty="0" smtClean="0"/>
              <a:t>(e.g. MODIS LANCE NRT) </a:t>
            </a:r>
            <a:r>
              <a:rPr lang="en-US" sz="2800" dirty="0"/>
              <a:t>to </a:t>
            </a:r>
            <a:r>
              <a:rPr lang="en-US" sz="2800" b="1" dirty="0"/>
              <a:t>get very rapidly a 50 to 100m daily imagery from the </a:t>
            </a:r>
            <a:r>
              <a:rPr lang="en-US" sz="2800" b="1" dirty="0" smtClean="0"/>
              <a:t>10m observation</a:t>
            </a:r>
            <a:r>
              <a:rPr lang="en-US" sz="2800" b="1" dirty="0"/>
              <a:t> </a:t>
            </a:r>
            <a:r>
              <a:rPr lang="en-US" sz="2800" dirty="0"/>
              <a:t>(aggregation on board or as soon as it is received).  </a:t>
            </a:r>
            <a:endParaRPr lang="en-US" sz="2800" dirty="0" smtClean="0"/>
          </a:p>
          <a:p>
            <a:pPr lvl="1"/>
            <a:r>
              <a:rPr lang="en-US" dirty="0" smtClean="0"/>
              <a:t>First </a:t>
            </a:r>
            <a:r>
              <a:rPr lang="en-US" dirty="0"/>
              <a:t>this could be a easiest way to build a consistent long term time series at 100m resolution (as a </a:t>
            </a:r>
            <a:r>
              <a:rPr lang="en-US" dirty="0" err="1"/>
              <a:t>followup</a:t>
            </a:r>
            <a:r>
              <a:rPr lang="en-US" dirty="0"/>
              <a:t> of the MODIS 250-VIIRS 375).  Second, degrading a 10m to 100m provide a much sharper imager because of the PSF effect </a:t>
            </a:r>
            <a:r>
              <a:rPr lang="en-US" dirty="0" smtClean="0"/>
              <a:t>reduction. (See Annex)</a:t>
            </a:r>
            <a:endParaRPr lang="en-US" dirty="0"/>
          </a:p>
        </p:txBody>
      </p:sp>
      <p:sp>
        <p:nvSpPr>
          <p:cNvPr id="4" name="Slide Number Placeholder 3"/>
          <p:cNvSpPr>
            <a:spLocks noGrp="1"/>
          </p:cNvSpPr>
          <p:nvPr>
            <p:ph type="sldNum" sz="quarter" idx="4"/>
          </p:nvPr>
        </p:nvSpPr>
        <p:spPr/>
        <p:txBody>
          <a:bodyPr/>
          <a:lstStyle/>
          <a:p>
            <a:fld id="{FF09F551-F43D-4047-B22F-3DADC4AC05FE}" type="slidenum">
              <a:rPr lang="en-US" smtClean="0"/>
              <a:pPr/>
              <a:t>35</a:t>
            </a:fld>
            <a:endParaRPr lang="en-US"/>
          </a:p>
        </p:txBody>
      </p:sp>
    </p:spTree>
    <p:extLst>
      <p:ext uri="{BB962C8B-B14F-4D97-AF65-F5344CB8AC3E}">
        <p14:creationId xmlns:p14="http://schemas.microsoft.com/office/powerpoint/2010/main" val="17777689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1834" y="441885"/>
            <a:ext cx="11644688" cy="5588581"/>
          </a:xfrm>
          <a:prstGeom prst="rect">
            <a:avLst/>
          </a:prstGeom>
        </p:spPr>
        <p:txBody>
          <a:bodyPr wrap="square">
            <a:spAutoFit/>
          </a:bodyPr>
          <a:lstStyle/>
          <a:p>
            <a:pPr algn="l"/>
            <a:r>
              <a:rPr lang="en-US" sz="3094" b="1" dirty="0">
                <a:solidFill>
                  <a:schemeClr val="bg1">
                    <a:lumMod val="50000"/>
                  </a:schemeClr>
                </a:solidFill>
                <a:latin typeface="Calibri" panose="020F0502020204030204" pitchFamily="34" charset="0"/>
              </a:rPr>
              <a:t>How do we prepare for 2035 a historical time series of weekly / decadal global cloud free observation ?</a:t>
            </a:r>
          </a:p>
          <a:p>
            <a:pPr algn="l"/>
            <a:endParaRPr lang="en-US" sz="1125" b="1" dirty="0">
              <a:solidFill>
                <a:schemeClr val="accent1"/>
              </a:solidFill>
              <a:latin typeface="Calibri" panose="020F0502020204030204" pitchFamily="34" charset="0"/>
            </a:endParaRPr>
          </a:p>
          <a:p>
            <a:pPr algn="l"/>
            <a:r>
              <a:rPr lang="en-US" sz="3375" b="1" dirty="0">
                <a:solidFill>
                  <a:schemeClr val="accent1"/>
                </a:solidFill>
                <a:effectLst>
                  <a:outerShdw blurRad="38100" dist="38100" dir="2700000" algn="tl">
                    <a:srgbClr val="000000">
                      <a:alpha val="43137"/>
                    </a:srgbClr>
                  </a:outerShdw>
                </a:effectLst>
                <a:latin typeface="Calibri" panose="020F0502020204030204" pitchFamily="34" charset="0"/>
              </a:rPr>
              <a:t>A 100 m </a:t>
            </a:r>
            <a:r>
              <a:rPr lang="en-US" sz="3375" b="1" dirty="0">
                <a:solidFill>
                  <a:schemeClr val="accent1"/>
                </a:solidFill>
                <a:effectLst>
                  <a:outerShdw blurRad="38100" dist="38100" dir="2700000" algn="tl">
                    <a:srgbClr val="000000">
                      <a:alpha val="43137"/>
                    </a:srgbClr>
                  </a:outerShdw>
                </a:effectLst>
                <a:latin typeface="Calibri" panose="020F0502020204030204" pitchFamily="34" charset="0"/>
              </a:rPr>
              <a:t>Solution </a:t>
            </a:r>
            <a:r>
              <a:rPr lang="en-US" sz="3375" b="1" dirty="0">
                <a:solidFill>
                  <a:schemeClr val="accent1"/>
                </a:solidFill>
                <a:effectLst>
                  <a:outerShdw blurRad="38100" dist="38100" dir="2700000" algn="tl">
                    <a:srgbClr val="000000">
                      <a:alpha val="43137"/>
                    </a:srgbClr>
                  </a:outerShdw>
                </a:effectLst>
                <a:latin typeface="Calibri" panose="020F0502020204030204" pitchFamily="34" charset="0"/>
              </a:rPr>
              <a:t>from Sentinel-2A&amp;B + Sentinel-3A&amp;B ?</a:t>
            </a:r>
            <a:r>
              <a:rPr lang="en-US" sz="3375" b="1" dirty="0">
                <a:solidFill>
                  <a:schemeClr val="accent1"/>
                </a:solidFill>
                <a:effectLst>
                  <a:outerShdw blurRad="38100" dist="38100" dir="2700000" algn="tl">
                    <a:srgbClr val="000000">
                      <a:alpha val="43137"/>
                    </a:srgbClr>
                  </a:outerShdw>
                </a:effectLst>
                <a:latin typeface="Calibri" panose="020F0502020204030204" pitchFamily="34" charset="0"/>
              </a:rPr>
              <a:t>	</a:t>
            </a:r>
            <a:endParaRPr lang="en-US" sz="3375" b="1" dirty="0">
              <a:solidFill>
                <a:schemeClr val="accent1"/>
              </a:solidFill>
              <a:effectLst>
                <a:outerShdw blurRad="38100" dist="38100" dir="2700000" algn="tl">
                  <a:srgbClr val="000000">
                    <a:alpha val="43137"/>
                  </a:srgbClr>
                </a:outerShdw>
              </a:effectLst>
              <a:latin typeface="Calibri" panose="020F0502020204030204" pitchFamily="34" charset="0"/>
            </a:endParaRPr>
          </a:p>
          <a:p>
            <a:pPr algn="l"/>
            <a:endParaRPr lang="en-US" sz="1125" b="1" dirty="0">
              <a:solidFill>
                <a:schemeClr val="accent1"/>
              </a:solidFill>
              <a:latin typeface="Calibri" panose="020F0502020204030204" pitchFamily="34" charset="0"/>
            </a:endParaRPr>
          </a:p>
          <a:p>
            <a:pPr marL="401822" indent="-401822">
              <a:buFont typeface="Arial" panose="020B0604020202020204" pitchFamily="34" charset="0"/>
              <a:buChar char="•"/>
            </a:pPr>
            <a:r>
              <a:rPr lang="en-US" sz="2812" b="1" dirty="0">
                <a:latin typeface="Calibri" panose="020F0502020204030204" pitchFamily="34" charset="0"/>
              </a:rPr>
              <a:t>S2 100 </a:t>
            </a:r>
            <a:r>
              <a:rPr lang="en-US" sz="2812" b="1" dirty="0">
                <a:latin typeface="Calibri" panose="020F0502020204030204" pitchFamily="34" charset="0"/>
              </a:rPr>
              <a:t>m fast track processing line </a:t>
            </a:r>
          </a:p>
          <a:p>
            <a:pPr marL="401822" indent="-401822">
              <a:buFont typeface="Arial" panose="020B0604020202020204" pitchFamily="34" charset="0"/>
              <a:buChar char="•"/>
            </a:pPr>
            <a:r>
              <a:rPr lang="en-US" sz="2812" dirty="0">
                <a:latin typeface="Calibri" panose="020F0502020204030204" pitchFamily="34" charset="0"/>
              </a:rPr>
              <a:t>l</a:t>
            </a:r>
            <a:r>
              <a:rPr lang="en-US" sz="2812" dirty="0">
                <a:latin typeface="Calibri" panose="020F0502020204030204" pitchFamily="34" charset="0"/>
              </a:rPr>
              <a:t>ight data handling (200 less and faster)</a:t>
            </a:r>
          </a:p>
          <a:p>
            <a:pPr marL="401822" indent="-401822">
              <a:buFont typeface="Arial" panose="020B0604020202020204" pitchFamily="34" charset="0"/>
              <a:buChar char="•"/>
            </a:pPr>
            <a:r>
              <a:rPr lang="en-US" sz="2812" dirty="0">
                <a:latin typeface="Calibri" panose="020F0502020204030204" pitchFamily="34" charset="0"/>
              </a:rPr>
              <a:t>reduced latency because of no need of high quality orbit data</a:t>
            </a:r>
          </a:p>
          <a:p>
            <a:pPr marL="401822" indent="-401822">
              <a:buFont typeface="Arial" panose="020B0604020202020204" pitchFamily="34" charset="0"/>
              <a:buChar char="•"/>
            </a:pPr>
            <a:r>
              <a:rPr lang="en-US" sz="2812" dirty="0">
                <a:latin typeface="Calibri" panose="020F0502020204030204" pitchFamily="34" charset="0"/>
              </a:rPr>
              <a:t>d</a:t>
            </a:r>
            <a:r>
              <a:rPr lang="en-US" sz="2812" dirty="0">
                <a:latin typeface="Calibri" panose="020F0502020204030204" pitchFamily="34" charset="0"/>
              </a:rPr>
              <a:t>ownscaling of 300 m OLCI to 100 m S2 products for gap filling</a:t>
            </a:r>
            <a:endParaRPr lang="en-US" sz="2812" dirty="0">
              <a:latin typeface="Calibri" panose="020F0502020204030204" pitchFamily="34" charset="0"/>
            </a:endParaRPr>
          </a:p>
          <a:p>
            <a:pPr marL="401822" indent="-401822">
              <a:buFont typeface="Arial" panose="020B0604020202020204" pitchFamily="34" charset="0"/>
              <a:buChar char="•"/>
            </a:pPr>
            <a:r>
              <a:rPr lang="en-US" sz="2812" dirty="0">
                <a:latin typeface="Calibri" panose="020F0502020204030204" pitchFamily="34" charset="0"/>
              </a:rPr>
              <a:t>great MTF / PSF because of 10 m obs. aggregation</a:t>
            </a:r>
          </a:p>
          <a:p>
            <a:pPr marL="401822" indent="-401822">
              <a:buFont typeface="Arial" panose="020B0604020202020204" pitchFamily="34" charset="0"/>
              <a:buChar char="•"/>
            </a:pPr>
            <a:r>
              <a:rPr lang="en-US" sz="2812" dirty="0">
                <a:latin typeface="Calibri" panose="020F0502020204030204" pitchFamily="34" charset="0"/>
              </a:rPr>
              <a:t>r</a:t>
            </a:r>
            <a:r>
              <a:rPr lang="en-US" sz="2812" dirty="0">
                <a:latin typeface="Calibri" panose="020F0502020204030204" pitchFamily="34" charset="0"/>
              </a:rPr>
              <a:t>edundancy from 2024 onwards</a:t>
            </a:r>
          </a:p>
          <a:p>
            <a:pPr marL="401822" indent="-401822">
              <a:buFont typeface="Arial" panose="020B0604020202020204" pitchFamily="34" charset="0"/>
              <a:buChar char="•"/>
            </a:pPr>
            <a:r>
              <a:rPr lang="en-US" sz="2812" dirty="0">
                <a:latin typeface="Calibri" panose="020F0502020204030204" pitchFamily="34" charset="0"/>
              </a:rPr>
              <a:t>reprocessing feasibility for long term collection improvement</a:t>
            </a:r>
          </a:p>
          <a:p>
            <a:pPr algn="l"/>
            <a:r>
              <a:rPr lang="en-US" sz="1406" b="1" dirty="0">
                <a:solidFill>
                  <a:schemeClr val="accent1"/>
                </a:solidFill>
                <a:latin typeface="Calibri" panose="020F0502020204030204" pitchFamily="34" charset="0"/>
              </a:rPr>
              <a:t>		</a:t>
            </a:r>
            <a:endParaRPr lang="en-US" sz="1406" b="1" dirty="0">
              <a:solidFill>
                <a:schemeClr val="accent1"/>
              </a:solidFill>
              <a:latin typeface="Calibri" panose="020F0502020204030204" pitchFamily="34" charset="0"/>
            </a:endParaRPr>
          </a:p>
          <a:p>
            <a:pPr algn="l"/>
            <a:r>
              <a:rPr lang="en-US" sz="2812" dirty="0">
                <a:solidFill>
                  <a:schemeClr val="accent1"/>
                </a:solidFill>
                <a:latin typeface="Calibri" panose="020F0502020204030204" pitchFamily="34" charset="0"/>
              </a:rPr>
              <a:t>=&gt; </a:t>
            </a:r>
            <a:r>
              <a:rPr lang="en-US" sz="2812" b="1" dirty="0">
                <a:solidFill>
                  <a:schemeClr val="accent1"/>
                </a:solidFill>
                <a:latin typeface="Calibri" panose="020F0502020204030204" pitchFamily="34" charset="0"/>
              </a:rPr>
              <a:t>A serious candidate for a sustainable long term solution</a:t>
            </a:r>
            <a:endParaRPr lang="en-US" sz="2812" b="1" dirty="0">
              <a:solidFill>
                <a:schemeClr val="accent1"/>
              </a:solidFill>
              <a:latin typeface="Calibri" panose="020F0502020204030204" pitchFamily="34" charset="0"/>
            </a:endParaRPr>
          </a:p>
        </p:txBody>
      </p:sp>
      <p:sp>
        <p:nvSpPr>
          <p:cNvPr id="4" name="TextBox 27"/>
          <p:cNvSpPr txBox="1"/>
          <p:nvPr/>
        </p:nvSpPr>
        <p:spPr>
          <a:xfrm>
            <a:off x="11412054" y="1960757"/>
            <a:ext cx="1068746" cy="295310"/>
          </a:xfrm>
          <a:prstGeom prst="rect">
            <a:avLst/>
          </a:prstGeom>
          <a:noFill/>
        </p:spPr>
        <p:txBody>
          <a:bodyPr lIns="67347" tIns="33673" rIns="67347" bIns="33673">
            <a:spAutoFit/>
            <a:scene3d>
              <a:camera prst="orthographicFront"/>
              <a:lightRig rig="threePt" dir="t"/>
            </a:scene3d>
            <a:sp3d extrusionH="57150">
              <a:bevelT w="50800" h="38100" prst="riblet"/>
            </a:sp3d>
          </a:bodyPr>
          <a:lstStyle/>
          <a:p>
            <a:pPr algn="ctr">
              <a:defRPr/>
            </a:pPr>
            <a:r>
              <a:rPr lang="en-GB" sz="1477"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50800" dist="38100" dir="2700000" algn="tl" rotWithShape="0">
                    <a:prstClr val="black">
                      <a:alpha val="40000"/>
                    </a:prstClr>
                  </a:outerShdw>
                </a:effectLst>
              </a:rPr>
              <a:t>2030</a:t>
            </a:r>
          </a:p>
        </p:txBody>
      </p:sp>
      <p:sp>
        <p:nvSpPr>
          <p:cNvPr id="5" name="TextBox 28"/>
          <p:cNvSpPr txBox="1"/>
          <p:nvPr/>
        </p:nvSpPr>
        <p:spPr>
          <a:xfrm>
            <a:off x="8526196" y="2011386"/>
            <a:ext cx="1068746" cy="295310"/>
          </a:xfrm>
          <a:prstGeom prst="rect">
            <a:avLst/>
          </a:prstGeom>
          <a:noFill/>
        </p:spPr>
        <p:txBody>
          <a:bodyPr lIns="67347" tIns="33673" rIns="67347" bIns="33673">
            <a:spAutoFit/>
            <a:scene3d>
              <a:camera prst="orthographicFront"/>
              <a:lightRig rig="threePt" dir="t"/>
            </a:scene3d>
            <a:sp3d extrusionH="57150">
              <a:bevelT w="50800" h="38100" prst="riblet"/>
            </a:sp3d>
          </a:bodyPr>
          <a:lstStyle/>
          <a:p>
            <a:pPr algn="ctr">
              <a:defRPr/>
            </a:pPr>
            <a:r>
              <a:rPr lang="en-GB" sz="1477"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50800" dist="38100" dir="2700000" algn="tl" rotWithShape="0">
                    <a:prstClr val="black">
                      <a:alpha val="40000"/>
                    </a:prstClr>
                  </a:outerShdw>
                </a:effectLst>
              </a:rPr>
              <a:t>2020</a:t>
            </a:r>
          </a:p>
        </p:txBody>
      </p:sp>
      <p:sp>
        <p:nvSpPr>
          <p:cNvPr id="6" name="TextBox 29"/>
          <p:cNvSpPr txBox="1"/>
          <p:nvPr/>
        </p:nvSpPr>
        <p:spPr>
          <a:xfrm>
            <a:off x="7311098" y="2011386"/>
            <a:ext cx="1068746" cy="295310"/>
          </a:xfrm>
          <a:prstGeom prst="rect">
            <a:avLst/>
          </a:prstGeom>
          <a:noFill/>
        </p:spPr>
        <p:txBody>
          <a:bodyPr lIns="67347" tIns="33673" rIns="67347" bIns="33673">
            <a:spAutoFit/>
            <a:scene3d>
              <a:camera prst="orthographicFront"/>
              <a:lightRig rig="threePt" dir="t"/>
            </a:scene3d>
            <a:sp3d extrusionH="57150">
              <a:bevelT w="50800" h="38100" prst="riblet"/>
            </a:sp3d>
          </a:bodyPr>
          <a:lstStyle/>
          <a:p>
            <a:pPr algn="ctr">
              <a:defRPr/>
            </a:pPr>
            <a:r>
              <a:rPr lang="en-GB" sz="1477"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50800" dist="38100" dir="2700000" algn="tl" rotWithShape="0">
                    <a:prstClr val="black">
                      <a:alpha val="40000"/>
                    </a:prstClr>
                  </a:outerShdw>
                </a:effectLst>
              </a:rPr>
              <a:t>2015</a:t>
            </a:r>
          </a:p>
        </p:txBody>
      </p:sp>
      <p:sp>
        <p:nvSpPr>
          <p:cNvPr id="7" name="Rounded Rectangle 34"/>
          <p:cNvSpPr/>
          <p:nvPr/>
        </p:nvSpPr>
        <p:spPr>
          <a:xfrm>
            <a:off x="7817389" y="2365789"/>
            <a:ext cx="4219327" cy="192040"/>
          </a:xfrm>
          <a:prstGeom prst="roundRect">
            <a:avLst/>
          </a:prstGeom>
        </p:spPr>
        <p:style>
          <a:lnRef idx="0">
            <a:schemeClr val="accent1"/>
          </a:lnRef>
          <a:fillRef idx="3">
            <a:schemeClr val="accent1"/>
          </a:fillRef>
          <a:effectRef idx="3">
            <a:schemeClr val="accent1"/>
          </a:effectRef>
          <a:fontRef idx="minor">
            <a:schemeClr val="lt1"/>
          </a:fontRef>
        </p:style>
        <p:txBody>
          <a:bodyPr lIns="67347" tIns="33673" rIns="67347" bIns="33673" anchor="ctr"/>
          <a:lstStyle/>
          <a:p>
            <a:pPr algn="ctr">
              <a:defRPr/>
            </a:pPr>
            <a:endParaRPr lang="en-GB" sz="1266"/>
          </a:p>
        </p:txBody>
      </p:sp>
      <p:sp>
        <p:nvSpPr>
          <p:cNvPr id="8" name="TextBox 16"/>
          <p:cNvSpPr txBox="1">
            <a:spLocks noChangeArrowheads="1"/>
          </p:cNvSpPr>
          <p:nvPr/>
        </p:nvSpPr>
        <p:spPr bwMode="auto">
          <a:xfrm>
            <a:off x="7614872" y="2618935"/>
            <a:ext cx="4393272" cy="262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7347" tIns="33673" rIns="67347" bIns="3367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GB" sz="1266" b="1" dirty="0">
                <a:solidFill>
                  <a:srgbClr val="0098DB"/>
                </a:solidFill>
                <a:ea typeface="MS PGothic" charset="0"/>
                <a:cs typeface="MS PGothic" charset="0"/>
              </a:rPr>
              <a:t>S-2 </a:t>
            </a:r>
            <a:r>
              <a:rPr lang="en-GB" sz="1266" b="1" dirty="0">
                <a:solidFill>
                  <a:srgbClr val="0098DB"/>
                </a:solidFill>
                <a:ea typeface="MS PGothic" charset="0"/>
                <a:cs typeface="MS PGothic" charset="0"/>
              </a:rPr>
              <a:t>A       B                                      C          D</a:t>
            </a:r>
            <a:endParaRPr lang="en-GB" sz="1266" b="1" dirty="0">
              <a:solidFill>
                <a:srgbClr val="0098DB"/>
              </a:solidFill>
              <a:ea typeface="MS PGothic" charset="0"/>
              <a:cs typeface="MS PGothic" charset="0"/>
            </a:endParaRPr>
          </a:p>
        </p:txBody>
      </p:sp>
      <p:pic>
        <p:nvPicPr>
          <p:cNvPr id="9" name="Picture 6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5956" y="2274578"/>
            <a:ext cx="187525" cy="4167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6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50422" y="2274578"/>
            <a:ext cx="187525" cy="4167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6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51680" y="2264532"/>
            <a:ext cx="187525" cy="4167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6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61317" y="2266764"/>
            <a:ext cx="187525" cy="4167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6491628"/>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36000" y="4857750"/>
            <a:ext cx="3556000" cy="2000250"/>
          </a:xfrm>
          <a:prstGeom prst="rect">
            <a:avLst/>
          </a:prstGeom>
        </p:spPr>
      </p:pic>
      <p:sp>
        <p:nvSpPr>
          <p:cNvPr id="3" name="Title 2"/>
          <p:cNvSpPr>
            <a:spLocks noGrp="1"/>
          </p:cNvSpPr>
          <p:nvPr>
            <p:ph type="title"/>
          </p:nvPr>
        </p:nvSpPr>
        <p:spPr/>
        <p:txBody>
          <a:bodyPr>
            <a:noAutofit/>
          </a:bodyPr>
          <a:lstStyle/>
          <a:p>
            <a:r>
              <a:rPr lang="en-US" sz="3600" dirty="0" smtClean="0"/>
              <a:t>Next Steps for </a:t>
            </a:r>
            <a:r>
              <a:rPr lang="en-US" sz="3600" dirty="0" smtClean="0">
                <a:sym typeface="Wingdings" panose="05000000000000000000" pitchFamily="2" charset="2"/>
              </a:rPr>
              <a:t>Thematic </a:t>
            </a:r>
            <a:r>
              <a:rPr lang="en-US" sz="3600" dirty="0">
                <a:sym typeface="Wingdings" panose="05000000000000000000" pitchFamily="2" charset="2"/>
              </a:rPr>
              <a:t>Coordination </a:t>
            </a:r>
            <a:r>
              <a:rPr lang="en-US" sz="3600" dirty="0" smtClean="0">
                <a:sym typeface="Wingdings" panose="05000000000000000000" pitchFamily="2" charset="2"/>
              </a:rPr>
              <a:t>Team on</a:t>
            </a:r>
            <a:r>
              <a:rPr lang="en-US" sz="3600" dirty="0" smtClean="0"/>
              <a:t> </a:t>
            </a:r>
            <a:br>
              <a:rPr lang="en-US" sz="3600" dirty="0" smtClean="0"/>
            </a:br>
            <a:r>
              <a:rPr lang="en-US" sz="3600" dirty="0" smtClean="0">
                <a:sym typeface="Wingdings" panose="05000000000000000000" pitchFamily="2" charset="2"/>
              </a:rPr>
              <a:t>“</a:t>
            </a:r>
            <a:r>
              <a:rPr lang="en-US" sz="3600" dirty="0">
                <a:sym typeface="Wingdings" panose="05000000000000000000" pitchFamily="2" charset="2"/>
              </a:rPr>
              <a:t>EO Data Coordination and Management” </a:t>
            </a:r>
            <a:endParaRPr lang="en-US" sz="3600" dirty="0"/>
          </a:p>
        </p:txBody>
      </p:sp>
      <p:sp>
        <p:nvSpPr>
          <p:cNvPr id="4" name="Content Placeholder 3"/>
          <p:cNvSpPr>
            <a:spLocks noGrp="1"/>
          </p:cNvSpPr>
          <p:nvPr>
            <p:ph idx="1"/>
          </p:nvPr>
        </p:nvSpPr>
        <p:spPr>
          <a:xfrm>
            <a:off x="838200" y="1690690"/>
            <a:ext cx="10530840" cy="4732807"/>
          </a:xfrm>
        </p:spPr>
        <p:txBody>
          <a:bodyPr>
            <a:normAutofit/>
          </a:bodyPr>
          <a:lstStyle/>
          <a:p>
            <a:r>
              <a:rPr lang="en-US" dirty="0" smtClean="0">
                <a:sym typeface="Wingdings" panose="05000000000000000000" pitchFamily="2" charset="2"/>
              </a:rPr>
              <a:t>Seeking co-leadership within GEOGLAM for the “management” portion  </a:t>
            </a:r>
            <a:endParaRPr lang="en-US" dirty="0" smtClean="0">
              <a:sym typeface="Wingdings" panose="05000000000000000000" pitchFamily="2" charset="2"/>
            </a:endParaRPr>
          </a:p>
          <a:p>
            <a:r>
              <a:rPr lang="en-US" dirty="0" smtClean="0">
                <a:sym typeface="Wingdings" panose="05000000000000000000" pitchFamily="2" charset="2"/>
              </a:rPr>
              <a:t>Settle on definitions for EAVs and products </a:t>
            </a:r>
          </a:p>
          <a:p>
            <a:pPr lvl="1"/>
            <a:r>
              <a:rPr lang="en-US" dirty="0" smtClean="0">
                <a:sym typeface="Wingdings" panose="05000000000000000000" pitchFamily="2" charset="2"/>
              </a:rPr>
              <a:t>Task force </a:t>
            </a:r>
            <a:r>
              <a:rPr lang="en-US" dirty="0" smtClean="0">
                <a:sym typeface="Wingdings" panose="05000000000000000000" pitchFamily="2" charset="2"/>
              </a:rPr>
              <a:t>established by GEOGLAM</a:t>
            </a:r>
          </a:p>
          <a:p>
            <a:pPr lvl="1"/>
            <a:r>
              <a:rPr lang="en-US" dirty="0" smtClean="0">
                <a:sym typeface="Wingdings" panose="05000000000000000000" pitchFamily="2" charset="2"/>
              </a:rPr>
              <a:t>Support from CEOS [see Ian’s later presentation]</a:t>
            </a:r>
            <a:endParaRPr lang="en-US" dirty="0" smtClean="0">
              <a:sym typeface="Wingdings" panose="05000000000000000000" pitchFamily="2" charset="2"/>
            </a:endParaRPr>
          </a:p>
          <a:p>
            <a:r>
              <a:rPr lang="en-US" dirty="0" smtClean="0">
                <a:sym typeface="Wingdings" panose="05000000000000000000" pitchFamily="2" charset="2"/>
              </a:rPr>
              <a:t>Finalize new EO requirements table (drumroll, please)</a:t>
            </a:r>
            <a:endParaRPr lang="en-US" dirty="0" smtClean="0">
              <a:sym typeface="Wingdings" panose="05000000000000000000" pitchFamily="2" charset="2"/>
            </a:endParaRPr>
          </a:p>
          <a:p>
            <a:endParaRPr lang="en-US" dirty="0"/>
          </a:p>
        </p:txBody>
      </p:sp>
      <p:sp>
        <p:nvSpPr>
          <p:cNvPr id="2" name="Slide Number Placeholder 1"/>
          <p:cNvSpPr>
            <a:spLocks noGrp="1"/>
          </p:cNvSpPr>
          <p:nvPr>
            <p:ph type="sldNum" sz="quarter" idx="4"/>
          </p:nvPr>
        </p:nvSpPr>
        <p:spPr/>
        <p:txBody>
          <a:bodyPr/>
          <a:lstStyle/>
          <a:p>
            <a:fld id="{86CB4B4D-7CA3-9044-876B-883B54F8677D}" type="slidenum">
              <a:rPr lang="en-US" smtClean="0"/>
              <a:pPr/>
              <a:t>37</a:t>
            </a:fld>
            <a:endParaRPr lang="en-US"/>
          </a:p>
        </p:txBody>
      </p:sp>
      <p:sp>
        <p:nvSpPr>
          <p:cNvPr id="6" name="Oval 5"/>
          <p:cNvSpPr/>
          <p:nvPr/>
        </p:nvSpPr>
        <p:spPr>
          <a:xfrm>
            <a:off x="9560560" y="5793580"/>
            <a:ext cx="386080" cy="467360"/>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3692937651"/>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2"/>
          </p:nvPr>
        </p:nvSpPr>
        <p:spPr/>
        <p:txBody>
          <a:bodyPr/>
          <a:lstStyle/>
          <a:p>
            <a:fld id="{FF09F551-F43D-4047-B22F-3DADC4AC05FE}" type="slidenum">
              <a:rPr lang="en-US" smtClean="0"/>
              <a:pPr/>
              <a:t>38</a:t>
            </a:fld>
            <a:endParaRPr lang="en-US"/>
          </a:p>
        </p:txBody>
      </p:sp>
      <p:pic>
        <p:nvPicPr>
          <p:cNvPr id="8" name="Picture 7"/>
          <p:cNvPicPr>
            <a:picLocks noChangeAspect="1"/>
          </p:cNvPicPr>
          <p:nvPr/>
        </p:nvPicPr>
        <p:blipFill>
          <a:blip r:embed="rId3"/>
          <a:stretch>
            <a:fillRect/>
          </a:stretch>
        </p:blipFill>
        <p:spPr>
          <a:xfrm>
            <a:off x="0" y="51476"/>
            <a:ext cx="12192000" cy="6755047"/>
          </a:xfrm>
          <a:prstGeom prst="rect">
            <a:avLst/>
          </a:prstGeom>
        </p:spPr>
      </p:pic>
    </p:spTree>
    <p:extLst>
      <p:ext uri="{BB962C8B-B14F-4D97-AF65-F5344CB8AC3E}">
        <p14:creationId xmlns:p14="http://schemas.microsoft.com/office/powerpoint/2010/main" val="2235809229"/>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pPr/>
              <a:t>39</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602969303"/>
              </p:ext>
            </p:extLst>
          </p:nvPr>
        </p:nvGraphicFramePr>
        <p:xfrm>
          <a:off x="556260" y="723265"/>
          <a:ext cx="11026140" cy="1311910"/>
        </p:xfrm>
        <a:graphic>
          <a:graphicData uri="http://schemas.openxmlformats.org/drawingml/2006/table">
            <a:tbl>
              <a:tblPr>
                <a:tableStyleId>{5C22544A-7EE6-4342-B048-85BDC9FD1C3A}</a:tableStyleId>
              </a:tblPr>
              <a:tblGrid>
                <a:gridCol w="11026140"/>
              </a:tblGrid>
              <a:tr h="184150">
                <a:tc>
                  <a:txBody>
                    <a:bodyPr/>
                    <a:lstStyle/>
                    <a:p>
                      <a:pPr algn="l" fontAlgn="ctr"/>
                      <a:r>
                        <a:rPr lang="en-US" sz="1400" b="1" u="none" strike="noStrike" dirty="0">
                          <a:effectLst/>
                        </a:rPr>
                        <a:t>* Addendum</a:t>
                      </a:r>
                      <a:endParaRPr lang="en-US" sz="1400" b="1" i="0" u="none" strike="noStrike" dirty="0">
                        <a:solidFill>
                          <a:srgbClr val="000000"/>
                        </a:solidFill>
                        <a:effectLst/>
                        <a:latin typeface="Arial" panose="020B0604020202020204" pitchFamily="34" charset="0"/>
                      </a:endParaRPr>
                    </a:p>
                  </a:txBody>
                  <a:tcPr marL="6350" marR="6350" marT="6350" marB="0" anchor="ctr"/>
                </a:tc>
              </a:tr>
              <a:tr h="184150">
                <a:tc>
                  <a:txBody>
                    <a:bodyPr/>
                    <a:lstStyle/>
                    <a:p>
                      <a:pPr algn="l" fontAlgn="ctr"/>
                      <a:r>
                        <a:rPr lang="en-US" sz="1400" u="none" strike="noStrike">
                          <a:effectLst/>
                        </a:rPr>
                        <a:t>Optical: 700-1400 nm (VIS NIR) + 1400-3000 nm (SWIR) + 8000-14000 nm (thermal)</a:t>
                      </a:r>
                      <a:endParaRPr lang="en-US" sz="1400" b="0" i="0" u="none" strike="noStrike">
                        <a:solidFill>
                          <a:srgbClr val="000000"/>
                        </a:solidFill>
                        <a:effectLst/>
                        <a:latin typeface="Arial" panose="020B0604020202020204" pitchFamily="34" charset="0"/>
                      </a:endParaRPr>
                    </a:p>
                  </a:txBody>
                  <a:tcPr marL="6350" marR="6350" marT="6350" marB="0" anchor="ctr"/>
                </a:tc>
              </a:tr>
              <a:tr h="184150">
                <a:tc>
                  <a:txBody>
                    <a:bodyPr/>
                    <a:lstStyle/>
                    <a:p>
                      <a:pPr algn="l" fontAlgn="b"/>
                      <a:r>
                        <a:rPr lang="en-US" sz="1400" u="none" strike="noStrike" dirty="0">
                          <a:effectLst/>
                        </a:rPr>
                        <a:t>Optimal bandwidths and channel locations to-be-articulated; 1900, 2000, 2100 broadly useful for soil classification (applications in precision management)</a:t>
                      </a:r>
                      <a:endParaRPr lang="en-US" sz="1400" b="0" i="0" u="none" strike="noStrike" dirty="0">
                        <a:solidFill>
                          <a:srgbClr val="000000"/>
                        </a:solidFill>
                        <a:effectLst/>
                        <a:latin typeface="Arial" panose="020B0604020202020204" pitchFamily="34" charset="0"/>
                      </a:endParaRPr>
                    </a:p>
                  </a:txBody>
                  <a:tcPr marL="6350" marR="6350" marT="6350" marB="0" anchor="b"/>
                </a:tc>
              </a:tr>
              <a:tr h="184150">
                <a:tc>
                  <a:txBody>
                    <a:bodyPr/>
                    <a:lstStyle/>
                    <a:p>
                      <a:pPr algn="l" fontAlgn="b"/>
                      <a:r>
                        <a:rPr lang="en-US" sz="1400" u="none" strike="noStrike">
                          <a:effectLst/>
                        </a:rPr>
                        <a:t>Passive Microwave: emphasis on continuity (SMAP, AMSR-E, SMOS, TRMM)</a:t>
                      </a:r>
                      <a:endParaRPr lang="en-US" sz="1400" b="0" i="0" u="none" strike="noStrike">
                        <a:solidFill>
                          <a:srgbClr val="000000"/>
                        </a:solidFill>
                        <a:effectLst/>
                        <a:latin typeface="Arial" panose="020B0604020202020204" pitchFamily="34" charset="0"/>
                      </a:endParaRPr>
                    </a:p>
                  </a:txBody>
                  <a:tcPr marL="6350" marR="6350" marT="6350" marB="0" anchor="b"/>
                </a:tc>
              </a:tr>
              <a:tr h="184150">
                <a:tc>
                  <a:txBody>
                    <a:bodyPr/>
                    <a:lstStyle/>
                    <a:p>
                      <a:pPr algn="l" fontAlgn="b"/>
                      <a:r>
                        <a:rPr lang="en-US" sz="1400" u="none" strike="noStrike" dirty="0">
                          <a:effectLst/>
                        </a:rPr>
                        <a:t>SAR: C-band is highest priority, followed by X and L-band </a:t>
                      </a:r>
                      <a:endParaRPr lang="en-US" sz="1400" b="0" i="0" u="none" strike="noStrike" dirty="0">
                        <a:solidFill>
                          <a:srgbClr val="000000"/>
                        </a:solidFill>
                        <a:effectLst/>
                        <a:latin typeface="Arial" panose="020B0604020202020204" pitchFamily="34" charset="0"/>
                      </a:endParaRPr>
                    </a:p>
                  </a:txBody>
                  <a:tcPr marL="6350" marR="6350" marT="6350" marB="0" anchor="b"/>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972418371"/>
              </p:ext>
            </p:extLst>
          </p:nvPr>
        </p:nvGraphicFramePr>
        <p:xfrm>
          <a:off x="556260" y="2582862"/>
          <a:ext cx="11026140" cy="1098550"/>
        </p:xfrm>
        <a:graphic>
          <a:graphicData uri="http://schemas.openxmlformats.org/drawingml/2006/table">
            <a:tbl>
              <a:tblPr>
                <a:tableStyleId>{5C22544A-7EE6-4342-B048-85BDC9FD1C3A}</a:tableStyleId>
              </a:tblPr>
              <a:tblGrid>
                <a:gridCol w="11026140"/>
              </a:tblGrid>
              <a:tr h="184150">
                <a:tc>
                  <a:txBody>
                    <a:bodyPr/>
                    <a:lstStyle/>
                    <a:p>
                      <a:pPr algn="l" fontAlgn="b"/>
                      <a:r>
                        <a:rPr lang="en-US" sz="1400" u="none" strike="noStrike">
                          <a:effectLst/>
                        </a:rPr>
                        <a:t>** Field Sizes (indicated in gray section)</a:t>
                      </a:r>
                      <a:endParaRPr lang="en-US" sz="1400" b="1" i="0" u="none" strike="noStrike">
                        <a:solidFill>
                          <a:srgbClr val="000000"/>
                        </a:solidFill>
                        <a:effectLst/>
                        <a:latin typeface="Arial" panose="020B0604020202020204" pitchFamily="34" charset="0"/>
                      </a:endParaRPr>
                    </a:p>
                  </a:txBody>
                  <a:tcPr marL="6350" marR="6350" marT="6350" marB="0" anchor="b"/>
                </a:tc>
              </a:tr>
              <a:tr h="184150">
                <a:tc>
                  <a:txBody>
                    <a:bodyPr/>
                    <a:lstStyle/>
                    <a:p>
                      <a:pPr algn="l" fontAlgn="b"/>
                      <a:r>
                        <a:rPr lang="en-US" sz="1400" u="none" strike="noStrike" dirty="0">
                          <a:effectLst/>
                        </a:rPr>
                        <a:t>X = All sizes</a:t>
                      </a:r>
                      <a:endParaRPr lang="en-US" sz="1400" b="0" i="0" u="none" strike="noStrike" dirty="0">
                        <a:solidFill>
                          <a:srgbClr val="000000"/>
                        </a:solidFill>
                        <a:effectLst/>
                        <a:latin typeface="Arial" panose="020B0604020202020204" pitchFamily="34" charset="0"/>
                      </a:endParaRPr>
                    </a:p>
                  </a:txBody>
                  <a:tcPr marL="6350" marR="6350" marT="6350" marB="0" anchor="b"/>
                </a:tc>
              </a:tr>
              <a:tr h="184150">
                <a:tc>
                  <a:txBody>
                    <a:bodyPr/>
                    <a:lstStyle/>
                    <a:p>
                      <a:pPr algn="l" fontAlgn="b"/>
                      <a:r>
                        <a:rPr lang="en-US" sz="1400" u="none" strike="noStrike">
                          <a:effectLst/>
                        </a:rPr>
                        <a:t>S = &lt; 1.5 ha</a:t>
                      </a:r>
                      <a:endParaRPr lang="en-US" sz="1400" b="0" i="0" u="none" strike="noStrike">
                        <a:solidFill>
                          <a:srgbClr val="000000"/>
                        </a:solidFill>
                        <a:effectLst/>
                        <a:latin typeface="Arial" panose="020B0604020202020204" pitchFamily="34" charset="0"/>
                      </a:endParaRPr>
                    </a:p>
                  </a:txBody>
                  <a:tcPr marL="6350" marR="6350" marT="6350" marB="0" anchor="b"/>
                </a:tc>
              </a:tr>
              <a:tr h="184150">
                <a:tc>
                  <a:txBody>
                    <a:bodyPr/>
                    <a:lstStyle/>
                    <a:p>
                      <a:pPr algn="l" fontAlgn="b"/>
                      <a:r>
                        <a:rPr lang="en-US" sz="1400" u="none" strike="noStrike">
                          <a:effectLst/>
                        </a:rPr>
                        <a:t>M = 1.5 - 15 ha</a:t>
                      </a:r>
                      <a:endParaRPr lang="en-US" sz="1400" b="0" i="0" u="none" strike="noStrike">
                        <a:solidFill>
                          <a:srgbClr val="000000"/>
                        </a:solidFill>
                        <a:effectLst/>
                        <a:latin typeface="Arial" panose="020B0604020202020204" pitchFamily="34" charset="0"/>
                      </a:endParaRPr>
                    </a:p>
                  </a:txBody>
                  <a:tcPr marL="6350" marR="6350" marT="6350" marB="0" anchor="b"/>
                </a:tc>
              </a:tr>
              <a:tr h="184150">
                <a:tc>
                  <a:txBody>
                    <a:bodyPr/>
                    <a:lstStyle/>
                    <a:p>
                      <a:pPr algn="l" fontAlgn="b"/>
                      <a:r>
                        <a:rPr lang="en-US" sz="1400" u="none" strike="noStrike" dirty="0">
                          <a:effectLst/>
                        </a:rPr>
                        <a:t>L = &gt; 15 ha</a:t>
                      </a:r>
                      <a:endParaRPr lang="en-US" sz="1400" b="0" i="0" u="none" strike="noStrike" dirty="0">
                        <a:solidFill>
                          <a:srgbClr val="000000"/>
                        </a:solidFill>
                        <a:effectLst/>
                        <a:latin typeface="Arial" panose="020B0604020202020204" pitchFamily="34" charset="0"/>
                      </a:endParaRPr>
                    </a:p>
                  </a:txBody>
                  <a:tcPr marL="6350" marR="6350" marT="6350" marB="0" anchor="b"/>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917938899"/>
              </p:ext>
            </p:extLst>
          </p:nvPr>
        </p:nvGraphicFramePr>
        <p:xfrm>
          <a:off x="556260" y="4442460"/>
          <a:ext cx="11026140" cy="878840"/>
        </p:xfrm>
        <a:graphic>
          <a:graphicData uri="http://schemas.openxmlformats.org/drawingml/2006/table">
            <a:tbl>
              <a:tblPr>
                <a:tableStyleId>{5C22544A-7EE6-4342-B048-85BDC9FD1C3A}</a:tableStyleId>
              </a:tblPr>
              <a:tblGrid>
                <a:gridCol w="11026140"/>
              </a:tblGrid>
              <a:tr h="184150">
                <a:tc>
                  <a:txBody>
                    <a:bodyPr/>
                    <a:lstStyle/>
                    <a:p>
                      <a:pPr algn="l" fontAlgn="b"/>
                      <a:r>
                        <a:rPr lang="en-US" sz="1400" u="none" strike="noStrike" dirty="0">
                          <a:effectLst/>
                        </a:rPr>
                        <a:t>*** General Guidance</a:t>
                      </a:r>
                      <a:endParaRPr lang="en-US" sz="1400" b="1" i="0" u="none" strike="noStrike" dirty="0">
                        <a:solidFill>
                          <a:srgbClr val="000000"/>
                        </a:solidFill>
                        <a:effectLst/>
                        <a:latin typeface="Arial" panose="020B0604020202020204" pitchFamily="34" charset="0"/>
                      </a:endParaRPr>
                    </a:p>
                  </a:txBody>
                  <a:tcPr marL="6350" marR="6350" marT="6350" marB="0" anchor="b"/>
                </a:tc>
              </a:tr>
              <a:tr h="184150">
                <a:tc>
                  <a:txBody>
                    <a:bodyPr/>
                    <a:lstStyle/>
                    <a:p>
                      <a:pPr algn="l" fontAlgn="b"/>
                      <a:r>
                        <a:rPr lang="en-US" sz="1400" u="none" strike="noStrike" dirty="0">
                          <a:effectLst/>
                        </a:rPr>
                        <a:t>Latency: &lt;3 days for most products and applications</a:t>
                      </a:r>
                      <a:endParaRPr lang="en-US" sz="1400" b="0" i="0" u="none" strike="noStrike" dirty="0">
                        <a:solidFill>
                          <a:srgbClr val="000000"/>
                        </a:solidFill>
                        <a:effectLst/>
                        <a:latin typeface="Arial" panose="020B0604020202020204" pitchFamily="34" charset="0"/>
                      </a:endParaRPr>
                    </a:p>
                  </a:txBody>
                  <a:tcPr marL="6350" marR="6350" marT="6350" marB="0" anchor="b"/>
                </a:tc>
              </a:tr>
              <a:tr h="184150">
                <a:tc>
                  <a:txBody>
                    <a:bodyPr/>
                    <a:lstStyle/>
                    <a:p>
                      <a:pPr algn="l" fontAlgn="b"/>
                      <a:r>
                        <a:rPr lang="en-US" sz="1400" u="none" strike="noStrike">
                          <a:effectLst/>
                        </a:rPr>
                        <a:t>Pre-processing levels: all to a minimum of terrain-corrected surface reflectance </a:t>
                      </a:r>
                      <a:endParaRPr lang="en-US" sz="1400" b="0" i="0" u="none" strike="noStrike">
                        <a:solidFill>
                          <a:srgbClr val="000000"/>
                        </a:solidFill>
                        <a:effectLst/>
                        <a:latin typeface="Arial" panose="020B0604020202020204" pitchFamily="34" charset="0"/>
                      </a:endParaRPr>
                    </a:p>
                  </a:txBody>
                  <a:tcPr marL="6350" marR="6350" marT="6350" marB="0" anchor="b"/>
                </a:tc>
              </a:tr>
              <a:tr h="184150">
                <a:tc>
                  <a:txBody>
                    <a:bodyPr/>
                    <a:lstStyle/>
                    <a:p>
                      <a:pPr algn="l" fontAlgn="b"/>
                      <a:r>
                        <a:rPr lang="en-US" sz="1400" u="none" strike="noStrike" dirty="0">
                          <a:effectLst/>
                        </a:rPr>
                        <a:t>Cirrus band must be included for atmospheric adjustment</a:t>
                      </a:r>
                      <a:endParaRPr lang="en-US" sz="1400" b="0" i="0" u="none" strike="noStrike" dirty="0">
                        <a:solidFill>
                          <a:srgbClr val="000000"/>
                        </a:solidFill>
                        <a:effectLst/>
                        <a:latin typeface="Arial" panose="020B0604020202020204" pitchFamily="34" charset="0"/>
                      </a:endParaRPr>
                    </a:p>
                  </a:txBody>
                  <a:tcPr marL="6350" marR="6350" marT="6350" marB="0" anchor="b"/>
                </a:tc>
              </a:tr>
            </a:tbl>
          </a:graphicData>
        </a:graphic>
      </p:graphicFrame>
    </p:spTree>
    <p:extLst>
      <p:ext uri="{BB962C8B-B14F-4D97-AF65-F5344CB8AC3E}">
        <p14:creationId xmlns:p14="http://schemas.microsoft.com/office/powerpoint/2010/main" val="181624338"/>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41379" y="382133"/>
            <a:ext cx="10502900" cy="1143000"/>
          </a:xfrm>
        </p:spPr>
        <p:txBody>
          <a:bodyPr>
            <a:noAutofit/>
          </a:bodyPr>
          <a:lstStyle/>
          <a:p>
            <a:r>
              <a:rPr lang="en-US" altLang="en-US" sz="3200" dirty="0" smtClean="0">
                <a:solidFill>
                  <a:schemeClr val="tx2">
                    <a:lumMod val="75000"/>
                  </a:schemeClr>
                </a:solidFill>
                <a:latin typeface="Tw Cen MT" panose="020B0602020104020603" pitchFamily="34" charset="0"/>
              </a:rPr>
              <a:t>GEOGLAM Workshop </a:t>
            </a:r>
            <a:r>
              <a:rPr lang="en-US" altLang="en-US" sz="3200" dirty="0">
                <a:solidFill>
                  <a:schemeClr val="tx2">
                    <a:lumMod val="75000"/>
                  </a:schemeClr>
                </a:solidFill>
                <a:latin typeface="Tw Cen MT" panose="020B0602020104020603" pitchFamily="34" charset="0"/>
              </a:rPr>
              <a:t>on Operational User Requirements</a:t>
            </a:r>
            <a:br>
              <a:rPr lang="en-US" altLang="en-US" sz="3200" dirty="0">
                <a:solidFill>
                  <a:schemeClr val="tx2">
                    <a:lumMod val="75000"/>
                  </a:schemeClr>
                </a:solidFill>
                <a:latin typeface="Tw Cen MT" panose="020B0602020104020603" pitchFamily="34" charset="0"/>
              </a:rPr>
            </a:br>
            <a:r>
              <a:rPr lang="en-US" altLang="en-US" sz="3200" dirty="0">
                <a:solidFill>
                  <a:schemeClr val="tx2">
                    <a:lumMod val="75000"/>
                  </a:schemeClr>
                </a:solidFill>
                <a:latin typeface="Tw Cen MT" panose="020B0602020104020603" pitchFamily="34" charset="0"/>
              </a:rPr>
              <a:t>EC JRC, DG GROW Support, </a:t>
            </a:r>
            <a:r>
              <a:rPr lang="en-US" altLang="en-US" sz="3200" dirty="0" err="1">
                <a:solidFill>
                  <a:schemeClr val="tx2">
                    <a:lumMod val="75000"/>
                  </a:schemeClr>
                </a:solidFill>
                <a:latin typeface="Tw Cen MT" panose="020B0602020104020603" pitchFamily="34" charset="0"/>
              </a:rPr>
              <a:t>Ispra</a:t>
            </a:r>
            <a:r>
              <a:rPr lang="en-US" altLang="en-US" sz="3200" dirty="0">
                <a:solidFill>
                  <a:schemeClr val="tx2">
                    <a:lumMod val="75000"/>
                  </a:schemeClr>
                </a:solidFill>
                <a:latin typeface="Tw Cen MT" panose="020B0602020104020603" pitchFamily="34" charset="0"/>
              </a:rPr>
              <a:t> 17-18 April 2018 </a:t>
            </a:r>
            <a:endParaRPr lang="en-US" sz="3200" dirty="0">
              <a:latin typeface="Tw Cen MT" panose="020B0602020104020603" pitchFamily="34" charset="0"/>
            </a:endParaRPr>
          </a:p>
        </p:txBody>
      </p:sp>
      <p:sp>
        <p:nvSpPr>
          <p:cNvPr id="4" name="Slide Number Placeholder 3"/>
          <p:cNvSpPr>
            <a:spLocks noGrp="1"/>
          </p:cNvSpPr>
          <p:nvPr>
            <p:ph type="sldNum" sz="quarter" idx="2"/>
          </p:nvPr>
        </p:nvSpPr>
        <p:spPr>
          <a:xfrm>
            <a:off x="5947758" y="6540506"/>
            <a:ext cx="187550" cy="287256"/>
          </a:xfrm>
        </p:spPr>
        <p:txBody>
          <a:bodyPr/>
          <a:lstStyle/>
          <a:p>
            <a:fld id="{86CB4B4D-7CA3-9044-876B-883B54F8677D}" type="slidenum">
              <a:rPr lang="en-US" smtClean="0">
                <a:latin typeface="Tw Cen MT" panose="020B0602020104020603" pitchFamily="34" charset="0"/>
              </a:rPr>
              <a:pPr/>
              <a:t>4</a:t>
            </a:fld>
            <a:endParaRPr lang="en-US">
              <a:latin typeface="Tw Cen MT" panose="020B0602020104020603" pitchFamily="34" charset="0"/>
            </a:endParaRP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44712" y="1639751"/>
            <a:ext cx="9293076" cy="3523903"/>
          </a:xfrm>
          <a:prstGeom prst="rect">
            <a:avLst/>
          </a:prstGeom>
        </p:spPr>
      </p:pic>
      <p:sp>
        <p:nvSpPr>
          <p:cNvPr id="6" name="TextBox 5"/>
          <p:cNvSpPr txBox="1"/>
          <p:nvPr/>
        </p:nvSpPr>
        <p:spPr>
          <a:xfrm>
            <a:off x="2244729" y="5585471"/>
            <a:ext cx="7696200" cy="9233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defTabSz="457200" latinLnBrk="1" hangingPunct="0"/>
            <a:r>
              <a:rPr lang="en-US" b="1" dirty="0">
                <a:latin typeface="Tw Cen MT" panose="020B0602020104020603" pitchFamily="34" charset="0"/>
              </a:rPr>
              <a:t>More diverse, greater numbers – </a:t>
            </a:r>
          </a:p>
          <a:p>
            <a:pPr algn="ctr" defTabSz="457200" latinLnBrk="1" hangingPunct="0"/>
            <a:r>
              <a:rPr lang="en-US" dirty="0">
                <a:latin typeface="Tw Cen MT" panose="020B0602020104020603" pitchFamily="34" charset="0"/>
              </a:rPr>
              <a:t>representative of growing community </a:t>
            </a:r>
          </a:p>
          <a:p>
            <a:pPr algn="ctr" defTabSz="457200" latinLnBrk="1" hangingPunct="0"/>
            <a:r>
              <a:rPr lang="en-US" dirty="0">
                <a:latin typeface="Tw Cen MT" panose="020B0602020104020603" pitchFamily="34" charset="0"/>
              </a:rPr>
              <a:t>priorities and visibility of EO in key decision making processes </a:t>
            </a:r>
            <a:endParaRPr lang="en-US" dirty="0">
              <a:solidFill>
                <a:srgbClr val="002569"/>
              </a:solidFill>
              <a:latin typeface="Tw Cen MT" panose="020B0602020104020603" pitchFamily="34" charset="0"/>
            </a:endParaRPr>
          </a:p>
        </p:txBody>
      </p:sp>
      <p:sp>
        <p:nvSpPr>
          <p:cNvPr id="7" name="Title 1"/>
          <p:cNvSpPr txBox="1">
            <a:spLocks/>
          </p:cNvSpPr>
          <p:nvPr/>
        </p:nvSpPr>
        <p:spPr>
          <a:xfrm>
            <a:off x="2879275" y="140466"/>
            <a:ext cx="6623951" cy="382569"/>
          </a:xfrm>
          <a:prstGeom prst="rect">
            <a:avLst/>
          </a:prstGeom>
        </p:spPr>
        <p:txBody>
          <a:bodyPr>
            <a:no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ctr"/>
            <a:endParaRPr lang="en-US" altLang="en-US" sz="1600" dirty="0">
              <a:solidFill>
                <a:schemeClr val="tx2">
                  <a:lumMod val="75000"/>
                </a:schemeClr>
              </a:solidFill>
              <a:latin typeface="Tw Cen MT" panose="020B0602020104020603" pitchFamily="34" charset="0"/>
            </a:endParaRPr>
          </a:p>
        </p:txBody>
      </p:sp>
      <p:sp>
        <p:nvSpPr>
          <p:cNvPr id="8" name="TextBox 7"/>
          <p:cNvSpPr txBox="1"/>
          <p:nvPr/>
        </p:nvSpPr>
        <p:spPr>
          <a:xfrm>
            <a:off x="5102229" y="5278273"/>
            <a:ext cx="198120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defTabSz="457200" latinLnBrk="1" hangingPunct="0"/>
            <a:r>
              <a:rPr lang="en-US" b="1" dirty="0">
                <a:solidFill>
                  <a:srgbClr val="002569"/>
                </a:solidFill>
                <a:latin typeface="Tw Cen MT" panose="020B0602020104020603" pitchFamily="34" charset="0"/>
              </a:rPr>
              <a:t>~40 participants </a:t>
            </a:r>
          </a:p>
        </p:txBody>
      </p:sp>
    </p:spTree>
    <p:extLst>
      <p:ext uri="{BB962C8B-B14F-4D97-AF65-F5344CB8AC3E}">
        <p14:creationId xmlns:p14="http://schemas.microsoft.com/office/powerpoint/2010/main" val="1542558535"/>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27660" y="2479041"/>
            <a:ext cx="11557000" cy="1003300"/>
          </a:xfrm>
        </p:spPr>
        <p:txBody>
          <a:bodyPr/>
          <a:lstStyle/>
          <a:p>
            <a:r>
              <a:rPr lang="en-US" dirty="0" smtClean="0"/>
              <a:t>Thank you!</a:t>
            </a:r>
            <a:endParaRPr lang="en-US" dirty="0"/>
          </a:p>
        </p:txBody>
      </p:sp>
      <p:sp>
        <p:nvSpPr>
          <p:cNvPr id="6" name="Text Placeholder 5"/>
          <p:cNvSpPr>
            <a:spLocks noGrp="1"/>
          </p:cNvSpPr>
          <p:nvPr>
            <p:ph type="body" sz="quarter" idx="1"/>
          </p:nvPr>
        </p:nvSpPr>
        <p:spPr>
          <a:xfrm>
            <a:off x="327660" y="3514095"/>
            <a:ext cx="11557000" cy="793751"/>
          </a:xfrm>
        </p:spPr>
        <p:txBody>
          <a:bodyPr/>
          <a:lstStyle/>
          <a:p>
            <a:r>
              <a:rPr lang="en-US" dirty="0" smtClean="0"/>
              <a:t>Questions – </a:t>
            </a:r>
            <a:r>
              <a:rPr lang="en-US" dirty="0" smtClean="0">
                <a:hlinkClick r:id="rId2"/>
              </a:rPr>
              <a:t>akwhitcraft@geoglam.org</a:t>
            </a:r>
            <a:endParaRPr lang="en-US" dirty="0" smtClean="0"/>
          </a:p>
          <a:p>
            <a:r>
              <a:rPr lang="en-US" sz="1800" dirty="0" smtClean="0"/>
              <a:t>Thanks to all respondents and participants, and Brian Barker (UMD) for help with analysis.</a:t>
            </a:r>
            <a:endParaRPr lang="en-US" sz="1800" dirty="0"/>
          </a:p>
        </p:txBody>
      </p:sp>
      <p:sp>
        <p:nvSpPr>
          <p:cNvPr id="4" name="Slide Number Placeholder 3"/>
          <p:cNvSpPr>
            <a:spLocks noGrp="1"/>
          </p:cNvSpPr>
          <p:nvPr>
            <p:ph type="sldNum" sz="quarter" idx="2"/>
          </p:nvPr>
        </p:nvSpPr>
        <p:spPr/>
        <p:txBody>
          <a:bodyPr/>
          <a:lstStyle/>
          <a:p>
            <a:fld id="{FF09F551-F43D-4047-B22F-3DADC4AC05FE}" type="slidenum">
              <a:rPr lang="en-US" smtClean="0"/>
              <a:pPr/>
              <a:t>40</a:t>
            </a:fld>
            <a:endParaRPr lang="en-US"/>
          </a:p>
        </p:txBody>
      </p:sp>
    </p:spTree>
    <p:extLst>
      <p:ext uri="{BB962C8B-B14F-4D97-AF65-F5344CB8AC3E}">
        <p14:creationId xmlns:p14="http://schemas.microsoft.com/office/powerpoint/2010/main" val="2426035840"/>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1184979" y="289997"/>
            <a:ext cx="11007021" cy="1324902"/>
          </a:xfrm>
          <a:prstGeom prst="rect">
            <a:avLst/>
          </a:prstGeom>
        </p:spPr>
        <p:txBody>
          <a:bodyPr/>
          <a:lstStyle/>
          <a:p>
            <a:pPr algn="l"/>
            <a:r>
              <a:rPr lang="fr-BE" sz="3375" b="1" kern="1200" dirty="0">
                <a:solidFill>
                  <a:schemeClr val="accent1"/>
                </a:solidFill>
                <a:latin typeface="Calibri" panose="020F0502020204030204" pitchFamily="34" charset="0"/>
                <a:ea typeface="ヒラギノ角ゴ ProN W3" charset="0"/>
                <a:cs typeface="Arial" panose="020B0604020202020204" pitchFamily="34" charset="0"/>
              </a:rPr>
              <a:t>50 to 100 m </a:t>
            </a:r>
            <a:r>
              <a:rPr lang="fr-BE" sz="3375" b="1" kern="1200" dirty="0" err="1">
                <a:solidFill>
                  <a:srgbClr val="4989A4"/>
                </a:solidFill>
                <a:latin typeface="Calibri" panose="020F0502020204030204" pitchFamily="34" charset="0"/>
                <a:ea typeface="ヒラギノ角ゴ ProN W3" charset="0"/>
                <a:cs typeface="Arial" panose="020B0604020202020204" pitchFamily="34" charset="0"/>
              </a:rPr>
              <a:t>resolution</a:t>
            </a:r>
            <a:r>
              <a:rPr lang="fr-BE" sz="3375" b="1" kern="1200" dirty="0">
                <a:solidFill>
                  <a:srgbClr val="4989A4"/>
                </a:solidFill>
                <a:latin typeface="Calibri" panose="020F0502020204030204" pitchFamily="34" charset="0"/>
                <a:ea typeface="ヒラギノ角ゴ ProN W3" charset="0"/>
                <a:cs typeface="Arial" panose="020B0604020202020204" pitchFamily="34" charset="0"/>
              </a:rPr>
              <a:t> </a:t>
            </a:r>
            <a:r>
              <a:rPr lang="fr-BE" sz="3375" b="1" kern="1200" dirty="0">
                <a:solidFill>
                  <a:schemeClr val="accent1"/>
                </a:solidFill>
                <a:latin typeface="Calibri" panose="020F0502020204030204" pitchFamily="34" charset="0"/>
                <a:ea typeface="ヒラギノ角ゴ ProN W3" charset="0"/>
                <a:cs typeface="Arial" panose="020B0604020202020204" pitchFamily="34" charset="0"/>
              </a:rPr>
              <a:t>to go </a:t>
            </a:r>
            <a:r>
              <a:rPr lang="fr-BE" sz="3375" b="1" kern="1200" dirty="0" err="1">
                <a:solidFill>
                  <a:schemeClr val="accent1"/>
                </a:solidFill>
                <a:latin typeface="Calibri" panose="020F0502020204030204" pitchFamily="34" charset="0"/>
                <a:ea typeface="ヒラギノ角ゴ ProN W3" charset="0"/>
                <a:cs typeface="Arial" panose="020B0604020202020204" pitchFamily="34" charset="0"/>
              </a:rPr>
              <a:t>beyond</a:t>
            </a:r>
            <a:r>
              <a:rPr lang="fr-BE" sz="3375" b="1" kern="1200" dirty="0">
                <a:solidFill>
                  <a:schemeClr val="accent1"/>
                </a:solidFill>
                <a:latin typeface="Calibri" panose="020F0502020204030204" pitchFamily="34" charset="0"/>
                <a:ea typeface="ヒラギノ角ゴ ProN W3" charset="0"/>
                <a:cs typeface="Arial" panose="020B0604020202020204" pitchFamily="34" charset="0"/>
              </a:rPr>
              <a:t> large </a:t>
            </a:r>
            <a:r>
              <a:rPr lang="fr-BE" sz="3375" b="1" kern="1200" dirty="0" err="1">
                <a:solidFill>
                  <a:schemeClr val="accent1"/>
                </a:solidFill>
                <a:latin typeface="Calibri" panose="020F0502020204030204" pitchFamily="34" charset="0"/>
                <a:ea typeface="ヒラギノ角ゴ ProN W3" charset="0"/>
                <a:cs typeface="Arial" panose="020B0604020202020204" pitchFamily="34" charset="0"/>
              </a:rPr>
              <a:t>scale</a:t>
            </a:r>
            <a:r>
              <a:rPr lang="fr-BE" sz="3375" b="1" kern="1200" dirty="0">
                <a:solidFill>
                  <a:schemeClr val="accent1"/>
                </a:solidFill>
                <a:latin typeface="Calibri" panose="020F0502020204030204" pitchFamily="34" charset="0"/>
                <a:ea typeface="ヒラギノ角ゴ ProN W3" charset="0"/>
                <a:cs typeface="Arial" panose="020B0604020202020204" pitchFamily="34" charset="0"/>
              </a:rPr>
              <a:t> </a:t>
            </a:r>
            <a:r>
              <a:rPr lang="fr-BE" sz="3375" b="1" kern="1200" dirty="0">
                <a:solidFill>
                  <a:schemeClr val="accent1"/>
                </a:solidFill>
                <a:latin typeface="Calibri" panose="020F0502020204030204" pitchFamily="34" charset="0"/>
                <a:ea typeface="ヒラギノ角ゴ ProN W3" charset="0"/>
                <a:cs typeface="Arial" panose="020B0604020202020204" pitchFamily="34" charset="0"/>
              </a:rPr>
              <a:t>patterns  </a:t>
            </a:r>
            <a:endParaRPr lang="fr-BE" sz="3375" b="1" kern="1200" dirty="0">
              <a:solidFill>
                <a:schemeClr val="accent1"/>
              </a:solidFill>
              <a:latin typeface="Calibri" panose="020F0502020204030204" pitchFamily="34" charset="0"/>
              <a:ea typeface="ヒラギノ角ゴ ProN W3" charset="0"/>
              <a:cs typeface="Arial" panose="020B0604020202020204" pitchFamily="34" charset="0"/>
            </a:endParaRPr>
          </a:p>
        </p:txBody>
      </p:sp>
      <p:sp>
        <p:nvSpPr>
          <p:cNvPr id="4" name="Espace réservé du numéro de diapositive 3"/>
          <p:cNvSpPr>
            <a:spLocks noGrp="1"/>
          </p:cNvSpPr>
          <p:nvPr>
            <p:ph type="sldNum" sz="quarter" idx="4294967295"/>
          </p:nvPr>
        </p:nvSpPr>
        <p:spPr>
          <a:xfrm>
            <a:off x="9651582" y="6546482"/>
            <a:ext cx="288539" cy="287256"/>
          </a:xfrm>
          <a:prstGeom prst="rect">
            <a:avLst/>
          </a:prstGeom>
        </p:spPr>
        <p:txBody>
          <a:bodyPr/>
          <a:lstStyle/>
          <a:p>
            <a:fld id="{921D9AC7-5221-45F1-AF84-86986231C7EC}" type="slidenum">
              <a:rPr lang="fr-BE" smtClean="0"/>
              <a:pPr/>
              <a:t>41</a:t>
            </a:fld>
            <a:endParaRPr lang="fr-BE"/>
          </a:p>
        </p:txBody>
      </p:sp>
      <p:pic>
        <p:nvPicPr>
          <p:cNvPr id="5" name="Image 4"/>
          <p:cNvPicPr>
            <a:picLocks noChangeAspect="1"/>
          </p:cNvPicPr>
          <p:nvPr/>
        </p:nvPicPr>
        <p:blipFill>
          <a:blip r:embed="rId2"/>
          <a:stretch>
            <a:fillRect/>
          </a:stretch>
        </p:blipFill>
        <p:spPr>
          <a:xfrm>
            <a:off x="5407534" y="845580"/>
            <a:ext cx="5599486" cy="6012317"/>
          </a:xfrm>
          <a:prstGeom prst="rect">
            <a:avLst/>
          </a:prstGeom>
        </p:spPr>
      </p:pic>
      <p:sp>
        <p:nvSpPr>
          <p:cNvPr id="6" name="ZoneTexte 5"/>
          <p:cNvSpPr txBox="1"/>
          <p:nvPr/>
        </p:nvSpPr>
        <p:spPr>
          <a:xfrm>
            <a:off x="8610524" y="6596296"/>
            <a:ext cx="1898914" cy="24621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defTabSz="457177" latinLnBrk="1" hangingPunct="0"/>
            <a:r>
              <a:rPr lang="fr-BE" sz="1000" kern="0" dirty="0" err="1">
                <a:solidFill>
                  <a:srgbClr val="002569"/>
                </a:solidFill>
              </a:rPr>
              <a:t>Waldner</a:t>
            </a:r>
            <a:r>
              <a:rPr lang="fr-BE" sz="1000" kern="0" dirty="0">
                <a:solidFill>
                  <a:srgbClr val="002569"/>
                </a:solidFill>
              </a:rPr>
              <a:t> and Defourny, RS2017</a:t>
            </a:r>
          </a:p>
        </p:txBody>
      </p:sp>
      <p:sp>
        <p:nvSpPr>
          <p:cNvPr id="3" name="ZoneTexte 2"/>
          <p:cNvSpPr txBox="1"/>
          <p:nvPr/>
        </p:nvSpPr>
        <p:spPr>
          <a:xfrm>
            <a:off x="1083721" y="1353208"/>
            <a:ext cx="4151585" cy="425577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36" indent="-285736" defTabSz="457177" latinLnBrk="1" hangingPunct="0">
              <a:buFont typeface="Wingdings" panose="05000000000000000000" pitchFamily="2" charset="2"/>
              <a:buChar char="Ø"/>
            </a:pPr>
            <a:r>
              <a:rPr lang="fr-BE" kern="0" dirty="0">
                <a:solidFill>
                  <a:srgbClr val="4989A4"/>
                </a:solidFill>
              </a:rPr>
              <a:t>50 to 100 </a:t>
            </a:r>
            <a:r>
              <a:rPr lang="fr-BE" kern="0" dirty="0">
                <a:solidFill>
                  <a:srgbClr val="4989A4"/>
                </a:solidFill>
              </a:rPr>
              <a:t>m spatial </a:t>
            </a:r>
            <a:r>
              <a:rPr lang="fr-BE" kern="0" dirty="0" err="1">
                <a:solidFill>
                  <a:srgbClr val="4989A4"/>
                </a:solidFill>
              </a:rPr>
              <a:t>resolution</a:t>
            </a:r>
            <a:r>
              <a:rPr lang="fr-BE" kern="0" dirty="0">
                <a:solidFill>
                  <a:srgbClr val="4989A4"/>
                </a:solidFill>
              </a:rPr>
              <a:t>   </a:t>
            </a:r>
            <a:r>
              <a:rPr lang="fr-BE" kern="0" dirty="0" err="1">
                <a:solidFill>
                  <a:srgbClr val="4989A4"/>
                </a:solidFill>
              </a:rPr>
              <a:t>most</a:t>
            </a:r>
            <a:r>
              <a:rPr lang="fr-BE" kern="0" dirty="0">
                <a:solidFill>
                  <a:srgbClr val="4989A4"/>
                </a:solidFill>
              </a:rPr>
              <a:t> </a:t>
            </a:r>
            <a:r>
              <a:rPr lang="fr-BE" kern="0" dirty="0" err="1">
                <a:solidFill>
                  <a:srgbClr val="4989A4"/>
                </a:solidFill>
              </a:rPr>
              <a:t>appropriate</a:t>
            </a:r>
            <a:r>
              <a:rPr lang="fr-BE" kern="0" dirty="0">
                <a:solidFill>
                  <a:srgbClr val="4989A4"/>
                </a:solidFill>
              </a:rPr>
              <a:t> to deal </a:t>
            </a:r>
            <a:r>
              <a:rPr lang="fr-BE" kern="0" dirty="0" err="1">
                <a:solidFill>
                  <a:srgbClr val="4989A4"/>
                </a:solidFill>
              </a:rPr>
              <a:t>with</a:t>
            </a:r>
            <a:r>
              <a:rPr lang="fr-BE" kern="0" dirty="0">
                <a:solidFill>
                  <a:srgbClr val="4989A4"/>
                </a:solidFill>
              </a:rPr>
              <a:t> </a:t>
            </a:r>
            <a:r>
              <a:rPr lang="fr-BE" kern="0" dirty="0" err="1">
                <a:solidFill>
                  <a:srgbClr val="4989A4"/>
                </a:solidFill>
              </a:rPr>
              <a:t>cropland</a:t>
            </a:r>
            <a:r>
              <a:rPr lang="fr-BE" kern="0" dirty="0">
                <a:solidFill>
                  <a:srgbClr val="4989A4"/>
                </a:solidFill>
              </a:rPr>
              <a:t> / </a:t>
            </a:r>
            <a:r>
              <a:rPr lang="fr-BE" kern="0" dirty="0">
                <a:solidFill>
                  <a:srgbClr val="4989A4"/>
                </a:solidFill>
              </a:rPr>
              <a:t> </a:t>
            </a:r>
            <a:r>
              <a:rPr lang="fr-BE" kern="0" dirty="0" err="1">
                <a:solidFill>
                  <a:srgbClr val="4989A4"/>
                </a:solidFill>
              </a:rPr>
              <a:t>crop</a:t>
            </a:r>
            <a:r>
              <a:rPr lang="fr-BE" kern="0" dirty="0">
                <a:solidFill>
                  <a:srgbClr val="4989A4"/>
                </a:solidFill>
              </a:rPr>
              <a:t> </a:t>
            </a:r>
            <a:r>
              <a:rPr lang="fr-BE" kern="0" dirty="0">
                <a:solidFill>
                  <a:srgbClr val="4989A4"/>
                </a:solidFill>
              </a:rPr>
              <a:t>type </a:t>
            </a:r>
            <a:r>
              <a:rPr lang="fr-BE" kern="0" dirty="0">
                <a:solidFill>
                  <a:srgbClr val="4989A4"/>
                </a:solidFill>
              </a:rPr>
              <a:t>spatial fragmentation</a:t>
            </a:r>
            <a:endParaRPr lang="fr-BE" sz="1200" kern="0" dirty="0">
              <a:solidFill>
                <a:srgbClr val="4989A4"/>
              </a:solidFill>
            </a:endParaRPr>
          </a:p>
          <a:p>
            <a:pPr marL="285736" indent="-285736" defTabSz="457177" latinLnBrk="1" hangingPunct="0">
              <a:buFont typeface="Wingdings" panose="05000000000000000000" pitchFamily="2" charset="2"/>
              <a:buChar char="Ø"/>
            </a:pPr>
            <a:endParaRPr lang="fr-BE" sz="1200" kern="0" dirty="0">
              <a:solidFill>
                <a:srgbClr val="4989A4"/>
              </a:solidFill>
            </a:endParaRPr>
          </a:p>
          <a:p>
            <a:pPr marL="285736" indent="-285736" defTabSz="457177" latinLnBrk="1" hangingPunct="0">
              <a:buFont typeface="Wingdings" panose="05000000000000000000" pitchFamily="2" charset="2"/>
              <a:buChar char="Ø"/>
            </a:pPr>
            <a:r>
              <a:rPr lang="fr-BE" kern="0" dirty="0" err="1">
                <a:solidFill>
                  <a:srgbClr val="4989A4"/>
                </a:solidFill>
              </a:rPr>
              <a:t>daily</a:t>
            </a:r>
            <a:r>
              <a:rPr lang="fr-BE" kern="0" dirty="0">
                <a:solidFill>
                  <a:srgbClr val="4989A4"/>
                </a:solidFill>
              </a:rPr>
              <a:t> or </a:t>
            </a:r>
            <a:r>
              <a:rPr lang="fr-BE" kern="0" dirty="0" err="1">
                <a:solidFill>
                  <a:srgbClr val="4989A4"/>
                </a:solidFill>
              </a:rPr>
              <a:t>twice</a:t>
            </a:r>
            <a:r>
              <a:rPr lang="fr-BE" kern="0" dirty="0">
                <a:solidFill>
                  <a:srgbClr val="4989A4"/>
                </a:solidFill>
              </a:rPr>
              <a:t> </a:t>
            </a:r>
            <a:r>
              <a:rPr lang="fr-BE" kern="0" dirty="0" err="1">
                <a:solidFill>
                  <a:srgbClr val="4989A4"/>
                </a:solidFill>
              </a:rPr>
              <a:t>daily</a:t>
            </a:r>
            <a:r>
              <a:rPr lang="fr-BE" kern="0" dirty="0">
                <a:solidFill>
                  <a:srgbClr val="4989A4"/>
                </a:solidFill>
              </a:rPr>
              <a:t> observation  to </a:t>
            </a:r>
            <a:r>
              <a:rPr lang="fr-BE" kern="0" dirty="0" err="1">
                <a:solidFill>
                  <a:srgbClr val="4989A4"/>
                </a:solidFill>
              </a:rPr>
              <a:t>get</a:t>
            </a:r>
            <a:r>
              <a:rPr lang="fr-BE" kern="0" dirty="0">
                <a:solidFill>
                  <a:srgbClr val="4989A4"/>
                </a:solidFill>
              </a:rPr>
              <a:t> </a:t>
            </a:r>
            <a:r>
              <a:rPr lang="fr-BE" kern="0" dirty="0" err="1">
                <a:solidFill>
                  <a:srgbClr val="4989A4"/>
                </a:solidFill>
              </a:rPr>
              <a:t>several</a:t>
            </a:r>
            <a:r>
              <a:rPr lang="fr-BE" kern="0" dirty="0">
                <a:solidFill>
                  <a:srgbClr val="4989A4"/>
                </a:solidFill>
              </a:rPr>
              <a:t> cloud free </a:t>
            </a:r>
            <a:r>
              <a:rPr lang="fr-BE" kern="0" dirty="0">
                <a:solidFill>
                  <a:srgbClr val="4989A4"/>
                </a:solidFill>
              </a:rPr>
              <a:t>obs. per </a:t>
            </a:r>
            <a:r>
              <a:rPr lang="fr-BE" kern="0" dirty="0" err="1">
                <a:solidFill>
                  <a:srgbClr val="4989A4"/>
                </a:solidFill>
              </a:rPr>
              <a:t>week</a:t>
            </a:r>
            <a:r>
              <a:rPr lang="fr-BE" kern="0" dirty="0">
                <a:solidFill>
                  <a:srgbClr val="4989A4"/>
                </a:solidFill>
              </a:rPr>
              <a:t> </a:t>
            </a:r>
            <a:r>
              <a:rPr lang="fr-BE" sz="1400" kern="0" dirty="0">
                <a:solidFill>
                  <a:srgbClr val="4989A4"/>
                </a:solidFill>
              </a:rPr>
              <a:t>(min. one/ </a:t>
            </a:r>
            <a:r>
              <a:rPr lang="fr-BE" sz="1400" kern="0" dirty="0" err="1">
                <a:solidFill>
                  <a:srgbClr val="4989A4"/>
                </a:solidFill>
              </a:rPr>
              <a:t>week</a:t>
            </a:r>
            <a:r>
              <a:rPr lang="fr-BE" sz="1400" kern="0" dirty="0">
                <a:solidFill>
                  <a:srgbClr val="4989A4"/>
                </a:solidFill>
              </a:rPr>
              <a:t> </a:t>
            </a:r>
            <a:r>
              <a:rPr lang="fr-BE" sz="1400" kern="0" dirty="0">
                <a:solidFill>
                  <a:srgbClr val="4989A4"/>
                </a:solidFill>
              </a:rPr>
              <a:t>in </a:t>
            </a:r>
            <a:r>
              <a:rPr lang="fr-BE" sz="1400" kern="0" dirty="0" err="1">
                <a:solidFill>
                  <a:srgbClr val="4989A4"/>
                </a:solidFill>
              </a:rPr>
              <a:t>cloudy</a:t>
            </a:r>
            <a:r>
              <a:rPr lang="fr-BE" sz="1400" kern="0" dirty="0">
                <a:solidFill>
                  <a:srgbClr val="4989A4"/>
                </a:solidFill>
              </a:rPr>
              <a:t> </a:t>
            </a:r>
            <a:r>
              <a:rPr lang="fr-BE" sz="1400" kern="0" dirty="0" err="1">
                <a:solidFill>
                  <a:srgbClr val="4989A4"/>
                </a:solidFill>
              </a:rPr>
              <a:t>regions</a:t>
            </a:r>
            <a:r>
              <a:rPr lang="fr-BE" sz="1400" kern="0" dirty="0">
                <a:solidFill>
                  <a:srgbClr val="4989A4"/>
                </a:solidFill>
              </a:rPr>
              <a:t>)</a:t>
            </a:r>
          </a:p>
          <a:p>
            <a:pPr marL="285736" indent="-285736" defTabSz="457177" latinLnBrk="1" hangingPunct="0">
              <a:buFont typeface="Wingdings" panose="05000000000000000000" pitchFamily="2" charset="2"/>
              <a:buChar char="Ø"/>
            </a:pPr>
            <a:endParaRPr lang="fr-BE" sz="1400" kern="0" dirty="0">
              <a:solidFill>
                <a:srgbClr val="4989A4"/>
              </a:solidFill>
            </a:endParaRPr>
          </a:p>
          <a:p>
            <a:pPr marL="285736" indent="-285736" defTabSz="457177" latinLnBrk="1" hangingPunct="0">
              <a:buFont typeface="Wingdings" panose="05000000000000000000" pitchFamily="2" charset="2"/>
              <a:buChar char="Ø"/>
            </a:pPr>
            <a:endParaRPr lang="fr-BE" sz="1400" kern="0" dirty="0">
              <a:solidFill>
                <a:srgbClr val="4989A4"/>
              </a:solidFill>
            </a:endParaRPr>
          </a:p>
          <a:p>
            <a:pPr marL="285736" indent="-285736" defTabSz="457177" latinLnBrk="1" hangingPunct="0">
              <a:buFont typeface="Wingdings" panose="05000000000000000000" pitchFamily="2" charset="2"/>
              <a:buChar char="Ø"/>
            </a:pPr>
            <a:r>
              <a:rPr lang="fr-BE" sz="2250" b="1" kern="0" dirty="0">
                <a:solidFill>
                  <a:srgbClr val="4989A4"/>
                </a:solidFill>
              </a:rPr>
              <a:t>no variation </a:t>
            </a:r>
            <a:r>
              <a:rPr lang="fr-BE" sz="2250" b="1" kern="0" dirty="0" err="1">
                <a:solidFill>
                  <a:srgbClr val="4989A4"/>
                </a:solidFill>
              </a:rPr>
              <a:t>along</a:t>
            </a:r>
            <a:r>
              <a:rPr lang="fr-BE" sz="2250" b="1" kern="0" dirty="0">
                <a:solidFill>
                  <a:srgbClr val="4989A4"/>
                </a:solidFill>
              </a:rPr>
              <a:t> scan line and </a:t>
            </a:r>
            <a:r>
              <a:rPr lang="fr-BE" sz="2250" b="1" kern="0" dirty="0" err="1">
                <a:solidFill>
                  <a:srgbClr val="4989A4"/>
                </a:solidFill>
              </a:rPr>
              <a:t>limited</a:t>
            </a:r>
            <a:r>
              <a:rPr lang="fr-BE" sz="2250" b="1" kern="0" dirty="0">
                <a:solidFill>
                  <a:srgbClr val="4989A4"/>
                </a:solidFill>
              </a:rPr>
              <a:t> BRDF </a:t>
            </a:r>
            <a:r>
              <a:rPr lang="fr-BE" sz="2250" b="1" kern="0" dirty="0" err="1">
                <a:solidFill>
                  <a:srgbClr val="4989A4"/>
                </a:solidFill>
              </a:rPr>
              <a:t>effect</a:t>
            </a:r>
            <a:r>
              <a:rPr lang="fr-BE" sz="2250" b="1" kern="0" dirty="0">
                <a:solidFill>
                  <a:srgbClr val="4989A4"/>
                </a:solidFill>
              </a:rPr>
              <a:t>   </a:t>
            </a:r>
          </a:p>
          <a:p>
            <a:pPr defTabSz="457177" latinLnBrk="1" hangingPunct="0"/>
            <a:r>
              <a:rPr lang="fr-BE" sz="2531" kern="0" dirty="0">
                <a:solidFill>
                  <a:srgbClr val="4989A4"/>
                </a:solidFill>
              </a:rPr>
              <a:t> </a:t>
            </a:r>
          </a:p>
          <a:p>
            <a:pPr marL="285736" indent="-285736" defTabSz="457177" latinLnBrk="1" hangingPunct="0">
              <a:buFont typeface="Wingdings" panose="05000000000000000000" pitchFamily="2" charset="2"/>
              <a:buChar char="Ø"/>
            </a:pPr>
            <a:r>
              <a:rPr lang="fr-BE" sz="2250" b="1" kern="0" dirty="0" err="1">
                <a:solidFill>
                  <a:srgbClr val="4989A4"/>
                </a:solidFill>
              </a:rPr>
              <a:t>limited</a:t>
            </a:r>
            <a:r>
              <a:rPr lang="fr-BE" sz="2250" b="1" kern="0" dirty="0">
                <a:solidFill>
                  <a:srgbClr val="4989A4"/>
                </a:solidFill>
              </a:rPr>
              <a:t> PSF dilution </a:t>
            </a:r>
            <a:r>
              <a:rPr lang="fr-BE" sz="1687" kern="0" dirty="0">
                <a:solidFill>
                  <a:srgbClr val="4989A4"/>
                </a:solidFill>
              </a:rPr>
              <a:t>(</a:t>
            </a:r>
            <a:r>
              <a:rPr lang="fr-BE" sz="1687" kern="0" dirty="0" err="1">
                <a:solidFill>
                  <a:srgbClr val="4989A4"/>
                </a:solidFill>
              </a:rPr>
              <a:t>maybe</a:t>
            </a:r>
            <a:r>
              <a:rPr lang="fr-BE" sz="1687" kern="0" dirty="0">
                <a:solidFill>
                  <a:srgbClr val="4989A4"/>
                </a:solidFill>
              </a:rPr>
              <a:t> </a:t>
            </a:r>
            <a:r>
              <a:rPr lang="fr-BE" sz="1687" kern="0" dirty="0" err="1">
                <a:solidFill>
                  <a:srgbClr val="4989A4"/>
                </a:solidFill>
              </a:rPr>
              <a:t>thanks</a:t>
            </a:r>
            <a:r>
              <a:rPr lang="fr-BE" sz="1687" kern="0" dirty="0">
                <a:solidFill>
                  <a:srgbClr val="4989A4"/>
                </a:solidFill>
              </a:rPr>
              <a:t> to on-</a:t>
            </a:r>
            <a:r>
              <a:rPr lang="fr-BE" sz="1687" kern="0" dirty="0" err="1">
                <a:solidFill>
                  <a:srgbClr val="4989A4"/>
                </a:solidFill>
              </a:rPr>
              <a:t>board</a:t>
            </a:r>
            <a:r>
              <a:rPr lang="fr-BE" sz="1687" kern="0" dirty="0">
                <a:solidFill>
                  <a:srgbClr val="4989A4"/>
                </a:solidFill>
              </a:rPr>
              <a:t> </a:t>
            </a:r>
            <a:r>
              <a:rPr lang="fr-BE" sz="1687" kern="0" dirty="0" err="1">
                <a:solidFill>
                  <a:srgbClr val="4989A4"/>
                </a:solidFill>
              </a:rPr>
              <a:t>aggregation</a:t>
            </a:r>
            <a:r>
              <a:rPr lang="fr-BE" sz="1687" kern="0" dirty="0">
                <a:solidFill>
                  <a:srgbClr val="4989A4"/>
                </a:solidFill>
              </a:rPr>
              <a:t> of </a:t>
            </a:r>
            <a:r>
              <a:rPr lang="fr-BE" sz="1687" kern="0" dirty="0" err="1">
                <a:solidFill>
                  <a:srgbClr val="4989A4"/>
                </a:solidFill>
              </a:rPr>
              <a:t>higher</a:t>
            </a:r>
            <a:r>
              <a:rPr lang="fr-BE" sz="1687" kern="0" dirty="0">
                <a:solidFill>
                  <a:srgbClr val="4989A4"/>
                </a:solidFill>
              </a:rPr>
              <a:t>          </a:t>
            </a:r>
            <a:r>
              <a:rPr lang="fr-BE" sz="1687" kern="0" dirty="0" err="1">
                <a:solidFill>
                  <a:srgbClr val="4989A4"/>
                </a:solidFill>
              </a:rPr>
              <a:t>resolution</a:t>
            </a:r>
            <a:r>
              <a:rPr lang="fr-BE" sz="1687" kern="0" dirty="0">
                <a:solidFill>
                  <a:srgbClr val="4989A4"/>
                </a:solidFill>
              </a:rPr>
              <a:t> observation)</a:t>
            </a:r>
            <a:endParaRPr lang="fr-BE" sz="1687" kern="0" dirty="0">
              <a:solidFill>
                <a:srgbClr val="4989A4"/>
              </a:solidFill>
            </a:endParaRPr>
          </a:p>
        </p:txBody>
      </p:sp>
      <p:sp>
        <p:nvSpPr>
          <p:cNvPr id="8" name="Ellipse 7"/>
          <p:cNvSpPr/>
          <p:nvPr/>
        </p:nvSpPr>
        <p:spPr>
          <a:xfrm>
            <a:off x="5562617" y="4921875"/>
            <a:ext cx="533383" cy="519345"/>
          </a:xfrm>
          <a:prstGeom prst="ellipse">
            <a:avLst/>
          </a:prstGeom>
          <a:no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defTabSz="457177" latinLnBrk="1" hangingPunct="0"/>
            <a:endParaRPr lang="fr-BE" kern="0">
              <a:solidFill>
                <a:srgbClr val="002569"/>
              </a:solidFill>
            </a:endParaRPr>
          </a:p>
        </p:txBody>
      </p:sp>
      <p:pic>
        <p:nvPicPr>
          <p:cNvPr id="9" name="Image 8"/>
          <p:cNvPicPr>
            <a:picLocks noChangeAspect="1"/>
          </p:cNvPicPr>
          <p:nvPr/>
        </p:nvPicPr>
        <p:blipFill rotWithShape="1">
          <a:blip r:embed="rId2"/>
          <a:srcRect l="82710" t="87082" r="10146" b="4742"/>
          <a:stretch/>
        </p:blipFill>
        <p:spPr>
          <a:xfrm>
            <a:off x="10804505" y="1201321"/>
            <a:ext cx="1197101" cy="1470950"/>
          </a:xfrm>
          <a:prstGeom prst="rect">
            <a:avLst/>
          </a:prstGeom>
        </p:spPr>
      </p:pic>
      <p:sp>
        <p:nvSpPr>
          <p:cNvPr id="10" name="Ellipse 9"/>
          <p:cNvSpPr/>
          <p:nvPr/>
        </p:nvSpPr>
        <p:spPr>
          <a:xfrm>
            <a:off x="5539081" y="3682139"/>
            <a:ext cx="533383" cy="519345"/>
          </a:xfrm>
          <a:prstGeom prst="ellipse">
            <a:avLst/>
          </a:prstGeom>
          <a:no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defTabSz="457177" latinLnBrk="1" hangingPunct="0"/>
            <a:endParaRPr lang="fr-BE" kern="0">
              <a:solidFill>
                <a:srgbClr val="002569"/>
              </a:solidFill>
            </a:endParaRPr>
          </a:p>
        </p:txBody>
      </p:sp>
      <p:sp>
        <p:nvSpPr>
          <p:cNvPr id="7" name="ZoneTexte 6"/>
          <p:cNvSpPr txBox="1"/>
          <p:nvPr/>
        </p:nvSpPr>
        <p:spPr>
          <a:xfrm>
            <a:off x="5488451" y="3783403"/>
            <a:ext cx="676788" cy="351956"/>
          </a:xfrm>
          <a:prstGeom prst="rect">
            <a:avLst/>
          </a:prstGeom>
          <a:noFill/>
        </p:spPr>
        <p:txBody>
          <a:bodyPr wrap="none" rtlCol="0">
            <a:spAutoFit/>
          </a:bodyPr>
          <a:lstStyle/>
          <a:p>
            <a:r>
              <a:rPr lang="fr-BE" sz="1687" b="1" dirty="0">
                <a:solidFill>
                  <a:srgbClr val="FF0000"/>
                </a:solidFill>
              </a:rPr>
              <a:t>56 m</a:t>
            </a:r>
            <a:endParaRPr lang="fr-BE" sz="1687" b="1" dirty="0">
              <a:solidFill>
                <a:srgbClr val="FF0000"/>
              </a:solidFill>
            </a:endParaRPr>
          </a:p>
        </p:txBody>
      </p:sp>
      <p:sp>
        <p:nvSpPr>
          <p:cNvPr id="11" name="ZoneTexte 10"/>
          <p:cNvSpPr txBox="1"/>
          <p:nvPr/>
        </p:nvSpPr>
        <p:spPr>
          <a:xfrm>
            <a:off x="5488451" y="4998501"/>
            <a:ext cx="737702" cy="351956"/>
          </a:xfrm>
          <a:prstGeom prst="rect">
            <a:avLst/>
          </a:prstGeom>
          <a:noFill/>
        </p:spPr>
        <p:txBody>
          <a:bodyPr wrap="none" rtlCol="0">
            <a:spAutoFit/>
          </a:bodyPr>
          <a:lstStyle/>
          <a:p>
            <a:r>
              <a:rPr lang="fr-BE" sz="1687" b="1" dirty="0">
                <a:solidFill>
                  <a:srgbClr val="FF0000"/>
                </a:solidFill>
              </a:rPr>
              <a:t>100m</a:t>
            </a:r>
            <a:endParaRPr lang="fr-BE" sz="1687" b="1" dirty="0">
              <a:solidFill>
                <a:srgbClr val="FF0000"/>
              </a:solidFill>
            </a:endParaRPr>
          </a:p>
        </p:txBody>
      </p:sp>
      <p:sp>
        <p:nvSpPr>
          <p:cNvPr id="12" name="Rectangle 11"/>
          <p:cNvSpPr/>
          <p:nvPr/>
        </p:nvSpPr>
        <p:spPr>
          <a:xfrm>
            <a:off x="5387193" y="5960454"/>
            <a:ext cx="832279" cy="395365"/>
          </a:xfrm>
          <a:prstGeom prst="rect">
            <a:avLst/>
          </a:prstGeom>
        </p:spPr>
        <p:txBody>
          <a:bodyPr wrap="none">
            <a:spAutoFit/>
          </a:bodyPr>
          <a:lstStyle/>
          <a:p>
            <a:r>
              <a:rPr lang="fr-BE" sz="1969" b="1" dirty="0">
                <a:solidFill>
                  <a:srgbClr val="FF0000"/>
                </a:solidFill>
              </a:rPr>
              <a:t>250m</a:t>
            </a:r>
            <a:endParaRPr lang="fr-BE" sz="1969" dirty="0"/>
          </a:p>
        </p:txBody>
      </p:sp>
      <p:sp>
        <p:nvSpPr>
          <p:cNvPr id="13" name="Rectangle 12"/>
          <p:cNvSpPr/>
          <p:nvPr/>
        </p:nvSpPr>
        <p:spPr>
          <a:xfrm>
            <a:off x="5457636" y="2568306"/>
            <a:ext cx="691215" cy="395365"/>
          </a:xfrm>
          <a:prstGeom prst="rect">
            <a:avLst/>
          </a:prstGeom>
        </p:spPr>
        <p:txBody>
          <a:bodyPr wrap="none">
            <a:spAutoFit/>
          </a:bodyPr>
          <a:lstStyle/>
          <a:p>
            <a:r>
              <a:rPr lang="fr-BE" sz="1969" b="1" dirty="0">
                <a:solidFill>
                  <a:srgbClr val="FF0000"/>
                </a:solidFill>
              </a:rPr>
              <a:t>30m</a:t>
            </a:r>
            <a:endParaRPr lang="fr-BE" sz="1969" dirty="0"/>
          </a:p>
        </p:txBody>
      </p:sp>
      <p:sp>
        <p:nvSpPr>
          <p:cNvPr id="14" name="Rectangle 13"/>
          <p:cNvSpPr/>
          <p:nvPr/>
        </p:nvSpPr>
        <p:spPr>
          <a:xfrm>
            <a:off x="5539080" y="1555724"/>
            <a:ext cx="691215" cy="395365"/>
          </a:xfrm>
          <a:prstGeom prst="rect">
            <a:avLst/>
          </a:prstGeom>
        </p:spPr>
        <p:txBody>
          <a:bodyPr wrap="none">
            <a:spAutoFit/>
          </a:bodyPr>
          <a:lstStyle/>
          <a:p>
            <a:r>
              <a:rPr lang="fr-BE" sz="1969" b="1" dirty="0">
                <a:solidFill>
                  <a:srgbClr val="FF0000"/>
                </a:solidFill>
              </a:rPr>
              <a:t>10m</a:t>
            </a:r>
            <a:endParaRPr lang="fr-BE" sz="1969" dirty="0"/>
          </a:p>
        </p:txBody>
      </p:sp>
      <p:sp>
        <p:nvSpPr>
          <p:cNvPr id="15" name="Rectangle 14"/>
          <p:cNvSpPr/>
          <p:nvPr/>
        </p:nvSpPr>
        <p:spPr>
          <a:xfrm>
            <a:off x="10652617" y="3023968"/>
            <a:ext cx="1539383" cy="1952971"/>
          </a:xfrm>
          <a:prstGeom prst="rect">
            <a:avLst/>
          </a:prstGeom>
        </p:spPr>
        <p:txBody>
          <a:bodyPr wrap="square">
            <a:spAutoFit/>
          </a:bodyPr>
          <a:lstStyle/>
          <a:p>
            <a:pPr defTabSz="457177" latinLnBrk="1" hangingPunct="0"/>
            <a:r>
              <a:rPr lang="fr-BE" sz="1406" i="1" kern="0" dirty="0">
                <a:solidFill>
                  <a:srgbClr val="002569"/>
                </a:solidFill>
              </a:rPr>
              <a:t>Pixel </a:t>
            </a:r>
            <a:r>
              <a:rPr lang="fr-BE" sz="1406" i="1" kern="0" dirty="0" err="1">
                <a:solidFill>
                  <a:srgbClr val="002569"/>
                </a:solidFill>
              </a:rPr>
              <a:t>purity</a:t>
            </a:r>
            <a:r>
              <a:rPr lang="fr-BE" sz="1406" i="1" kern="0" dirty="0">
                <a:solidFill>
                  <a:srgbClr val="002569"/>
                </a:solidFill>
              </a:rPr>
              <a:t> as a </a:t>
            </a:r>
            <a:r>
              <a:rPr lang="fr-BE" sz="1406" i="1" kern="0" dirty="0">
                <a:solidFill>
                  <a:srgbClr val="002569"/>
                </a:solidFill>
              </a:rPr>
              <a:t> </a:t>
            </a:r>
            <a:r>
              <a:rPr lang="fr-BE" sz="1406" i="1" kern="0" dirty="0" err="1">
                <a:solidFill>
                  <a:srgbClr val="002569"/>
                </a:solidFill>
              </a:rPr>
              <a:t>function</a:t>
            </a:r>
            <a:r>
              <a:rPr lang="fr-BE" sz="1406" i="1" kern="0" dirty="0">
                <a:solidFill>
                  <a:srgbClr val="002569"/>
                </a:solidFill>
              </a:rPr>
              <a:t> </a:t>
            </a:r>
            <a:r>
              <a:rPr lang="fr-BE" sz="1406" i="1" kern="0" dirty="0">
                <a:solidFill>
                  <a:srgbClr val="002569"/>
                </a:solidFill>
              </a:rPr>
              <a:t>of spatial        </a:t>
            </a:r>
            <a:r>
              <a:rPr lang="fr-BE" sz="1406" i="1" kern="0" dirty="0" err="1">
                <a:solidFill>
                  <a:srgbClr val="002569"/>
                </a:solidFill>
              </a:rPr>
              <a:t>resolution</a:t>
            </a:r>
            <a:r>
              <a:rPr lang="fr-BE" sz="1406" i="1" kern="0" dirty="0">
                <a:solidFill>
                  <a:srgbClr val="002569"/>
                </a:solidFill>
              </a:rPr>
              <a:t> for </a:t>
            </a:r>
            <a:r>
              <a:rPr lang="fr-BE" sz="1406" i="1" kern="0" dirty="0">
                <a:solidFill>
                  <a:srgbClr val="002569"/>
                </a:solidFill>
              </a:rPr>
              <a:t>     </a:t>
            </a:r>
            <a:r>
              <a:rPr lang="fr-BE" sz="1406" i="1" kern="0" dirty="0" err="1">
                <a:solidFill>
                  <a:srgbClr val="002569"/>
                </a:solidFill>
              </a:rPr>
              <a:t>different</a:t>
            </a:r>
            <a:r>
              <a:rPr lang="fr-BE" sz="1406" i="1" kern="0" dirty="0">
                <a:solidFill>
                  <a:srgbClr val="002569"/>
                </a:solidFill>
              </a:rPr>
              <a:t> </a:t>
            </a:r>
            <a:r>
              <a:rPr lang="fr-BE" sz="1406" i="1" kern="0" dirty="0" err="1">
                <a:solidFill>
                  <a:srgbClr val="002569"/>
                </a:solidFill>
              </a:rPr>
              <a:t>cropland</a:t>
            </a:r>
            <a:r>
              <a:rPr lang="fr-BE" sz="1406" i="1" kern="0" dirty="0">
                <a:solidFill>
                  <a:srgbClr val="002569"/>
                </a:solidFill>
              </a:rPr>
              <a:t>             </a:t>
            </a:r>
            <a:r>
              <a:rPr lang="fr-BE" sz="1406" i="1" kern="0" dirty="0" err="1">
                <a:solidFill>
                  <a:srgbClr val="002569"/>
                </a:solidFill>
              </a:rPr>
              <a:t>landscape</a:t>
            </a:r>
            <a:r>
              <a:rPr lang="fr-BE" sz="1406" i="1" kern="0" dirty="0">
                <a:solidFill>
                  <a:srgbClr val="002569"/>
                </a:solidFill>
              </a:rPr>
              <a:t> fragmentation </a:t>
            </a:r>
          </a:p>
          <a:p>
            <a:pPr defTabSz="457177" latinLnBrk="1" hangingPunct="0"/>
            <a:r>
              <a:rPr lang="fr-BE" sz="1125" i="1" kern="0" dirty="0">
                <a:solidFill>
                  <a:srgbClr val="002569"/>
                </a:solidFill>
              </a:rPr>
              <a:t>(4 </a:t>
            </a:r>
            <a:r>
              <a:rPr lang="fr-BE" sz="1125" i="1" kern="0" dirty="0" err="1">
                <a:solidFill>
                  <a:srgbClr val="002569"/>
                </a:solidFill>
              </a:rPr>
              <a:t>actual</a:t>
            </a:r>
            <a:r>
              <a:rPr lang="fr-BE" sz="1125" i="1" kern="0" dirty="0">
                <a:solidFill>
                  <a:srgbClr val="002569"/>
                </a:solidFill>
              </a:rPr>
              <a:t> ag. </a:t>
            </a:r>
            <a:r>
              <a:rPr lang="fr-BE" sz="1125" i="1" kern="0" dirty="0" err="1">
                <a:solidFill>
                  <a:srgbClr val="002569"/>
                </a:solidFill>
              </a:rPr>
              <a:t>landscapes</a:t>
            </a:r>
            <a:r>
              <a:rPr lang="fr-BE" sz="1125" i="1" kern="0" dirty="0">
                <a:solidFill>
                  <a:srgbClr val="002569"/>
                </a:solidFill>
              </a:rPr>
              <a:t> in South-</a:t>
            </a:r>
            <a:r>
              <a:rPr lang="fr-BE" sz="1125" i="1" kern="0" dirty="0" err="1">
                <a:solidFill>
                  <a:srgbClr val="002569"/>
                </a:solidFill>
              </a:rPr>
              <a:t>Africa</a:t>
            </a:r>
            <a:r>
              <a:rPr lang="fr-BE" sz="1125" i="1" kern="0" dirty="0">
                <a:solidFill>
                  <a:srgbClr val="002569"/>
                </a:solidFill>
              </a:rPr>
              <a:t>)</a:t>
            </a:r>
          </a:p>
        </p:txBody>
      </p:sp>
    </p:spTree>
    <p:extLst>
      <p:ext uri="{BB962C8B-B14F-4D97-AF65-F5344CB8AC3E}">
        <p14:creationId xmlns:p14="http://schemas.microsoft.com/office/powerpoint/2010/main" val="1369430758"/>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1834" y="441885"/>
            <a:ext cx="11644688" cy="5588581"/>
          </a:xfrm>
          <a:prstGeom prst="rect">
            <a:avLst/>
          </a:prstGeom>
        </p:spPr>
        <p:txBody>
          <a:bodyPr wrap="square">
            <a:spAutoFit/>
          </a:bodyPr>
          <a:lstStyle/>
          <a:p>
            <a:pPr algn="l"/>
            <a:r>
              <a:rPr lang="en-US" sz="3094" b="1" dirty="0">
                <a:solidFill>
                  <a:schemeClr val="bg1">
                    <a:lumMod val="50000"/>
                  </a:schemeClr>
                </a:solidFill>
                <a:latin typeface="Calibri" panose="020F0502020204030204" pitchFamily="34" charset="0"/>
              </a:rPr>
              <a:t>How do we prepare for 2035 a historical time series of weekly / decadal global cloud free observation ?</a:t>
            </a:r>
          </a:p>
          <a:p>
            <a:pPr algn="l"/>
            <a:endParaRPr lang="en-US" sz="1125" b="1" dirty="0">
              <a:solidFill>
                <a:schemeClr val="accent1"/>
              </a:solidFill>
              <a:latin typeface="Calibri" panose="020F0502020204030204" pitchFamily="34" charset="0"/>
            </a:endParaRPr>
          </a:p>
          <a:p>
            <a:pPr algn="l"/>
            <a:r>
              <a:rPr lang="en-US" sz="3375" b="1" dirty="0">
                <a:solidFill>
                  <a:schemeClr val="accent1"/>
                </a:solidFill>
                <a:effectLst>
                  <a:outerShdw blurRad="38100" dist="38100" dir="2700000" algn="tl">
                    <a:srgbClr val="000000">
                      <a:alpha val="43137"/>
                    </a:srgbClr>
                  </a:outerShdw>
                </a:effectLst>
                <a:latin typeface="Calibri" panose="020F0502020204030204" pitchFamily="34" charset="0"/>
              </a:rPr>
              <a:t>Sentinel-2 Solution </a:t>
            </a:r>
            <a:r>
              <a:rPr lang="en-US" sz="3375" b="1" dirty="0">
                <a:solidFill>
                  <a:schemeClr val="accent1"/>
                </a:solidFill>
                <a:effectLst>
                  <a:outerShdw blurRad="38100" dist="38100" dir="2700000" algn="tl">
                    <a:srgbClr val="000000">
                      <a:alpha val="43137"/>
                    </a:srgbClr>
                  </a:outerShdw>
                </a:effectLst>
                <a:latin typeface="Calibri" panose="020F0502020204030204" pitchFamily="34" charset="0"/>
              </a:rPr>
              <a:t>?	</a:t>
            </a:r>
            <a:endParaRPr lang="en-US" sz="3375" b="1" dirty="0">
              <a:solidFill>
                <a:schemeClr val="accent1"/>
              </a:solidFill>
              <a:effectLst>
                <a:outerShdw blurRad="38100" dist="38100" dir="2700000" algn="tl">
                  <a:srgbClr val="000000">
                    <a:alpha val="43137"/>
                  </a:srgbClr>
                </a:outerShdw>
              </a:effectLst>
              <a:latin typeface="Calibri" panose="020F0502020204030204" pitchFamily="34" charset="0"/>
            </a:endParaRPr>
          </a:p>
          <a:p>
            <a:pPr algn="l"/>
            <a:endParaRPr lang="en-US" sz="1125" b="1" dirty="0">
              <a:solidFill>
                <a:schemeClr val="accent1"/>
              </a:solidFill>
              <a:latin typeface="Calibri" panose="020F0502020204030204" pitchFamily="34" charset="0"/>
            </a:endParaRPr>
          </a:p>
          <a:p>
            <a:pPr marL="401822" indent="-401822">
              <a:buFont typeface="Arial" panose="020B0604020202020204" pitchFamily="34" charset="0"/>
              <a:buChar char="•"/>
            </a:pPr>
            <a:r>
              <a:rPr lang="en-US" sz="2812" dirty="0">
                <a:latin typeface="Calibri" panose="020F0502020204030204" pitchFamily="34" charset="0"/>
              </a:rPr>
              <a:t>10-20 m for 13 bands including SWIR </a:t>
            </a:r>
          </a:p>
          <a:p>
            <a:pPr marL="401822" indent="-401822">
              <a:buFont typeface="Arial" panose="020B0604020202020204" pitchFamily="34" charset="0"/>
              <a:buChar char="•"/>
            </a:pPr>
            <a:r>
              <a:rPr lang="en-US" sz="2812" dirty="0">
                <a:latin typeface="Calibri" panose="020F0502020204030204" pitchFamily="34" charset="0"/>
              </a:rPr>
              <a:t>daily with 4 satellites from 2024 </a:t>
            </a:r>
          </a:p>
          <a:p>
            <a:pPr marL="401822" indent="-401822">
              <a:buFont typeface="Arial" panose="020B0604020202020204" pitchFamily="34" charset="0"/>
              <a:buChar char="•"/>
            </a:pPr>
            <a:r>
              <a:rPr lang="en-US" sz="2812" dirty="0">
                <a:latin typeface="Calibri" panose="020F0502020204030204" pitchFamily="34" charset="0"/>
              </a:rPr>
              <a:t>g</a:t>
            </a:r>
            <a:r>
              <a:rPr lang="en-US" sz="2812" dirty="0">
                <a:latin typeface="Calibri" panose="020F0502020204030204" pitchFamily="34" charset="0"/>
              </a:rPr>
              <a:t>ood overpass </a:t>
            </a:r>
            <a:r>
              <a:rPr lang="en-US" sz="2812" dirty="0">
                <a:latin typeface="Calibri" panose="020F0502020204030204" pitchFamily="34" charset="0"/>
              </a:rPr>
              <a:t>time </a:t>
            </a:r>
            <a:r>
              <a:rPr lang="en-US" sz="2812" dirty="0">
                <a:latin typeface="Calibri" panose="020F0502020204030204" pitchFamily="34" charset="0"/>
              </a:rPr>
              <a:t>(10:30 P.M.)</a:t>
            </a:r>
          </a:p>
          <a:p>
            <a:pPr marL="401822" indent="-401822">
              <a:buFont typeface="Arial" panose="020B0604020202020204" pitchFamily="34" charset="0"/>
              <a:buChar char="•"/>
            </a:pPr>
            <a:r>
              <a:rPr lang="en-US" sz="2812" dirty="0">
                <a:solidFill>
                  <a:srgbClr val="FF0000"/>
                </a:solidFill>
                <a:latin typeface="Calibri" panose="020F0502020204030204" pitchFamily="34" charset="0"/>
              </a:rPr>
              <a:t>no redundancy</a:t>
            </a:r>
          </a:p>
          <a:p>
            <a:pPr marL="401822" indent="-401822">
              <a:buFont typeface="Arial" panose="020B0604020202020204" pitchFamily="34" charset="0"/>
              <a:buChar char="•"/>
            </a:pPr>
            <a:r>
              <a:rPr lang="en-US" sz="2812" dirty="0">
                <a:latin typeface="Calibri" panose="020F0502020204030204" pitchFamily="34" charset="0"/>
              </a:rPr>
              <a:t>very large bandwidth </a:t>
            </a:r>
            <a:r>
              <a:rPr lang="en-US" sz="2812" dirty="0">
                <a:latin typeface="Calibri" panose="020F0502020204030204" pitchFamily="34" charset="0"/>
              </a:rPr>
              <a:t>requirement</a:t>
            </a:r>
          </a:p>
          <a:p>
            <a:pPr marL="401822" indent="-401822">
              <a:buFont typeface="Arial" panose="020B0604020202020204" pitchFamily="34" charset="0"/>
              <a:buChar char="•"/>
            </a:pPr>
            <a:r>
              <a:rPr lang="en-US" sz="2812" dirty="0">
                <a:latin typeface="Calibri" panose="020F0502020204030204" pitchFamily="34" charset="0"/>
              </a:rPr>
              <a:t>v</a:t>
            </a:r>
            <a:r>
              <a:rPr lang="en-US" sz="2812" dirty="0">
                <a:latin typeface="Calibri" panose="020F0502020204030204" pitchFamily="34" charset="0"/>
              </a:rPr>
              <a:t>ery big data handling, reprocessing feasibility?</a:t>
            </a:r>
          </a:p>
          <a:p>
            <a:pPr algn="l"/>
            <a:r>
              <a:rPr lang="en-US" sz="1406" b="1" dirty="0">
                <a:solidFill>
                  <a:schemeClr val="accent1"/>
                </a:solidFill>
                <a:latin typeface="Calibri" panose="020F0502020204030204" pitchFamily="34" charset="0"/>
              </a:rPr>
              <a:t>		</a:t>
            </a:r>
            <a:endParaRPr lang="en-US" sz="1406" b="1" dirty="0">
              <a:solidFill>
                <a:schemeClr val="accent1"/>
              </a:solidFill>
              <a:latin typeface="Calibri" panose="020F0502020204030204" pitchFamily="34" charset="0"/>
            </a:endParaRPr>
          </a:p>
          <a:p>
            <a:pPr algn="l"/>
            <a:r>
              <a:rPr lang="en-US" sz="2812" dirty="0">
                <a:solidFill>
                  <a:schemeClr val="accent1"/>
                </a:solidFill>
                <a:latin typeface="Calibri" panose="020F0502020204030204" pitchFamily="34" charset="0"/>
              </a:rPr>
              <a:t>=&gt; </a:t>
            </a:r>
            <a:r>
              <a:rPr lang="en-US" sz="2812" b="1" dirty="0">
                <a:solidFill>
                  <a:schemeClr val="accent1"/>
                </a:solidFill>
                <a:latin typeface="Calibri" panose="020F0502020204030204" pitchFamily="34" charset="0"/>
              </a:rPr>
              <a:t>Probably THE cornerstone for long term monitoring land from 2030-35</a:t>
            </a:r>
          </a:p>
          <a:p>
            <a:pPr algn="l"/>
            <a:endParaRPr lang="en-US" sz="2812" b="1" dirty="0">
              <a:solidFill>
                <a:schemeClr val="accent1"/>
              </a:solidFill>
              <a:latin typeface="Calibri" panose="020F0502020204030204" pitchFamily="34" charset="0"/>
            </a:endParaRPr>
          </a:p>
        </p:txBody>
      </p:sp>
      <p:sp>
        <p:nvSpPr>
          <p:cNvPr id="4" name="TextBox 27"/>
          <p:cNvSpPr txBox="1"/>
          <p:nvPr/>
        </p:nvSpPr>
        <p:spPr>
          <a:xfrm>
            <a:off x="11412054" y="2213902"/>
            <a:ext cx="1068746" cy="295310"/>
          </a:xfrm>
          <a:prstGeom prst="rect">
            <a:avLst/>
          </a:prstGeom>
          <a:noFill/>
        </p:spPr>
        <p:txBody>
          <a:bodyPr lIns="67347" tIns="33673" rIns="67347" bIns="33673">
            <a:spAutoFit/>
            <a:scene3d>
              <a:camera prst="orthographicFront"/>
              <a:lightRig rig="threePt" dir="t"/>
            </a:scene3d>
            <a:sp3d extrusionH="57150">
              <a:bevelT w="50800" h="38100" prst="riblet"/>
            </a:sp3d>
          </a:bodyPr>
          <a:lstStyle/>
          <a:p>
            <a:pPr algn="ctr">
              <a:defRPr/>
            </a:pPr>
            <a:r>
              <a:rPr lang="en-GB" sz="1477"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50800" dist="38100" dir="2700000" algn="tl" rotWithShape="0">
                    <a:prstClr val="black">
                      <a:alpha val="40000"/>
                    </a:prstClr>
                  </a:outerShdw>
                </a:effectLst>
              </a:rPr>
              <a:t>2030</a:t>
            </a:r>
          </a:p>
        </p:txBody>
      </p:sp>
      <p:sp>
        <p:nvSpPr>
          <p:cNvPr id="5" name="TextBox 28"/>
          <p:cNvSpPr txBox="1"/>
          <p:nvPr/>
        </p:nvSpPr>
        <p:spPr>
          <a:xfrm>
            <a:off x="8526196" y="2264531"/>
            <a:ext cx="1068746" cy="295310"/>
          </a:xfrm>
          <a:prstGeom prst="rect">
            <a:avLst/>
          </a:prstGeom>
          <a:noFill/>
        </p:spPr>
        <p:txBody>
          <a:bodyPr lIns="67347" tIns="33673" rIns="67347" bIns="33673">
            <a:spAutoFit/>
            <a:scene3d>
              <a:camera prst="orthographicFront"/>
              <a:lightRig rig="threePt" dir="t"/>
            </a:scene3d>
            <a:sp3d extrusionH="57150">
              <a:bevelT w="50800" h="38100" prst="riblet"/>
            </a:sp3d>
          </a:bodyPr>
          <a:lstStyle/>
          <a:p>
            <a:pPr algn="ctr">
              <a:defRPr/>
            </a:pPr>
            <a:r>
              <a:rPr lang="en-GB" sz="1477"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50800" dist="38100" dir="2700000" algn="tl" rotWithShape="0">
                    <a:prstClr val="black">
                      <a:alpha val="40000"/>
                    </a:prstClr>
                  </a:outerShdw>
                </a:effectLst>
              </a:rPr>
              <a:t>2020</a:t>
            </a:r>
          </a:p>
        </p:txBody>
      </p:sp>
      <p:sp>
        <p:nvSpPr>
          <p:cNvPr id="6" name="TextBox 29"/>
          <p:cNvSpPr txBox="1"/>
          <p:nvPr/>
        </p:nvSpPr>
        <p:spPr>
          <a:xfrm>
            <a:off x="7311098" y="2264531"/>
            <a:ext cx="1068746" cy="295310"/>
          </a:xfrm>
          <a:prstGeom prst="rect">
            <a:avLst/>
          </a:prstGeom>
          <a:noFill/>
        </p:spPr>
        <p:txBody>
          <a:bodyPr lIns="67347" tIns="33673" rIns="67347" bIns="33673">
            <a:spAutoFit/>
            <a:scene3d>
              <a:camera prst="orthographicFront"/>
              <a:lightRig rig="threePt" dir="t"/>
            </a:scene3d>
            <a:sp3d extrusionH="57150">
              <a:bevelT w="50800" h="38100" prst="riblet"/>
            </a:sp3d>
          </a:bodyPr>
          <a:lstStyle/>
          <a:p>
            <a:pPr algn="ctr">
              <a:defRPr/>
            </a:pPr>
            <a:r>
              <a:rPr lang="en-GB" sz="1477"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50800" dist="38100" dir="2700000" algn="tl" rotWithShape="0">
                    <a:prstClr val="black">
                      <a:alpha val="40000"/>
                    </a:prstClr>
                  </a:outerShdw>
                </a:effectLst>
              </a:rPr>
              <a:t>2015</a:t>
            </a:r>
          </a:p>
        </p:txBody>
      </p:sp>
      <p:sp>
        <p:nvSpPr>
          <p:cNvPr id="7" name="Rounded Rectangle 34"/>
          <p:cNvSpPr/>
          <p:nvPr/>
        </p:nvSpPr>
        <p:spPr>
          <a:xfrm>
            <a:off x="7817389" y="2618935"/>
            <a:ext cx="4219327" cy="192040"/>
          </a:xfrm>
          <a:prstGeom prst="roundRect">
            <a:avLst/>
          </a:prstGeom>
        </p:spPr>
        <p:style>
          <a:lnRef idx="0">
            <a:schemeClr val="accent1"/>
          </a:lnRef>
          <a:fillRef idx="3">
            <a:schemeClr val="accent1"/>
          </a:fillRef>
          <a:effectRef idx="3">
            <a:schemeClr val="accent1"/>
          </a:effectRef>
          <a:fontRef idx="minor">
            <a:schemeClr val="lt1"/>
          </a:fontRef>
        </p:style>
        <p:txBody>
          <a:bodyPr lIns="67347" tIns="33673" rIns="67347" bIns="33673" anchor="ctr"/>
          <a:lstStyle/>
          <a:p>
            <a:pPr algn="ctr">
              <a:defRPr/>
            </a:pPr>
            <a:endParaRPr lang="en-GB" sz="1266"/>
          </a:p>
        </p:txBody>
      </p:sp>
      <p:sp>
        <p:nvSpPr>
          <p:cNvPr id="8" name="TextBox 16"/>
          <p:cNvSpPr txBox="1">
            <a:spLocks noChangeArrowheads="1"/>
          </p:cNvSpPr>
          <p:nvPr/>
        </p:nvSpPr>
        <p:spPr bwMode="auto">
          <a:xfrm>
            <a:off x="7614872" y="2872080"/>
            <a:ext cx="4393272" cy="262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7347" tIns="33673" rIns="67347" bIns="3367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GB" sz="1266" b="1" dirty="0">
                <a:solidFill>
                  <a:srgbClr val="0098DB"/>
                </a:solidFill>
                <a:ea typeface="MS PGothic" charset="0"/>
                <a:cs typeface="MS PGothic" charset="0"/>
              </a:rPr>
              <a:t>S-2 </a:t>
            </a:r>
            <a:r>
              <a:rPr lang="en-GB" sz="1266" b="1" dirty="0">
                <a:solidFill>
                  <a:srgbClr val="0098DB"/>
                </a:solidFill>
                <a:ea typeface="MS PGothic" charset="0"/>
                <a:cs typeface="MS PGothic" charset="0"/>
              </a:rPr>
              <a:t>A       B                                      C          D</a:t>
            </a:r>
            <a:endParaRPr lang="en-GB" sz="1266" b="1" dirty="0">
              <a:solidFill>
                <a:srgbClr val="0098DB"/>
              </a:solidFill>
              <a:ea typeface="MS PGothic" charset="0"/>
              <a:cs typeface="MS PGothic" charset="0"/>
            </a:endParaRPr>
          </a:p>
        </p:txBody>
      </p:sp>
      <p:pic>
        <p:nvPicPr>
          <p:cNvPr id="9" name="Picture 6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5956" y="2527723"/>
            <a:ext cx="187525" cy="4167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6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50422" y="2527723"/>
            <a:ext cx="187525" cy="4167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6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51680" y="2517677"/>
            <a:ext cx="187525" cy="4167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6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61317" y="2519909"/>
            <a:ext cx="187525" cy="4167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0321634"/>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1834" y="441885"/>
            <a:ext cx="11644688" cy="5588581"/>
          </a:xfrm>
          <a:prstGeom prst="rect">
            <a:avLst/>
          </a:prstGeom>
        </p:spPr>
        <p:txBody>
          <a:bodyPr wrap="square">
            <a:spAutoFit/>
          </a:bodyPr>
          <a:lstStyle/>
          <a:p>
            <a:pPr algn="l"/>
            <a:r>
              <a:rPr lang="en-US" sz="3094" b="1" dirty="0">
                <a:solidFill>
                  <a:schemeClr val="bg1">
                    <a:lumMod val="50000"/>
                  </a:schemeClr>
                </a:solidFill>
                <a:latin typeface="Calibri" panose="020F0502020204030204" pitchFamily="34" charset="0"/>
              </a:rPr>
              <a:t>How do we prepare for 2035 a historical time series of weekly / decadal global cloud free observation ?</a:t>
            </a:r>
          </a:p>
          <a:p>
            <a:pPr algn="l"/>
            <a:endParaRPr lang="en-US" sz="1125" b="1" dirty="0">
              <a:solidFill>
                <a:schemeClr val="accent1"/>
              </a:solidFill>
              <a:latin typeface="Calibri" panose="020F0502020204030204" pitchFamily="34" charset="0"/>
            </a:endParaRPr>
          </a:p>
          <a:p>
            <a:pPr algn="l"/>
            <a:r>
              <a:rPr lang="en-US" sz="3375" b="1" dirty="0">
                <a:solidFill>
                  <a:schemeClr val="accent1"/>
                </a:solidFill>
                <a:effectLst>
                  <a:outerShdw blurRad="38100" dist="38100" dir="2700000" algn="tl">
                    <a:srgbClr val="000000">
                      <a:alpha val="43137"/>
                    </a:srgbClr>
                  </a:outerShdw>
                </a:effectLst>
                <a:latin typeface="Calibri" panose="020F0502020204030204" pitchFamily="34" charset="0"/>
              </a:rPr>
              <a:t>Sentinel-2A&amp;B + Landsat-8&amp;9 Solution </a:t>
            </a:r>
            <a:r>
              <a:rPr lang="en-US" sz="3375" b="1" dirty="0">
                <a:solidFill>
                  <a:schemeClr val="accent1"/>
                </a:solidFill>
                <a:effectLst>
                  <a:outerShdw blurRad="38100" dist="38100" dir="2700000" algn="tl">
                    <a:srgbClr val="000000">
                      <a:alpha val="43137"/>
                    </a:srgbClr>
                  </a:outerShdw>
                </a:effectLst>
                <a:latin typeface="Calibri" panose="020F0502020204030204" pitchFamily="34" charset="0"/>
              </a:rPr>
              <a:t>?	</a:t>
            </a:r>
            <a:endParaRPr lang="en-US" sz="3375" b="1" dirty="0">
              <a:solidFill>
                <a:schemeClr val="accent1"/>
              </a:solidFill>
              <a:effectLst>
                <a:outerShdw blurRad="38100" dist="38100" dir="2700000" algn="tl">
                  <a:srgbClr val="000000">
                    <a:alpha val="43137"/>
                  </a:srgbClr>
                </a:outerShdw>
              </a:effectLst>
              <a:latin typeface="Calibri" panose="020F0502020204030204" pitchFamily="34" charset="0"/>
            </a:endParaRPr>
          </a:p>
          <a:p>
            <a:pPr algn="l"/>
            <a:endParaRPr lang="en-US" sz="1125" b="1" dirty="0">
              <a:solidFill>
                <a:schemeClr val="accent1"/>
              </a:solidFill>
              <a:latin typeface="Calibri" panose="020F0502020204030204" pitchFamily="34" charset="0"/>
            </a:endParaRPr>
          </a:p>
          <a:p>
            <a:pPr marL="401822" indent="-401822">
              <a:buFont typeface="Arial" panose="020B0604020202020204" pitchFamily="34" charset="0"/>
              <a:buChar char="•"/>
            </a:pPr>
            <a:r>
              <a:rPr lang="en-US" sz="2812" dirty="0">
                <a:latin typeface="Calibri" panose="020F0502020204030204" pitchFamily="34" charset="0"/>
              </a:rPr>
              <a:t>10-20-30 m for 13+ bands including SWIR </a:t>
            </a:r>
          </a:p>
          <a:p>
            <a:pPr marL="401822" indent="-401822">
              <a:buFont typeface="Arial" panose="020B0604020202020204" pitchFamily="34" charset="0"/>
              <a:buChar char="•"/>
            </a:pPr>
            <a:r>
              <a:rPr lang="en-US" sz="2812" dirty="0">
                <a:solidFill>
                  <a:srgbClr val="FF0000"/>
                </a:solidFill>
                <a:latin typeface="Calibri" panose="020F0502020204030204" pitchFamily="34" charset="0"/>
              </a:rPr>
              <a:t>r</a:t>
            </a:r>
            <a:r>
              <a:rPr lang="en-US" sz="2812" dirty="0">
                <a:solidFill>
                  <a:srgbClr val="FF0000"/>
                </a:solidFill>
                <a:latin typeface="Calibri" panose="020F0502020204030204" pitchFamily="34" charset="0"/>
              </a:rPr>
              <a:t>evisit of 1,5 -2,5 days for most regions</a:t>
            </a:r>
          </a:p>
          <a:p>
            <a:pPr marL="401822" indent="-401822">
              <a:buFont typeface="Arial" panose="020B0604020202020204" pitchFamily="34" charset="0"/>
              <a:buChar char="•"/>
            </a:pPr>
            <a:r>
              <a:rPr lang="en-US" sz="2812" dirty="0">
                <a:latin typeface="Calibri" panose="020F0502020204030204" pitchFamily="34" charset="0"/>
              </a:rPr>
              <a:t>g</a:t>
            </a:r>
            <a:r>
              <a:rPr lang="en-US" sz="2812" dirty="0">
                <a:latin typeface="Calibri" panose="020F0502020204030204" pitchFamily="34" charset="0"/>
              </a:rPr>
              <a:t>ood overpass </a:t>
            </a:r>
            <a:r>
              <a:rPr lang="en-US" sz="2812" dirty="0">
                <a:latin typeface="Calibri" panose="020F0502020204030204" pitchFamily="34" charset="0"/>
              </a:rPr>
              <a:t>time </a:t>
            </a:r>
            <a:r>
              <a:rPr lang="en-US" sz="2812" dirty="0">
                <a:latin typeface="Calibri" panose="020F0502020204030204" pitchFamily="34" charset="0"/>
              </a:rPr>
              <a:t>(10:30 P.M.)</a:t>
            </a:r>
          </a:p>
          <a:p>
            <a:pPr marL="401822" indent="-401822">
              <a:buFont typeface="Arial" panose="020B0604020202020204" pitchFamily="34" charset="0"/>
              <a:buChar char="•"/>
            </a:pPr>
            <a:r>
              <a:rPr lang="en-US" sz="2812" dirty="0">
                <a:solidFill>
                  <a:srgbClr val="FF0000"/>
                </a:solidFill>
                <a:latin typeface="Calibri" panose="020F0502020204030204" pitchFamily="34" charset="0"/>
              </a:rPr>
              <a:t>n</a:t>
            </a:r>
            <a:r>
              <a:rPr lang="en-US" sz="2812" dirty="0">
                <a:solidFill>
                  <a:srgbClr val="FF0000"/>
                </a:solidFill>
                <a:latin typeface="Calibri" panose="020F0502020204030204" pitchFamily="34" charset="0"/>
              </a:rPr>
              <a:t>o redundancy</a:t>
            </a:r>
          </a:p>
          <a:p>
            <a:pPr marL="401822" indent="-401822">
              <a:buFont typeface="Arial" panose="020B0604020202020204" pitchFamily="34" charset="0"/>
              <a:buChar char="•"/>
            </a:pPr>
            <a:r>
              <a:rPr lang="en-US" sz="2812" dirty="0">
                <a:solidFill>
                  <a:srgbClr val="FF0000"/>
                </a:solidFill>
                <a:latin typeface="Calibri" panose="020F0502020204030204" pitchFamily="34" charset="0"/>
              </a:rPr>
              <a:t>technical compatibility and latency (tbc)</a:t>
            </a:r>
          </a:p>
          <a:p>
            <a:pPr marL="401822" indent="-401822">
              <a:buFont typeface="Arial" panose="020B0604020202020204" pitchFamily="34" charset="0"/>
              <a:buChar char="•"/>
            </a:pPr>
            <a:r>
              <a:rPr lang="en-US" sz="2812" dirty="0">
                <a:latin typeface="Calibri" panose="020F0502020204030204" pitchFamily="34" charset="0"/>
              </a:rPr>
              <a:t>very large bandwidth </a:t>
            </a:r>
            <a:r>
              <a:rPr lang="en-US" sz="2812" dirty="0">
                <a:latin typeface="Calibri" panose="020F0502020204030204" pitchFamily="34" charset="0"/>
              </a:rPr>
              <a:t>requirement</a:t>
            </a:r>
          </a:p>
          <a:p>
            <a:pPr marL="401822" indent="-401822">
              <a:buFont typeface="Arial" panose="020B0604020202020204" pitchFamily="34" charset="0"/>
              <a:buChar char="•"/>
            </a:pPr>
            <a:r>
              <a:rPr lang="en-US" sz="2812" dirty="0">
                <a:latin typeface="Calibri" panose="020F0502020204030204" pitchFamily="34" charset="0"/>
              </a:rPr>
              <a:t>v</a:t>
            </a:r>
            <a:r>
              <a:rPr lang="en-US" sz="2812" dirty="0">
                <a:latin typeface="Calibri" panose="020F0502020204030204" pitchFamily="34" charset="0"/>
              </a:rPr>
              <a:t>ery big data handling, reprocessing feasibility?</a:t>
            </a:r>
          </a:p>
          <a:p>
            <a:pPr algn="l"/>
            <a:r>
              <a:rPr lang="en-US" sz="1406" b="1" dirty="0">
                <a:solidFill>
                  <a:schemeClr val="accent1"/>
                </a:solidFill>
                <a:latin typeface="Calibri" panose="020F0502020204030204" pitchFamily="34" charset="0"/>
              </a:rPr>
              <a:t>		</a:t>
            </a:r>
            <a:endParaRPr lang="en-US" sz="1406" b="1" dirty="0">
              <a:solidFill>
                <a:schemeClr val="accent1"/>
              </a:solidFill>
              <a:latin typeface="Calibri" panose="020F0502020204030204" pitchFamily="34" charset="0"/>
            </a:endParaRPr>
          </a:p>
          <a:p>
            <a:pPr algn="l"/>
            <a:r>
              <a:rPr lang="en-US" sz="2812" dirty="0">
                <a:solidFill>
                  <a:schemeClr val="accent1"/>
                </a:solidFill>
                <a:latin typeface="Calibri" panose="020F0502020204030204" pitchFamily="34" charset="0"/>
              </a:rPr>
              <a:t>=&gt; </a:t>
            </a:r>
            <a:r>
              <a:rPr lang="en-US" sz="2812" b="1" dirty="0">
                <a:solidFill>
                  <a:schemeClr val="accent1"/>
                </a:solidFill>
                <a:latin typeface="Calibri" panose="020F0502020204030204" pitchFamily="34" charset="0"/>
              </a:rPr>
              <a:t>Probably a too heavy solution  with still too many gaps</a:t>
            </a:r>
          </a:p>
        </p:txBody>
      </p:sp>
      <p:sp>
        <p:nvSpPr>
          <p:cNvPr id="4" name="TextBox 27"/>
          <p:cNvSpPr txBox="1"/>
          <p:nvPr/>
        </p:nvSpPr>
        <p:spPr>
          <a:xfrm>
            <a:off x="11412054" y="1960757"/>
            <a:ext cx="1068746" cy="295310"/>
          </a:xfrm>
          <a:prstGeom prst="rect">
            <a:avLst/>
          </a:prstGeom>
          <a:noFill/>
        </p:spPr>
        <p:txBody>
          <a:bodyPr lIns="67347" tIns="33673" rIns="67347" bIns="33673">
            <a:spAutoFit/>
            <a:scene3d>
              <a:camera prst="orthographicFront"/>
              <a:lightRig rig="threePt" dir="t"/>
            </a:scene3d>
            <a:sp3d extrusionH="57150">
              <a:bevelT w="50800" h="38100" prst="riblet"/>
            </a:sp3d>
          </a:bodyPr>
          <a:lstStyle/>
          <a:p>
            <a:pPr algn="ctr">
              <a:defRPr/>
            </a:pPr>
            <a:r>
              <a:rPr lang="en-GB" sz="1477"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50800" dist="38100" dir="2700000" algn="tl" rotWithShape="0">
                    <a:prstClr val="black">
                      <a:alpha val="40000"/>
                    </a:prstClr>
                  </a:outerShdw>
                </a:effectLst>
              </a:rPr>
              <a:t>2030</a:t>
            </a:r>
          </a:p>
        </p:txBody>
      </p:sp>
      <p:sp>
        <p:nvSpPr>
          <p:cNvPr id="5" name="TextBox 28"/>
          <p:cNvSpPr txBox="1"/>
          <p:nvPr/>
        </p:nvSpPr>
        <p:spPr>
          <a:xfrm>
            <a:off x="8526196" y="2011386"/>
            <a:ext cx="1068746" cy="295310"/>
          </a:xfrm>
          <a:prstGeom prst="rect">
            <a:avLst/>
          </a:prstGeom>
          <a:noFill/>
        </p:spPr>
        <p:txBody>
          <a:bodyPr lIns="67347" tIns="33673" rIns="67347" bIns="33673">
            <a:spAutoFit/>
            <a:scene3d>
              <a:camera prst="orthographicFront"/>
              <a:lightRig rig="threePt" dir="t"/>
            </a:scene3d>
            <a:sp3d extrusionH="57150">
              <a:bevelT w="50800" h="38100" prst="riblet"/>
            </a:sp3d>
          </a:bodyPr>
          <a:lstStyle/>
          <a:p>
            <a:pPr algn="ctr">
              <a:defRPr/>
            </a:pPr>
            <a:r>
              <a:rPr lang="en-GB" sz="1477"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50800" dist="38100" dir="2700000" algn="tl" rotWithShape="0">
                    <a:prstClr val="black">
                      <a:alpha val="40000"/>
                    </a:prstClr>
                  </a:outerShdw>
                </a:effectLst>
              </a:rPr>
              <a:t>2020</a:t>
            </a:r>
          </a:p>
        </p:txBody>
      </p:sp>
      <p:sp>
        <p:nvSpPr>
          <p:cNvPr id="6" name="TextBox 29"/>
          <p:cNvSpPr txBox="1"/>
          <p:nvPr/>
        </p:nvSpPr>
        <p:spPr>
          <a:xfrm>
            <a:off x="7311098" y="2011386"/>
            <a:ext cx="1068746" cy="295310"/>
          </a:xfrm>
          <a:prstGeom prst="rect">
            <a:avLst/>
          </a:prstGeom>
          <a:noFill/>
        </p:spPr>
        <p:txBody>
          <a:bodyPr lIns="67347" tIns="33673" rIns="67347" bIns="33673">
            <a:spAutoFit/>
            <a:scene3d>
              <a:camera prst="orthographicFront"/>
              <a:lightRig rig="threePt" dir="t"/>
            </a:scene3d>
            <a:sp3d extrusionH="57150">
              <a:bevelT w="50800" h="38100" prst="riblet"/>
            </a:sp3d>
          </a:bodyPr>
          <a:lstStyle/>
          <a:p>
            <a:pPr algn="ctr">
              <a:defRPr/>
            </a:pPr>
            <a:r>
              <a:rPr lang="en-GB" sz="1477"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50800" dist="38100" dir="2700000" algn="tl" rotWithShape="0">
                    <a:prstClr val="black">
                      <a:alpha val="40000"/>
                    </a:prstClr>
                  </a:outerShdw>
                </a:effectLst>
              </a:rPr>
              <a:t>2015</a:t>
            </a:r>
          </a:p>
        </p:txBody>
      </p:sp>
      <p:sp>
        <p:nvSpPr>
          <p:cNvPr id="7" name="Rounded Rectangle 34"/>
          <p:cNvSpPr/>
          <p:nvPr/>
        </p:nvSpPr>
        <p:spPr>
          <a:xfrm>
            <a:off x="7817389" y="2365789"/>
            <a:ext cx="4219327" cy="192040"/>
          </a:xfrm>
          <a:prstGeom prst="roundRect">
            <a:avLst/>
          </a:prstGeom>
        </p:spPr>
        <p:style>
          <a:lnRef idx="0">
            <a:schemeClr val="accent1"/>
          </a:lnRef>
          <a:fillRef idx="3">
            <a:schemeClr val="accent1"/>
          </a:fillRef>
          <a:effectRef idx="3">
            <a:schemeClr val="accent1"/>
          </a:effectRef>
          <a:fontRef idx="minor">
            <a:schemeClr val="lt1"/>
          </a:fontRef>
        </p:style>
        <p:txBody>
          <a:bodyPr lIns="67347" tIns="33673" rIns="67347" bIns="33673" anchor="ctr"/>
          <a:lstStyle/>
          <a:p>
            <a:pPr algn="ctr">
              <a:defRPr/>
            </a:pPr>
            <a:endParaRPr lang="en-GB" sz="1266"/>
          </a:p>
        </p:txBody>
      </p:sp>
      <p:sp>
        <p:nvSpPr>
          <p:cNvPr id="8" name="TextBox 16"/>
          <p:cNvSpPr txBox="1">
            <a:spLocks noChangeArrowheads="1"/>
          </p:cNvSpPr>
          <p:nvPr/>
        </p:nvSpPr>
        <p:spPr bwMode="auto">
          <a:xfrm>
            <a:off x="7614872" y="2618935"/>
            <a:ext cx="4393272" cy="262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7347" tIns="33673" rIns="67347" bIns="3367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GB" sz="1266" b="1" dirty="0">
                <a:solidFill>
                  <a:srgbClr val="0098DB"/>
                </a:solidFill>
                <a:ea typeface="MS PGothic" charset="0"/>
                <a:cs typeface="MS PGothic" charset="0"/>
              </a:rPr>
              <a:t>S-2 </a:t>
            </a:r>
            <a:r>
              <a:rPr lang="en-GB" sz="1266" b="1" dirty="0">
                <a:solidFill>
                  <a:srgbClr val="0098DB"/>
                </a:solidFill>
                <a:ea typeface="MS PGothic" charset="0"/>
                <a:cs typeface="MS PGothic" charset="0"/>
              </a:rPr>
              <a:t>A       B                                      C          D</a:t>
            </a:r>
            <a:endParaRPr lang="en-GB" sz="1266" b="1" dirty="0">
              <a:solidFill>
                <a:srgbClr val="0098DB"/>
              </a:solidFill>
              <a:ea typeface="MS PGothic" charset="0"/>
              <a:cs typeface="MS PGothic" charset="0"/>
            </a:endParaRPr>
          </a:p>
        </p:txBody>
      </p:sp>
      <p:pic>
        <p:nvPicPr>
          <p:cNvPr id="9" name="Picture 6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5956" y="2274578"/>
            <a:ext cx="187525" cy="4167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6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50422" y="2274578"/>
            <a:ext cx="187525" cy="4167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6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51680" y="2264532"/>
            <a:ext cx="187525" cy="4167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6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61317" y="2266764"/>
            <a:ext cx="187525" cy="4167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ounded Rectangle 34"/>
          <p:cNvSpPr/>
          <p:nvPr/>
        </p:nvSpPr>
        <p:spPr>
          <a:xfrm>
            <a:off x="7260469" y="2973338"/>
            <a:ext cx="4776247" cy="202516"/>
          </a:xfrm>
          <a:prstGeom prst="roundRect">
            <a:avLst/>
          </a:prstGeom>
        </p:spPr>
        <p:style>
          <a:lnRef idx="0">
            <a:schemeClr val="accent1"/>
          </a:lnRef>
          <a:fillRef idx="3">
            <a:schemeClr val="accent1"/>
          </a:fillRef>
          <a:effectRef idx="3">
            <a:schemeClr val="accent1"/>
          </a:effectRef>
          <a:fontRef idx="minor">
            <a:schemeClr val="lt1"/>
          </a:fontRef>
        </p:style>
        <p:txBody>
          <a:bodyPr lIns="67347" tIns="33673" rIns="67347" bIns="33673" anchor="ctr"/>
          <a:lstStyle/>
          <a:p>
            <a:pPr algn="ctr">
              <a:defRPr/>
            </a:pPr>
            <a:endParaRPr lang="en-GB" sz="1266"/>
          </a:p>
        </p:txBody>
      </p:sp>
      <p:sp>
        <p:nvSpPr>
          <p:cNvPr id="14" name="TextBox 16"/>
          <p:cNvSpPr txBox="1">
            <a:spLocks noChangeArrowheads="1"/>
          </p:cNvSpPr>
          <p:nvPr/>
        </p:nvSpPr>
        <p:spPr bwMode="auto">
          <a:xfrm>
            <a:off x="7260469" y="3277113"/>
            <a:ext cx="4393272" cy="4575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7347" tIns="33673" rIns="67347" bIns="3367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GB" sz="1266" b="1" dirty="0">
                <a:solidFill>
                  <a:srgbClr val="0098DB"/>
                </a:solidFill>
                <a:ea typeface="MS PGothic" charset="0"/>
                <a:cs typeface="MS PGothic" charset="0"/>
              </a:rPr>
              <a:t>L-8 		            L-9				L-10</a:t>
            </a:r>
            <a:endParaRPr lang="en-GB" sz="1266" b="1" dirty="0">
              <a:solidFill>
                <a:srgbClr val="0098DB"/>
              </a:solidFill>
              <a:ea typeface="MS PGothic" charset="0"/>
              <a:cs typeface="MS PGothic" charset="0"/>
            </a:endParaRPr>
          </a:p>
        </p:txBody>
      </p:sp>
      <p:pic>
        <p:nvPicPr>
          <p:cNvPr id="15" name="Picture 6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61728" y="2922710"/>
            <a:ext cx="187525" cy="4167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6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83116" y="2922710"/>
            <a:ext cx="187525" cy="4167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6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60167" y="2922710"/>
            <a:ext cx="187525" cy="4167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ZoneTexte 19"/>
          <p:cNvSpPr txBox="1"/>
          <p:nvPr/>
        </p:nvSpPr>
        <p:spPr>
          <a:xfrm>
            <a:off x="8070534" y="6365487"/>
            <a:ext cx="1896673" cy="287130"/>
          </a:xfrm>
          <a:prstGeom prst="rect">
            <a:avLst/>
          </a:prstGeom>
          <a:noFill/>
        </p:spPr>
        <p:txBody>
          <a:bodyPr wrap="none" rtlCol="0">
            <a:spAutoFit/>
          </a:bodyPr>
          <a:lstStyle/>
          <a:p>
            <a:r>
              <a:rPr lang="fr-BE" sz="1266" dirty="0" err="1"/>
              <a:t>Whitcraft</a:t>
            </a:r>
            <a:r>
              <a:rPr lang="fr-BE" sz="1266" dirty="0"/>
              <a:t> et al. RS 2014</a:t>
            </a:r>
            <a:endParaRPr lang="fr-BE" sz="1266" dirty="0"/>
          </a:p>
        </p:txBody>
      </p:sp>
      <p:pic>
        <p:nvPicPr>
          <p:cNvPr id="21" name="Image 20"/>
          <p:cNvPicPr>
            <a:picLocks noChangeAspect="1"/>
          </p:cNvPicPr>
          <p:nvPr/>
        </p:nvPicPr>
        <p:blipFill>
          <a:blip r:embed="rId4"/>
          <a:stretch>
            <a:fillRect/>
          </a:stretch>
        </p:blipFill>
        <p:spPr>
          <a:xfrm>
            <a:off x="8526195" y="3479629"/>
            <a:ext cx="3500063" cy="1822647"/>
          </a:xfrm>
          <a:prstGeom prst="rect">
            <a:avLst/>
          </a:prstGeom>
        </p:spPr>
      </p:pic>
      <p:pic>
        <p:nvPicPr>
          <p:cNvPr id="19" name="Image 18"/>
          <p:cNvPicPr>
            <a:picLocks noChangeAspect="1"/>
          </p:cNvPicPr>
          <p:nvPr/>
        </p:nvPicPr>
        <p:blipFill>
          <a:blip r:embed="rId5"/>
          <a:stretch>
            <a:fillRect/>
          </a:stretch>
        </p:blipFill>
        <p:spPr>
          <a:xfrm>
            <a:off x="9943811" y="5201018"/>
            <a:ext cx="2015815" cy="1466656"/>
          </a:xfrm>
          <a:prstGeom prst="rect">
            <a:avLst/>
          </a:prstGeom>
        </p:spPr>
      </p:pic>
    </p:spTree>
    <p:extLst>
      <p:ext uri="{BB962C8B-B14F-4D97-AF65-F5344CB8AC3E}">
        <p14:creationId xmlns:p14="http://schemas.microsoft.com/office/powerpoint/2010/main" val="3390086327"/>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1834" y="441884"/>
            <a:ext cx="11644688" cy="6280950"/>
          </a:xfrm>
          <a:prstGeom prst="rect">
            <a:avLst/>
          </a:prstGeom>
        </p:spPr>
        <p:txBody>
          <a:bodyPr wrap="square">
            <a:spAutoFit/>
          </a:bodyPr>
          <a:lstStyle/>
          <a:p>
            <a:pPr algn="l"/>
            <a:r>
              <a:rPr lang="en-US" sz="3094" b="1" dirty="0">
                <a:solidFill>
                  <a:schemeClr val="bg1">
                    <a:lumMod val="50000"/>
                  </a:schemeClr>
                </a:solidFill>
                <a:latin typeface="Calibri" panose="020F0502020204030204" pitchFamily="34" charset="0"/>
              </a:rPr>
              <a:t>How do we prepare for 2035 a historical time series of weekly / decadal global cloud free observation ?</a:t>
            </a:r>
          </a:p>
          <a:p>
            <a:pPr algn="l"/>
            <a:endParaRPr lang="en-US" sz="2812" b="1" dirty="0">
              <a:solidFill>
                <a:schemeClr val="accent1"/>
              </a:solidFill>
              <a:latin typeface="Calibri" panose="020F0502020204030204" pitchFamily="34" charset="0"/>
            </a:endParaRPr>
          </a:p>
          <a:p>
            <a:pPr algn="l"/>
            <a:r>
              <a:rPr lang="en-US" sz="3375" b="1" dirty="0">
                <a:solidFill>
                  <a:schemeClr val="accent1"/>
                </a:solidFill>
                <a:effectLst>
                  <a:outerShdw blurRad="38100" dist="38100" dir="2700000" algn="tl">
                    <a:srgbClr val="000000">
                      <a:alpha val="43137"/>
                    </a:srgbClr>
                  </a:outerShdw>
                </a:effectLst>
                <a:latin typeface="Calibri" panose="020F0502020204030204" pitchFamily="34" charset="0"/>
              </a:rPr>
              <a:t>PROBA-V 100m continuity solution </a:t>
            </a:r>
            <a:r>
              <a:rPr lang="en-US" sz="3375" b="1" dirty="0">
                <a:solidFill>
                  <a:schemeClr val="accent1"/>
                </a:solidFill>
                <a:effectLst>
                  <a:outerShdw blurRad="38100" dist="38100" dir="2700000" algn="tl">
                    <a:srgbClr val="000000">
                      <a:alpha val="43137"/>
                    </a:srgbClr>
                  </a:outerShdw>
                </a:effectLst>
                <a:latin typeface="Calibri" panose="020F0502020204030204" pitchFamily="34" charset="0"/>
              </a:rPr>
              <a:t>?	</a:t>
            </a:r>
            <a:endParaRPr lang="en-US" sz="3375" b="1" dirty="0">
              <a:solidFill>
                <a:schemeClr val="accent1"/>
              </a:solidFill>
              <a:effectLst>
                <a:outerShdw blurRad="38100" dist="38100" dir="2700000" algn="tl">
                  <a:srgbClr val="000000">
                    <a:alpha val="43137"/>
                  </a:srgbClr>
                </a:outerShdw>
              </a:effectLst>
              <a:latin typeface="Calibri" panose="020F0502020204030204" pitchFamily="34" charset="0"/>
            </a:endParaRPr>
          </a:p>
          <a:p>
            <a:pPr algn="l"/>
            <a:endParaRPr lang="en-US" sz="1125" b="1" dirty="0">
              <a:solidFill>
                <a:schemeClr val="accent1"/>
              </a:solidFill>
              <a:latin typeface="Calibri" panose="020F0502020204030204" pitchFamily="34" charset="0"/>
            </a:endParaRPr>
          </a:p>
          <a:p>
            <a:pPr marL="401822" indent="-401822">
              <a:buFont typeface="Arial" panose="020B0604020202020204" pitchFamily="34" charset="0"/>
              <a:buChar char="•"/>
            </a:pPr>
            <a:r>
              <a:rPr lang="en-US" sz="2812" dirty="0">
                <a:latin typeface="Calibri" panose="020F0502020204030204" pitchFamily="34" charset="0"/>
              </a:rPr>
              <a:t>100m for 4 bands including SWIR </a:t>
            </a:r>
          </a:p>
          <a:p>
            <a:pPr marL="401822" indent="-401822">
              <a:buFont typeface="Arial" panose="020B0604020202020204" pitchFamily="34" charset="0"/>
              <a:buChar char="•"/>
            </a:pPr>
            <a:r>
              <a:rPr lang="en-US" sz="2812" dirty="0">
                <a:latin typeface="Calibri" panose="020F0502020204030204" pitchFamily="34" charset="0"/>
              </a:rPr>
              <a:t>morning overpass time (10:30 A.M.) (complementarity with VIIRS)</a:t>
            </a:r>
          </a:p>
          <a:p>
            <a:pPr marL="401822" indent="-401822">
              <a:buFont typeface="Arial" panose="020B0604020202020204" pitchFamily="34" charset="0"/>
              <a:buChar char="•"/>
            </a:pPr>
            <a:r>
              <a:rPr lang="en-US" sz="2812" dirty="0">
                <a:latin typeface="Calibri" panose="020F0502020204030204" pitchFamily="34" charset="0"/>
              </a:rPr>
              <a:t>twice daily with 2 satellites </a:t>
            </a:r>
          </a:p>
          <a:p>
            <a:pPr marL="401822" indent="-401822">
              <a:buFont typeface="Arial" panose="020B0604020202020204" pitchFamily="34" charset="0"/>
              <a:buChar char="•"/>
            </a:pPr>
            <a:r>
              <a:rPr lang="en-US" sz="2812" dirty="0">
                <a:latin typeface="Calibri" panose="020F0502020204030204" pitchFamily="34" charset="0"/>
              </a:rPr>
              <a:t>t</a:t>
            </a:r>
            <a:r>
              <a:rPr lang="en-US" sz="2812" dirty="0">
                <a:latin typeface="Calibri" panose="020F0502020204030204" pitchFamily="34" charset="0"/>
              </a:rPr>
              <a:t>echnically simple for a great consistency</a:t>
            </a:r>
          </a:p>
          <a:p>
            <a:pPr marL="401822" indent="-401822">
              <a:buFont typeface="Arial" panose="020B0604020202020204" pitchFamily="34" charset="0"/>
              <a:buChar char="•"/>
            </a:pPr>
            <a:r>
              <a:rPr lang="en-US" sz="2812" dirty="0">
                <a:latin typeface="Calibri" panose="020F0502020204030204" pitchFamily="34" charset="0"/>
              </a:rPr>
              <a:t>redundancy</a:t>
            </a:r>
          </a:p>
          <a:p>
            <a:pPr marL="401822" indent="-401822">
              <a:buFont typeface="Arial" panose="020B0604020202020204" pitchFamily="34" charset="0"/>
              <a:buChar char="•"/>
            </a:pPr>
            <a:r>
              <a:rPr lang="en-US" sz="2812" dirty="0">
                <a:latin typeface="Calibri" panose="020F0502020204030204" pitchFamily="34" charset="0"/>
              </a:rPr>
              <a:t>NRT (&lt;3 h.) and up to 12-18h. for highest fidelity orbit data</a:t>
            </a:r>
          </a:p>
          <a:p>
            <a:pPr marL="401822" indent="-401822">
              <a:buFont typeface="Arial" panose="020B0604020202020204" pitchFamily="34" charset="0"/>
              <a:buChar char="•"/>
            </a:pPr>
            <a:r>
              <a:rPr lang="en-US" sz="2812" dirty="0">
                <a:solidFill>
                  <a:srgbClr val="FF0000"/>
                </a:solidFill>
                <a:latin typeface="Calibri" panose="020F0502020204030204" pitchFamily="34" charset="0"/>
              </a:rPr>
              <a:t>China-Belgium joint venture no longer planned</a:t>
            </a:r>
          </a:p>
          <a:p>
            <a:pPr algn="l"/>
            <a:r>
              <a:rPr lang="en-US" sz="1406" b="1" dirty="0">
                <a:solidFill>
                  <a:schemeClr val="accent1"/>
                </a:solidFill>
                <a:latin typeface="Calibri" panose="020F0502020204030204" pitchFamily="34" charset="0"/>
              </a:rPr>
              <a:t>		</a:t>
            </a:r>
            <a:endParaRPr lang="en-US" sz="1406" b="1" dirty="0">
              <a:solidFill>
                <a:schemeClr val="accent1"/>
              </a:solidFill>
              <a:latin typeface="Calibri" panose="020F0502020204030204" pitchFamily="34" charset="0"/>
            </a:endParaRPr>
          </a:p>
          <a:p>
            <a:pPr algn="l"/>
            <a:r>
              <a:rPr lang="en-US" sz="2812" dirty="0">
                <a:solidFill>
                  <a:schemeClr val="accent1"/>
                </a:solidFill>
                <a:latin typeface="Calibri" panose="020F0502020204030204" pitchFamily="34" charset="0"/>
              </a:rPr>
              <a:t>=&gt; </a:t>
            </a:r>
            <a:r>
              <a:rPr lang="en-US" sz="2812" b="1" dirty="0">
                <a:solidFill>
                  <a:schemeClr val="accent1"/>
                </a:solidFill>
                <a:latin typeface="Calibri" panose="020F0502020204030204" pitchFamily="34" charset="0"/>
              </a:rPr>
              <a:t>A great opportunity to build on PROBA-V 100m lessons learnt</a:t>
            </a:r>
          </a:p>
          <a:p>
            <a:pPr algn="l"/>
            <a:endParaRPr lang="en-US" sz="2812" b="1" dirty="0">
              <a:solidFill>
                <a:schemeClr val="accent1"/>
              </a:solidFill>
              <a:latin typeface="Calibri" panose="020F0502020204030204" pitchFamily="34" charset="0"/>
            </a:endParaRPr>
          </a:p>
        </p:txBody>
      </p:sp>
    </p:spTree>
    <p:extLst>
      <p:ext uri="{BB962C8B-B14F-4D97-AF65-F5344CB8AC3E}">
        <p14:creationId xmlns:p14="http://schemas.microsoft.com/office/powerpoint/2010/main" val="551599459"/>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1834" y="441885"/>
            <a:ext cx="11644688" cy="5415457"/>
          </a:xfrm>
          <a:prstGeom prst="rect">
            <a:avLst/>
          </a:prstGeom>
        </p:spPr>
        <p:txBody>
          <a:bodyPr wrap="square">
            <a:spAutoFit/>
          </a:bodyPr>
          <a:lstStyle/>
          <a:p>
            <a:pPr algn="l"/>
            <a:r>
              <a:rPr lang="en-US" sz="3094" b="1" dirty="0">
                <a:solidFill>
                  <a:schemeClr val="bg1">
                    <a:lumMod val="50000"/>
                  </a:schemeClr>
                </a:solidFill>
                <a:latin typeface="Calibri" panose="020F0502020204030204" pitchFamily="34" charset="0"/>
              </a:rPr>
              <a:t>How do we prepare for 2035 a historical time series of weekly / decadal global cloud free observation ?</a:t>
            </a:r>
          </a:p>
          <a:p>
            <a:pPr algn="l"/>
            <a:endParaRPr lang="en-US" sz="2812" b="1" dirty="0">
              <a:solidFill>
                <a:schemeClr val="accent1"/>
              </a:solidFill>
              <a:latin typeface="Calibri" panose="020F0502020204030204" pitchFamily="34" charset="0"/>
            </a:endParaRPr>
          </a:p>
          <a:p>
            <a:pPr algn="l"/>
            <a:r>
              <a:rPr lang="en-US" sz="3375" b="1" dirty="0">
                <a:solidFill>
                  <a:schemeClr val="accent1"/>
                </a:solidFill>
                <a:effectLst>
                  <a:outerShdw blurRad="38100" dist="38100" dir="2700000" algn="tl">
                    <a:srgbClr val="000000">
                      <a:alpha val="43137"/>
                    </a:srgbClr>
                  </a:outerShdw>
                </a:effectLst>
                <a:latin typeface="Calibri" panose="020F0502020204030204" pitchFamily="34" charset="0"/>
              </a:rPr>
              <a:t>Commercial small sat. solution calibrating doves on Sentinel-2 </a:t>
            </a:r>
            <a:r>
              <a:rPr lang="en-US" sz="3375" b="1" dirty="0">
                <a:solidFill>
                  <a:schemeClr val="accent1"/>
                </a:solidFill>
                <a:effectLst>
                  <a:outerShdw blurRad="38100" dist="38100" dir="2700000" algn="tl">
                    <a:srgbClr val="000000">
                      <a:alpha val="43137"/>
                    </a:srgbClr>
                  </a:outerShdw>
                </a:effectLst>
                <a:latin typeface="Calibri" panose="020F0502020204030204" pitchFamily="34" charset="0"/>
              </a:rPr>
              <a:t>?</a:t>
            </a:r>
            <a:endParaRPr lang="en-US" sz="3375" b="1" dirty="0">
              <a:solidFill>
                <a:schemeClr val="accent1"/>
              </a:solidFill>
              <a:effectLst>
                <a:outerShdw blurRad="38100" dist="38100" dir="2700000" algn="tl">
                  <a:srgbClr val="000000">
                    <a:alpha val="43137"/>
                  </a:srgbClr>
                </a:outerShdw>
              </a:effectLst>
              <a:latin typeface="Calibri" panose="020F0502020204030204" pitchFamily="34" charset="0"/>
            </a:endParaRPr>
          </a:p>
          <a:p>
            <a:pPr algn="l"/>
            <a:endParaRPr lang="en-US" sz="1125" b="1" dirty="0">
              <a:solidFill>
                <a:schemeClr val="accent1"/>
              </a:solidFill>
              <a:latin typeface="Calibri" panose="020F0502020204030204" pitchFamily="34" charset="0"/>
            </a:endParaRPr>
          </a:p>
          <a:p>
            <a:pPr marL="401822" indent="-401822">
              <a:buFont typeface="Arial" panose="020B0604020202020204" pitchFamily="34" charset="0"/>
              <a:buChar char="•"/>
            </a:pPr>
            <a:r>
              <a:rPr lang="en-US" sz="2812" dirty="0">
                <a:latin typeface="Calibri" panose="020F0502020204030204" pitchFamily="34" charset="0"/>
              </a:rPr>
              <a:t>100m for 4 bands </a:t>
            </a:r>
            <a:r>
              <a:rPr lang="en-US" sz="2812" dirty="0">
                <a:solidFill>
                  <a:srgbClr val="FF0000"/>
                </a:solidFill>
                <a:latin typeface="Calibri" panose="020F0502020204030204" pitchFamily="34" charset="0"/>
              </a:rPr>
              <a:t>but no SWIR</a:t>
            </a:r>
          </a:p>
          <a:p>
            <a:pPr marL="401822" indent="-401822">
              <a:buFont typeface="Arial" panose="020B0604020202020204" pitchFamily="34" charset="0"/>
              <a:buChar char="•"/>
            </a:pPr>
            <a:r>
              <a:rPr lang="en-US" sz="2812" dirty="0">
                <a:latin typeface="Calibri" panose="020F0502020204030204" pitchFamily="34" charset="0"/>
              </a:rPr>
              <a:t>v</a:t>
            </a:r>
            <a:r>
              <a:rPr lang="en-US" sz="2812" dirty="0">
                <a:latin typeface="Calibri" panose="020F0502020204030204" pitchFamily="34" charset="0"/>
              </a:rPr>
              <a:t>ariable overpass time</a:t>
            </a:r>
          </a:p>
          <a:p>
            <a:pPr marL="401822" indent="-401822">
              <a:buFont typeface="Arial" panose="020B0604020202020204" pitchFamily="34" charset="0"/>
              <a:buChar char="•"/>
            </a:pPr>
            <a:r>
              <a:rPr lang="en-US" sz="2812" dirty="0">
                <a:latin typeface="Calibri" panose="020F0502020204030204" pitchFamily="34" charset="0"/>
              </a:rPr>
              <a:t>daily with 100’s satellites </a:t>
            </a:r>
          </a:p>
          <a:p>
            <a:pPr marL="401822" indent="-401822">
              <a:buFont typeface="Arial" panose="020B0604020202020204" pitchFamily="34" charset="0"/>
              <a:buChar char="•"/>
            </a:pPr>
            <a:r>
              <a:rPr lang="en-US" sz="2812" dirty="0">
                <a:solidFill>
                  <a:srgbClr val="FF0000"/>
                </a:solidFill>
                <a:latin typeface="Calibri" panose="020F0502020204030204" pitchFamily="34" charset="0"/>
              </a:rPr>
              <a:t>t</a:t>
            </a:r>
            <a:r>
              <a:rPr lang="en-US" sz="2812" dirty="0">
                <a:solidFill>
                  <a:srgbClr val="FF0000"/>
                </a:solidFill>
                <a:latin typeface="Calibri" panose="020F0502020204030204" pitchFamily="34" charset="0"/>
              </a:rPr>
              <a:t>echnical feasibility (tbc)</a:t>
            </a:r>
          </a:p>
          <a:p>
            <a:pPr marL="401822" indent="-401822">
              <a:buFont typeface="Arial" panose="020B0604020202020204" pitchFamily="34" charset="0"/>
              <a:buChar char="•"/>
            </a:pPr>
            <a:r>
              <a:rPr lang="en-US" sz="2812" dirty="0">
                <a:solidFill>
                  <a:srgbClr val="FF0000"/>
                </a:solidFill>
                <a:latin typeface="Calibri" panose="020F0502020204030204" pitchFamily="34" charset="0"/>
              </a:rPr>
              <a:t>consistency feasibility (tbc)</a:t>
            </a:r>
          </a:p>
          <a:p>
            <a:pPr marL="401822" indent="-401822">
              <a:buFont typeface="Arial" panose="020B0604020202020204" pitchFamily="34" charset="0"/>
              <a:buChar char="•"/>
            </a:pPr>
            <a:r>
              <a:rPr lang="en-US" sz="2812" dirty="0">
                <a:latin typeface="Calibri" panose="020F0502020204030204" pitchFamily="34" charset="0"/>
              </a:rPr>
              <a:t>redundancy</a:t>
            </a:r>
          </a:p>
          <a:p>
            <a:pPr algn="l"/>
            <a:r>
              <a:rPr lang="en-US" sz="1406" b="1" dirty="0">
                <a:solidFill>
                  <a:schemeClr val="accent1"/>
                </a:solidFill>
                <a:latin typeface="Calibri" panose="020F0502020204030204" pitchFamily="34" charset="0"/>
              </a:rPr>
              <a:t>		</a:t>
            </a:r>
            <a:endParaRPr lang="en-US" sz="1406" b="1" dirty="0">
              <a:solidFill>
                <a:schemeClr val="accent1"/>
              </a:solidFill>
              <a:latin typeface="Calibri" panose="020F0502020204030204" pitchFamily="34" charset="0"/>
            </a:endParaRPr>
          </a:p>
          <a:p>
            <a:pPr algn="l"/>
            <a:r>
              <a:rPr lang="en-US" sz="2812" dirty="0">
                <a:solidFill>
                  <a:schemeClr val="accent1"/>
                </a:solidFill>
                <a:latin typeface="Calibri" panose="020F0502020204030204" pitchFamily="34" charset="0"/>
              </a:rPr>
              <a:t>=&gt; </a:t>
            </a:r>
            <a:r>
              <a:rPr lang="en-US" sz="2812" b="1" dirty="0">
                <a:solidFill>
                  <a:schemeClr val="accent1"/>
                </a:solidFill>
                <a:latin typeface="Calibri" panose="020F0502020204030204" pitchFamily="34" charset="0"/>
              </a:rPr>
              <a:t>A innovative opportunity based on market availability</a:t>
            </a:r>
          </a:p>
        </p:txBody>
      </p:sp>
    </p:spTree>
    <p:extLst>
      <p:ext uri="{BB962C8B-B14F-4D97-AF65-F5344CB8AC3E}">
        <p14:creationId xmlns:p14="http://schemas.microsoft.com/office/powerpoint/2010/main" val="1154100889"/>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1834" y="441885"/>
            <a:ext cx="11644688" cy="5588581"/>
          </a:xfrm>
          <a:prstGeom prst="rect">
            <a:avLst/>
          </a:prstGeom>
        </p:spPr>
        <p:txBody>
          <a:bodyPr wrap="square">
            <a:spAutoFit/>
          </a:bodyPr>
          <a:lstStyle/>
          <a:p>
            <a:pPr algn="l"/>
            <a:r>
              <a:rPr lang="en-US" sz="3094" b="1" dirty="0">
                <a:solidFill>
                  <a:schemeClr val="bg1">
                    <a:lumMod val="50000"/>
                  </a:schemeClr>
                </a:solidFill>
                <a:latin typeface="Calibri" panose="020F0502020204030204" pitchFamily="34" charset="0"/>
              </a:rPr>
              <a:t>How do we prepare for 2035 a historical time series of weekly / decadal global cloud free observation ?</a:t>
            </a:r>
          </a:p>
          <a:p>
            <a:pPr algn="l"/>
            <a:endParaRPr lang="en-US" sz="1125" b="1" dirty="0">
              <a:solidFill>
                <a:schemeClr val="accent1"/>
              </a:solidFill>
              <a:latin typeface="Calibri" panose="020F0502020204030204" pitchFamily="34" charset="0"/>
            </a:endParaRPr>
          </a:p>
          <a:p>
            <a:pPr algn="l"/>
            <a:r>
              <a:rPr lang="en-US" sz="3375" b="1" dirty="0">
                <a:solidFill>
                  <a:schemeClr val="accent1"/>
                </a:solidFill>
                <a:effectLst>
                  <a:outerShdw blurRad="38100" dist="38100" dir="2700000" algn="tl">
                    <a:srgbClr val="000000">
                      <a:alpha val="43137"/>
                    </a:srgbClr>
                  </a:outerShdw>
                </a:effectLst>
                <a:latin typeface="Calibri" panose="020F0502020204030204" pitchFamily="34" charset="0"/>
              </a:rPr>
              <a:t>A 100 m </a:t>
            </a:r>
            <a:r>
              <a:rPr lang="en-US" sz="3375" b="1" dirty="0">
                <a:solidFill>
                  <a:schemeClr val="accent1"/>
                </a:solidFill>
                <a:effectLst>
                  <a:outerShdw blurRad="38100" dist="38100" dir="2700000" algn="tl">
                    <a:srgbClr val="000000">
                      <a:alpha val="43137"/>
                    </a:srgbClr>
                  </a:outerShdw>
                </a:effectLst>
                <a:latin typeface="Calibri" panose="020F0502020204030204" pitchFamily="34" charset="0"/>
              </a:rPr>
              <a:t>Solution </a:t>
            </a:r>
            <a:r>
              <a:rPr lang="en-US" sz="3375" b="1" dirty="0">
                <a:solidFill>
                  <a:schemeClr val="accent1"/>
                </a:solidFill>
                <a:effectLst>
                  <a:outerShdw blurRad="38100" dist="38100" dir="2700000" algn="tl">
                    <a:srgbClr val="000000">
                      <a:alpha val="43137"/>
                    </a:srgbClr>
                  </a:outerShdw>
                </a:effectLst>
                <a:latin typeface="Calibri" panose="020F0502020204030204" pitchFamily="34" charset="0"/>
              </a:rPr>
              <a:t>from Sentinel-2A&amp;B + Sentinel-3A&amp;B ?</a:t>
            </a:r>
            <a:r>
              <a:rPr lang="en-US" sz="3375" b="1" dirty="0">
                <a:solidFill>
                  <a:schemeClr val="accent1"/>
                </a:solidFill>
                <a:effectLst>
                  <a:outerShdw blurRad="38100" dist="38100" dir="2700000" algn="tl">
                    <a:srgbClr val="000000">
                      <a:alpha val="43137"/>
                    </a:srgbClr>
                  </a:outerShdw>
                </a:effectLst>
                <a:latin typeface="Calibri" panose="020F0502020204030204" pitchFamily="34" charset="0"/>
              </a:rPr>
              <a:t>	</a:t>
            </a:r>
            <a:endParaRPr lang="en-US" sz="3375" b="1" dirty="0">
              <a:solidFill>
                <a:schemeClr val="accent1"/>
              </a:solidFill>
              <a:effectLst>
                <a:outerShdw blurRad="38100" dist="38100" dir="2700000" algn="tl">
                  <a:srgbClr val="000000">
                    <a:alpha val="43137"/>
                  </a:srgbClr>
                </a:outerShdw>
              </a:effectLst>
              <a:latin typeface="Calibri" panose="020F0502020204030204" pitchFamily="34" charset="0"/>
            </a:endParaRPr>
          </a:p>
          <a:p>
            <a:pPr algn="l"/>
            <a:endParaRPr lang="en-US" sz="1125" b="1" dirty="0">
              <a:solidFill>
                <a:schemeClr val="accent1"/>
              </a:solidFill>
              <a:latin typeface="Calibri" panose="020F0502020204030204" pitchFamily="34" charset="0"/>
            </a:endParaRPr>
          </a:p>
          <a:p>
            <a:pPr marL="401822" indent="-401822">
              <a:buFont typeface="Arial" panose="020B0604020202020204" pitchFamily="34" charset="0"/>
              <a:buChar char="•"/>
            </a:pPr>
            <a:r>
              <a:rPr lang="en-US" sz="2812" b="1" dirty="0">
                <a:latin typeface="Calibri" panose="020F0502020204030204" pitchFamily="34" charset="0"/>
              </a:rPr>
              <a:t>S2 100 </a:t>
            </a:r>
            <a:r>
              <a:rPr lang="en-US" sz="2812" b="1" dirty="0">
                <a:latin typeface="Calibri" panose="020F0502020204030204" pitchFamily="34" charset="0"/>
              </a:rPr>
              <a:t>m fast track processing line </a:t>
            </a:r>
          </a:p>
          <a:p>
            <a:pPr marL="401822" indent="-401822">
              <a:buFont typeface="Arial" panose="020B0604020202020204" pitchFamily="34" charset="0"/>
              <a:buChar char="•"/>
            </a:pPr>
            <a:r>
              <a:rPr lang="en-US" sz="2812" dirty="0">
                <a:latin typeface="Calibri" panose="020F0502020204030204" pitchFamily="34" charset="0"/>
              </a:rPr>
              <a:t>l</a:t>
            </a:r>
            <a:r>
              <a:rPr lang="en-US" sz="2812" dirty="0">
                <a:latin typeface="Calibri" panose="020F0502020204030204" pitchFamily="34" charset="0"/>
              </a:rPr>
              <a:t>ight data handling (200 less and faster)</a:t>
            </a:r>
          </a:p>
          <a:p>
            <a:pPr marL="401822" indent="-401822">
              <a:buFont typeface="Arial" panose="020B0604020202020204" pitchFamily="34" charset="0"/>
              <a:buChar char="•"/>
            </a:pPr>
            <a:r>
              <a:rPr lang="en-US" sz="2812" dirty="0">
                <a:latin typeface="Calibri" panose="020F0502020204030204" pitchFamily="34" charset="0"/>
              </a:rPr>
              <a:t>reduced latency because of no need of high quality orbit data</a:t>
            </a:r>
          </a:p>
          <a:p>
            <a:pPr marL="401822" indent="-401822">
              <a:buFont typeface="Arial" panose="020B0604020202020204" pitchFamily="34" charset="0"/>
              <a:buChar char="•"/>
            </a:pPr>
            <a:r>
              <a:rPr lang="en-US" sz="2812" dirty="0">
                <a:latin typeface="Calibri" panose="020F0502020204030204" pitchFamily="34" charset="0"/>
              </a:rPr>
              <a:t>d</a:t>
            </a:r>
            <a:r>
              <a:rPr lang="en-US" sz="2812" dirty="0">
                <a:latin typeface="Calibri" panose="020F0502020204030204" pitchFamily="34" charset="0"/>
              </a:rPr>
              <a:t>ownscaling of 300 m OLCI to 100 m S2 products for gap filling</a:t>
            </a:r>
            <a:endParaRPr lang="en-US" sz="2812" dirty="0">
              <a:latin typeface="Calibri" panose="020F0502020204030204" pitchFamily="34" charset="0"/>
            </a:endParaRPr>
          </a:p>
          <a:p>
            <a:pPr marL="401822" indent="-401822">
              <a:buFont typeface="Arial" panose="020B0604020202020204" pitchFamily="34" charset="0"/>
              <a:buChar char="•"/>
            </a:pPr>
            <a:r>
              <a:rPr lang="en-US" sz="2812" dirty="0">
                <a:latin typeface="Calibri" panose="020F0502020204030204" pitchFamily="34" charset="0"/>
              </a:rPr>
              <a:t>great MTF / PSF because of 10 m obs. aggregation</a:t>
            </a:r>
          </a:p>
          <a:p>
            <a:pPr marL="401822" indent="-401822">
              <a:buFont typeface="Arial" panose="020B0604020202020204" pitchFamily="34" charset="0"/>
              <a:buChar char="•"/>
            </a:pPr>
            <a:r>
              <a:rPr lang="en-US" sz="2812" dirty="0">
                <a:latin typeface="Calibri" panose="020F0502020204030204" pitchFamily="34" charset="0"/>
              </a:rPr>
              <a:t>r</a:t>
            </a:r>
            <a:r>
              <a:rPr lang="en-US" sz="2812" dirty="0">
                <a:latin typeface="Calibri" panose="020F0502020204030204" pitchFamily="34" charset="0"/>
              </a:rPr>
              <a:t>edundancy from 2024 onwards</a:t>
            </a:r>
          </a:p>
          <a:p>
            <a:pPr marL="401822" indent="-401822">
              <a:buFont typeface="Arial" panose="020B0604020202020204" pitchFamily="34" charset="0"/>
              <a:buChar char="•"/>
            </a:pPr>
            <a:r>
              <a:rPr lang="en-US" sz="2812" dirty="0">
                <a:latin typeface="Calibri" panose="020F0502020204030204" pitchFamily="34" charset="0"/>
              </a:rPr>
              <a:t>reprocessing feasibility for long term collection improvement</a:t>
            </a:r>
          </a:p>
          <a:p>
            <a:pPr algn="l"/>
            <a:r>
              <a:rPr lang="en-US" sz="1406" b="1" dirty="0">
                <a:solidFill>
                  <a:schemeClr val="accent1"/>
                </a:solidFill>
                <a:latin typeface="Calibri" panose="020F0502020204030204" pitchFamily="34" charset="0"/>
              </a:rPr>
              <a:t>		</a:t>
            </a:r>
            <a:endParaRPr lang="en-US" sz="1406" b="1" dirty="0">
              <a:solidFill>
                <a:schemeClr val="accent1"/>
              </a:solidFill>
              <a:latin typeface="Calibri" panose="020F0502020204030204" pitchFamily="34" charset="0"/>
            </a:endParaRPr>
          </a:p>
          <a:p>
            <a:pPr algn="l"/>
            <a:r>
              <a:rPr lang="en-US" sz="2812" dirty="0">
                <a:solidFill>
                  <a:schemeClr val="accent1"/>
                </a:solidFill>
                <a:latin typeface="Calibri" panose="020F0502020204030204" pitchFamily="34" charset="0"/>
              </a:rPr>
              <a:t>=&gt; </a:t>
            </a:r>
            <a:r>
              <a:rPr lang="en-US" sz="2812" b="1" dirty="0">
                <a:solidFill>
                  <a:schemeClr val="accent1"/>
                </a:solidFill>
                <a:latin typeface="Calibri" panose="020F0502020204030204" pitchFamily="34" charset="0"/>
              </a:rPr>
              <a:t>A serious candidate for a sustainable long term solution</a:t>
            </a:r>
            <a:endParaRPr lang="en-US" sz="2812" b="1" dirty="0">
              <a:solidFill>
                <a:schemeClr val="accent1"/>
              </a:solidFill>
              <a:latin typeface="Calibri" panose="020F0502020204030204" pitchFamily="34" charset="0"/>
            </a:endParaRPr>
          </a:p>
        </p:txBody>
      </p:sp>
      <p:sp>
        <p:nvSpPr>
          <p:cNvPr id="4" name="TextBox 27"/>
          <p:cNvSpPr txBox="1"/>
          <p:nvPr/>
        </p:nvSpPr>
        <p:spPr>
          <a:xfrm>
            <a:off x="11412054" y="1960757"/>
            <a:ext cx="1068746" cy="295310"/>
          </a:xfrm>
          <a:prstGeom prst="rect">
            <a:avLst/>
          </a:prstGeom>
          <a:noFill/>
        </p:spPr>
        <p:txBody>
          <a:bodyPr lIns="67347" tIns="33673" rIns="67347" bIns="33673">
            <a:spAutoFit/>
            <a:scene3d>
              <a:camera prst="orthographicFront"/>
              <a:lightRig rig="threePt" dir="t"/>
            </a:scene3d>
            <a:sp3d extrusionH="57150">
              <a:bevelT w="50800" h="38100" prst="riblet"/>
            </a:sp3d>
          </a:bodyPr>
          <a:lstStyle/>
          <a:p>
            <a:pPr algn="ctr">
              <a:defRPr/>
            </a:pPr>
            <a:r>
              <a:rPr lang="en-GB" sz="1477"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50800" dist="38100" dir="2700000" algn="tl" rotWithShape="0">
                    <a:prstClr val="black">
                      <a:alpha val="40000"/>
                    </a:prstClr>
                  </a:outerShdw>
                </a:effectLst>
              </a:rPr>
              <a:t>2030</a:t>
            </a:r>
          </a:p>
        </p:txBody>
      </p:sp>
      <p:sp>
        <p:nvSpPr>
          <p:cNvPr id="5" name="TextBox 28"/>
          <p:cNvSpPr txBox="1"/>
          <p:nvPr/>
        </p:nvSpPr>
        <p:spPr>
          <a:xfrm>
            <a:off x="8526196" y="2011386"/>
            <a:ext cx="1068746" cy="295310"/>
          </a:xfrm>
          <a:prstGeom prst="rect">
            <a:avLst/>
          </a:prstGeom>
          <a:noFill/>
        </p:spPr>
        <p:txBody>
          <a:bodyPr lIns="67347" tIns="33673" rIns="67347" bIns="33673">
            <a:spAutoFit/>
            <a:scene3d>
              <a:camera prst="orthographicFront"/>
              <a:lightRig rig="threePt" dir="t"/>
            </a:scene3d>
            <a:sp3d extrusionH="57150">
              <a:bevelT w="50800" h="38100" prst="riblet"/>
            </a:sp3d>
          </a:bodyPr>
          <a:lstStyle/>
          <a:p>
            <a:pPr algn="ctr">
              <a:defRPr/>
            </a:pPr>
            <a:r>
              <a:rPr lang="en-GB" sz="1477"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50800" dist="38100" dir="2700000" algn="tl" rotWithShape="0">
                    <a:prstClr val="black">
                      <a:alpha val="40000"/>
                    </a:prstClr>
                  </a:outerShdw>
                </a:effectLst>
              </a:rPr>
              <a:t>2020</a:t>
            </a:r>
          </a:p>
        </p:txBody>
      </p:sp>
      <p:sp>
        <p:nvSpPr>
          <p:cNvPr id="6" name="TextBox 29"/>
          <p:cNvSpPr txBox="1"/>
          <p:nvPr/>
        </p:nvSpPr>
        <p:spPr>
          <a:xfrm>
            <a:off x="7311098" y="2011386"/>
            <a:ext cx="1068746" cy="295310"/>
          </a:xfrm>
          <a:prstGeom prst="rect">
            <a:avLst/>
          </a:prstGeom>
          <a:noFill/>
        </p:spPr>
        <p:txBody>
          <a:bodyPr lIns="67347" tIns="33673" rIns="67347" bIns="33673">
            <a:spAutoFit/>
            <a:scene3d>
              <a:camera prst="orthographicFront"/>
              <a:lightRig rig="threePt" dir="t"/>
            </a:scene3d>
            <a:sp3d extrusionH="57150">
              <a:bevelT w="50800" h="38100" prst="riblet"/>
            </a:sp3d>
          </a:bodyPr>
          <a:lstStyle/>
          <a:p>
            <a:pPr algn="ctr">
              <a:defRPr/>
            </a:pPr>
            <a:r>
              <a:rPr lang="en-GB" sz="1477"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50800" dist="38100" dir="2700000" algn="tl" rotWithShape="0">
                    <a:prstClr val="black">
                      <a:alpha val="40000"/>
                    </a:prstClr>
                  </a:outerShdw>
                </a:effectLst>
              </a:rPr>
              <a:t>2015</a:t>
            </a:r>
          </a:p>
        </p:txBody>
      </p:sp>
      <p:sp>
        <p:nvSpPr>
          <p:cNvPr id="7" name="Rounded Rectangle 34"/>
          <p:cNvSpPr/>
          <p:nvPr/>
        </p:nvSpPr>
        <p:spPr>
          <a:xfrm>
            <a:off x="7817389" y="2365789"/>
            <a:ext cx="4219327" cy="192040"/>
          </a:xfrm>
          <a:prstGeom prst="roundRect">
            <a:avLst/>
          </a:prstGeom>
        </p:spPr>
        <p:style>
          <a:lnRef idx="0">
            <a:schemeClr val="accent1"/>
          </a:lnRef>
          <a:fillRef idx="3">
            <a:schemeClr val="accent1"/>
          </a:fillRef>
          <a:effectRef idx="3">
            <a:schemeClr val="accent1"/>
          </a:effectRef>
          <a:fontRef idx="minor">
            <a:schemeClr val="lt1"/>
          </a:fontRef>
        </p:style>
        <p:txBody>
          <a:bodyPr lIns="67347" tIns="33673" rIns="67347" bIns="33673" anchor="ctr"/>
          <a:lstStyle/>
          <a:p>
            <a:pPr algn="ctr">
              <a:defRPr/>
            </a:pPr>
            <a:endParaRPr lang="en-GB" sz="1266"/>
          </a:p>
        </p:txBody>
      </p:sp>
      <p:sp>
        <p:nvSpPr>
          <p:cNvPr id="8" name="TextBox 16"/>
          <p:cNvSpPr txBox="1">
            <a:spLocks noChangeArrowheads="1"/>
          </p:cNvSpPr>
          <p:nvPr/>
        </p:nvSpPr>
        <p:spPr bwMode="auto">
          <a:xfrm>
            <a:off x="7614872" y="2618935"/>
            <a:ext cx="4393272" cy="262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7347" tIns="33673" rIns="67347" bIns="3367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l" eaLnBrk="1" hangingPunct="1"/>
            <a:r>
              <a:rPr lang="en-GB" sz="1266" b="1" dirty="0">
                <a:solidFill>
                  <a:srgbClr val="0098DB"/>
                </a:solidFill>
                <a:ea typeface="MS PGothic" charset="0"/>
                <a:cs typeface="MS PGothic" charset="0"/>
              </a:rPr>
              <a:t>S-2 </a:t>
            </a:r>
            <a:r>
              <a:rPr lang="en-GB" sz="1266" b="1" dirty="0">
                <a:solidFill>
                  <a:srgbClr val="0098DB"/>
                </a:solidFill>
                <a:ea typeface="MS PGothic" charset="0"/>
                <a:cs typeface="MS PGothic" charset="0"/>
              </a:rPr>
              <a:t>A       B                                      C          D</a:t>
            </a:r>
            <a:endParaRPr lang="en-GB" sz="1266" b="1" dirty="0">
              <a:solidFill>
                <a:srgbClr val="0098DB"/>
              </a:solidFill>
              <a:ea typeface="MS PGothic" charset="0"/>
              <a:cs typeface="MS PGothic" charset="0"/>
            </a:endParaRPr>
          </a:p>
        </p:txBody>
      </p:sp>
      <p:pic>
        <p:nvPicPr>
          <p:cNvPr id="9" name="Picture 6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5956" y="2274578"/>
            <a:ext cx="187525" cy="4167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6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50422" y="2274578"/>
            <a:ext cx="187525" cy="4167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6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51680" y="2264532"/>
            <a:ext cx="187525" cy="4167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6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61317" y="2266764"/>
            <a:ext cx="187525" cy="4167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7023929"/>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4">
            <a:extLst>
              <a:ext uri="{FF2B5EF4-FFF2-40B4-BE49-F238E27FC236}">
                <a16:creationId xmlns="" xmlns:a16="http://schemas.microsoft.com/office/drawing/2014/main" id="{84608308-704F-41C9-9E99-F1E34E6BCF15}"/>
              </a:ext>
            </a:extLst>
          </p:cNvPr>
          <p:cNvPicPr>
            <a:picLocks noChangeAspect="1"/>
          </p:cNvPicPr>
          <p:nvPr/>
        </p:nvPicPr>
        <p:blipFill rotWithShape="1">
          <a:blip r:embed="rId3"/>
          <a:srcRect r="8187" b="-5"/>
          <a:stretch/>
        </p:blipFill>
        <p:spPr>
          <a:xfrm>
            <a:off x="4639101" y="114"/>
            <a:ext cx="7552714" cy="6857781"/>
          </a:xfrm>
          <a:prstGeom prst="rect">
            <a:avLst/>
          </a:prstGeom>
          <a:effectLst/>
        </p:spPr>
      </p:pic>
      <p:sp>
        <p:nvSpPr>
          <p:cNvPr id="8" name="Rectangle 7"/>
          <p:cNvSpPr/>
          <p:nvPr/>
        </p:nvSpPr>
        <p:spPr>
          <a:xfrm>
            <a:off x="931834" y="340626"/>
            <a:ext cx="3852530" cy="1044645"/>
          </a:xfrm>
          <a:prstGeom prst="rect">
            <a:avLst/>
          </a:prstGeom>
        </p:spPr>
        <p:txBody>
          <a:bodyPr wrap="none">
            <a:spAutoFit/>
          </a:bodyPr>
          <a:lstStyle/>
          <a:p>
            <a:pPr algn="l"/>
            <a:r>
              <a:rPr lang="en-US" sz="3094" b="1" dirty="0">
                <a:solidFill>
                  <a:schemeClr val="accent1"/>
                </a:solidFill>
                <a:latin typeface="Calibri" panose="020F0502020204030204" pitchFamily="34" charset="0"/>
              </a:rPr>
              <a:t>Impact of PSF / MTF</a:t>
            </a:r>
          </a:p>
          <a:p>
            <a:pPr algn="l"/>
            <a:r>
              <a:rPr lang="en-US" sz="3094" b="1" dirty="0">
                <a:solidFill>
                  <a:schemeClr val="accent1"/>
                </a:solidFill>
                <a:latin typeface="Calibri" panose="020F0502020204030204" pitchFamily="34" charset="0"/>
              </a:rPr>
              <a:t>on ‘spatial resolution’ </a:t>
            </a:r>
            <a:endParaRPr lang="fr-BE" sz="3094" dirty="0"/>
          </a:p>
        </p:txBody>
      </p:sp>
      <p:sp>
        <p:nvSpPr>
          <p:cNvPr id="10" name="Rectangle 1"/>
          <p:cNvSpPr>
            <a:spLocks noChangeArrowheads="1"/>
          </p:cNvSpPr>
          <p:nvPr/>
        </p:nvSpPr>
        <p:spPr bwMode="auto">
          <a:xfrm>
            <a:off x="324285" y="1403747"/>
            <a:ext cx="4053991" cy="1709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2" tIns="32146" rIns="64292" bIns="32146" numCol="1" anchor="ctr" anchorCtr="0" compatLnSpc="1">
            <a:prstTxWarp prst="textNoShape">
              <a:avLst/>
            </a:prstTxWarp>
            <a:spAutoFit/>
          </a:bodyPr>
          <a:lstStyle/>
          <a:p>
            <a:pPr defTabSz="642915" eaLnBrk="0" fontAlgn="base" hangingPunct="0">
              <a:spcBef>
                <a:spcPct val="0"/>
              </a:spcBef>
              <a:spcAft>
                <a:spcPct val="0"/>
              </a:spcAft>
            </a:pPr>
            <a:r>
              <a:rPr lang="en-US" altLang="fr-FR" sz="2250" dirty="0" err="1">
                <a:solidFill>
                  <a:srgbClr val="4989A4"/>
                </a:solidFill>
                <a:latin typeface="Calibri" panose="020F0502020204030204" pitchFamily="34" charset="0"/>
              </a:rPr>
              <a:t>Pléiades</a:t>
            </a:r>
            <a:r>
              <a:rPr lang="en-US" altLang="fr-FR" sz="2250" dirty="0">
                <a:solidFill>
                  <a:srgbClr val="4989A4"/>
                </a:solidFill>
                <a:latin typeface="Calibri" panose="020F0502020204030204" pitchFamily="34" charset="0"/>
              </a:rPr>
              <a:t> – </a:t>
            </a:r>
            <a:r>
              <a:rPr lang="en-US" altLang="fr-FR" sz="2250" dirty="0" err="1">
                <a:solidFill>
                  <a:srgbClr val="4989A4"/>
                </a:solidFill>
                <a:latin typeface="Calibri" panose="020F0502020204030204" pitchFamily="34" charset="0"/>
              </a:rPr>
              <a:t>Perwez</a:t>
            </a:r>
            <a:r>
              <a:rPr lang="en-US" altLang="fr-FR" sz="2250" dirty="0">
                <a:solidFill>
                  <a:srgbClr val="4989A4"/>
                </a:solidFill>
                <a:latin typeface="Calibri" panose="020F0502020204030204" pitchFamily="34" charset="0"/>
              </a:rPr>
              <a:t> on 04/05/2018</a:t>
            </a:r>
          </a:p>
          <a:p>
            <a:pPr defTabSz="642915" eaLnBrk="0" fontAlgn="base" hangingPunct="0">
              <a:spcBef>
                <a:spcPct val="0"/>
              </a:spcBef>
              <a:spcAft>
                <a:spcPct val="0"/>
              </a:spcAft>
            </a:pPr>
            <a:endParaRPr lang="en-US" altLang="fr-FR" sz="2250" dirty="0">
              <a:solidFill>
                <a:srgbClr val="4989A4"/>
              </a:solidFill>
              <a:latin typeface="Calibri" panose="020F0502020204030204" pitchFamily="34" charset="0"/>
            </a:endParaRPr>
          </a:p>
          <a:p>
            <a:pPr defTabSz="642915" eaLnBrk="0" fontAlgn="base" hangingPunct="0">
              <a:spcBef>
                <a:spcPct val="0"/>
              </a:spcBef>
              <a:spcAft>
                <a:spcPct val="0"/>
              </a:spcAft>
            </a:pPr>
            <a:r>
              <a:rPr lang="en-US" altLang="fr-FR" sz="3094" dirty="0">
                <a:solidFill>
                  <a:srgbClr val="4989A4"/>
                </a:solidFill>
                <a:latin typeface="Calibri" panose="020F0502020204030204" pitchFamily="34" charset="0"/>
              </a:rPr>
              <a:t>s</a:t>
            </a:r>
            <a:r>
              <a:rPr lang="en-US" altLang="fr-FR" sz="3094" dirty="0">
                <a:solidFill>
                  <a:srgbClr val="4989A4"/>
                </a:solidFill>
                <a:latin typeface="Calibri" panose="020F0502020204030204" pitchFamily="34" charset="0"/>
              </a:rPr>
              <a:t>imulated resolution </a:t>
            </a:r>
          </a:p>
          <a:p>
            <a:pPr defTabSz="642915" eaLnBrk="0" fontAlgn="base" hangingPunct="0">
              <a:spcBef>
                <a:spcPct val="0"/>
              </a:spcBef>
              <a:spcAft>
                <a:spcPct val="0"/>
              </a:spcAft>
            </a:pPr>
            <a:r>
              <a:rPr lang="en-US" altLang="fr-FR" sz="3094" dirty="0">
                <a:solidFill>
                  <a:srgbClr val="4989A4"/>
                </a:solidFill>
                <a:latin typeface="Calibri" panose="020F0502020204030204" pitchFamily="34" charset="0"/>
              </a:rPr>
              <a:t>S2 derived like : </a:t>
            </a:r>
            <a:r>
              <a:rPr lang="en-US" altLang="fr-FR" sz="3094" b="1" dirty="0">
                <a:solidFill>
                  <a:srgbClr val="4989A4"/>
                </a:solidFill>
                <a:latin typeface="Calibri" panose="020F0502020204030204" pitchFamily="34" charset="0"/>
              </a:rPr>
              <a:t>100 m</a:t>
            </a:r>
            <a:endParaRPr lang="en-US" altLang="fr-FR" sz="4219" b="1" dirty="0">
              <a:solidFill>
                <a:srgbClr val="4989A4"/>
              </a:solidFill>
              <a:latin typeface="Arial" panose="020B0604020202020204" pitchFamily="34" charset="0"/>
            </a:endParaRPr>
          </a:p>
        </p:txBody>
      </p:sp>
      <p:pic>
        <p:nvPicPr>
          <p:cNvPr id="2050" name="Picture 2" descr="RÃ©sultat de recherche d'images pour &quot;psf point spread function&quot;"/>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7633" t="9906" r="5026" b="14919"/>
          <a:stretch/>
        </p:blipFill>
        <p:spPr bwMode="auto">
          <a:xfrm>
            <a:off x="273656" y="4097071"/>
            <a:ext cx="2025163" cy="15596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Ã©sultat de recherche d'images pour &quot;psf point spread function&quot;"/>
          <p:cNvPicPr>
            <a:picLocks noChangeAspect="1" noChangeArrowheads="1"/>
          </p:cNvPicPr>
          <p:nvPr/>
        </p:nvPicPr>
        <p:blipFill rotWithShape="1">
          <a:blip r:embed="rId4">
            <a:extLst>
              <a:ext uri="{28A0092B-C50C-407E-A947-70E740481C1C}">
                <a14:useLocalDpi xmlns:a14="http://schemas.microsoft.com/office/drawing/2010/main" val="0"/>
              </a:ext>
            </a:extLst>
          </a:blip>
          <a:srcRect l="46209" t="9906" r="33495" b="10682"/>
          <a:stretch/>
        </p:blipFill>
        <p:spPr bwMode="auto">
          <a:xfrm>
            <a:off x="82958" y="4087178"/>
            <a:ext cx="4251554" cy="17248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Ã©sultat de recherche d'images pour &quot;psf point spread function&quot;"/>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7633" t="9906" r="5026" b="14919"/>
          <a:stretch/>
        </p:blipFill>
        <p:spPr bwMode="auto">
          <a:xfrm>
            <a:off x="425543" y="4097071"/>
            <a:ext cx="2025163" cy="15596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RÃ©sultat de recherche d'images pour &quot;psf point spread function&quot;"/>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7633" t="9906" r="5026" b="14919"/>
          <a:stretch/>
        </p:blipFill>
        <p:spPr bwMode="auto">
          <a:xfrm>
            <a:off x="577430" y="4097071"/>
            <a:ext cx="2025163" cy="15596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RÃ©sultat de recherche d'images pour &quot;psf point spread function&quot;"/>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7633" t="9906" r="5026" b="14919"/>
          <a:stretch/>
        </p:blipFill>
        <p:spPr bwMode="auto">
          <a:xfrm>
            <a:off x="729318" y="4097071"/>
            <a:ext cx="2025163" cy="155960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RÃ©sultat de recherche d'images pour &quot;psf point spread function&quot;"/>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7633" t="9906" r="5026" b="14919"/>
          <a:stretch/>
        </p:blipFill>
        <p:spPr bwMode="auto">
          <a:xfrm>
            <a:off x="881205" y="4097071"/>
            <a:ext cx="2025163" cy="155960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RÃ©sultat de recherche d'images pour &quot;psf point spread function&quot;"/>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7633" t="9906" r="5026" b="14919"/>
          <a:stretch/>
        </p:blipFill>
        <p:spPr bwMode="auto">
          <a:xfrm>
            <a:off x="1033092" y="4086445"/>
            <a:ext cx="2025163" cy="155960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RÃ©sultat de recherche d'images pour &quot;psf point spread function&quot;"/>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7633" t="9906" r="5026" b="14919"/>
          <a:stretch/>
        </p:blipFill>
        <p:spPr bwMode="auto">
          <a:xfrm>
            <a:off x="1184979" y="4086445"/>
            <a:ext cx="2025163" cy="155960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RÃ©sultat de recherche d'images pour &quot;psf point spread function&quot;"/>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7633" t="9906" r="5026" b="14919"/>
          <a:stretch/>
        </p:blipFill>
        <p:spPr bwMode="auto">
          <a:xfrm>
            <a:off x="1336867" y="4086445"/>
            <a:ext cx="2025163" cy="155960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RÃ©sultat de recherche d'images pour &quot;psf point spread function&quot;"/>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7633" t="9906" r="5026" b="14919"/>
          <a:stretch/>
        </p:blipFill>
        <p:spPr bwMode="auto">
          <a:xfrm>
            <a:off x="1488754" y="4086445"/>
            <a:ext cx="2025163" cy="155960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RÃ©sultat de recherche d'images pour &quot;psf point spread function&quot;"/>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7633" t="9906" r="5026" b="14919"/>
          <a:stretch/>
        </p:blipFill>
        <p:spPr bwMode="auto">
          <a:xfrm>
            <a:off x="1640641" y="4086445"/>
            <a:ext cx="2025163" cy="155960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21769" y="6112341"/>
            <a:ext cx="3033138" cy="308674"/>
          </a:xfrm>
          <a:prstGeom prst="rect">
            <a:avLst/>
          </a:prstGeom>
          <a:noFill/>
        </p:spPr>
        <p:txBody>
          <a:bodyPr wrap="none" rtlCol="0">
            <a:spAutoFit/>
          </a:bodyPr>
          <a:lstStyle/>
          <a:p>
            <a:r>
              <a:rPr lang="fr-BE" sz="1406" i="1" dirty="0"/>
              <a:t>(</a:t>
            </a:r>
            <a:r>
              <a:rPr lang="fr-BE" sz="1406" i="1" dirty="0" err="1"/>
              <a:t>from</a:t>
            </a:r>
            <a:r>
              <a:rPr lang="fr-BE" sz="1406" i="1" dirty="0"/>
              <a:t> UCL – </a:t>
            </a:r>
            <a:r>
              <a:rPr lang="fr-BE" sz="1406" i="1" dirty="0" err="1"/>
              <a:t>Skywin</a:t>
            </a:r>
            <a:r>
              <a:rPr lang="fr-BE" sz="1406" i="1" dirty="0"/>
              <a:t> THEO </a:t>
            </a:r>
            <a:r>
              <a:rPr lang="fr-BE" sz="1406" i="1" dirty="0" err="1"/>
              <a:t>project</a:t>
            </a:r>
            <a:r>
              <a:rPr lang="fr-BE" sz="1406" i="1" dirty="0"/>
              <a:t> )</a:t>
            </a:r>
            <a:endParaRPr lang="fr-BE" sz="1406" i="1" dirty="0"/>
          </a:p>
        </p:txBody>
      </p:sp>
    </p:spTree>
    <p:extLst>
      <p:ext uri="{BB962C8B-B14F-4D97-AF65-F5344CB8AC3E}">
        <p14:creationId xmlns:p14="http://schemas.microsoft.com/office/powerpoint/2010/main" val="2374561230"/>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4">
            <a:extLst>
              <a:ext uri="{FF2B5EF4-FFF2-40B4-BE49-F238E27FC236}">
                <a16:creationId xmlns="" xmlns:a16="http://schemas.microsoft.com/office/drawing/2014/main" id="{84608308-704F-41C9-9E99-F1E34E6BCF15}"/>
              </a:ext>
            </a:extLst>
          </p:cNvPr>
          <p:cNvPicPr>
            <a:picLocks noChangeAspect="1"/>
          </p:cNvPicPr>
          <p:nvPr/>
        </p:nvPicPr>
        <p:blipFill rotWithShape="1">
          <a:blip r:embed="rId3"/>
          <a:srcRect l="21004" t="1" r="8188" b="-6"/>
          <a:stretch/>
        </p:blipFill>
        <p:spPr>
          <a:xfrm>
            <a:off x="6366961" y="114"/>
            <a:ext cx="5824853" cy="6857781"/>
          </a:xfrm>
          <a:prstGeom prst="rect">
            <a:avLst/>
          </a:prstGeom>
          <a:effectLst/>
        </p:spPr>
      </p:pic>
      <p:sp>
        <p:nvSpPr>
          <p:cNvPr id="8" name="Rectangle 7"/>
          <p:cNvSpPr/>
          <p:nvPr/>
        </p:nvSpPr>
        <p:spPr>
          <a:xfrm>
            <a:off x="931834" y="340626"/>
            <a:ext cx="3852530" cy="1044645"/>
          </a:xfrm>
          <a:prstGeom prst="rect">
            <a:avLst/>
          </a:prstGeom>
        </p:spPr>
        <p:txBody>
          <a:bodyPr wrap="none">
            <a:spAutoFit/>
          </a:bodyPr>
          <a:lstStyle/>
          <a:p>
            <a:pPr algn="l"/>
            <a:r>
              <a:rPr lang="en-US" sz="3094" b="1" dirty="0">
                <a:solidFill>
                  <a:schemeClr val="accent1"/>
                </a:solidFill>
                <a:latin typeface="Calibri" panose="020F0502020204030204" pitchFamily="34" charset="0"/>
              </a:rPr>
              <a:t>Impact of PSF / MTF</a:t>
            </a:r>
          </a:p>
          <a:p>
            <a:pPr algn="l"/>
            <a:r>
              <a:rPr lang="en-US" sz="3094" b="1" dirty="0">
                <a:solidFill>
                  <a:schemeClr val="accent1"/>
                </a:solidFill>
                <a:latin typeface="Calibri" panose="020F0502020204030204" pitchFamily="34" charset="0"/>
              </a:rPr>
              <a:t>on ‘spatial resolution’ </a:t>
            </a:r>
            <a:endParaRPr lang="fr-BE" sz="3094" dirty="0"/>
          </a:p>
        </p:txBody>
      </p:sp>
      <p:sp>
        <p:nvSpPr>
          <p:cNvPr id="10" name="Rectangle 1"/>
          <p:cNvSpPr>
            <a:spLocks noChangeArrowheads="1"/>
          </p:cNvSpPr>
          <p:nvPr/>
        </p:nvSpPr>
        <p:spPr bwMode="auto">
          <a:xfrm>
            <a:off x="324285" y="1403747"/>
            <a:ext cx="4053991" cy="1709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2" tIns="32146" rIns="64292" bIns="32146" numCol="1" anchor="ctr" anchorCtr="0" compatLnSpc="1">
            <a:prstTxWarp prst="textNoShape">
              <a:avLst/>
            </a:prstTxWarp>
            <a:spAutoFit/>
          </a:bodyPr>
          <a:lstStyle/>
          <a:p>
            <a:pPr defTabSz="642915" eaLnBrk="0" fontAlgn="base" hangingPunct="0">
              <a:spcBef>
                <a:spcPct val="0"/>
              </a:spcBef>
              <a:spcAft>
                <a:spcPct val="0"/>
              </a:spcAft>
            </a:pPr>
            <a:r>
              <a:rPr lang="en-US" altLang="fr-FR" sz="2250" dirty="0" err="1">
                <a:solidFill>
                  <a:srgbClr val="4989A4"/>
                </a:solidFill>
                <a:latin typeface="Calibri" panose="020F0502020204030204" pitchFamily="34" charset="0"/>
              </a:rPr>
              <a:t>Pléiades</a:t>
            </a:r>
            <a:r>
              <a:rPr lang="en-US" altLang="fr-FR" sz="2250" dirty="0">
                <a:solidFill>
                  <a:srgbClr val="4989A4"/>
                </a:solidFill>
                <a:latin typeface="Calibri" panose="020F0502020204030204" pitchFamily="34" charset="0"/>
              </a:rPr>
              <a:t> – </a:t>
            </a:r>
            <a:r>
              <a:rPr lang="en-US" altLang="fr-FR" sz="2250" dirty="0" err="1">
                <a:solidFill>
                  <a:srgbClr val="4989A4"/>
                </a:solidFill>
                <a:latin typeface="Calibri" panose="020F0502020204030204" pitchFamily="34" charset="0"/>
              </a:rPr>
              <a:t>Perwez</a:t>
            </a:r>
            <a:r>
              <a:rPr lang="en-US" altLang="fr-FR" sz="2250" dirty="0">
                <a:solidFill>
                  <a:srgbClr val="4989A4"/>
                </a:solidFill>
                <a:latin typeface="Calibri" panose="020F0502020204030204" pitchFamily="34" charset="0"/>
              </a:rPr>
              <a:t> on 04/05/2018</a:t>
            </a:r>
          </a:p>
          <a:p>
            <a:pPr defTabSz="642915" eaLnBrk="0" fontAlgn="base" hangingPunct="0">
              <a:spcBef>
                <a:spcPct val="0"/>
              </a:spcBef>
              <a:spcAft>
                <a:spcPct val="0"/>
              </a:spcAft>
            </a:pPr>
            <a:endParaRPr lang="en-US" altLang="fr-FR" sz="2250" dirty="0">
              <a:solidFill>
                <a:srgbClr val="4989A4"/>
              </a:solidFill>
              <a:latin typeface="Calibri" panose="020F0502020204030204" pitchFamily="34" charset="0"/>
            </a:endParaRPr>
          </a:p>
          <a:p>
            <a:pPr defTabSz="642915" eaLnBrk="0" fontAlgn="base" hangingPunct="0">
              <a:spcBef>
                <a:spcPct val="0"/>
              </a:spcBef>
              <a:spcAft>
                <a:spcPct val="0"/>
              </a:spcAft>
            </a:pPr>
            <a:r>
              <a:rPr lang="en-US" altLang="fr-FR" sz="3094" dirty="0">
                <a:solidFill>
                  <a:srgbClr val="4989A4"/>
                </a:solidFill>
                <a:latin typeface="Calibri" panose="020F0502020204030204" pitchFamily="34" charset="0"/>
              </a:rPr>
              <a:t>s</a:t>
            </a:r>
            <a:r>
              <a:rPr lang="en-US" altLang="fr-FR" sz="3094" dirty="0">
                <a:solidFill>
                  <a:srgbClr val="4989A4"/>
                </a:solidFill>
                <a:latin typeface="Calibri" panose="020F0502020204030204" pitchFamily="34" charset="0"/>
              </a:rPr>
              <a:t>imulated resolution </a:t>
            </a:r>
          </a:p>
          <a:p>
            <a:pPr defTabSz="642915" eaLnBrk="0" fontAlgn="base" hangingPunct="0">
              <a:spcBef>
                <a:spcPct val="0"/>
              </a:spcBef>
              <a:spcAft>
                <a:spcPct val="0"/>
              </a:spcAft>
            </a:pPr>
            <a:r>
              <a:rPr lang="en-US" altLang="fr-FR" sz="3094" dirty="0">
                <a:solidFill>
                  <a:srgbClr val="4989A4"/>
                </a:solidFill>
                <a:latin typeface="Calibri" panose="020F0502020204030204" pitchFamily="34" charset="0"/>
              </a:rPr>
              <a:t>S2 derived like : </a:t>
            </a:r>
            <a:r>
              <a:rPr lang="en-US" altLang="fr-FR" sz="3094" b="1" dirty="0">
                <a:solidFill>
                  <a:srgbClr val="4989A4"/>
                </a:solidFill>
                <a:latin typeface="Calibri" panose="020F0502020204030204" pitchFamily="34" charset="0"/>
              </a:rPr>
              <a:t>100 m</a:t>
            </a:r>
            <a:endParaRPr lang="en-US" altLang="fr-FR" sz="4219" b="1" dirty="0">
              <a:solidFill>
                <a:srgbClr val="4989A4"/>
              </a:solidFill>
              <a:latin typeface="Arial" panose="020B0604020202020204" pitchFamily="34" charset="0"/>
            </a:endParaRPr>
          </a:p>
        </p:txBody>
      </p:sp>
      <p:pic>
        <p:nvPicPr>
          <p:cNvPr id="2050" name="Picture 2" descr="RÃ©sultat de recherche d'images pour &quot;psf point spread function&quot;"/>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7633" t="9906" r="5026" b="14919"/>
          <a:stretch/>
        </p:blipFill>
        <p:spPr bwMode="auto">
          <a:xfrm>
            <a:off x="273656" y="4097071"/>
            <a:ext cx="2025163" cy="15596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Ã©sultat de recherche d'images pour &quot;psf point spread function&quot;"/>
          <p:cNvPicPr>
            <a:picLocks noChangeAspect="1" noChangeArrowheads="1"/>
          </p:cNvPicPr>
          <p:nvPr/>
        </p:nvPicPr>
        <p:blipFill rotWithShape="1">
          <a:blip r:embed="rId4">
            <a:extLst>
              <a:ext uri="{28A0092B-C50C-407E-A947-70E740481C1C}">
                <a14:useLocalDpi xmlns:a14="http://schemas.microsoft.com/office/drawing/2010/main" val="0"/>
              </a:ext>
            </a:extLst>
          </a:blip>
          <a:srcRect l="46209" t="9906" r="33495" b="10682"/>
          <a:stretch/>
        </p:blipFill>
        <p:spPr bwMode="auto">
          <a:xfrm>
            <a:off x="82958" y="4087178"/>
            <a:ext cx="4251554" cy="17248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Ã©sultat de recherche d'images pour &quot;psf point spread function&quot;"/>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7633" t="9906" r="5026" b="14919"/>
          <a:stretch/>
        </p:blipFill>
        <p:spPr bwMode="auto">
          <a:xfrm>
            <a:off x="425543" y="4097071"/>
            <a:ext cx="2025163" cy="15596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RÃ©sultat de recherche d'images pour &quot;psf point spread function&quot;"/>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7633" t="9906" r="5026" b="14919"/>
          <a:stretch/>
        </p:blipFill>
        <p:spPr bwMode="auto">
          <a:xfrm>
            <a:off x="577430" y="4097071"/>
            <a:ext cx="2025163" cy="15596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RÃ©sultat de recherche d'images pour &quot;psf point spread function&quot;"/>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7633" t="9906" r="5026" b="14919"/>
          <a:stretch/>
        </p:blipFill>
        <p:spPr bwMode="auto">
          <a:xfrm>
            <a:off x="729318" y="4097071"/>
            <a:ext cx="2025163" cy="155960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RÃ©sultat de recherche d'images pour &quot;psf point spread function&quot;"/>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7633" t="9906" r="5026" b="14919"/>
          <a:stretch/>
        </p:blipFill>
        <p:spPr bwMode="auto">
          <a:xfrm>
            <a:off x="881205" y="4097071"/>
            <a:ext cx="2025163" cy="155960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RÃ©sultat de recherche d'images pour &quot;psf point spread function&quot;"/>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7633" t="9906" r="5026" b="14919"/>
          <a:stretch/>
        </p:blipFill>
        <p:spPr bwMode="auto">
          <a:xfrm>
            <a:off x="1033092" y="4086445"/>
            <a:ext cx="2025163" cy="155960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RÃ©sultat de recherche d'images pour &quot;psf point spread function&quot;"/>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7633" t="9906" r="5026" b="14919"/>
          <a:stretch/>
        </p:blipFill>
        <p:spPr bwMode="auto">
          <a:xfrm>
            <a:off x="1184979" y="4086445"/>
            <a:ext cx="2025163" cy="155960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RÃ©sultat de recherche d'images pour &quot;psf point spread function&quot;"/>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7633" t="9906" r="5026" b="14919"/>
          <a:stretch/>
        </p:blipFill>
        <p:spPr bwMode="auto">
          <a:xfrm>
            <a:off x="1336867" y="4086445"/>
            <a:ext cx="2025163" cy="155960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RÃ©sultat de recherche d'images pour &quot;psf point spread function&quot;"/>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7633" t="9906" r="5026" b="14919"/>
          <a:stretch/>
        </p:blipFill>
        <p:spPr bwMode="auto">
          <a:xfrm>
            <a:off x="1488754" y="4086445"/>
            <a:ext cx="2025163" cy="155960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RÃ©sultat de recherche d'images pour &quot;psf point spread function&quot;"/>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7633" t="9906" r="5026" b="14919"/>
          <a:stretch/>
        </p:blipFill>
        <p:spPr bwMode="auto">
          <a:xfrm>
            <a:off x="1640641" y="4086445"/>
            <a:ext cx="2025163" cy="1559609"/>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 4">
            <a:extLst>
              <a:ext uri="{FF2B5EF4-FFF2-40B4-BE49-F238E27FC236}">
                <a16:creationId xmlns="" xmlns:a16="http://schemas.microsoft.com/office/drawing/2014/main" id="{BC5A201E-973D-46D2-9952-5FB2E2887F79}"/>
              </a:ext>
            </a:extLst>
          </p:cNvPr>
          <p:cNvPicPr>
            <a:picLocks noChangeAspect="1"/>
          </p:cNvPicPr>
          <p:nvPr/>
        </p:nvPicPr>
        <p:blipFill rotWithShape="1">
          <a:blip r:embed="rId5"/>
          <a:srcRect l="21414" t="1" r="1614" b="-6"/>
          <a:stretch/>
        </p:blipFill>
        <p:spPr>
          <a:xfrm>
            <a:off x="0" y="13996"/>
            <a:ext cx="6331776" cy="6857781"/>
          </a:xfrm>
          <a:prstGeom prst="rect">
            <a:avLst/>
          </a:prstGeom>
          <a:effectLst/>
        </p:spPr>
      </p:pic>
      <p:sp>
        <p:nvSpPr>
          <p:cNvPr id="22" name="Rectangle 21"/>
          <p:cNvSpPr/>
          <p:nvPr/>
        </p:nvSpPr>
        <p:spPr>
          <a:xfrm>
            <a:off x="590365" y="276791"/>
            <a:ext cx="2294218" cy="481927"/>
          </a:xfrm>
          <a:prstGeom prst="rect">
            <a:avLst/>
          </a:prstGeom>
        </p:spPr>
        <p:txBody>
          <a:bodyPr wrap="none">
            <a:spAutoFit/>
          </a:bodyPr>
          <a:lstStyle/>
          <a:p>
            <a:pPr algn="l"/>
            <a:r>
              <a:rPr lang="en-US" sz="1266" b="1" dirty="0">
                <a:solidFill>
                  <a:schemeClr val="bg1"/>
                </a:solidFill>
                <a:cs typeface="Calibri"/>
              </a:rPr>
              <a:t>100m PROBA-V simulation </a:t>
            </a:r>
          </a:p>
          <a:p>
            <a:pPr algn="l"/>
            <a:r>
              <a:rPr lang="en-US" sz="1266" b="1" dirty="0">
                <a:solidFill>
                  <a:schemeClr val="bg1"/>
                </a:solidFill>
                <a:cs typeface="Calibri"/>
              </a:rPr>
              <a:t>from </a:t>
            </a:r>
            <a:r>
              <a:rPr lang="en-US" sz="1266" b="1" dirty="0" err="1">
                <a:solidFill>
                  <a:schemeClr val="bg1"/>
                </a:solidFill>
                <a:cs typeface="Calibri"/>
              </a:rPr>
              <a:t>Pléiades</a:t>
            </a:r>
            <a:r>
              <a:rPr lang="en-US" sz="1266" b="1" dirty="0">
                <a:solidFill>
                  <a:schemeClr val="bg1"/>
                </a:solidFill>
                <a:cs typeface="Calibri"/>
              </a:rPr>
              <a:t> 4 May 2018</a:t>
            </a:r>
            <a:endParaRPr lang="en-US" sz="1266" b="1" dirty="0">
              <a:solidFill>
                <a:schemeClr val="bg1"/>
              </a:solidFill>
              <a:cs typeface="Calibri"/>
            </a:endParaRPr>
          </a:p>
        </p:txBody>
      </p:sp>
      <p:sp>
        <p:nvSpPr>
          <p:cNvPr id="23" name="Rectangle 22"/>
          <p:cNvSpPr/>
          <p:nvPr/>
        </p:nvSpPr>
        <p:spPr>
          <a:xfrm>
            <a:off x="6754179" y="239368"/>
            <a:ext cx="2372765" cy="481927"/>
          </a:xfrm>
          <a:prstGeom prst="rect">
            <a:avLst/>
          </a:prstGeom>
        </p:spPr>
        <p:txBody>
          <a:bodyPr wrap="none">
            <a:spAutoFit/>
          </a:bodyPr>
          <a:lstStyle/>
          <a:p>
            <a:pPr algn="l"/>
            <a:r>
              <a:rPr lang="en-US" sz="1266" b="1" dirty="0">
                <a:solidFill>
                  <a:schemeClr val="bg1"/>
                </a:solidFill>
                <a:cs typeface="Calibri"/>
              </a:rPr>
              <a:t>100m S2-derived simulation </a:t>
            </a:r>
          </a:p>
          <a:p>
            <a:pPr algn="l"/>
            <a:r>
              <a:rPr lang="en-US" sz="1266" b="1" dirty="0">
                <a:solidFill>
                  <a:schemeClr val="bg1"/>
                </a:solidFill>
                <a:cs typeface="Calibri"/>
              </a:rPr>
              <a:t>from </a:t>
            </a:r>
            <a:r>
              <a:rPr lang="en-US" sz="1266" b="1" dirty="0" err="1">
                <a:solidFill>
                  <a:schemeClr val="bg1"/>
                </a:solidFill>
                <a:cs typeface="Calibri"/>
              </a:rPr>
              <a:t>Pléiades</a:t>
            </a:r>
            <a:r>
              <a:rPr lang="en-US" sz="1266" b="1" dirty="0">
                <a:solidFill>
                  <a:schemeClr val="bg1"/>
                </a:solidFill>
                <a:cs typeface="Calibri"/>
              </a:rPr>
              <a:t> 4 May 2018</a:t>
            </a:r>
            <a:endParaRPr lang="en-US" sz="1266" b="1" dirty="0">
              <a:solidFill>
                <a:schemeClr val="bg1"/>
              </a:solidFill>
              <a:cs typeface="Calibri"/>
            </a:endParaRPr>
          </a:p>
        </p:txBody>
      </p:sp>
      <p:pic>
        <p:nvPicPr>
          <p:cNvPr id="25" name="Image 4">
            <a:extLst>
              <a:ext uri="{FF2B5EF4-FFF2-40B4-BE49-F238E27FC236}">
                <a16:creationId xmlns="" xmlns:a16="http://schemas.microsoft.com/office/drawing/2014/main" id="{9B0B8893-3DA3-4E61-8BC3-6F5173200676}"/>
              </a:ext>
            </a:extLst>
          </p:cNvPr>
          <p:cNvPicPr>
            <a:picLocks noChangeAspect="1"/>
          </p:cNvPicPr>
          <p:nvPr/>
        </p:nvPicPr>
        <p:blipFill rotWithShape="1">
          <a:blip r:embed="rId6"/>
          <a:srcRect l="803" r="1" b="1"/>
          <a:stretch/>
        </p:blipFill>
        <p:spPr>
          <a:xfrm>
            <a:off x="3159513" y="1505095"/>
            <a:ext cx="6379264" cy="5103410"/>
          </a:xfrm>
          <a:prstGeom prst="rect">
            <a:avLst/>
          </a:prstGeom>
          <a:solidFill>
            <a:schemeClr val="bg1"/>
          </a:solidFill>
          <a:effectLst/>
        </p:spPr>
      </p:pic>
      <p:sp>
        <p:nvSpPr>
          <p:cNvPr id="24" name="ZoneTexte 23"/>
          <p:cNvSpPr txBox="1"/>
          <p:nvPr/>
        </p:nvSpPr>
        <p:spPr>
          <a:xfrm>
            <a:off x="121769" y="6112341"/>
            <a:ext cx="3033138" cy="308674"/>
          </a:xfrm>
          <a:prstGeom prst="rect">
            <a:avLst/>
          </a:prstGeom>
          <a:noFill/>
        </p:spPr>
        <p:txBody>
          <a:bodyPr wrap="none" rtlCol="0">
            <a:spAutoFit/>
          </a:bodyPr>
          <a:lstStyle/>
          <a:p>
            <a:r>
              <a:rPr lang="fr-BE" sz="1406" i="1" dirty="0"/>
              <a:t>(</a:t>
            </a:r>
            <a:r>
              <a:rPr lang="fr-BE" sz="1406" i="1" dirty="0" err="1"/>
              <a:t>from</a:t>
            </a:r>
            <a:r>
              <a:rPr lang="fr-BE" sz="1406" i="1" dirty="0"/>
              <a:t> UCL – </a:t>
            </a:r>
            <a:r>
              <a:rPr lang="fr-BE" sz="1406" i="1" dirty="0" err="1"/>
              <a:t>Skywin</a:t>
            </a:r>
            <a:r>
              <a:rPr lang="fr-BE" sz="1406" i="1" dirty="0"/>
              <a:t> THEO </a:t>
            </a:r>
            <a:r>
              <a:rPr lang="fr-BE" sz="1406" i="1" dirty="0" err="1"/>
              <a:t>project</a:t>
            </a:r>
            <a:r>
              <a:rPr lang="fr-BE" sz="1406" i="1" dirty="0"/>
              <a:t> )</a:t>
            </a:r>
            <a:endParaRPr lang="fr-BE" sz="1406" i="1" dirty="0"/>
          </a:p>
        </p:txBody>
      </p:sp>
    </p:spTree>
    <p:extLst>
      <p:ext uri="{BB962C8B-B14F-4D97-AF65-F5344CB8AC3E}">
        <p14:creationId xmlns:p14="http://schemas.microsoft.com/office/powerpoint/2010/main" val="5782762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0292" y="289997"/>
            <a:ext cx="12309780" cy="6953186"/>
          </a:xfrm>
          <a:prstGeom prst="rect">
            <a:avLst/>
          </a:prstGeom>
        </p:spPr>
        <p:txBody>
          <a:bodyPr wrap="none">
            <a:spAutoFit/>
          </a:bodyPr>
          <a:lstStyle/>
          <a:p>
            <a:pPr algn="l"/>
            <a:r>
              <a:rPr lang="fr-BE" sz="3797" b="1" dirty="0">
                <a:solidFill>
                  <a:srgbClr val="4989A4"/>
                </a:solidFill>
              </a:rPr>
              <a:t>            Food for </a:t>
            </a:r>
            <a:r>
              <a:rPr lang="fr-BE" sz="3797" b="1" dirty="0" err="1">
                <a:solidFill>
                  <a:srgbClr val="4989A4"/>
                </a:solidFill>
              </a:rPr>
              <a:t>thought</a:t>
            </a:r>
            <a:endParaRPr lang="fr-BE" sz="3094" b="1" dirty="0">
              <a:solidFill>
                <a:srgbClr val="4989A4"/>
              </a:solidFill>
            </a:endParaRPr>
          </a:p>
          <a:p>
            <a:pPr algn="l"/>
            <a:endParaRPr lang="fr-BE" sz="1687" dirty="0">
              <a:solidFill>
                <a:srgbClr val="4989A4"/>
              </a:solidFill>
            </a:endParaRPr>
          </a:p>
          <a:p>
            <a:pPr marL="401822" indent="-401822">
              <a:buFont typeface="Wingdings" panose="05000000000000000000" pitchFamily="2" charset="2"/>
              <a:buChar char="Ø"/>
            </a:pPr>
            <a:r>
              <a:rPr lang="en-US" sz="3094" b="1" dirty="0">
                <a:solidFill>
                  <a:schemeClr val="accent1"/>
                </a:solidFill>
                <a:latin typeface="Calibri" panose="020F0502020204030204" pitchFamily="34" charset="0"/>
              </a:rPr>
              <a:t>Is the current plan for long term time series at coarser spatial and/or</a:t>
            </a:r>
          </a:p>
          <a:p>
            <a:pPr algn="l"/>
            <a:r>
              <a:rPr lang="en-US" sz="3094" b="1" dirty="0">
                <a:solidFill>
                  <a:schemeClr val="accent1"/>
                </a:solidFill>
                <a:latin typeface="Calibri" panose="020F0502020204030204" pitchFamily="34" charset="0"/>
              </a:rPr>
              <a:t>     poorer spectral resolution than today </a:t>
            </a:r>
            <a:r>
              <a:rPr lang="en-US" sz="2531" dirty="0">
                <a:solidFill>
                  <a:schemeClr val="accent1"/>
                </a:solidFill>
                <a:latin typeface="Calibri" panose="020F0502020204030204" pitchFamily="34" charset="0"/>
              </a:rPr>
              <a:t>(VIIRS the only redundant solution ) </a:t>
            </a:r>
            <a:r>
              <a:rPr lang="en-US" sz="2812" dirty="0">
                <a:solidFill>
                  <a:schemeClr val="accent1"/>
                </a:solidFill>
                <a:latin typeface="Calibri" panose="020F0502020204030204" pitchFamily="34" charset="0"/>
              </a:rPr>
              <a:t>?</a:t>
            </a:r>
            <a:endParaRPr lang="en-US" sz="1969" dirty="0">
              <a:solidFill>
                <a:schemeClr val="accent1"/>
              </a:solidFill>
              <a:latin typeface="Calibri" panose="020F0502020204030204" pitchFamily="34" charset="0"/>
            </a:endParaRPr>
          </a:p>
          <a:p>
            <a:pPr marL="401822" indent="-401822">
              <a:buFont typeface="Wingdings" panose="05000000000000000000" pitchFamily="2" charset="2"/>
              <a:buChar char="Ø"/>
            </a:pPr>
            <a:endParaRPr lang="en-US" sz="3094" b="1" dirty="0">
              <a:solidFill>
                <a:schemeClr val="accent1"/>
              </a:solidFill>
              <a:latin typeface="Calibri" panose="020F0502020204030204" pitchFamily="34" charset="0"/>
            </a:endParaRPr>
          </a:p>
          <a:p>
            <a:pPr marL="401822" indent="-401822">
              <a:buFont typeface="Wingdings" panose="05000000000000000000" pitchFamily="2" charset="2"/>
              <a:buChar char="Ø"/>
            </a:pPr>
            <a:r>
              <a:rPr lang="en-US" sz="3094" b="1" dirty="0">
                <a:solidFill>
                  <a:schemeClr val="accent1"/>
                </a:solidFill>
                <a:latin typeface="Calibri" panose="020F0502020204030204" pitchFamily="34" charset="0"/>
              </a:rPr>
              <a:t>Need to define an harmonization strategy to insure an appropriate </a:t>
            </a:r>
          </a:p>
          <a:p>
            <a:pPr algn="l"/>
            <a:r>
              <a:rPr lang="en-US" sz="3094" b="1" dirty="0">
                <a:solidFill>
                  <a:schemeClr val="accent1"/>
                </a:solidFill>
                <a:latin typeface="Calibri" panose="020F0502020204030204" pitchFamily="34" charset="0"/>
              </a:rPr>
              <a:t>    global cloud free historical </a:t>
            </a:r>
            <a:r>
              <a:rPr lang="en-US" sz="3094" b="1" dirty="0">
                <a:solidFill>
                  <a:schemeClr val="accent1"/>
                </a:solidFill>
                <a:latin typeface="Calibri" panose="020F0502020204030204" pitchFamily="34" charset="0"/>
              </a:rPr>
              <a:t>time series </a:t>
            </a:r>
            <a:r>
              <a:rPr lang="en-US" sz="3094" b="1" dirty="0">
                <a:solidFill>
                  <a:schemeClr val="accent1"/>
                </a:solidFill>
                <a:latin typeface="Calibri" panose="020F0502020204030204" pitchFamily="34" charset="0"/>
              </a:rPr>
              <a:t>matching 2035 LT analysis for </a:t>
            </a:r>
          </a:p>
          <a:p>
            <a:pPr algn="l"/>
            <a:r>
              <a:rPr lang="en-US" sz="3094" b="1" dirty="0">
                <a:solidFill>
                  <a:schemeClr val="accent1"/>
                </a:solidFill>
                <a:latin typeface="Calibri" panose="020F0502020204030204" pitchFamily="34" charset="0"/>
              </a:rPr>
              <a:t>    all regions of the world </a:t>
            </a:r>
            <a:r>
              <a:rPr lang="en-US" sz="3094" dirty="0">
                <a:solidFill>
                  <a:schemeClr val="accent1"/>
                </a:solidFill>
                <a:latin typeface="Calibri" panose="020F0502020204030204" pitchFamily="34" charset="0"/>
              </a:rPr>
              <a:t>(100-300 m) </a:t>
            </a:r>
            <a:r>
              <a:rPr lang="en-US" sz="3094" b="1" dirty="0">
                <a:solidFill>
                  <a:schemeClr val="accent1"/>
                </a:solidFill>
                <a:latin typeface="Calibri" panose="020F0502020204030204" pitchFamily="34" charset="0"/>
              </a:rPr>
              <a:t>?</a:t>
            </a:r>
          </a:p>
          <a:p>
            <a:pPr algn="l"/>
            <a:endParaRPr lang="en-US" sz="3094" b="1" dirty="0">
              <a:solidFill>
                <a:schemeClr val="accent1"/>
              </a:solidFill>
              <a:latin typeface="Calibri" panose="020F0502020204030204" pitchFamily="34" charset="0"/>
            </a:endParaRPr>
          </a:p>
          <a:p>
            <a:pPr marL="401822" indent="-401822">
              <a:buFont typeface="Wingdings" panose="05000000000000000000" pitchFamily="2" charset="2"/>
              <a:buChar char="Ø"/>
            </a:pPr>
            <a:endParaRPr lang="en-US" sz="1969" b="1" dirty="0">
              <a:solidFill>
                <a:schemeClr val="accent1"/>
              </a:solidFill>
              <a:latin typeface="Calibri" panose="020F0502020204030204" pitchFamily="34" charset="0"/>
            </a:endParaRPr>
          </a:p>
          <a:p>
            <a:pPr algn="l"/>
            <a:r>
              <a:rPr lang="en-US" sz="3094" b="1" dirty="0">
                <a:solidFill>
                  <a:srgbClr val="00B050"/>
                </a:solidFill>
                <a:latin typeface="Trebuchet MS" panose="020B0603020202020204" pitchFamily="34" charset="0"/>
              </a:rPr>
              <a:t>Thank you for attention and your contribution to the discussion !</a:t>
            </a:r>
          </a:p>
          <a:p>
            <a:pPr marL="401822" indent="-401822">
              <a:buFont typeface="Wingdings" panose="05000000000000000000" pitchFamily="2" charset="2"/>
              <a:buChar char="Ø"/>
            </a:pPr>
            <a:endParaRPr lang="en-US" sz="3094" b="1" dirty="0">
              <a:solidFill>
                <a:schemeClr val="accent1"/>
              </a:solidFill>
              <a:latin typeface="Calibri" panose="020F0502020204030204" pitchFamily="34" charset="0"/>
            </a:endParaRPr>
          </a:p>
          <a:p>
            <a:pPr marL="401822" indent="-401822">
              <a:buFont typeface="Wingdings" panose="05000000000000000000" pitchFamily="2" charset="2"/>
              <a:buChar char="Ø"/>
            </a:pPr>
            <a:endParaRPr lang="en-US" sz="3094" b="1" dirty="0">
              <a:solidFill>
                <a:schemeClr val="accent1"/>
              </a:solidFill>
              <a:latin typeface="Calibri" panose="020F0502020204030204" pitchFamily="34" charset="0"/>
            </a:endParaRPr>
          </a:p>
          <a:p>
            <a:pPr marL="401822" indent="-401822">
              <a:buFont typeface="Wingdings" panose="05000000000000000000" pitchFamily="2" charset="2"/>
              <a:buChar char="Ø"/>
            </a:pPr>
            <a:endParaRPr lang="en-US" sz="3094" b="1" dirty="0">
              <a:solidFill>
                <a:schemeClr val="accent1"/>
              </a:solidFill>
              <a:latin typeface="Calibri" panose="020F0502020204030204" pitchFamily="34" charset="0"/>
            </a:endParaRPr>
          </a:p>
          <a:p>
            <a:pPr algn="l"/>
            <a:endParaRPr lang="fr-BE" sz="3094" dirty="0">
              <a:solidFill>
                <a:srgbClr val="4989A4"/>
              </a:solidFill>
            </a:endParaRPr>
          </a:p>
        </p:txBody>
      </p:sp>
    </p:spTree>
    <p:extLst>
      <p:ext uri="{BB962C8B-B14F-4D97-AF65-F5344CB8AC3E}">
        <p14:creationId xmlns:p14="http://schemas.microsoft.com/office/powerpoint/2010/main" val="36883698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0" end="10"/>
                                            </p:txEl>
                                          </p:spTgt>
                                        </p:tgtEl>
                                        <p:attrNameLst>
                                          <p:attrName>style.visibility</p:attrName>
                                        </p:attrNameLst>
                                      </p:cBhvr>
                                      <p:to>
                                        <p:strVal val="visible"/>
                                      </p:to>
                                    </p:set>
                                    <p:anim calcmode="lin" valueType="num">
                                      <p:cBhvr additive="base">
                                        <p:cTn id="7"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Four Sources of Information</a:t>
            </a:r>
            <a:endParaRPr lang="en-US" dirty="0"/>
          </a:p>
        </p:txBody>
      </p:sp>
      <p:sp>
        <p:nvSpPr>
          <p:cNvPr id="5" name="Content Placeholder 4"/>
          <p:cNvSpPr>
            <a:spLocks noGrp="1"/>
          </p:cNvSpPr>
          <p:nvPr>
            <p:ph idx="1"/>
          </p:nvPr>
        </p:nvSpPr>
        <p:spPr/>
        <p:txBody>
          <a:bodyPr>
            <a:normAutofit/>
          </a:bodyPr>
          <a:lstStyle/>
          <a:p>
            <a:pPr marL="514350" indent="-514350">
              <a:spcBef>
                <a:spcPts val="1200"/>
              </a:spcBef>
              <a:buFont typeface="+mj-lt"/>
              <a:buAutoNum type="arabicPeriod"/>
            </a:pPr>
            <a:r>
              <a:rPr lang="en-US" dirty="0" smtClean="0"/>
              <a:t>Original Requirements Document (2012-2014)</a:t>
            </a:r>
          </a:p>
          <a:p>
            <a:pPr marL="514350" indent="-514350">
              <a:spcBef>
                <a:spcPts val="1200"/>
              </a:spcBef>
              <a:buFont typeface="+mj-lt"/>
              <a:buAutoNum type="arabicPeriod"/>
            </a:pPr>
            <a:r>
              <a:rPr lang="en-US" dirty="0" smtClean="0"/>
              <a:t>Requirements Template Sent to JECAM &amp; Asia-</a:t>
            </a:r>
            <a:r>
              <a:rPr lang="en-US" dirty="0" err="1" smtClean="0"/>
              <a:t>RiCE</a:t>
            </a:r>
            <a:r>
              <a:rPr lang="en-US" dirty="0" smtClean="0"/>
              <a:t> sites (2016)</a:t>
            </a:r>
          </a:p>
          <a:p>
            <a:pPr marL="514350" indent="-514350">
              <a:spcBef>
                <a:spcPts val="1200"/>
              </a:spcBef>
              <a:buFont typeface="+mj-lt"/>
              <a:buAutoNum type="arabicPeriod"/>
            </a:pPr>
            <a:r>
              <a:rPr lang="en-US" dirty="0" smtClean="0"/>
              <a:t>GEOGLAM Requirements Survey (April 2018)</a:t>
            </a:r>
          </a:p>
          <a:p>
            <a:pPr marL="514350" indent="-514350">
              <a:spcBef>
                <a:spcPts val="1200"/>
              </a:spcBef>
              <a:buFont typeface="+mj-lt"/>
              <a:buAutoNum type="arabicPeriod"/>
            </a:pPr>
            <a:r>
              <a:rPr lang="en-US" dirty="0" err="1" smtClean="0"/>
              <a:t>Ispra</a:t>
            </a:r>
            <a:r>
              <a:rPr lang="en-US" dirty="0" smtClean="0"/>
              <a:t> Requirements Meeting (April 2018):</a:t>
            </a:r>
          </a:p>
          <a:p>
            <a:pPr lvl="1">
              <a:spcBef>
                <a:spcPts val="1200"/>
              </a:spcBef>
            </a:pPr>
            <a:r>
              <a:rPr lang="en-US" dirty="0" smtClean="0"/>
              <a:t>Presentation Templates</a:t>
            </a:r>
          </a:p>
          <a:p>
            <a:pPr lvl="1">
              <a:spcBef>
                <a:spcPts val="1200"/>
              </a:spcBef>
            </a:pPr>
            <a:r>
              <a:rPr lang="en-US" dirty="0" smtClean="0"/>
              <a:t>Collective Discussion + breakout groups</a:t>
            </a:r>
          </a:p>
          <a:p>
            <a:pPr lvl="1">
              <a:spcBef>
                <a:spcPts val="1200"/>
              </a:spcBef>
            </a:pPr>
            <a:endParaRPr lang="en-US" dirty="0"/>
          </a:p>
        </p:txBody>
      </p:sp>
      <p:sp>
        <p:nvSpPr>
          <p:cNvPr id="3" name="Slide Number Placeholder 2"/>
          <p:cNvSpPr>
            <a:spLocks noGrp="1"/>
          </p:cNvSpPr>
          <p:nvPr>
            <p:ph type="sldNum" sz="quarter" idx="4"/>
          </p:nvPr>
        </p:nvSpPr>
        <p:spPr/>
        <p:txBody>
          <a:bodyPr/>
          <a:lstStyle/>
          <a:p>
            <a:fld id="{86CB4B4D-7CA3-9044-876B-883B54F8677D}" type="slidenum">
              <a:rPr lang="en-US" smtClean="0"/>
              <a:pPr/>
              <a:t>5</a:t>
            </a:fld>
            <a:endParaRPr lang="en-US"/>
          </a:p>
        </p:txBody>
      </p:sp>
    </p:spTree>
    <p:extLst>
      <p:ext uri="{BB962C8B-B14F-4D97-AF65-F5344CB8AC3E}">
        <p14:creationId xmlns:p14="http://schemas.microsoft.com/office/powerpoint/2010/main" val="3457035679"/>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5"/>
          </p:nvPr>
        </p:nvPicPr>
        <p:blipFill rotWithShape="1">
          <a:blip r:embed="rId2" cstate="screen">
            <a:extLst>
              <a:ext uri="{28A0092B-C50C-407E-A947-70E740481C1C}">
                <a14:useLocalDpi xmlns:a14="http://schemas.microsoft.com/office/drawing/2010/main"/>
              </a:ext>
            </a:extLst>
          </a:blip>
          <a:srcRect/>
          <a:stretch/>
        </p:blipFill>
        <p:spPr>
          <a:xfrm>
            <a:off x="751112" y="132445"/>
            <a:ext cx="6221188" cy="6085444"/>
          </a:xfrm>
        </p:spPr>
      </p:pic>
      <p:sp>
        <p:nvSpPr>
          <p:cNvPr id="4" name="Slide Number Placeholder 3"/>
          <p:cNvSpPr>
            <a:spLocks noGrp="1"/>
          </p:cNvSpPr>
          <p:nvPr>
            <p:ph type="sldNum" sz="quarter" idx="2"/>
          </p:nvPr>
        </p:nvSpPr>
        <p:spPr/>
        <p:txBody>
          <a:bodyPr/>
          <a:lstStyle/>
          <a:p>
            <a:fld id="{FF09F551-F43D-4047-B22F-3DADC4AC05FE}" type="slidenum">
              <a:rPr lang="en-US" smtClean="0"/>
              <a:pPr/>
              <a:t>6</a:t>
            </a:fld>
            <a:endParaRPr lang="en-US"/>
          </a:p>
        </p:txBody>
      </p:sp>
      <p:sp>
        <p:nvSpPr>
          <p:cNvPr id="9" name="TextBox 8"/>
          <p:cNvSpPr txBox="1"/>
          <p:nvPr/>
        </p:nvSpPr>
        <p:spPr>
          <a:xfrm>
            <a:off x="7282543" y="730153"/>
            <a:ext cx="4155621"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smtClean="0">
                <a:ln>
                  <a:noFill/>
                </a:ln>
                <a:solidFill>
                  <a:srgbClr val="000000"/>
                </a:solidFill>
                <a:effectLst/>
                <a:uFillTx/>
                <a:latin typeface="Tw Cen MT" panose="020B0602020104020603" pitchFamily="34" charset="0"/>
                <a:sym typeface="Helvetica Light"/>
              </a:rPr>
              <a:t>1. Original</a:t>
            </a:r>
            <a:r>
              <a:rPr kumimoji="0" lang="en-US" sz="3600" b="0" i="0" u="none" strike="noStrike" cap="none" spc="0" normalizeH="0" dirty="0" smtClean="0">
                <a:ln>
                  <a:noFill/>
                </a:ln>
                <a:solidFill>
                  <a:srgbClr val="000000"/>
                </a:solidFill>
                <a:effectLst/>
                <a:uFillTx/>
                <a:latin typeface="Tw Cen MT" panose="020B0602020104020603" pitchFamily="34" charset="0"/>
                <a:sym typeface="Helvetica Light"/>
              </a:rPr>
              <a:t> Requirements Table </a:t>
            </a:r>
          </a:p>
          <a:p>
            <a:pPr marL="0" marR="0" indent="0" defTabSz="825500" rtl="0" fontAlgn="auto" latinLnBrk="0" hangingPunct="0">
              <a:lnSpc>
                <a:spcPct val="100000"/>
              </a:lnSpc>
              <a:spcBef>
                <a:spcPts val="0"/>
              </a:spcBef>
              <a:spcAft>
                <a:spcPts val="0"/>
              </a:spcAft>
              <a:buClrTx/>
              <a:buSzTx/>
              <a:buFontTx/>
              <a:buNone/>
              <a:tabLst/>
            </a:pPr>
            <a:r>
              <a:rPr kumimoji="0" lang="en-US" sz="3600" b="0" i="0" u="none" strike="noStrike" cap="none" spc="0" normalizeH="0" dirty="0" smtClean="0">
                <a:ln>
                  <a:noFill/>
                </a:ln>
                <a:solidFill>
                  <a:srgbClr val="000000"/>
                </a:solidFill>
                <a:effectLst/>
                <a:uFillTx/>
                <a:latin typeface="Tw Cen MT" panose="020B0602020104020603" pitchFamily="34" charset="0"/>
                <a:sym typeface="Helvetica Light"/>
              </a:rPr>
              <a:t>(2012-2014)</a:t>
            </a:r>
          </a:p>
        </p:txBody>
      </p:sp>
    </p:spTree>
    <p:extLst>
      <p:ext uri="{BB962C8B-B14F-4D97-AF65-F5344CB8AC3E}">
        <p14:creationId xmlns:p14="http://schemas.microsoft.com/office/powerpoint/2010/main" val="2415542766"/>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2. Requirements Template Sent to JECAM &amp; Asia-</a:t>
            </a:r>
            <a:r>
              <a:rPr lang="en-US" dirty="0" err="1" smtClean="0"/>
              <a:t>RiCE</a:t>
            </a:r>
            <a:r>
              <a:rPr lang="en-US" dirty="0" smtClean="0"/>
              <a:t> Sites</a:t>
            </a:r>
            <a:endParaRPr lang="en-US" dirty="0"/>
          </a:p>
        </p:txBody>
      </p:sp>
      <p:sp>
        <p:nvSpPr>
          <p:cNvPr id="5" name="Slide Number Placeholder 4"/>
          <p:cNvSpPr>
            <a:spLocks noGrp="1"/>
          </p:cNvSpPr>
          <p:nvPr>
            <p:ph type="sldNum" sz="quarter" idx="2"/>
          </p:nvPr>
        </p:nvSpPr>
        <p:spPr/>
        <p:txBody>
          <a:bodyPr/>
          <a:lstStyle/>
          <a:p>
            <a:fld id="{86CB4B4D-7CA3-9044-876B-883B54F8677D}" type="slidenum">
              <a:rPr lang="en-US" smtClean="0"/>
              <a:pPr/>
              <a:t>7</a:t>
            </a:fld>
            <a:endParaRPr lang="en-US"/>
          </a:p>
        </p:txBody>
      </p:sp>
    </p:spTree>
    <p:extLst>
      <p:ext uri="{BB962C8B-B14F-4D97-AF65-F5344CB8AC3E}">
        <p14:creationId xmlns:p14="http://schemas.microsoft.com/office/powerpoint/2010/main" val="4019371224"/>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uk-UA" smtClean="0"/>
              <a:pPr/>
              <a:t>8</a:t>
            </a:fld>
            <a:endParaRPr lang="uk-UA" dirty="0"/>
          </a:p>
        </p:txBody>
      </p:sp>
      <p:pic>
        <p:nvPicPr>
          <p:cNvPr id="5" name="Picture 4"/>
          <p:cNvPicPr>
            <a:picLocks noChangeAspect="1"/>
          </p:cNvPicPr>
          <p:nvPr/>
        </p:nvPicPr>
        <p:blipFill>
          <a:blip r:embed="rId2"/>
          <a:stretch>
            <a:fillRect/>
          </a:stretch>
        </p:blipFill>
        <p:spPr>
          <a:xfrm>
            <a:off x="2990566" y="106017"/>
            <a:ext cx="9099834" cy="6763756"/>
          </a:xfrm>
          <a:prstGeom prst="rect">
            <a:avLst/>
          </a:prstGeom>
        </p:spPr>
      </p:pic>
      <p:pic>
        <p:nvPicPr>
          <p:cNvPr id="6" name="Picture 5"/>
          <p:cNvPicPr>
            <a:picLocks noChangeAspect="1"/>
          </p:cNvPicPr>
          <p:nvPr/>
        </p:nvPicPr>
        <p:blipFill>
          <a:blip r:embed="rId3"/>
          <a:stretch>
            <a:fillRect/>
          </a:stretch>
        </p:blipFill>
        <p:spPr>
          <a:xfrm>
            <a:off x="-1" y="0"/>
            <a:ext cx="7354957" cy="6869773"/>
          </a:xfrm>
          <a:prstGeom prst="rect">
            <a:avLst/>
          </a:prstGeom>
        </p:spPr>
      </p:pic>
    </p:spTree>
    <p:extLst>
      <p:ext uri="{BB962C8B-B14F-4D97-AF65-F5344CB8AC3E}">
        <p14:creationId xmlns:p14="http://schemas.microsoft.com/office/powerpoint/2010/main" val="41307325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uk-UA" smtClean="0"/>
              <a:pPr/>
              <a:t>9</a:t>
            </a:fld>
            <a:endParaRPr lang="uk-UA" dirty="0"/>
          </a:p>
        </p:txBody>
      </p:sp>
      <p:graphicFrame>
        <p:nvGraphicFramePr>
          <p:cNvPr id="5" name="Content Placeholder 4"/>
          <p:cNvGraphicFramePr>
            <a:graphicFrameLocks noGrp="1"/>
          </p:cNvGraphicFramePr>
          <p:nvPr>
            <p:ph sz="quarter" idx="10"/>
            <p:extLst>
              <p:ext uri="{D42A27DB-BD31-4B8C-83A1-F6EECF244321}">
                <p14:modId xmlns:p14="http://schemas.microsoft.com/office/powerpoint/2010/main" val="3764056935"/>
              </p:ext>
            </p:extLst>
          </p:nvPr>
        </p:nvGraphicFramePr>
        <p:xfrm>
          <a:off x="543340" y="993913"/>
          <a:ext cx="11140660" cy="5486400"/>
        </p:xfrm>
        <a:graphic>
          <a:graphicData uri="http://schemas.openxmlformats.org/drawingml/2006/table">
            <a:tbl>
              <a:tblPr firstRow="1" bandRow="1">
                <a:tableStyleId>{5940675A-B579-460E-94D1-54222C63F5DA}</a:tableStyleId>
              </a:tblPr>
              <a:tblGrid>
                <a:gridCol w="1126434"/>
                <a:gridCol w="5850661"/>
                <a:gridCol w="1103540"/>
                <a:gridCol w="1092045"/>
                <a:gridCol w="983990"/>
                <a:gridCol w="983990"/>
              </a:tblGrid>
              <a:tr h="290945">
                <a:tc>
                  <a:txBody>
                    <a:bodyPr/>
                    <a:lstStyle/>
                    <a:p>
                      <a:pPr algn="ctr"/>
                      <a:endParaRPr lang="en-US" sz="1800" b="1" dirty="0">
                        <a:latin typeface="Tw Cen MT" panose="020B0602020104020603" pitchFamily="34" charset="0"/>
                      </a:endParaRPr>
                    </a:p>
                  </a:txBody>
                  <a:tcPr/>
                </a:tc>
                <a:tc>
                  <a:txBody>
                    <a:bodyPr/>
                    <a:lstStyle/>
                    <a:p>
                      <a:pPr algn="ctr"/>
                      <a:r>
                        <a:rPr lang="en-US" sz="1800" b="1" dirty="0" smtClean="0">
                          <a:latin typeface="Tw Cen MT" panose="020B0602020104020603" pitchFamily="34" charset="0"/>
                        </a:rPr>
                        <a:t>Product</a:t>
                      </a:r>
                      <a:endParaRPr lang="en-US" sz="1800" b="1" dirty="0">
                        <a:latin typeface="Tw Cen MT" panose="020B0602020104020603" pitchFamily="34" charset="0"/>
                      </a:endParaRPr>
                    </a:p>
                  </a:txBody>
                  <a:tcPr/>
                </a:tc>
                <a:tc gridSpan="3">
                  <a:txBody>
                    <a:bodyPr/>
                    <a:lstStyle/>
                    <a:p>
                      <a:pPr algn="ctr"/>
                      <a:r>
                        <a:rPr lang="en-US" sz="1800" b="1" dirty="0" smtClean="0">
                          <a:latin typeface="Tw Cen MT" panose="020B0602020104020603" pitchFamily="34" charset="0"/>
                        </a:rPr>
                        <a:t>Number</a:t>
                      </a:r>
                      <a:r>
                        <a:rPr lang="en-US" sz="1800" b="1" baseline="0" dirty="0" smtClean="0">
                          <a:latin typeface="Tw Cen MT" panose="020B0602020104020603" pitchFamily="34" charset="0"/>
                        </a:rPr>
                        <a:t> of Responses </a:t>
                      </a:r>
                      <a:endParaRPr lang="en-US" sz="1800" b="1" dirty="0">
                        <a:latin typeface="Tw Cen MT" panose="020B0602020104020603" pitchFamily="34" charset="0"/>
                      </a:endParaRPr>
                    </a:p>
                  </a:txBody>
                  <a:tcPr/>
                </a:tc>
                <a:tc hMerge="1">
                  <a:txBody>
                    <a:bodyPr/>
                    <a:lstStyle/>
                    <a:p>
                      <a:endParaRPr lang="en-US"/>
                    </a:p>
                  </a:txBody>
                  <a:tcPr/>
                </a:tc>
                <a:tc hMerge="1">
                  <a:txBody>
                    <a:bodyPr/>
                    <a:lstStyle/>
                    <a:p>
                      <a:endParaRPr lang="en-US"/>
                    </a:p>
                  </a:txBody>
                  <a:tcPr/>
                </a:tc>
                <a:tc>
                  <a:txBody>
                    <a:bodyPr/>
                    <a:lstStyle/>
                    <a:p>
                      <a:pPr algn="ctr"/>
                      <a:endParaRPr lang="en-US" sz="1800" b="1" dirty="0">
                        <a:latin typeface="Tw Cen MT" panose="020B0602020104020603" pitchFamily="34" charset="0"/>
                      </a:endParaRPr>
                    </a:p>
                  </a:txBody>
                  <a:tcPr/>
                </a:tc>
              </a:tr>
              <a:tr h="290945">
                <a:tc>
                  <a:txBody>
                    <a:bodyPr/>
                    <a:lstStyle/>
                    <a:p>
                      <a:pPr algn="ctr"/>
                      <a:endParaRPr lang="en-US" sz="1800" b="1" dirty="0">
                        <a:latin typeface="Tw Cen MT" panose="020B0602020104020603" pitchFamily="34" charset="0"/>
                      </a:endParaRPr>
                    </a:p>
                  </a:txBody>
                  <a:tcPr/>
                </a:tc>
                <a:tc>
                  <a:txBody>
                    <a:bodyPr/>
                    <a:lstStyle/>
                    <a:p>
                      <a:pPr algn="ctr"/>
                      <a:endParaRPr lang="en-US" sz="1800" b="1" dirty="0">
                        <a:latin typeface="Tw Cen MT" panose="020B0602020104020603" pitchFamily="34" charset="0"/>
                      </a:endParaRPr>
                    </a:p>
                  </a:txBody>
                  <a:tcPr/>
                </a:tc>
                <a:tc>
                  <a:txBody>
                    <a:bodyPr/>
                    <a:lstStyle/>
                    <a:p>
                      <a:pPr algn="ctr"/>
                      <a:r>
                        <a:rPr lang="en-US" sz="1800" b="1" dirty="0" smtClean="0">
                          <a:latin typeface="Tw Cen MT" panose="020B0602020104020603" pitchFamily="34" charset="0"/>
                        </a:rPr>
                        <a:t>Small</a:t>
                      </a:r>
                      <a:endParaRPr lang="en-US" sz="1800" b="1" dirty="0">
                        <a:latin typeface="Tw Cen MT" panose="020B0602020104020603" pitchFamily="34" charset="0"/>
                      </a:endParaRPr>
                    </a:p>
                  </a:txBody>
                  <a:tcPr/>
                </a:tc>
                <a:tc>
                  <a:txBody>
                    <a:bodyPr/>
                    <a:lstStyle/>
                    <a:p>
                      <a:pPr algn="ctr"/>
                      <a:r>
                        <a:rPr lang="en-US" sz="1800" b="1" dirty="0" smtClean="0">
                          <a:latin typeface="Tw Cen MT" panose="020B0602020104020603" pitchFamily="34" charset="0"/>
                        </a:rPr>
                        <a:t>Medium</a:t>
                      </a:r>
                      <a:endParaRPr lang="en-US" sz="1800" b="1" dirty="0">
                        <a:latin typeface="Tw Cen MT" panose="020B0602020104020603" pitchFamily="34" charset="0"/>
                      </a:endParaRPr>
                    </a:p>
                  </a:txBody>
                  <a:tcPr/>
                </a:tc>
                <a:tc>
                  <a:txBody>
                    <a:bodyPr/>
                    <a:lstStyle/>
                    <a:p>
                      <a:pPr algn="ctr"/>
                      <a:r>
                        <a:rPr lang="en-US" sz="1800" b="1" dirty="0" smtClean="0">
                          <a:latin typeface="Tw Cen MT" panose="020B0602020104020603" pitchFamily="34" charset="0"/>
                        </a:rPr>
                        <a:t>Large</a:t>
                      </a:r>
                      <a:endParaRPr lang="en-US" sz="1800" b="1" dirty="0">
                        <a:latin typeface="Tw Cen MT" panose="020B0602020104020603" pitchFamily="34" charset="0"/>
                      </a:endParaRPr>
                    </a:p>
                  </a:txBody>
                  <a:tcPr/>
                </a:tc>
                <a:tc>
                  <a:txBody>
                    <a:bodyPr/>
                    <a:lstStyle/>
                    <a:p>
                      <a:pPr algn="ctr"/>
                      <a:r>
                        <a:rPr lang="en-US" sz="1800" b="1" dirty="0" smtClean="0">
                          <a:latin typeface="Tw Cen MT" panose="020B0602020104020603" pitchFamily="34" charset="0"/>
                        </a:rPr>
                        <a:t>TOTAL</a:t>
                      </a:r>
                      <a:endParaRPr lang="en-US" sz="1800" b="1" dirty="0">
                        <a:latin typeface="Tw Cen MT" panose="020B0602020104020603" pitchFamily="34" charset="0"/>
                      </a:endParaRPr>
                    </a:p>
                  </a:txBody>
                  <a:tcPr/>
                </a:tc>
              </a:tr>
              <a:tr h="290945">
                <a:tc rowSpan="6">
                  <a:txBody>
                    <a:bodyPr/>
                    <a:lstStyle/>
                    <a:p>
                      <a:pPr algn="ctr"/>
                      <a:r>
                        <a:rPr lang="en-US" sz="1800" b="1" dirty="0" smtClean="0">
                          <a:latin typeface="Tw Cen MT" panose="020B0602020104020603" pitchFamily="34" charset="0"/>
                        </a:rPr>
                        <a:t>Version 1 of Survey</a:t>
                      </a:r>
                      <a:r>
                        <a:rPr lang="en-US" sz="1800" b="1" baseline="0" dirty="0" smtClean="0">
                          <a:latin typeface="Tw Cen MT" panose="020B0602020104020603" pitchFamily="34" charset="0"/>
                        </a:rPr>
                        <a:t> (Aug – Sep 2016)</a:t>
                      </a:r>
                    </a:p>
                    <a:p>
                      <a:pPr algn="ctr"/>
                      <a:r>
                        <a:rPr lang="en-US" sz="1800" b="1" baseline="0" dirty="0" smtClean="0">
                          <a:latin typeface="Tw Cen MT" panose="020B0602020104020603" pitchFamily="34" charset="0"/>
                        </a:rPr>
                        <a:t>Pre-Kiev</a:t>
                      </a:r>
                      <a:endParaRPr lang="en-US" sz="1800" b="1" dirty="0">
                        <a:latin typeface="Tw Cen MT" panose="020B0602020104020603" pitchFamily="34" charset="0"/>
                      </a:endParaRPr>
                    </a:p>
                  </a:txBody>
                  <a:tcPr vert="vert270"/>
                </a:tc>
                <a:tc>
                  <a:txBody>
                    <a:bodyPr/>
                    <a:lstStyle/>
                    <a:p>
                      <a:pPr algn="ctr"/>
                      <a:r>
                        <a:rPr lang="en-US" sz="1800" b="1" dirty="0" smtClean="0">
                          <a:latin typeface="Tw Cen MT" panose="020B0602020104020603" pitchFamily="34" charset="0"/>
                        </a:rPr>
                        <a:t>Crop Mask</a:t>
                      </a:r>
                      <a:endParaRPr lang="en-US" sz="1800" b="1" dirty="0">
                        <a:latin typeface="Tw Cen MT" panose="020B0602020104020603" pitchFamily="34" charset="0"/>
                      </a:endParaRPr>
                    </a:p>
                  </a:txBody>
                  <a:tcPr/>
                </a:tc>
                <a:tc>
                  <a:txBody>
                    <a:bodyPr/>
                    <a:lstStyle/>
                    <a:p>
                      <a:pPr algn="ctr"/>
                      <a:r>
                        <a:rPr lang="en-US" sz="1800" b="1" dirty="0" smtClean="0">
                          <a:latin typeface="Tw Cen MT" panose="020B0602020104020603" pitchFamily="34" charset="0"/>
                        </a:rPr>
                        <a:t>7</a:t>
                      </a:r>
                      <a:endParaRPr lang="en-US" sz="1800" b="1" dirty="0">
                        <a:latin typeface="Tw Cen MT" panose="020B0602020104020603" pitchFamily="34" charset="0"/>
                      </a:endParaRPr>
                    </a:p>
                  </a:txBody>
                  <a:tcPr/>
                </a:tc>
                <a:tc>
                  <a:txBody>
                    <a:bodyPr/>
                    <a:lstStyle/>
                    <a:p>
                      <a:pPr algn="ctr"/>
                      <a:r>
                        <a:rPr lang="en-US" sz="1800" b="1" dirty="0" smtClean="0">
                          <a:latin typeface="Tw Cen MT" panose="020B0602020104020603" pitchFamily="34" charset="0"/>
                        </a:rPr>
                        <a:t>1</a:t>
                      </a:r>
                      <a:endParaRPr lang="en-US" sz="1800" b="1" dirty="0">
                        <a:latin typeface="Tw Cen MT" panose="020B0602020104020603" pitchFamily="34" charset="0"/>
                      </a:endParaRPr>
                    </a:p>
                  </a:txBody>
                  <a:tcPr/>
                </a:tc>
                <a:tc>
                  <a:txBody>
                    <a:bodyPr/>
                    <a:lstStyle/>
                    <a:p>
                      <a:pPr algn="ctr"/>
                      <a:r>
                        <a:rPr lang="en-US" sz="1800" b="1" dirty="0" smtClean="0">
                          <a:latin typeface="Tw Cen MT" panose="020B0602020104020603" pitchFamily="34" charset="0"/>
                        </a:rPr>
                        <a:t>7</a:t>
                      </a:r>
                      <a:endParaRPr lang="en-US" sz="1800" b="1" dirty="0">
                        <a:latin typeface="Tw Cen MT" panose="020B0602020104020603" pitchFamily="34" charset="0"/>
                      </a:endParaRPr>
                    </a:p>
                  </a:txBody>
                  <a:tcPr/>
                </a:tc>
                <a:tc>
                  <a:txBody>
                    <a:bodyPr/>
                    <a:lstStyle/>
                    <a:p>
                      <a:pPr algn="ctr"/>
                      <a:r>
                        <a:rPr lang="en-US" sz="1800" b="1" dirty="0" smtClean="0">
                          <a:latin typeface="Tw Cen MT" panose="020B0602020104020603" pitchFamily="34" charset="0"/>
                        </a:rPr>
                        <a:t>15</a:t>
                      </a:r>
                      <a:endParaRPr lang="en-US" sz="1800" b="1" dirty="0">
                        <a:latin typeface="Tw Cen MT" panose="020B0602020104020603" pitchFamily="34" charset="0"/>
                      </a:endParaRPr>
                    </a:p>
                  </a:txBody>
                  <a:tcPr/>
                </a:tc>
              </a:tr>
              <a:tr h="353984">
                <a:tc vMerge="1">
                  <a:txBody>
                    <a:bodyPr/>
                    <a:lstStyle/>
                    <a:p>
                      <a:pPr algn="ctr"/>
                      <a:endParaRPr lang="en-US" sz="1400" b="1" dirty="0" smtClean="0"/>
                    </a:p>
                  </a:txBody>
                  <a:tcPr/>
                </a:tc>
                <a:tc>
                  <a:txBody>
                    <a:bodyPr/>
                    <a:lstStyle/>
                    <a:p>
                      <a:pPr algn="ctr"/>
                      <a:r>
                        <a:rPr lang="en-US" sz="1800" b="1" dirty="0" smtClean="0">
                          <a:latin typeface="Tw Cen MT" panose="020B0602020104020603" pitchFamily="34" charset="0"/>
                        </a:rPr>
                        <a:t>Crop Type Mask</a:t>
                      </a:r>
                    </a:p>
                  </a:txBody>
                  <a:tcPr/>
                </a:tc>
                <a:tc>
                  <a:txBody>
                    <a:bodyPr/>
                    <a:lstStyle/>
                    <a:p>
                      <a:pPr algn="ctr"/>
                      <a:r>
                        <a:rPr lang="en-US" sz="1800" b="1" dirty="0" smtClean="0">
                          <a:latin typeface="Tw Cen MT" panose="020B0602020104020603" pitchFamily="34" charset="0"/>
                        </a:rPr>
                        <a:t>6</a:t>
                      </a:r>
                      <a:endParaRPr lang="en-US" sz="1800" b="1" dirty="0">
                        <a:latin typeface="Tw Cen MT" panose="020B0602020104020603" pitchFamily="34" charset="0"/>
                      </a:endParaRPr>
                    </a:p>
                  </a:txBody>
                  <a:tcPr/>
                </a:tc>
                <a:tc>
                  <a:txBody>
                    <a:bodyPr/>
                    <a:lstStyle/>
                    <a:p>
                      <a:pPr algn="ctr"/>
                      <a:r>
                        <a:rPr lang="en-US" sz="1800" b="1" dirty="0" smtClean="0">
                          <a:latin typeface="Tw Cen MT" panose="020B0602020104020603" pitchFamily="34" charset="0"/>
                        </a:rPr>
                        <a:t>2</a:t>
                      </a:r>
                      <a:endParaRPr lang="en-US" sz="1800" b="1" dirty="0">
                        <a:latin typeface="Tw Cen MT" panose="020B0602020104020603" pitchFamily="34" charset="0"/>
                      </a:endParaRPr>
                    </a:p>
                  </a:txBody>
                  <a:tcPr/>
                </a:tc>
                <a:tc>
                  <a:txBody>
                    <a:bodyPr/>
                    <a:lstStyle/>
                    <a:p>
                      <a:pPr algn="ctr"/>
                      <a:r>
                        <a:rPr lang="en-US" sz="1800" b="1" dirty="0" smtClean="0">
                          <a:latin typeface="Tw Cen MT" panose="020B0602020104020603" pitchFamily="34" charset="0"/>
                        </a:rPr>
                        <a:t>7</a:t>
                      </a:r>
                      <a:endParaRPr lang="en-US" sz="1800" b="1" dirty="0">
                        <a:latin typeface="Tw Cen MT" panose="020B0602020104020603" pitchFamily="34" charset="0"/>
                      </a:endParaRPr>
                    </a:p>
                  </a:txBody>
                  <a:tcPr/>
                </a:tc>
                <a:tc>
                  <a:txBody>
                    <a:bodyPr/>
                    <a:lstStyle/>
                    <a:p>
                      <a:pPr algn="ctr"/>
                      <a:r>
                        <a:rPr lang="en-US" sz="1800" b="1" dirty="0" smtClean="0">
                          <a:latin typeface="Tw Cen MT" panose="020B0602020104020603" pitchFamily="34" charset="0"/>
                        </a:rPr>
                        <a:t>15</a:t>
                      </a:r>
                      <a:endParaRPr lang="en-US" sz="1800" b="1" dirty="0">
                        <a:latin typeface="Tw Cen MT" panose="020B0602020104020603" pitchFamily="34" charset="0"/>
                      </a:endParaRPr>
                    </a:p>
                  </a:txBody>
                  <a:tcPr/>
                </a:tc>
              </a:tr>
              <a:tr h="353984">
                <a:tc vMerge="1">
                  <a:txBody>
                    <a:bodyPr/>
                    <a:lstStyle/>
                    <a:p>
                      <a:pPr algn="ctr"/>
                      <a:endParaRPr lang="en-US" sz="1400" b="1" dirty="0"/>
                    </a:p>
                  </a:txBody>
                  <a:tcPr/>
                </a:tc>
                <a:tc>
                  <a:txBody>
                    <a:bodyPr/>
                    <a:lstStyle/>
                    <a:p>
                      <a:pPr algn="ctr"/>
                      <a:r>
                        <a:rPr lang="en-US" sz="1800" b="1" dirty="0" smtClean="0">
                          <a:latin typeface="Tw Cen MT" panose="020B0602020104020603" pitchFamily="34" charset="0"/>
                        </a:rPr>
                        <a:t>Yield Forecast</a:t>
                      </a:r>
                      <a:endParaRPr lang="en-US" sz="1800" b="1" dirty="0">
                        <a:latin typeface="Tw Cen MT" panose="020B0602020104020603" pitchFamily="34" charset="0"/>
                      </a:endParaRPr>
                    </a:p>
                  </a:txBody>
                  <a:tcPr/>
                </a:tc>
                <a:tc>
                  <a:txBody>
                    <a:bodyPr/>
                    <a:lstStyle/>
                    <a:p>
                      <a:pPr algn="ctr"/>
                      <a:r>
                        <a:rPr lang="en-US" sz="1800" b="1" dirty="0" smtClean="0">
                          <a:latin typeface="Tw Cen MT" panose="020B0602020104020603" pitchFamily="34" charset="0"/>
                        </a:rPr>
                        <a:t>6</a:t>
                      </a:r>
                      <a:endParaRPr lang="en-US" sz="1800" b="1" dirty="0">
                        <a:latin typeface="Tw Cen MT" panose="020B0602020104020603" pitchFamily="34" charset="0"/>
                      </a:endParaRPr>
                    </a:p>
                  </a:txBody>
                  <a:tcPr/>
                </a:tc>
                <a:tc>
                  <a:txBody>
                    <a:bodyPr/>
                    <a:lstStyle/>
                    <a:p>
                      <a:pPr algn="ctr"/>
                      <a:r>
                        <a:rPr lang="en-US" sz="1800" b="1" dirty="0" smtClean="0">
                          <a:latin typeface="Tw Cen MT" panose="020B0602020104020603" pitchFamily="34" charset="0"/>
                        </a:rPr>
                        <a:t>1</a:t>
                      </a:r>
                      <a:endParaRPr lang="en-US" sz="1800" b="1" dirty="0">
                        <a:latin typeface="Tw Cen MT" panose="020B0602020104020603" pitchFamily="34" charset="0"/>
                      </a:endParaRPr>
                    </a:p>
                  </a:txBody>
                  <a:tcPr/>
                </a:tc>
                <a:tc>
                  <a:txBody>
                    <a:bodyPr/>
                    <a:lstStyle/>
                    <a:p>
                      <a:pPr algn="ctr"/>
                      <a:r>
                        <a:rPr lang="en-US" sz="1800" b="1" dirty="0" smtClean="0">
                          <a:latin typeface="Tw Cen MT" panose="020B0602020104020603" pitchFamily="34" charset="0"/>
                        </a:rPr>
                        <a:t>4</a:t>
                      </a:r>
                      <a:endParaRPr lang="en-US" sz="1800" b="1" dirty="0">
                        <a:latin typeface="Tw Cen MT" panose="020B0602020104020603" pitchFamily="34" charset="0"/>
                      </a:endParaRPr>
                    </a:p>
                  </a:txBody>
                  <a:tcPr/>
                </a:tc>
                <a:tc>
                  <a:txBody>
                    <a:bodyPr/>
                    <a:lstStyle/>
                    <a:p>
                      <a:pPr algn="ctr"/>
                      <a:r>
                        <a:rPr lang="en-US" sz="1800" b="1" dirty="0" smtClean="0">
                          <a:latin typeface="Tw Cen MT" panose="020B0602020104020603" pitchFamily="34" charset="0"/>
                        </a:rPr>
                        <a:t>11</a:t>
                      </a:r>
                      <a:endParaRPr lang="en-US" sz="1800" b="1" dirty="0">
                        <a:latin typeface="Tw Cen MT" panose="020B0602020104020603" pitchFamily="34" charset="0"/>
                      </a:endParaRPr>
                    </a:p>
                  </a:txBody>
                  <a:tcPr/>
                </a:tc>
              </a:tr>
              <a:tr h="353984">
                <a:tc vMerge="1">
                  <a:txBody>
                    <a:bodyPr/>
                    <a:lstStyle/>
                    <a:p>
                      <a:pPr algn="ctr"/>
                      <a:endParaRPr lang="en-US" sz="1400" b="1" dirty="0"/>
                    </a:p>
                  </a:txBody>
                  <a:tcPr/>
                </a:tc>
                <a:tc>
                  <a:txBody>
                    <a:bodyPr/>
                    <a:lstStyle/>
                    <a:p>
                      <a:pPr algn="ctr"/>
                      <a:r>
                        <a:rPr lang="en-US" sz="1800" b="1" dirty="0" smtClean="0">
                          <a:latin typeface="Tw Cen MT" panose="020B0602020104020603" pitchFamily="34" charset="0"/>
                        </a:rPr>
                        <a:t>Yield Estimate</a:t>
                      </a:r>
                      <a:endParaRPr lang="en-US" sz="1800" b="1" dirty="0">
                        <a:latin typeface="Tw Cen MT" panose="020B0602020104020603" pitchFamily="34" charset="0"/>
                      </a:endParaRPr>
                    </a:p>
                  </a:txBody>
                  <a:tcPr/>
                </a:tc>
                <a:tc>
                  <a:txBody>
                    <a:bodyPr/>
                    <a:lstStyle/>
                    <a:p>
                      <a:pPr algn="ctr"/>
                      <a:r>
                        <a:rPr lang="en-US" sz="1800" b="1" dirty="0" smtClean="0">
                          <a:latin typeface="Tw Cen MT" panose="020B0602020104020603" pitchFamily="34" charset="0"/>
                        </a:rPr>
                        <a:t>6</a:t>
                      </a:r>
                      <a:endParaRPr lang="en-US" sz="1800" b="1" dirty="0">
                        <a:latin typeface="Tw Cen MT" panose="020B0602020104020603" pitchFamily="34" charset="0"/>
                      </a:endParaRPr>
                    </a:p>
                  </a:txBody>
                  <a:tcPr/>
                </a:tc>
                <a:tc>
                  <a:txBody>
                    <a:bodyPr/>
                    <a:lstStyle/>
                    <a:p>
                      <a:pPr algn="ctr"/>
                      <a:r>
                        <a:rPr lang="en-US" sz="1800" b="1" dirty="0" smtClean="0">
                          <a:latin typeface="Tw Cen MT" panose="020B0602020104020603" pitchFamily="34" charset="0"/>
                        </a:rPr>
                        <a:t>2</a:t>
                      </a:r>
                      <a:endParaRPr lang="en-US" sz="1800" b="1" dirty="0">
                        <a:latin typeface="Tw Cen MT" panose="020B0602020104020603" pitchFamily="34" charset="0"/>
                      </a:endParaRPr>
                    </a:p>
                  </a:txBody>
                  <a:tcPr/>
                </a:tc>
                <a:tc>
                  <a:txBody>
                    <a:bodyPr/>
                    <a:lstStyle/>
                    <a:p>
                      <a:pPr algn="ctr"/>
                      <a:r>
                        <a:rPr lang="en-US" sz="1800" b="1" dirty="0" smtClean="0">
                          <a:latin typeface="Tw Cen MT" panose="020B0602020104020603" pitchFamily="34" charset="0"/>
                        </a:rPr>
                        <a:t>6</a:t>
                      </a:r>
                      <a:endParaRPr lang="en-US" sz="1800" b="1" dirty="0">
                        <a:latin typeface="Tw Cen MT" panose="020B0602020104020603" pitchFamily="34" charset="0"/>
                      </a:endParaRPr>
                    </a:p>
                  </a:txBody>
                  <a:tcPr/>
                </a:tc>
                <a:tc>
                  <a:txBody>
                    <a:bodyPr/>
                    <a:lstStyle/>
                    <a:p>
                      <a:pPr algn="ctr"/>
                      <a:r>
                        <a:rPr lang="en-US" sz="1800" b="1" dirty="0" smtClean="0">
                          <a:latin typeface="Tw Cen MT" panose="020B0602020104020603" pitchFamily="34" charset="0"/>
                        </a:rPr>
                        <a:t>14</a:t>
                      </a:r>
                      <a:endParaRPr lang="en-US" sz="1800" b="1" dirty="0">
                        <a:latin typeface="Tw Cen MT" panose="020B0602020104020603" pitchFamily="34" charset="0"/>
                      </a:endParaRPr>
                    </a:p>
                  </a:txBody>
                  <a:tcPr/>
                </a:tc>
              </a:tr>
              <a:tr h="353984">
                <a:tc vMerge="1">
                  <a:txBody>
                    <a:bodyPr/>
                    <a:lstStyle/>
                    <a:p>
                      <a:pPr algn="ctr"/>
                      <a:endParaRPr lang="en-US" sz="1400" b="1" dirty="0"/>
                    </a:p>
                  </a:txBody>
                  <a:tcPr/>
                </a:tc>
                <a:tc>
                  <a:txBody>
                    <a:bodyPr/>
                    <a:lstStyle/>
                    <a:p>
                      <a:pPr algn="ctr"/>
                      <a:r>
                        <a:rPr lang="en-US" sz="1800" b="1" dirty="0" smtClean="0">
                          <a:latin typeface="Tw Cen MT" panose="020B0602020104020603" pitchFamily="34" charset="0"/>
                        </a:rPr>
                        <a:t>LAI</a:t>
                      </a:r>
                      <a:endParaRPr lang="en-US" sz="1800" b="1" dirty="0">
                        <a:latin typeface="Tw Cen MT" panose="020B0602020104020603" pitchFamily="34" charset="0"/>
                      </a:endParaRPr>
                    </a:p>
                  </a:txBody>
                  <a:tcPr/>
                </a:tc>
                <a:tc>
                  <a:txBody>
                    <a:bodyPr/>
                    <a:lstStyle/>
                    <a:p>
                      <a:pPr algn="ctr"/>
                      <a:r>
                        <a:rPr lang="en-US" sz="1800" b="1" dirty="0" smtClean="0">
                          <a:latin typeface="Tw Cen MT" panose="020B0602020104020603" pitchFamily="34" charset="0"/>
                        </a:rPr>
                        <a:t>5</a:t>
                      </a:r>
                      <a:endParaRPr lang="en-US" sz="1800" b="1" dirty="0">
                        <a:latin typeface="Tw Cen MT" panose="020B0602020104020603" pitchFamily="34" charset="0"/>
                      </a:endParaRPr>
                    </a:p>
                  </a:txBody>
                  <a:tcPr/>
                </a:tc>
                <a:tc>
                  <a:txBody>
                    <a:bodyPr/>
                    <a:lstStyle/>
                    <a:p>
                      <a:pPr algn="ctr"/>
                      <a:r>
                        <a:rPr lang="en-US" sz="1800" b="1" dirty="0" smtClean="0">
                          <a:latin typeface="Tw Cen MT" panose="020B0602020104020603" pitchFamily="34" charset="0"/>
                        </a:rPr>
                        <a:t>2</a:t>
                      </a:r>
                      <a:endParaRPr lang="en-US" sz="1800" b="1" dirty="0">
                        <a:latin typeface="Tw Cen MT" panose="020B0602020104020603" pitchFamily="34" charset="0"/>
                      </a:endParaRPr>
                    </a:p>
                  </a:txBody>
                  <a:tcPr/>
                </a:tc>
                <a:tc>
                  <a:txBody>
                    <a:bodyPr/>
                    <a:lstStyle/>
                    <a:p>
                      <a:pPr algn="ctr"/>
                      <a:r>
                        <a:rPr lang="en-US" sz="1800" b="1" dirty="0" smtClean="0">
                          <a:latin typeface="Tw Cen MT" panose="020B0602020104020603" pitchFamily="34" charset="0"/>
                        </a:rPr>
                        <a:t>7</a:t>
                      </a:r>
                      <a:endParaRPr lang="en-US" sz="1800" b="1" dirty="0">
                        <a:latin typeface="Tw Cen MT" panose="020B0602020104020603" pitchFamily="34" charset="0"/>
                      </a:endParaRPr>
                    </a:p>
                  </a:txBody>
                  <a:tcPr/>
                </a:tc>
                <a:tc>
                  <a:txBody>
                    <a:bodyPr/>
                    <a:lstStyle/>
                    <a:p>
                      <a:pPr algn="ctr"/>
                      <a:r>
                        <a:rPr lang="en-US" sz="1800" b="1" dirty="0" smtClean="0">
                          <a:latin typeface="Tw Cen MT" panose="020B0602020104020603" pitchFamily="34" charset="0"/>
                        </a:rPr>
                        <a:t>14</a:t>
                      </a:r>
                      <a:endParaRPr lang="en-US" sz="1800" b="1" dirty="0">
                        <a:latin typeface="Tw Cen MT" panose="020B0602020104020603" pitchFamily="34" charset="0"/>
                      </a:endParaRPr>
                    </a:p>
                  </a:txBody>
                  <a:tcPr/>
                </a:tc>
              </a:tr>
              <a:tr h="353984">
                <a:tc vMerge="1">
                  <a:txBody>
                    <a:bodyPr/>
                    <a:lstStyle/>
                    <a:p>
                      <a:pPr algn="ctr"/>
                      <a:endParaRPr lang="en-US" sz="1400" b="1" dirty="0"/>
                    </a:p>
                  </a:txBody>
                  <a:tcPr/>
                </a:tc>
                <a:tc>
                  <a:txBody>
                    <a:bodyPr/>
                    <a:lstStyle/>
                    <a:p>
                      <a:pPr algn="ctr"/>
                      <a:r>
                        <a:rPr lang="en-US" sz="1800" b="1" dirty="0" smtClean="0">
                          <a:latin typeface="Tw Cen MT" panose="020B0602020104020603" pitchFamily="34" charset="0"/>
                        </a:rPr>
                        <a:t>Biomass</a:t>
                      </a:r>
                      <a:endParaRPr lang="en-US" sz="1800" b="1" dirty="0">
                        <a:latin typeface="Tw Cen MT" panose="020B0602020104020603" pitchFamily="34" charset="0"/>
                      </a:endParaRPr>
                    </a:p>
                  </a:txBody>
                  <a:tcPr/>
                </a:tc>
                <a:tc>
                  <a:txBody>
                    <a:bodyPr/>
                    <a:lstStyle/>
                    <a:p>
                      <a:pPr algn="ctr"/>
                      <a:r>
                        <a:rPr lang="en-US" sz="1800" b="1" dirty="0" smtClean="0">
                          <a:latin typeface="Tw Cen MT" panose="020B0602020104020603" pitchFamily="34" charset="0"/>
                        </a:rPr>
                        <a:t>4</a:t>
                      </a:r>
                      <a:endParaRPr lang="en-US" sz="1800" b="1" dirty="0">
                        <a:latin typeface="Tw Cen MT" panose="020B0602020104020603" pitchFamily="34" charset="0"/>
                      </a:endParaRPr>
                    </a:p>
                  </a:txBody>
                  <a:tcPr/>
                </a:tc>
                <a:tc>
                  <a:txBody>
                    <a:bodyPr/>
                    <a:lstStyle/>
                    <a:p>
                      <a:pPr algn="ctr"/>
                      <a:r>
                        <a:rPr lang="en-US" sz="1800" b="1" dirty="0" smtClean="0">
                          <a:latin typeface="Tw Cen MT" panose="020B0602020104020603" pitchFamily="34" charset="0"/>
                        </a:rPr>
                        <a:t>2</a:t>
                      </a:r>
                      <a:endParaRPr lang="en-US" sz="1800" b="1" dirty="0">
                        <a:latin typeface="Tw Cen MT" panose="020B0602020104020603" pitchFamily="34" charset="0"/>
                      </a:endParaRPr>
                    </a:p>
                  </a:txBody>
                  <a:tcPr/>
                </a:tc>
                <a:tc>
                  <a:txBody>
                    <a:bodyPr/>
                    <a:lstStyle/>
                    <a:p>
                      <a:pPr algn="ctr"/>
                      <a:r>
                        <a:rPr lang="en-US" sz="1800" b="1" dirty="0" smtClean="0">
                          <a:latin typeface="Tw Cen MT" panose="020B0602020104020603" pitchFamily="34" charset="0"/>
                        </a:rPr>
                        <a:t>6</a:t>
                      </a:r>
                      <a:endParaRPr lang="en-US" sz="1800" b="1" dirty="0">
                        <a:latin typeface="Tw Cen MT" panose="020B0602020104020603" pitchFamily="34" charset="0"/>
                      </a:endParaRPr>
                    </a:p>
                  </a:txBody>
                  <a:tcPr/>
                </a:tc>
                <a:tc>
                  <a:txBody>
                    <a:bodyPr/>
                    <a:lstStyle/>
                    <a:p>
                      <a:pPr algn="ctr"/>
                      <a:r>
                        <a:rPr lang="en-US" sz="1800" b="1" dirty="0" smtClean="0">
                          <a:latin typeface="Tw Cen MT" panose="020B0602020104020603" pitchFamily="34" charset="0"/>
                        </a:rPr>
                        <a:t>12</a:t>
                      </a:r>
                      <a:endParaRPr lang="en-US" sz="1800" b="1" dirty="0">
                        <a:latin typeface="Tw Cen MT" panose="020B0602020104020603" pitchFamily="34" charset="0"/>
                      </a:endParaRPr>
                    </a:p>
                  </a:txBody>
                  <a:tcPr/>
                </a:tc>
              </a:tr>
              <a:tr h="353984">
                <a:tc rowSpan="7">
                  <a:txBody>
                    <a:bodyPr/>
                    <a:lstStyle/>
                    <a:p>
                      <a:pPr algn="ctr"/>
                      <a:r>
                        <a:rPr lang="en-US" sz="1800" b="1" dirty="0" smtClean="0">
                          <a:solidFill>
                            <a:srgbClr val="0070C0"/>
                          </a:solidFill>
                          <a:latin typeface="Tw Cen MT" panose="020B0602020104020603" pitchFamily="34" charset="0"/>
                        </a:rPr>
                        <a:t>Version 2 of Survey</a:t>
                      </a:r>
                    </a:p>
                    <a:p>
                      <a:pPr algn="ctr"/>
                      <a:r>
                        <a:rPr lang="en-US" sz="1800" b="1" dirty="0" smtClean="0">
                          <a:solidFill>
                            <a:srgbClr val="0070C0"/>
                          </a:solidFill>
                          <a:latin typeface="Tw Cen MT" panose="020B0602020104020603" pitchFamily="34" charset="0"/>
                        </a:rPr>
                        <a:t>(Oct</a:t>
                      </a:r>
                      <a:r>
                        <a:rPr lang="en-US" sz="1800" b="1" baseline="0" dirty="0" smtClean="0">
                          <a:solidFill>
                            <a:srgbClr val="0070C0"/>
                          </a:solidFill>
                          <a:latin typeface="Tw Cen MT" panose="020B0602020104020603" pitchFamily="34" charset="0"/>
                        </a:rPr>
                        <a:t> 2016 – Present)</a:t>
                      </a:r>
                      <a:endParaRPr lang="en-US" sz="1800" b="1" dirty="0">
                        <a:solidFill>
                          <a:srgbClr val="0070C0"/>
                        </a:solidFill>
                        <a:latin typeface="Tw Cen MT" panose="020B0602020104020603" pitchFamily="34" charset="0"/>
                      </a:endParaRPr>
                    </a:p>
                  </a:txBody>
                  <a:tcPr vert="vert270"/>
                </a:tc>
                <a:tc>
                  <a:txBody>
                    <a:bodyPr/>
                    <a:lstStyle/>
                    <a:p>
                      <a:pPr algn="ctr"/>
                      <a:r>
                        <a:rPr lang="en-US" sz="1800" b="1" dirty="0" smtClean="0">
                          <a:solidFill>
                            <a:srgbClr val="0070C0"/>
                          </a:solidFill>
                          <a:latin typeface="Tw Cen MT" panose="020B0602020104020603" pitchFamily="34" charset="0"/>
                        </a:rPr>
                        <a:t>Soil Moisture</a:t>
                      </a:r>
                      <a:endParaRPr lang="en-US" sz="1800" b="1" dirty="0">
                        <a:solidFill>
                          <a:srgbClr val="0070C0"/>
                        </a:solidFill>
                        <a:latin typeface="Tw Cen MT" panose="020B0602020104020603" pitchFamily="34" charset="0"/>
                      </a:endParaRPr>
                    </a:p>
                  </a:txBody>
                  <a:tcPr/>
                </a:tc>
                <a:tc>
                  <a:txBody>
                    <a:bodyPr/>
                    <a:lstStyle/>
                    <a:p>
                      <a:pPr algn="ctr"/>
                      <a:r>
                        <a:rPr lang="en-US" sz="1800" b="1" dirty="0" smtClean="0">
                          <a:solidFill>
                            <a:srgbClr val="0070C0"/>
                          </a:solidFill>
                          <a:latin typeface="Tw Cen MT" panose="020B0602020104020603" pitchFamily="34" charset="0"/>
                        </a:rPr>
                        <a:t>1</a:t>
                      </a:r>
                      <a:endParaRPr lang="en-US" sz="1800" b="1" dirty="0">
                        <a:solidFill>
                          <a:srgbClr val="0070C0"/>
                        </a:solidFill>
                        <a:latin typeface="Tw Cen MT" panose="020B0602020104020603" pitchFamily="34" charset="0"/>
                      </a:endParaRPr>
                    </a:p>
                  </a:txBody>
                  <a:tcPr/>
                </a:tc>
                <a:tc>
                  <a:txBody>
                    <a:bodyPr/>
                    <a:lstStyle/>
                    <a:p>
                      <a:pPr algn="ctr"/>
                      <a:r>
                        <a:rPr lang="en-US" sz="1800" b="1" dirty="0" smtClean="0">
                          <a:solidFill>
                            <a:srgbClr val="0070C0"/>
                          </a:solidFill>
                          <a:latin typeface="Tw Cen MT" panose="020B0602020104020603" pitchFamily="34" charset="0"/>
                        </a:rPr>
                        <a:t>0</a:t>
                      </a:r>
                      <a:endParaRPr lang="en-US" sz="1800" b="1" dirty="0">
                        <a:solidFill>
                          <a:srgbClr val="0070C0"/>
                        </a:solidFill>
                        <a:latin typeface="Tw Cen MT" panose="020B0602020104020603" pitchFamily="34" charset="0"/>
                      </a:endParaRPr>
                    </a:p>
                  </a:txBody>
                  <a:tcPr/>
                </a:tc>
                <a:tc>
                  <a:txBody>
                    <a:bodyPr/>
                    <a:lstStyle/>
                    <a:p>
                      <a:pPr algn="ctr"/>
                      <a:r>
                        <a:rPr lang="en-US" sz="1800" b="1" dirty="0" smtClean="0">
                          <a:solidFill>
                            <a:srgbClr val="0070C0"/>
                          </a:solidFill>
                          <a:latin typeface="Tw Cen MT" panose="020B0602020104020603" pitchFamily="34" charset="0"/>
                        </a:rPr>
                        <a:t>1</a:t>
                      </a:r>
                      <a:endParaRPr lang="en-US" sz="1800" b="1" dirty="0">
                        <a:solidFill>
                          <a:srgbClr val="0070C0"/>
                        </a:solidFill>
                        <a:latin typeface="Tw Cen MT" panose="020B0602020104020603" pitchFamily="34" charset="0"/>
                      </a:endParaRPr>
                    </a:p>
                  </a:txBody>
                  <a:tcPr/>
                </a:tc>
                <a:tc>
                  <a:txBody>
                    <a:bodyPr/>
                    <a:lstStyle/>
                    <a:p>
                      <a:pPr algn="ctr"/>
                      <a:r>
                        <a:rPr lang="en-US" sz="1800" b="1" dirty="0" smtClean="0">
                          <a:solidFill>
                            <a:srgbClr val="0070C0"/>
                          </a:solidFill>
                          <a:latin typeface="Tw Cen MT" panose="020B0602020104020603" pitchFamily="34" charset="0"/>
                        </a:rPr>
                        <a:t>2</a:t>
                      </a:r>
                      <a:endParaRPr lang="en-US" sz="1800" b="1" dirty="0">
                        <a:solidFill>
                          <a:srgbClr val="0070C0"/>
                        </a:solidFill>
                        <a:latin typeface="Tw Cen MT" panose="020B0602020104020603" pitchFamily="34" charset="0"/>
                      </a:endParaRPr>
                    </a:p>
                  </a:txBody>
                  <a:tcPr/>
                </a:tc>
              </a:tr>
              <a:tr h="353984">
                <a:tc vMerge="1">
                  <a:txBody>
                    <a:bodyPr/>
                    <a:lstStyle/>
                    <a:p>
                      <a:pPr algn="ctr"/>
                      <a:endParaRPr lang="en-US" sz="1400" b="1" dirty="0">
                        <a:solidFill>
                          <a:srgbClr val="0070C0"/>
                        </a:solidFill>
                      </a:endParaRPr>
                    </a:p>
                  </a:txBody>
                  <a:tcPr/>
                </a:tc>
                <a:tc>
                  <a:txBody>
                    <a:bodyPr/>
                    <a:lstStyle/>
                    <a:p>
                      <a:pPr algn="ctr"/>
                      <a:r>
                        <a:rPr lang="en-US" sz="1800" b="1" dirty="0" smtClean="0">
                          <a:solidFill>
                            <a:srgbClr val="0070C0"/>
                          </a:solidFill>
                          <a:latin typeface="Tw Cen MT" panose="020B0602020104020603" pitchFamily="34" charset="0"/>
                        </a:rPr>
                        <a:t>ET</a:t>
                      </a:r>
                      <a:endParaRPr lang="en-US" sz="1800" b="1" dirty="0">
                        <a:solidFill>
                          <a:srgbClr val="0070C0"/>
                        </a:solidFill>
                        <a:latin typeface="Tw Cen MT" panose="020B0602020104020603" pitchFamily="34" charset="0"/>
                      </a:endParaRPr>
                    </a:p>
                  </a:txBody>
                  <a:tcPr/>
                </a:tc>
                <a:tc>
                  <a:txBody>
                    <a:bodyPr/>
                    <a:lstStyle/>
                    <a:p>
                      <a:pPr algn="ctr"/>
                      <a:r>
                        <a:rPr lang="en-US" sz="1800" b="1" dirty="0" smtClean="0">
                          <a:solidFill>
                            <a:srgbClr val="0070C0"/>
                          </a:solidFill>
                          <a:latin typeface="Tw Cen MT" panose="020B0602020104020603" pitchFamily="34" charset="0"/>
                        </a:rPr>
                        <a:t>1</a:t>
                      </a:r>
                      <a:endParaRPr lang="en-US" sz="1800" b="1" dirty="0">
                        <a:solidFill>
                          <a:srgbClr val="0070C0"/>
                        </a:solidFill>
                        <a:latin typeface="Tw Cen MT" panose="020B0602020104020603" pitchFamily="34" charset="0"/>
                      </a:endParaRPr>
                    </a:p>
                  </a:txBody>
                  <a:tcPr/>
                </a:tc>
                <a:tc>
                  <a:txBody>
                    <a:bodyPr/>
                    <a:lstStyle/>
                    <a:p>
                      <a:pPr algn="ctr"/>
                      <a:r>
                        <a:rPr lang="en-US" sz="1800" b="1" dirty="0" smtClean="0">
                          <a:solidFill>
                            <a:srgbClr val="0070C0"/>
                          </a:solidFill>
                          <a:latin typeface="Tw Cen MT" panose="020B0602020104020603" pitchFamily="34" charset="0"/>
                        </a:rPr>
                        <a:t>0</a:t>
                      </a:r>
                      <a:endParaRPr lang="en-US" sz="1800" b="1" dirty="0">
                        <a:solidFill>
                          <a:srgbClr val="0070C0"/>
                        </a:solidFill>
                        <a:latin typeface="Tw Cen MT" panose="020B0602020104020603" pitchFamily="34" charset="0"/>
                      </a:endParaRPr>
                    </a:p>
                  </a:txBody>
                  <a:tcPr/>
                </a:tc>
                <a:tc>
                  <a:txBody>
                    <a:bodyPr/>
                    <a:lstStyle/>
                    <a:p>
                      <a:pPr algn="ctr"/>
                      <a:r>
                        <a:rPr lang="en-US" sz="1800" b="1" dirty="0" smtClean="0">
                          <a:solidFill>
                            <a:srgbClr val="0070C0"/>
                          </a:solidFill>
                          <a:latin typeface="Tw Cen MT" panose="020B0602020104020603" pitchFamily="34" charset="0"/>
                        </a:rPr>
                        <a:t>0</a:t>
                      </a:r>
                      <a:endParaRPr lang="en-US" sz="1800" b="1" dirty="0">
                        <a:solidFill>
                          <a:srgbClr val="0070C0"/>
                        </a:solidFill>
                        <a:latin typeface="Tw Cen MT" panose="020B0602020104020603" pitchFamily="34" charset="0"/>
                      </a:endParaRPr>
                    </a:p>
                  </a:txBody>
                  <a:tcPr/>
                </a:tc>
                <a:tc>
                  <a:txBody>
                    <a:bodyPr/>
                    <a:lstStyle/>
                    <a:p>
                      <a:pPr algn="ctr"/>
                      <a:r>
                        <a:rPr lang="en-US" sz="1800" b="1" dirty="0" smtClean="0">
                          <a:solidFill>
                            <a:srgbClr val="0070C0"/>
                          </a:solidFill>
                          <a:latin typeface="Tw Cen MT" panose="020B0602020104020603" pitchFamily="34" charset="0"/>
                        </a:rPr>
                        <a:t>1</a:t>
                      </a:r>
                      <a:endParaRPr lang="en-US" sz="1800" b="1" dirty="0">
                        <a:solidFill>
                          <a:srgbClr val="0070C0"/>
                        </a:solidFill>
                        <a:latin typeface="Tw Cen MT" panose="020B0602020104020603" pitchFamily="34" charset="0"/>
                      </a:endParaRPr>
                    </a:p>
                  </a:txBody>
                  <a:tcPr/>
                </a:tc>
              </a:tr>
              <a:tr h="353984">
                <a:tc vMerge="1">
                  <a:txBody>
                    <a:bodyPr/>
                    <a:lstStyle/>
                    <a:p>
                      <a:pPr algn="ctr"/>
                      <a:endParaRPr lang="en-US" sz="1400" b="1" dirty="0">
                        <a:solidFill>
                          <a:srgbClr val="0070C0"/>
                        </a:solidFill>
                      </a:endParaRPr>
                    </a:p>
                  </a:txBody>
                  <a:tcPr/>
                </a:tc>
                <a:tc>
                  <a:txBody>
                    <a:bodyPr/>
                    <a:lstStyle/>
                    <a:p>
                      <a:pPr algn="ctr"/>
                      <a:r>
                        <a:rPr lang="en-US" sz="1800" b="1" dirty="0" smtClean="0">
                          <a:solidFill>
                            <a:srgbClr val="0070C0"/>
                          </a:solidFill>
                          <a:latin typeface="Tw Cen MT" panose="020B0602020104020603" pitchFamily="34" charset="0"/>
                        </a:rPr>
                        <a:t>Crop Calendars</a:t>
                      </a:r>
                      <a:r>
                        <a:rPr lang="en-US" sz="1800" b="1" baseline="0" dirty="0" smtClean="0">
                          <a:solidFill>
                            <a:srgbClr val="0070C0"/>
                          </a:solidFill>
                          <a:latin typeface="Tw Cen MT" panose="020B0602020104020603" pitchFamily="34" charset="0"/>
                        </a:rPr>
                        <a:t> / Phenology</a:t>
                      </a:r>
                      <a:endParaRPr lang="en-US" sz="1800" b="1" dirty="0">
                        <a:solidFill>
                          <a:srgbClr val="0070C0"/>
                        </a:solidFill>
                        <a:latin typeface="Tw Cen MT" panose="020B0602020104020603" pitchFamily="34" charset="0"/>
                      </a:endParaRPr>
                    </a:p>
                  </a:txBody>
                  <a:tcPr/>
                </a:tc>
                <a:tc>
                  <a:txBody>
                    <a:bodyPr/>
                    <a:lstStyle/>
                    <a:p>
                      <a:pPr algn="ctr"/>
                      <a:r>
                        <a:rPr lang="en-US" sz="1800" b="1" dirty="0" smtClean="0">
                          <a:solidFill>
                            <a:srgbClr val="0070C0"/>
                          </a:solidFill>
                          <a:latin typeface="Tw Cen MT" panose="020B0602020104020603" pitchFamily="34" charset="0"/>
                        </a:rPr>
                        <a:t>1</a:t>
                      </a:r>
                      <a:endParaRPr lang="en-US" sz="1800" b="1" dirty="0">
                        <a:solidFill>
                          <a:srgbClr val="0070C0"/>
                        </a:solidFill>
                        <a:latin typeface="Tw Cen MT" panose="020B0602020104020603" pitchFamily="34" charset="0"/>
                      </a:endParaRPr>
                    </a:p>
                  </a:txBody>
                  <a:tcPr/>
                </a:tc>
                <a:tc>
                  <a:txBody>
                    <a:bodyPr/>
                    <a:lstStyle/>
                    <a:p>
                      <a:pPr algn="ctr"/>
                      <a:r>
                        <a:rPr lang="en-US" sz="1800" b="1" dirty="0" smtClean="0">
                          <a:solidFill>
                            <a:srgbClr val="0070C0"/>
                          </a:solidFill>
                          <a:latin typeface="Tw Cen MT" panose="020B0602020104020603" pitchFamily="34" charset="0"/>
                        </a:rPr>
                        <a:t>0</a:t>
                      </a:r>
                      <a:endParaRPr lang="en-US" sz="1800" b="1" dirty="0">
                        <a:solidFill>
                          <a:srgbClr val="0070C0"/>
                        </a:solidFill>
                        <a:latin typeface="Tw Cen MT" panose="020B0602020104020603" pitchFamily="34" charset="0"/>
                      </a:endParaRPr>
                    </a:p>
                  </a:txBody>
                  <a:tcPr/>
                </a:tc>
                <a:tc>
                  <a:txBody>
                    <a:bodyPr/>
                    <a:lstStyle/>
                    <a:p>
                      <a:pPr algn="ctr"/>
                      <a:r>
                        <a:rPr lang="en-US" sz="1800" b="1" dirty="0" smtClean="0">
                          <a:solidFill>
                            <a:srgbClr val="0070C0"/>
                          </a:solidFill>
                          <a:latin typeface="Tw Cen MT" panose="020B0602020104020603" pitchFamily="34" charset="0"/>
                        </a:rPr>
                        <a:t>0</a:t>
                      </a:r>
                      <a:endParaRPr lang="en-US" sz="1800" b="1" dirty="0">
                        <a:solidFill>
                          <a:srgbClr val="0070C0"/>
                        </a:solidFill>
                        <a:latin typeface="Tw Cen MT" panose="020B0602020104020603" pitchFamily="34" charset="0"/>
                      </a:endParaRPr>
                    </a:p>
                  </a:txBody>
                  <a:tcPr/>
                </a:tc>
                <a:tc>
                  <a:txBody>
                    <a:bodyPr/>
                    <a:lstStyle/>
                    <a:p>
                      <a:pPr algn="ctr"/>
                      <a:r>
                        <a:rPr lang="en-US" sz="1800" b="1" dirty="0" smtClean="0">
                          <a:solidFill>
                            <a:srgbClr val="0070C0"/>
                          </a:solidFill>
                          <a:latin typeface="Tw Cen MT" panose="020B0602020104020603" pitchFamily="34" charset="0"/>
                        </a:rPr>
                        <a:t>1</a:t>
                      </a:r>
                      <a:endParaRPr lang="en-US" sz="1800" b="1" dirty="0">
                        <a:solidFill>
                          <a:srgbClr val="0070C0"/>
                        </a:solidFill>
                        <a:latin typeface="Tw Cen MT" panose="020B0602020104020603" pitchFamily="34" charset="0"/>
                      </a:endParaRPr>
                    </a:p>
                  </a:txBody>
                  <a:tcPr/>
                </a:tc>
              </a:tr>
              <a:tr h="353984">
                <a:tc vMerge="1">
                  <a:txBody>
                    <a:bodyPr/>
                    <a:lstStyle/>
                    <a:p>
                      <a:pPr algn="ctr"/>
                      <a:endParaRPr lang="en-US" sz="1400" b="1" dirty="0">
                        <a:solidFill>
                          <a:srgbClr val="0070C0"/>
                        </a:solidFill>
                      </a:endParaRPr>
                    </a:p>
                  </a:txBody>
                  <a:tcPr/>
                </a:tc>
                <a:tc>
                  <a:txBody>
                    <a:bodyPr/>
                    <a:lstStyle/>
                    <a:p>
                      <a:pPr algn="ctr"/>
                      <a:r>
                        <a:rPr lang="en-US" sz="1800" b="1" dirty="0" smtClean="0">
                          <a:solidFill>
                            <a:srgbClr val="0070C0"/>
                          </a:solidFill>
                          <a:latin typeface="Tw Cen MT" panose="020B0602020104020603" pitchFamily="34" charset="0"/>
                        </a:rPr>
                        <a:t>FAPAR</a:t>
                      </a:r>
                      <a:endParaRPr lang="en-US" sz="1800" b="1" dirty="0">
                        <a:solidFill>
                          <a:srgbClr val="0070C0"/>
                        </a:solidFill>
                        <a:latin typeface="Tw Cen MT" panose="020B0602020104020603" pitchFamily="34" charset="0"/>
                      </a:endParaRPr>
                    </a:p>
                  </a:txBody>
                  <a:tcPr/>
                </a:tc>
                <a:tc>
                  <a:txBody>
                    <a:bodyPr/>
                    <a:lstStyle/>
                    <a:p>
                      <a:pPr algn="ctr"/>
                      <a:r>
                        <a:rPr lang="en-US" sz="1800" b="1" dirty="0" smtClean="0">
                          <a:solidFill>
                            <a:srgbClr val="0070C0"/>
                          </a:solidFill>
                          <a:latin typeface="Tw Cen MT" panose="020B0602020104020603" pitchFamily="34" charset="0"/>
                        </a:rPr>
                        <a:t>0</a:t>
                      </a:r>
                      <a:endParaRPr lang="en-US" sz="1800" b="1" dirty="0">
                        <a:solidFill>
                          <a:srgbClr val="0070C0"/>
                        </a:solidFill>
                        <a:latin typeface="Tw Cen MT" panose="020B0602020104020603" pitchFamily="34" charset="0"/>
                      </a:endParaRPr>
                    </a:p>
                  </a:txBody>
                  <a:tcPr/>
                </a:tc>
                <a:tc>
                  <a:txBody>
                    <a:bodyPr/>
                    <a:lstStyle/>
                    <a:p>
                      <a:pPr algn="ctr"/>
                      <a:r>
                        <a:rPr lang="en-US" sz="1800" b="1" dirty="0" smtClean="0">
                          <a:solidFill>
                            <a:srgbClr val="0070C0"/>
                          </a:solidFill>
                          <a:latin typeface="Tw Cen MT" panose="020B0602020104020603" pitchFamily="34" charset="0"/>
                        </a:rPr>
                        <a:t>0</a:t>
                      </a:r>
                      <a:endParaRPr lang="en-US" sz="1800" b="1" dirty="0">
                        <a:solidFill>
                          <a:srgbClr val="0070C0"/>
                        </a:solidFill>
                        <a:latin typeface="Tw Cen MT" panose="020B0602020104020603" pitchFamily="34" charset="0"/>
                      </a:endParaRPr>
                    </a:p>
                  </a:txBody>
                  <a:tcPr/>
                </a:tc>
                <a:tc>
                  <a:txBody>
                    <a:bodyPr/>
                    <a:lstStyle/>
                    <a:p>
                      <a:pPr algn="ctr"/>
                      <a:r>
                        <a:rPr lang="en-US" sz="1800" b="1" dirty="0" smtClean="0">
                          <a:solidFill>
                            <a:srgbClr val="0070C0"/>
                          </a:solidFill>
                          <a:latin typeface="Tw Cen MT" panose="020B0602020104020603" pitchFamily="34" charset="0"/>
                        </a:rPr>
                        <a:t>0</a:t>
                      </a:r>
                      <a:endParaRPr lang="en-US" sz="1800" b="1" dirty="0">
                        <a:solidFill>
                          <a:srgbClr val="0070C0"/>
                        </a:solidFill>
                        <a:latin typeface="Tw Cen MT" panose="020B0602020104020603" pitchFamily="34" charset="0"/>
                      </a:endParaRPr>
                    </a:p>
                  </a:txBody>
                  <a:tcPr/>
                </a:tc>
                <a:tc>
                  <a:txBody>
                    <a:bodyPr/>
                    <a:lstStyle/>
                    <a:p>
                      <a:pPr algn="ctr"/>
                      <a:r>
                        <a:rPr lang="en-US" sz="1800" b="1" dirty="0" smtClean="0">
                          <a:solidFill>
                            <a:srgbClr val="0070C0"/>
                          </a:solidFill>
                          <a:latin typeface="Tw Cen MT" panose="020B0602020104020603" pitchFamily="34" charset="0"/>
                        </a:rPr>
                        <a:t>0</a:t>
                      </a:r>
                      <a:endParaRPr lang="en-US" sz="1800" b="1" dirty="0">
                        <a:solidFill>
                          <a:srgbClr val="0070C0"/>
                        </a:solidFill>
                        <a:latin typeface="Tw Cen MT" panose="020B0602020104020603" pitchFamily="34" charset="0"/>
                      </a:endParaRPr>
                    </a:p>
                  </a:txBody>
                  <a:tcPr/>
                </a:tc>
              </a:tr>
              <a:tr h="353984">
                <a:tc vMerge="1">
                  <a:txBody>
                    <a:bodyPr/>
                    <a:lstStyle/>
                    <a:p>
                      <a:pPr algn="ctr"/>
                      <a:endParaRPr lang="en-US" sz="1400" b="1" dirty="0">
                        <a:solidFill>
                          <a:srgbClr val="0070C0"/>
                        </a:solidFill>
                      </a:endParaRPr>
                    </a:p>
                  </a:txBody>
                  <a:tcPr/>
                </a:tc>
                <a:tc>
                  <a:txBody>
                    <a:bodyPr/>
                    <a:lstStyle/>
                    <a:p>
                      <a:pPr algn="ctr"/>
                      <a:r>
                        <a:rPr lang="en-US" sz="1800" b="1" dirty="0" smtClean="0">
                          <a:solidFill>
                            <a:srgbClr val="0070C0"/>
                          </a:solidFill>
                          <a:latin typeface="Tw Cen MT" panose="020B0602020104020603" pitchFamily="34" charset="0"/>
                        </a:rPr>
                        <a:t>Agricultural</a:t>
                      </a:r>
                      <a:r>
                        <a:rPr lang="en-US" sz="1800" b="1" baseline="0" dirty="0" smtClean="0">
                          <a:solidFill>
                            <a:srgbClr val="0070C0"/>
                          </a:solidFill>
                          <a:latin typeface="Tw Cen MT" panose="020B0602020104020603" pitchFamily="34" charset="0"/>
                        </a:rPr>
                        <a:t> Practices </a:t>
                      </a:r>
                      <a:endParaRPr lang="en-US" sz="1800" b="1" dirty="0">
                        <a:solidFill>
                          <a:srgbClr val="0070C0"/>
                        </a:solidFill>
                        <a:latin typeface="Tw Cen MT" panose="020B0602020104020603" pitchFamily="34" charset="0"/>
                      </a:endParaRPr>
                    </a:p>
                  </a:txBody>
                  <a:tcPr/>
                </a:tc>
                <a:tc>
                  <a:txBody>
                    <a:bodyPr/>
                    <a:lstStyle/>
                    <a:p>
                      <a:pPr algn="ctr"/>
                      <a:r>
                        <a:rPr lang="en-US" sz="1800" b="1" dirty="0" smtClean="0">
                          <a:solidFill>
                            <a:srgbClr val="0070C0"/>
                          </a:solidFill>
                          <a:latin typeface="Tw Cen MT" panose="020B0602020104020603" pitchFamily="34" charset="0"/>
                        </a:rPr>
                        <a:t>0</a:t>
                      </a:r>
                      <a:endParaRPr lang="en-US" sz="1800" b="1" dirty="0">
                        <a:solidFill>
                          <a:srgbClr val="0070C0"/>
                        </a:solidFill>
                        <a:latin typeface="Tw Cen MT" panose="020B0602020104020603" pitchFamily="34" charset="0"/>
                      </a:endParaRPr>
                    </a:p>
                  </a:txBody>
                  <a:tcPr/>
                </a:tc>
                <a:tc>
                  <a:txBody>
                    <a:bodyPr/>
                    <a:lstStyle/>
                    <a:p>
                      <a:pPr algn="ctr"/>
                      <a:r>
                        <a:rPr lang="en-US" sz="1800" b="1" dirty="0" smtClean="0">
                          <a:solidFill>
                            <a:srgbClr val="0070C0"/>
                          </a:solidFill>
                          <a:latin typeface="Tw Cen MT" panose="020B0602020104020603" pitchFamily="34" charset="0"/>
                        </a:rPr>
                        <a:t>0</a:t>
                      </a:r>
                      <a:endParaRPr lang="en-US" sz="1800" b="1" dirty="0">
                        <a:solidFill>
                          <a:srgbClr val="0070C0"/>
                        </a:solidFill>
                        <a:latin typeface="Tw Cen MT" panose="020B0602020104020603" pitchFamily="34" charset="0"/>
                      </a:endParaRPr>
                    </a:p>
                  </a:txBody>
                  <a:tcPr/>
                </a:tc>
                <a:tc>
                  <a:txBody>
                    <a:bodyPr/>
                    <a:lstStyle/>
                    <a:p>
                      <a:pPr algn="ctr"/>
                      <a:r>
                        <a:rPr lang="en-US" sz="1800" b="1" dirty="0" smtClean="0">
                          <a:solidFill>
                            <a:srgbClr val="0070C0"/>
                          </a:solidFill>
                          <a:latin typeface="Tw Cen MT" panose="020B0602020104020603" pitchFamily="34" charset="0"/>
                        </a:rPr>
                        <a:t>0</a:t>
                      </a:r>
                      <a:endParaRPr lang="en-US" sz="1800" b="1" dirty="0">
                        <a:solidFill>
                          <a:srgbClr val="0070C0"/>
                        </a:solidFill>
                        <a:latin typeface="Tw Cen MT" panose="020B0602020104020603" pitchFamily="34" charset="0"/>
                      </a:endParaRPr>
                    </a:p>
                  </a:txBody>
                  <a:tcPr/>
                </a:tc>
                <a:tc>
                  <a:txBody>
                    <a:bodyPr/>
                    <a:lstStyle/>
                    <a:p>
                      <a:pPr algn="ctr"/>
                      <a:r>
                        <a:rPr lang="en-US" sz="1800" b="1" dirty="0" smtClean="0">
                          <a:solidFill>
                            <a:srgbClr val="0070C0"/>
                          </a:solidFill>
                          <a:latin typeface="Tw Cen MT" panose="020B0602020104020603" pitchFamily="34" charset="0"/>
                        </a:rPr>
                        <a:t>0</a:t>
                      </a:r>
                      <a:endParaRPr lang="en-US" sz="1800" b="1" dirty="0">
                        <a:solidFill>
                          <a:srgbClr val="0070C0"/>
                        </a:solidFill>
                        <a:latin typeface="Tw Cen MT" panose="020B0602020104020603" pitchFamily="34" charset="0"/>
                      </a:endParaRPr>
                    </a:p>
                  </a:txBody>
                  <a:tcPr/>
                </a:tc>
              </a:tr>
              <a:tr h="346360">
                <a:tc vMerge="1">
                  <a:txBody>
                    <a:bodyPr/>
                    <a:lstStyle/>
                    <a:p>
                      <a:pPr algn="ctr"/>
                      <a:endParaRPr lang="en-US" sz="1400" b="1" dirty="0">
                        <a:solidFill>
                          <a:srgbClr val="0070C0"/>
                        </a:solidFill>
                      </a:endParaRPr>
                    </a:p>
                  </a:txBody>
                  <a:tcPr/>
                </a:tc>
                <a:tc>
                  <a:txBody>
                    <a:bodyPr/>
                    <a:lstStyle/>
                    <a:p>
                      <a:pPr algn="ctr"/>
                      <a:r>
                        <a:rPr lang="en-US" sz="1800" b="1" dirty="0" smtClean="0">
                          <a:solidFill>
                            <a:srgbClr val="0070C0"/>
                          </a:solidFill>
                          <a:latin typeface="Tw Cen MT" panose="020B0602020104020603" pitchFamily="34" charset="0"/>
                        </a:rPr>
                        <a:t>Pest Management</a:t>
                      </a:r>
                      <a:endParaRPr lang="en-US" sz="1800" b="1" dirty="0">
                        <a:solidFill>
                          <a:srgbClr val="0070C0"/>
                        </a:solidFill>
                        <a:latin typeface="Tw Cen MT" panose="020B0602020104020603" pitchFamily="34" charset="0"/>
                      </a:endParaRPr>
                    </a:p>
                  </a:txBody>
                  <a:tcPr/>
                </a:tc>
                <a:tc>
                  <a:txBody>
                    <a:bodyPr/>
                    <a:lstStyle/>
                    <a:p>
                      <a:pPr algn="ctr"/>
                      <a:r>
                        <a:rPr lang="en-US" sz="1800" b="1" dirty="0" smtClean="0">
                          <a:solidFill>
                            <a:srgbClr val="0070C0"/>
                          </a:solidFill>
                          <a:latin typeface="Tw Cen MT" panose="020B0602020104020603" pitchFamily="34" charset="0"/>
                        </a:rPr>
                        <a:t>0</a:t>
                      </a:r>
                      <a:endParaRPr lang="en-US" sz="1800" b="1" dirty="0">
                        <a:solidFill>
                          <a:srgbClr val="0070C0"/>
                        </a:solidFill>
                        <a:latin typeface="Tw Cen MT" panose="020B0602020104020603" pitchFamily="34" charset="0"/>
                      </a:endParaRPr>
                    </a:p>
                  </a:txBody>
                  <a:tcPr/>
                </a:tc>
                <a:tc>
                  <a:txBody>
                    <a:bodyPr/>
                    <a:lstStyle/>
                    <a:p>
                      <a:pPr algn="ctr"/>
                      <a:r>
                        <a:rPr lang="en-US" sz="1800" b="1" dirty="0" smtClean="0">
                          <a:solidFill>
                            <a:srgbClr val="0070C0"/>
                          </a:solidFill>
                          <a:latin typeface="Tw Cen MT" panose="020B0602020104020603" pitchFamily="34" charset="0"/>
                        </a:rPr>
                        <a:t>0</a:t>
                      </a:r>
                      <a:endParaRPr lang="en-US" sz="1800" b="1" dirty="0">
                        <a:solidFill>
                          <a:srgbClr val="0070C0"/>
                        </a:solidFill>
                        <a:latin typeface="Tw Cen MT" panose="020B0602020104020603" pitchFamily="34" charset="0"/>
                      </a:endParaRPr>
                    </a:p>
                  </a:txBody>
                  <a:tcPr/>
                </a:tc>
                <a:tc>
                  <a:txBody>
                    <a:bodyPr/>
                    <a:lstStyle/>
                    <a:p>
                      <a:pPr algn="ctr"/>
                      <a:r>
                        <a:rPr lang="en-US" sz="1800" b="1" dirty="0" smtClean="0">
                          <a:solidFill>
                            <a:srgbClr val="0070C0"/>
                          </a:solidFill>
                          <a:latin typeface="Tw Cen MT" panose="020B0602020104020603" pitchFamily="34" charset="0"/>
                        </a:rPr>
                        <a:t>0</a:t>
                      </a:r>
                      <a:endParaRPr lang="en-US" sz="1800" b="1" dirty="0">
                        <a:solidFill>
                          <a:srgbClr val="0070C0"/>
                        </a:solidFill>
                        <a:latin typeface="Tw Cen MT" panose="020B0602020104020603" pitchFamily="34" charset="0"/>
                      </a:endParaRPr>
                    </a:p>
                  </a:txBody>
                  <a:tcPr/>
                </a:tc>
                <a:tc>
                  <a:txBody>
                    <a:bodyPr/>
                    <a:lstStyle/>
                    <a:p>
                      <a:pPr algn="ctr"/>
                      <a:r>
                        <a:rPr lang="en-US" sz="1800" b="1" dirty="0" smtClean="0">
                          <a:solidFill>
                            <a:srgbClr val="0070C0"/>
                          </a:solidFill>
                          <a:latin typeface="Tw Cen MT" panose="020B0602020104020603" pitchFamily="34" charset="0"/>
                        </a:rPr>
                        <a:t>0</a:t>
                      </a:r>
                      <a:endParaRPr lang="en-US" sz="1800" b="1" dirty="0">
                        <a:solidFill>
                          <a:srgbClr val="0070C0"/>
                        </a:solidFill>
                        <a:latin typeface="Tw Cen MT" panose="020B0602020104020603" pitchFamily="34" charset="0"/>
                      </a:endParaRPr>
                    </a:p>
                  </a:txBody>
                  <a:tcPr/>
                </a:tc>
              </a:tr>
              <a:tr h="353984">
                <a:tc vMerge="1">
                  <a:txBody>
                    <a:bodyPr/>
                    <a:lstStyle/>
                    <a:p>
                      <a:pPr algn="ctr"/>
                      <a:endParaRPr lang="en-US" sz="1400" b="1" dirty="0">
                        <a:solidFill>
                          <a:srgbClr val="0070C0"/>
                        </a:solidFill>
                      </a:endParaRPr>
                    </a:p>
                  </a:txBody>
                  <a:tcPr/>
                </a:tc>
                <a:tc>
                  <a:txBody>
                    <a:bodyPr/>
                    <a:lstStyle/>
                    <a:p>
                      <a:pPr algn="ctr"/>
                      <a:r>
                        <a:rPr lang="en-US" sz="1800" b="1" dirty="0" smtClean="0">
                          <a:solidFill>
                            <a:srgbClr val="0070C0"/>
                          </a:solidFill>
                          <a:latin typeface="Tw Cen MT" panose="020B0602020104020603" pitchFamily="34" charset="0"/>
                        </a:rPr>
                        <a:t>Emissions Monitoring</a:t>
                      </a:r>
                      <a:endParaRPr lang="en-US" sz="1800" b="1" dirty="0">
                        <a:solidFill>
                          <a:srgbClr val="0070C0"/>
                        </a:solidFill>
                        <a:latin typeface="Tw Cen MT" panose="020B0602020104020603" pitchFamily="34" charset="0"/>
                      </a:endParaRPr>
                    </a:p>
                  </a:txBody>
                  <a:tcPr/>
                </a:tc>
                <a:tc>
                  <a:txBody>
                    <a:bodyPr/>
                    <a:lstStyle/>
                    <a:p>
                      <a:pPr algn="ctr"/>
                      <a:r>
                        <a:rPr lang="en-US" sz="1800" b="1" dirty="0" smtClean="0">
                          <a:solidFill>
                            <a:srgbClr val="0070C0"/>
                          </a:solidFill>
                          <a:latin typeface="Tw Cen MT" panose="020B0602020104020603" pitchFamily="34" charset="0"/>
                        </a:rPr>
                        <a:t>0</a:t>
                      </a:r>
                      <a:endParaRPr lang="en-US" sz="1800" b="1" dirty="0">
                        <a:solidFill>
                          <a:srgbClr val="0070C0"/>
                        </a:solidFill>
                        <a:latin typeface="Tw Cen MT" panose="020B0602020104020603" pitchFamily="34" charset="0"/>
                      </a:endParaRPr>
                    </a:p>
                  </a:txBody>
                  <a:tcPr/>
                </a:tc>
                <a:tc>
                  <a:txBody>
                    <a:bodyPr/>
                    <a:lstStyle/>
                    <a:p>
                      <a:pPr algn="ctr"/>
                      <a:r>
                        <a:rPr lang="en-US" sz="1800" b="1" dirty="0" smtClean="0">
                          <a:solidFill>
                            <a:srgbClr val="0070C0"/>
                          </a:solidFill>
                          <a:latin typeface="Tw Cen MT" panose="020B0602020104020603" pitchFamily="34" charset="0"/>
                        </a:rPr>
                        <a:t>0</a:t>
                      </a:r>
                      <a:endParaRPr lang="en-US" sz="1800" b="1" dirty="0">
                        <a:solidFill>
                          <a:srgbClr val="0070C0"/>
                        </a:solidFill>
                        <a:latin typeface="Tw Cen MT" panose="020B0602020104020603" pitchFamily="34" charset="0"/>
                      </a:endParaRPr>
                    </a:p>
                  </a:txBody>
                  <a:tcPr/>
                </a:tc>
                <a:tc>
                  <a:txBody>
                    <a:bodyPr/>
                    <a:lstStyle/>
                    <a:p>
                      <a:pPr algn="ctr"/>
                      <a:r>
                        <a:rPr lang="en-US" sz="1800" b="1" dirty="0" smtClean="0">
                          <a:solidFill>
                            <a:srgbClr val="0070C0"/>
                          </a:solidFill>
                          <a:latin typeface="Tw Cen MT" panose="020B0602020104020603" pitchFamily="34" charset="0"/>
                        </a:rPr>
                        <a:t>0</a:t>
                      </a:r>
                      <a:endParaRPr lang="en-US" sz="1800" b="1" dirty="0">
                        <a:solidFill>
                          <a:srgbClr val="0070C0"/>
                        </a:solidFill>
                        <a:latin typeface="Tw Cen MT" panose="020B0602020104020603" pitchFamily="34" charset="0"/>
                      </a:endParaRPr>
                    </a:p>
                  </a:txBody>
                  <a:tcPr/>
                </a:tc>
                <a:tc>
                  <a:txBody>
                    <a:bodyPr/>
                    <a:lstStyle/>
                    <a:p>
                      <a:pPr algn="ctr"/>
                      <a:r>
                        <a:rPr lang="en-US" sz="1800" b="1" dirty="0" smtClean="0">
                          <a:solidFill>
                            <a:srgbClr val="0070C0"/>
                          </a:solidFill>
                          <a:latin typeface="Tw Cen MT" panose="020B0602020104020603" pitchFamily="34" charset="0"/>
                        </a:rPr>
                        <a:t>0</a:t>
                      </a:r>
                      <a:endParaRPr lang="en-US" sz="1800" b="1" dirty="0">
                        <a:solidFill>
                          <a:srgbClr val="0070C0"/>
                        </a:solidFill>
                        <a:latin typeface="Tw Cen MT" panose="020B0602020104020603" pitchFamily="34" charset="0"/>
                      </a:endParaRPr>
                    </a:p>
                  </a:txBody>
                  <a:tcPr/>
                </a:tc>
              </a:tr>
            </a:tbl>
          </a:graphicData>
        </a:graphic>
      </p:graphicFrame>
      <p:sp>
        <p:nvSpPr>
          <p:cNvPr id="6" name="Content Placeholder 3"/>
          <p:cNvSpPr txBox="1">
            <a:spLocks/>
          </p:cNvSpPr>
          <p:nvPr/>
        </p:nvSpPr>
        <p:spPr>
          <a:xfrm>
            <a:off x="414131" y="120673"/>
            <a:ext cx="9720468" cy="873239"/>
          </a:xfrm>
          <a:prstGeom prst="rect">
            <a:avLst/>
          </a:prstGeom>
        </p:spPr>
        <p:txBody>
          <a:bodyPr/>
          <a:lstStyle>
            <a:lvl1pPr marL="0" indent="0">
              <a:spcBef>
                <a:spcPts val="500"/>
              </a:spcBef>
              <a:buSzPct val="100000"/>
              <a:buFont typeface="Arial"/>
              <a:buNone/>
              <a:defRPr sz="2400">
                <a:solidFill>
                  <a:schemeClr val="bg1"/>
                </a:solidFill>
                <a:latin typeface="+mj-lt"/>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a:spcBef>
                <a:spcPts val="0"/>
              </a:spcBef>
              <a:buSzTx/>
              <a:defRPr/>
            </a:pPr>
            <a:r>
              <a:rPr lang="en-US" sz="3200" dirty="0">
                <a:solidFill>
                  <a:schemeClr val="tx1"/>
                </a:solidFill>
                <a:latin typeface="Tw Cen MT" panose="020B0602020104020603" pitchFamily="34" charset="0"/>
              </a:rPr>
              <a:t>Response Summary – </a:t>
            </a:r>
            <a:r>
              <a:rPr lang="en-US" sz="3200" dirty="0" smtClean="0">
                <a:solidFill>
                  <a:schemeClr val="tx1"/>
                </a:solidFill>
                <a:latin typeface="Tw Cen MT" panose="020B0602020104020603" pitchFamily="34" charset="0"/>
              </a:rPr>
              <a:t>By Target Product/Variable</a:t>
            </a:r>
            <a:endParaRPr lang="en-US" sz="3200" dirty="0">
              <a:solidFill>
                <a:schemeClr val="tx1"/>
              </a:solidFill>
              <a:latin typeface="Tw Cen MT" panose="020B0602020104020603" pitchFamily="34" charset="0"/>
            </a:endParaRPr>
          </a:p>
        </p:txBody>
      </p:sp>
    </p:spTree>
    <p:extLst>
      <p:ext uri="{BB962C8B-B14F-4D97-AF65-F5344CB8AC3E}">
        <p14:creationId xmlns:p14="http://schemas.microsoft.com/office/powerpoint/2010/main" val="3599103896"/>
      </p:ext>
    </p:extLst>
  </p:cSld>
  <p:clrMapOvr>
    <a:masterClrMapping/>
  </p:clrMapOvr>
  <p:transition spd="med"/>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1610</TotalTime>
  <Words>4046</Words>
  <Application>Microsoft Office PowerPoint</Application>
  <PresentationFormat>Widescreen</PresentationFormat>
  <Paragraphs>1166</Paragraphs>
  <Slides>49</Slides>
  <Notes>20</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62" baseType="lpstr">
      <vt:lpstr>MS PGothic</vt:lpstr>
      <vt:lpstr>Arial</vt:lpstr>
      <vt:lpstr>Arial Bold</vt:lpstr>
      <vt:lpstr>Calibri</vt:lpstr>
      <vt:lpstr>Courier New</vt:lpstr>
      <vt:lpstr>Helvetica Light</vt:lpstr>
      <vt:lpstr>Proxima Nova Regular</vt:lpstr>
      <vt:lpstr>Trebuchet MS</vt:lpstr>
      <vt:lpstr>Tw Cen MT</vt:lpstr>
      <vt:lpstr>Wingdings</vt:lpstr>
      <vt:lpstr>ヒラギノ角ゴ ProN W3</vt:lpstr>
      <vt:lpstr>White</vt:lpstr>
      <vt:lpstr>Acrobat Document</vt:lpstr>
      <vt:lpstr>PowerPoint Presentation</vt:lpstr>
      <vt:lpstr>Requirements Summary: Timeline </vt:lpstr>
      <vt:lpstr>GEOGLAM CEOS Workshop on Observation Requirements  CSA, Montreal July 10-11, 2012 </vt:lpstr>
      <vt:lpstr>GEOGLAM Workshop on Operational User Requirements EC JRC, DG GROW Support, Ispra 17-18 April 2018 </vt:lpstr>
      <vt:lpstr>Four Sources of Information</vt:lpstr>
      <vt:lpstr>PowerPoint Presentation</vt:lpstr>
      <vt:lpstr>2. Requirements Template Sent to JECAM &amp; Asia-RiCE Sites</vt:lpstr>
      <vt:lpstr>PowerPoint Presentation</vt:lpstr>
      <vt:lpstr>PowerPoint Presentation</vt:lpstr>
      <vt:lpstr>PowerPoint Presentation</vt:lpstr>
      <vt:lpstr>3. GEOGLAM Survey</vt:lpstr>
      <vt:lpstr>Survey Demographics “In which geographic areas do you work?”</vt:lpstr>
      <vt:lpstr>Survey Demographics</vt:lpstr>
      <vt:lpstr>Survey Demographics  “In which thematic areas does your organization focus? (select all that apply)”</vt:lpstr>
      <vt:lpstr>4. Ispra Meeting</vt:lpstr>
      <vt:lpstr>Power Point Templates Prompts/Questions to National, Regional, Global Users</vt:lpstr>
      <vt:lpstr>Reports  (Count of Mentions)</vt:lpstr>
      <vt:lpstr>EO Data Usage (Count of Mentions)</vt:lpstr>
      <vt:lpstr>GEOGLAM’s Role as Curator of  Data, Products, Knowledge, and Technology</vt:lpstr>
      <vt:lpstr>Feedback to CEOS:  Acquisition, Access, Adoption, and Sustained Use</vt:lpstr>
      <vt:lpstr>PowerPoint Presentation</vt:lpstr>
      <vt:lpstr>EO Data: Missions &amp; Data Type</vt:lpstr>
      <vt:lpstr>EO Data: Access</vt:lpstr>
      <vt:lpstr>EO Data: Do people have what they need?</vt:lpstr>
      <vt:lpstr>ARD and ARD+ for  Info Producers</vt:lpstr>
      <vt:lpstr>Capacity for Utilizing EO</vt:lpstr>
      <vt:lpstr>EO Products [RS Tech Perspective] Toward EAVs</vt:lpstr>
      <vt:lpstr>Communicating EO Value</vt:lpstr>
      <vt:lpstr>A Quote from an Info Producer</vt:lpstr>
      <vt:lpstr>PowerPoint Presentation</vt:lpstr>
      <vt:lpstr>Some takeaways (1)</vt:lpstr>
      <vt:lpstr>Some takeaways (2)</vt:lpstr>
      <vt:lpstr>Top Priority Requirements (P. Defourny)</vt:lpstr>
      <vt:lpstr>PowerPoint Presentation</vt:lpstr>
      <vt:lpstr>Top Priority Requirements (P. Defourny)</vt:lpstr>
      <vt:lpstr>PowerPoint Presentation</vt:lpstr>
      <vt:lpstr>Next Steps for Thematic Coordination Team on  “EO Data Coordination and Management” </vt:lpstr>
      <vt:lpstr>PowerPoint Presentation</vt:lpstr>
      <vt:lpstr>PowerPoint Presentation</vt:lpstr>
      <vt:lpstr>Thank you!</vt:lpstr>
      <vt:lpstr>50 to 100 m resolution to go beyond large scale patterns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Alyssa Whitcraft</dc:creator>
  <cp:lastModifiedBy>Alyssa Whitcraft</cp:lastModifiedBy>
  <cp:revision>87</cp:revision>
  <dcterms:created xsi:type="dcterms:W3CDTF">2018-08-23T14:22:53Z</dcterms:created>
  <dcterms:modified xsi:type="dcterms:W3CDTF">2018-09-05T12:47:41Z</dcterms:modified>
</cp:coreProperties>
</file>