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7"/>
  </p:notesMasterIdLst>
  <p:handoutMasterIdLst>
    <p:handoutMasterId r:id="rId18"/>
  </p:handoutMasterIdLst>
  <p:sldIdLst>
    <p:sldId id="425" r:id="rId3"/>
    <p:sldId id="417" r:id="rId4"/>
    <p:sldId id="427" r:id="rId5"/>
    <p:sldId id="440" r:id="rId6"/>
    <p:sldId id="441" r:id="rId7"/>
    <p:sldId id="446" r:id="rId8"/>
    <p:sldId id="443" r:id="rId9"/>
    <p:sldId id="444" r:id="rId10"/>
    <p:sldId id="447" r:id="rId11"/>
    <p:sldId id="448" r:id="rId12"/>
    <p:sldId id="449" r:id="rId13"/>
    <p:sldId id="450" r:id="rId14"/>
    <p:sldId id="451" r:id="rId15"/>
    <p:sldId id="452" r:id="rId16"/>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487"/>
    <p:restoredTop sz="93317"/>
  </p:normalViewPr>
  <p:slideViewPr>
    <p:cSldViewPr snapToGrid="0" snapToObjects="1">
      <p:cViewPr>
        <p:scale>
          <a:sx n="75" d="100"/>
          <a:sy n="75" d="100"/>
        </p:scale>
        <p:origin x="22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5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F1091E6A-672D-AE46-AC53-375A09660271}" type="datetime1">
              <a:rPr lang="en-US"/>
              <a:pPr>
                <a:defRPr/>
              </a:pPr>
              <a:t>9/7/16</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F739E499-1CB6-4F4C-882A-1AFF65B2A08E}" type="slidenum">
              <a:rPr lang="en-US"/>
              <a:pPr>
                <a:defRPr/>
              </a:pPr>
              <a:t>‹#›</a:t>
            </a:fld>
            <a:endParaRPr lang="en-US"/>
          </a:p>
        </p:txBody>
      </p:sp>
    </p:spTree>
    <p:extLst>
      <p:ext uri="{BB962C8B-B14F-4D97-AF65-F5344CB8AC3E}">
        <p14:creationId xmlns:p14="http://schemas.microsoft.com/office/powerpoint/2010/main" val="1081020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EED3E77B-B435-2542-A3DE-7067FFA574A5}" type="datetime1">
              <a:rPr lang="en-US"/>
              <a:pPr>
                <a:defRPr/>
              </a:pPr>
              <a:t>9/7/16</a:t>
            </a:fld>
            <a:endParaRPr lang="en-US"/>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6F5A7900-DBD2-8C40-B940-6C0CEBC9C340}" type="slidenum">
              <a:rPr lang="en-US"/>
              <a:pPr>
                <a:defRPr/>
              </a:pPr>
              <a:t>‹#›</a:t>
            </a:fld>
            <a:endParaRPr lang="en-US"/>
          </a:p>
        </p:txBody>
      </p:sp>
    </p:spTree>
    <p:extLst>
      <p:ext uri="{BB962C8B-B14F-4D97-AF65-F5344CB8AC3E}">
        <p14:creationId xmlns:p14="http://schemas.microsoft.com/office/powerpoint/2010/main" val="402560097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55597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28063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11101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07649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86317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984458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763" y="6196013"/>
            <a:ext cx="9148763" cy="6619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5" name="Picture 8" descr="GEO_Header_Presentatio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3" y="6303963"/>
            <a:ext cx="22907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8700" y="6329363"/>
            <a:ext cx="9429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0900" y="6291263"/>
            <a:ext cx="11874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94425"/>
            <a:ext cx="9144000" cy="1588"/>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359400" y="6125545"/>
            <a:ext cx="2070100" cy="64633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200" dirty="0" smtClean="0"/>
              <a:t>SDCG-6</a:t>
            </a:r>
          </a:p>
          <a:p>
            <a:pPr algn="ctr">
              <a:defRPr/>
            </a:pPr>
            <a:r>
              <a:rPr lang="en-US" sz="1200" dirty="0" smtClean="0"/>
              <a:t>Oslo, Norway</a:t>
            </a:r>
          </a:p>
          <a:p>
            <a:pPr algn="ctr">
              <a:defRPr/>
            </a:pPr>
            <a:r>
              <a:rPr lang="en-US" sz="1200" dirty="0" smtClean="0"/>
              <a:t>October 22-24, 2014</a:t>
            </a:r>
          </a:p>
        </p:txBody>
      </p:sp>
      <p:sp>
        <p:nvSpPr>
          <p:cNvPr id="2" name="Title 1"/>
          <p:cNvSpPr>
            <a:spLocks noGrp="1"/>
          </p:cNvSpPr>
          <p:nvPr>
            <p:ph type="ctrTitle"/>
          </p:nvPr>
        </p:nvSpPr>
        <p:spPr>
          <a:xfrm>
            <a:off x="692150" y="1249892"/>
            <a:ext cx="7772400" cy="1470025"/>
          </a:xfrm>
        </p:spPr>
        <p:txBody>
          <a:bodyPr/>
          <a:lstStyle>
            <a:lvl1pPr>
              <a:defRPr>
                <a:solidFill>
                  <a:schemeClr val="tx2">
                    <a:lumMod val="60000"/>
                    <a:lumOff val="40000"/>
                  </a:schemeClr>
                </a:solidFill>
              </a:defRPr>
            </a:lvl1pPr>
          </a:lstStyle>
          <a:p>
            <a:r>
              <a:rPr lang="en-AU" smtClean="0"/>
              <a:t>Click to edit Master title style</a:t>
            </a:r>
            <a:endParaRPr lang="en-US" dirty="0"/>
          </a:p>
        </p:txBody>
      </p:sp>
      <p:sp>
        <p:nvSpPr>
          <p:cNvPr id="3" name="Subtitle 2"/>
          <p:cNvSpPr>
            <a:spLocks noGrp="1"/>
          </p:cNvSpPr>
          <p:nvPr>
            <p:ph type="subTitle" idx="1"/>
          </p:nvPr>
        </p:nvSpPr>
        <p:spPr>
          <a:xfrm>
            <a:off x="1378561" y="2857500"/>
            <a:ext cx="6400800" cy="1198033"/>
          </a:xfrm>
        </p:spPr>
        <p:txBody>
          <a:bodyPr/>
          <a:lstStyle>
            <a:lvl1pPr marL="0" indent="0" algn="ctr">
              <a:buNone/>
              <a:defRPr>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378199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763" y="6196013"/>
            <a:ext cx="9148763" cy="6619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5" name="Picture 8" descr="GEO_Header_Presentatio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3" y="6303963"/>
            <a:ext cx="22907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8700" y="6329363"/>
            <a:ext cx="9429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0900" y="6291263"/>
            <a:ext cx="11874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94425"/>
            <a:ext cx="9144000" cy="1588"/>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359400" y="6245128"/>
            <a:ext cx="2070100" cy="64633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200" dirty="0" smtClean="0"/>
              <a:t>SDCG-6</a:t>
            </a:r>
          </a:p>
          <a:p>
            <a:pPr algn="ctr">
              <a:defRPr/>
            </a:pPr>
            <a:r>
              <a:rPr lang="en-US" sz="1200" dirty="0" smtClean="0"/>
              <a:t>Oslo, Norway</a:t>
            </a:r>
          </a:p>
          <a:p>
            <a:pPr algn="ctr">
              <a:defRPr/>
            </a:pPr>
            <a:r>
              <a:rPr lang="en-US" sz="1200" dirty="0" smtClean="0"/>
              <a:t>October 22-24, 2014</a:t>
            </a:r>
          </a:p>
        </p:txBody>
      </p:sp>
      <p:sp>
        <p:nvSpPr>
          <p:cNvPr id="2" name="Title 1"/>
          <p:cNvSpPr>
            <a:spLocks noGrp="1"/>
          </p:cNvSpPr>
          <p:nvPr>
            <p:ph type="title"/>
          </p:nvPr>
        </p:nvSpPr>
        <p:spPr/>
        <p:txBody>
          <a:bodyPr/>
          <a:lstStyle>
            <a:lvl1pPr algn="l">
              <a:defRPr baseline="0">
                <a:solidFill>
                  <a:schemeClr val="tx2">
                    <a:lumMod val="60000"/>
                    <a:lumOff val="40000"/>
                  </a:schemeClr>
                </a:solidFill>
              </a:defRPr>
            </a:lvl1pPr>
          </a:lstStyle>
          <a:p>
            <a:r>
              <a:rPr lang="en-AU"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94617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19237"/>
            <a:ext cx="6400800" cy="667491"/>
          </a:xfrm>
          <a:prstGeom prst="rect">
            <a:avLst/>
          </a:prstGeom>
        </p:spPr>
        <p:txBody>
          <a:bodyPr>
            <a:normAutofit/>
          </a:bodyPr>
          <a:lstStyle>
            <a:lvl1pPr marL="0" indent="0" algn="ctr">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9" name="Title 1"/>
          <p:cNvSpPr>
            <a:spLocks noGrp="1"/>
          </p:cNvSpPr>
          <p:nvPr>
            <p:ph type="title"/>
          </p:nvPr>
        </p:nvSpPr>
        <p:spPr>
          <a:xfrm>
            <a:off x="1177329" y="2501911"/>
            <a:ext cx="6860028" cy="698785"/>
          </a:xfrm>
          <a:prstGeom prst="rect">
            <a:avLst/>
          </a:prstGeom>
        </p:spPr>
        <p:txBody>
          <a:bodyPr>
            <a:noAutofit/>
          </a:bodyPr>
          <a:lstStyle>
            <a:lvl1pPr>
              <a:defRPr sz="4000" b="1">
                <a:solidFill>
                  <a:schemeClr val="tx1"/>
                </a:solidFill>
              </a:defRPr>
            </a:lvl1pPr>
          </a:lstStyle>
          <a:p>
            <a:r>
              <a:rPr lang="en-AU" dirty="0" smtClean="0"/>
              <a:t>Click to edit Master title style</a:t>
            </a:r>
            <a:endParaRPr lang="en-US" dirty="0"/>
          </a:p>
        </p:txBody>
      </p:sp>
      <p:pic>
        <p:nvPicPr>
          <p:cNvPr id="10" name="Picture 9"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
        <p:nvSpPr>
          <p:cNvPr id="14"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5</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Tree>
    <p:extLst>
      <p:ext uri="{BB962C8B-B14F-4D97-AF65-F5344CB8AC3E}">
        <p14:creationId xmlns:p14="http://schemas.microsoft.com/office/powerpoint/2010/main" val="8821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defRPr sz="3600" b="1">
                <a:solidFill>
                  <a:schemeClr val="bg1"/>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142009" y="1349891"/>
            <a:ext cx="8229600" cy="4525963"/>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5</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Tree>
    <p:extLst>
      <p:ext uri="{BB962C8B-B14F-4D97-AF65-F5344CB8AC3E}">
        <p14:creationId xmlns:p14="http://schemas.microsoft.com/office/powerpoint/2010/main" val="6974232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0"/>
                <a:cs typeface="Arial" charset="0"/>
              </a:defRPr>
            </a:lvl1pPr>
          </a:lstStyle>
          <a:p>
            <a:pPr>
              <a:defRPr/>
            </a:pPr>
            <a:fld id="{D5F3CE56-6FB0-AE4F-91CB-BBB4C2C895F5}" type="datetime1">
              <a:rPr lang="en-US"/>
              <a:pPr>
                <a:defRPr/>
              </a:pPr>
              <a:t>9/7/16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4BACC6"/>
                </a:solidFill>
                <a:latin typeface="Calibri" charset="0"/>
                <a:ea typeface="ＭＳ Ｐゴシック" charset="0"/>
                <a:cs typeface="ＭＳ Ｐゴシック" charset="0"/>
              </a:defRPr>
            </a:lvl1pPr>
          </a:lstStyle>
          <a:p>
            <a:pPr>
              <a:defRPr/>
            </a:pPr>
            <a:r>
              <a:rPr lang="en-US" dirty="0" smtClean="0"/>
              <a:t>SDCG-6</a:t>
            </a:r>
          </a:p>
          <a:p>
            <a:pPr>
              <a:defRPr/>
            </a:pPr>
            <a:r>
              <a:rPr lang="en-US" dirty="0" smtClean="0"/>
              <a:t>Oslo, Norway</a:t>
            </a:r>
          </a:p>
          <a:p>
            <a:pPr>
              <a:defRPr/>
            </a:pPr>
            <a:r>
              <a:rPr lang="en-US" dirty="0" smtClean="0"/>
              <a:t>October 22-24,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cs typeface="Arial" charset="0"/>
              </a:defRPr>
            </a:lvl1pPr>
          </a:lstStyle>
          <a:p>
            <a:pPr>
              <a:defRPr/>
            </a:pPr>
            <a:fld id="{B4A6B069-877E-1348-9BF8-1DB9290FDB6D}" type="slidenum">
              <a:rPr lang="en-US"/>
              <a:pPr>
                <a:defRPr/>
              </a:pPr>
              <a:t>‹#›</a:t>
            </a:fld>
            <a:endParaRPr lang="en-US"/>
          </a:p>
        </p:txBody>
      </p:sp>
      <p:sp>
        <p:nvSpPr>
          <p:cNvPr id="7" name="TextBox 6"/>
          <p:cNvSpPr txBox="1"/>
          <p:nvPr userDrawn="1"/>
        </p:nvSpPr>
        <p:spPr>
          <a:xfrm>
            <a:off x="0" y="0"/>
            <a:ext cx="1893888" cy="2619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smtClean="0">
                <a:solidFill>
                  <a:schemeClr val="accent1"/>
                </a:solidFill>
                <a:latin typeface="Calibri" charset="0"/>
              </a:rPr>
              <a:t>www.earthobservations.org</a:t>
            </a:r>
          </a:p>
        </p:txBody>
      </p:sp>
      <p:sp>
        <p:nvSpPr>
          <p:cNvPr id="8" name="TextBox 7"/>
          <p:cNvSpPr txBox="1"/>
          <p:nvPr userDrawn="1"/>
        </p:nvSpPr>
        <p:spPr>
          <a:xfrm>
            <a:off x="7985125" y="22225"/>
            <a:ext cx="1147763" cy="2540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dirty="0" err="1" smtClean="0">
                <a:solidFill>
                  <a:srgbClr val="4F81BD"/>
                </a:solidFill>
                <a:latin typeface="Calibri" charset="0"/>
              </a:rPr>
              <a:t>www.gfoi.org</a:t>
            </a:r>
            <a:endParaRPr lang="en-US" sz="1000" dirty="0" smtClean="0">
              <a:solidFill>
                <a:srgbClr val="4F81BD"/>
              </a:solidFill>
              <a:latin typeface="Calibri"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11" name="Picture 10" descr="geo_logo.png"/>
          <p:cNvPicPr>
            <a:picLocks noChangeAspect="1"/>
          </p:cNvPicPr>
          <p:nvPr userDrawn="1"/>
        </p:nvPicPr>
        <p:blipFill rotWithShape="1">
          <a:blip r:embed="rId5">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pic>
        <p:nvPicPr>
          <p:cNvPr id="12" name="Picture 11" descr="ceos_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1487" y="6267408"/>
            <a:ext cx="1263253" cy="500248"/>
          </a:xfrm>
          <a:prstGeom prst="rect">
            <a:avLst/>
          </a:prstGeom>
        </p:spPr>
      </p:pic>
      <p:sp>
        <p:nvSpPr>
          <p:cNvPr id="13" name="Footer Placeholder 4"/>
          <p:cNvSpPr>
            <a:spLocks noGrp="1"/>
          </p:cNvSpPr>
          <p:nvPr>
            <p:ph type="ftr" sz="quarter" idx="3"/>
          </p:nvPr>
        </p:nvSpPr>
        <p:spPr>
          <a:xfrm>
            <a:off x="3921447" y="6226899"/>
            <a:ext cx="1307007" cy="569336"/>
          </a:xfrm>
          <a:prstGeom prst="rect">
            <a:avLst/>
          </a:prstGeom>
        </p:spPr>
        <p:txBody>
          <a:bodyPr/>
          <a:lstStyle>
            <a:lvl1pPr algn="ctr">
              <a:defRPr sz="1050">
                <a:solidFill>
                  <a:srgbClr val="FFFFFF"/>
                </a:solidFill>
              </a:defRPr>
            </a:lvl1pPr>
          </a:lstStyle>
          <a:p>
            <a:pPr fontAlgn="auto">
              <a:spcBef>
                <a:spcPts val="0"/>
              </a:spcBef>
              <a:spcAft>
                <a:spcPts val="0"/>
              </a:spcAft>
              <a:defRPr/>
            </a:pPr>
            <a:r>
              <a:rPr lang="en-US" b="1" dirty="0" smtClean="0">
                <a:latin typeface="Calibri"/>
                <a:ea typeface=""/>
                <a:cs typeface=""/>
              </a:rPr>
              <a:t>SDCG-7</a:t>
            </a:r>
          </a:p>
          <a:p>
            <a:pPr fontAlgn="auto">
              <a:spcBef>
                <a:spcPts val="0"/>
              </a:spcBef>
              <a:spcAft>
                <a:spcPts val="0"/>
              </a:spcAft>
              <a:defRPr/>
            </a:pPr>
            <a:r>
              <a:rPr lang="en-US" b="1" dirty="0" smtClean="0">
                <a:latin typeface="Calibri"/>
                <a:ea typeface=""/>
                <a:cs typeface=""/>
              </a:rPr>
              <a:t>Sydney</a:t>
            </a:r>
            <a:r>
              <a:rPr lang="en-US" sz="1000" b="1" dirty="0" smtClean="0">
                <a:latin typeface="Calibri"/>
                <a:ea typeface=""/>
                <a:cs typeface=""/>
              </a:rPr>
              <a:t>, Australia</a:t>
            </a:r>
          </a:p>
          <a:p>
            <a:pPr fontAlgn="auto">
              <a:spcBef>
                <a:spcPts val="0"/>
              </a:spcBef>
              <a:spcAft>
                <a:spcPts val="0"/>
              </a:spcAft>
              <a:defRPr/>
            </a:pPr>
            <a:r>
              <a:rPr lang="en-US" sz="1000" b="1" dirty="0" smtClean="0">
                <a:latin typeface="Calibri"/>
                <a:ea typeface=""/>
                <a:cs typeface=""/>
              </a:rPr>
              <a:t>March 5</a:t>
            </a:r>
            <a:r>
              <a:rPr lang="en-US" sz="1000" b="1" baseline="30000" dirty="0" smtClean="0">
                <a:latin typeface="Calibri"/>
                <a:ea typeface=""/>
                <a:cs typeface=""/>
              </a:rPr>
              <a:t>th</a:t>
            </a:r>
            <a:r>
              <a:rPr lang="en-US" sz="1000" b="1" dirty="0" smtClean="0">
                <a:latin typeface="Calibri"/>
                <a:ea typeface=""/>
                <a:cs typeface=""/>
              </a:rPr>
              <a:t> – 6</a:t>
            </a:r>
            <a:r>
              <a:rPr lang="en-US" sz="1000" b="1" baseline="30000" dirty="0" smtClean="0">
                <a:latin typeface="Calibri"/>
                <a:ea typeface=""/>
                <a:cs typeface=""/>
              </a:rPr>
              <a:t>th</a:t>
            </a:r>
            <a:r>
              <a:rPr lang="en-US" sz="1000" b="1" dirty="0" smtClean="0">
                <a:latin typeface="Calibri"/>
                <a:ea typeface=""/>
                <a:cs typeface=""/>
              </a:rPr>
              <a:t> 2015</a:t>
            </a:r>
            <a:endParaRPr lang="en-US" sz="1000" dirty="0" smtClean="0">
              <a:latin typeface="Calibri"/>
              <a:ea typeface=""/>
              <a:cs typeface=""/>
            </a:endParaRPr>
          </a:p>
          <a:p>
            <a:pPr fontAlgn="auto">
              <a:spcBef>
                <a:spcPts val="0"/>
              </a:spcBef>
              <a:spcAft>
                <a:spcPts val="0"/>
              </a:spcAft>
            </a:pPr>
            <a:endParaRPr lang="en-US" dirty="0">
              <a:latin typeface="Calibri"/>
              <a:ea typeface=""/>
              <a:cs typeface=""/>
            </a:endParaRPr>
          </a:p>
        </p:txBody>
      </p:sp>
      <p:sp>
        <p:nvSpPr>
          <p:cNvPr id="14" name="Slide Number Placeholder 5"/>
          <p:cNvSpPr>
            <a:spLocks noGrp="1"/>
          </p:cNvSpPr>
          <p:nvPr>
            <p:ph type="sldNum" sz="quarter" idx="4"/>
          </p:nvPr>
        </p:nvSpPr>
        <p:spPr>
          <a:xfrm>
            <a:off x="8491601" y="6322870"/>
            <a:ext cx="510387" cy="365125"/>
          </a:xfrm>
          <a:prstGeom prst="rect">
            <a:avLst/>
          </a:prstGeom>
        </p:spPr>
        <p:txBody>
          <a:bodyPr/>
          <a:lstStyle>
            <a:lvl1pPr>
              <a:defRPr sz="1200">
                <a:solidFill>
                  <a:srgbClr val="FFFFFF"/>
                </a:solidFill>
              </a:defRPr>
            </a:lvl1pPr>
          </a:lstStyle>
          <a:p>
            <a:pPr algn="ctr" fontAlgn="auto">
              <a:spcBef>
                <a:spcPts val="0"/>
              </a:spcBef>
              <a:spcAft>
                <a:spcPts val="0"/>
              </a:spcAft>
            </a:pPr>
            <a:fld id="{82D36AB3-2316-484A-8EF9-67EFC1B9B32B}" type="slidenum">
              <a:rPr lang="en-US" smtClean="0">
                <a:latin typeface="Calibri"/>
                <a:ea typeface=""/>
                <a:cs typeface=""/>
              </a:rPr>
              <a:pPr algn="ctr" fontAlgn="auto">
                <a:spcBef>
                  <a:spcPts val="0"/>
                </a:spcBef>
                <a:spcAft>
                  <a:spcPts val="0"/>
                </a:spcAft>
              </a:pPr>
              <a:t>‹#›</a:t>
            </a:fld>
            <a:endParaRPr lang="en-US" dirty="0">
              <a:latin typeface="Calibri"/>
              <a:ea typeface=""/>
              <a:cs typeface=""/>
            </a:endParaRPr>
          </a:p>
        </p:txBody>
      </p:sp>
    </p:spTree>
    <p:extLst>
      <p:ext uri="{BB962C8B-B14F-4D97-AF65-F5344CB8AC3E}">
        <p14:creationId xmlns:p14="http://schemas.microsoft.com/office/powerpoint/2010/main" val="1980426637"/>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079"/>
            <a:ext cx="9472864" cy="6858000"/>
          </a:xfrm>
          <a:prstGeom prst="rect">
            <a:avLst/>
          </a:prstGeom>
        </p:spPr>
      </p:pic>
      <p:sp>
        <p:nvSpPr>
          <p:cNvPr id="7" name="Title 1"/>
          <p:cNvSpPr>
            <a:spLocks noGrp="1"/>
          </p:cNvSpPr>
          <p:nvPr>
            <p:ph type="ctrTitle"/>
          </p:nvPr>
        </p:nvSpPr>
        <p:spPr>
          <a:xfrm>
            <a:off x="0" y="1120626"/>
            <a:ext cx="7647624" cy="1355422"/>
          </a:xfrm>
          <a:solidFill>
            <a:schemeClr val="bg1">
              <a:alpha val="70000"/>
            </a:schemeClr>
          </a:solidFill>
        </p:spPr>
        <p:txBody>
          <a:bodyPr>
            <a:noAutofit/>
          </a:bodyPr>
          <a:lstStyle/>
          <a:p>
            <a:pPr>
              <a:defRPr/>
            </a:pPr>
            <a:r>
              <a:rPr lang="en-US" sz="3200" b="1" dirty="0" smtClean="0">
                <a:solidFill>
                  <a:srgbClr val="2A5E34"/>
                </a:solidFill>
                <a:latin typeface="Calibri" charset="0"/>
                <a:ea typeface="ＭＳ Ｐゴシック" charset="0"/>
                <a:cs typeface="ＭＳ Ｐゴシック" charset="0"/>
              </a:rPr>
              <a:t>SESSION 1:</a:t>
            </a:r>
            <a:br>
              <a:rPr lang="en-US" sz="3200" b="1" dirty="0" smtClean="0">
                <a:solidFill>
                  <a:srgbClr val="2A5E34"/>
                </a:solidFill>
                <a:latin typeface="Calibri" charset="0"/>
                <a:ea typeface="ＭＳ Ｐゴシック" charset="0"/>
                <a:cs typeface="ＭＳ Ｐゴシック" charset="0"/>
              </a:rPr>
            </a:br>
            <a:r>
              <a:rPr lang="en-US" sz="3200" b="1" dirty="0" smtClean="0">
                <a:solidFill>
                  <a:srgbClr val="2A5E34"/>
                </a:solidFill>
                <a:latin typeface="Calibri" charset="0"/>
                <a:ea typeface="ＭＳ Ｐゴシック" charset="0"/>
                <a:cs typeface="ＭＳ Ｐゴシック" charset="0"/>
              </a:rPr>
              <a:t>INTRODUCTION</a:t>
            </a:r>
            <a:br>
              <a:rPr lang="en-US" sz="3200" b="1" dirty="0" smtClean="0">
                <a:solidFill>
                  <a:srgbClr val="2A5E34"/>
                </a:solidFill>
                <a:latin typeface="Calibri" charset="0"/>
                <a:ea typeface="ＭＳ Ｐゴシック" charset="0"/>
                <a:cs typeface="ＭＳ Ｐゴシック" charset="0"/>
              </a:rPr>
            </a:br>
            <a:endParaRPr lang="en-US" sz="2800" dirty="0">
              <a:solidFill>
                <a:srgbClr val="2A5E34"/>
              </a:solidFill>
              <a:latin typeface="Calibri" charset="0"/>
              <a:ea typeface="ＭＳ Ｐゴシック" charset="0"/>
              <a:cs typeface="ＭＳ Ｐゴシック" charset="0"/>
            </a:endParaRPr>
          </a:p>
        </p:txBody>
      </p:sp>
      <p:sp>
        <p:nvSpPr>
          <p:cNvPr id="8" name="Subtitle 2"/>
          <p:cNvSpPr>
            <a:spLocks noGrp="1"/>
          </p:cNvSpPr>
          <p:nvPr>
            <p:ph type="subTitle" idx="1"/>
          </p:nvPr>
        </p:nvSpPr>
        <p:spPr>
          <a:xfrm>
            <a:off x="3961" y="2672159"/>
            <a:ext cx="7643664" cy="755090"/>
          </a:xfrm>
          <a:solidFill>
            <a:srgbClr val="2A5E34">
              <a:alpha val="80000"/>
            </a:srgbClr>
          </a:solidFill>
        </p:spPr>
        <p:txBody>
          <a:bodyPr>
            <a:normAutofit/>
          </a:bodyPr>
          <a:lstStyle/>
          <a:p>
            <a:r>
              <a:rPr lang="en-US" sz="1600" b="1" dirty="0" smtClean="0">
                <a:solidFill>
                  <a:schemeClr val="bg1"/>
                </a:solidFill>
                <a:latin typeface="Calibri" charset="0"/>
                <a:ea typeface="ＭＳ Ｐゴシック" charset="0"/>
                <a:cs typeface="ＭＳ Ｐゴシック" charset="0"/>
              </a:rPr>
              <a:t/>
            </a:r>
            <a:br>
              <a:rPr lang="en-US" sz="1600" b="1" dirty="0" smtClean="0">
                <a:solidFill>
                  <a:schemeClr val="bg1"/>
                </a:solidFill>
                <a:latin typeface="Calibri" charset="0"/>
                <a:ea typeface="ＭＳ Ｐゴシック" charset="0"/>
                <a:cs typeface="ＭＳ Ｐゴシック" charset="0"/>
              </a:rPr>
            </a:br>
            <a:r>
              <a:rPr lang="en-US" sz="1600" b="1" dirty="0" smtClean="0">
                <a:solidFill>
                  <a:schemeClr val="bg1"/>
                </a:solidFill>
                <a:latin typeface="Calibri" charset="0"/>
                <a:ea typeface="ＭＳ Ｐゴシック" charset="0"/>
                <a:cs typeface="ＭＳ Ｐゴシック" charset="0"/>
              </a:rPr>
              <a:t>SDCG-10: Reading, 7-9 September, 2016</a:t>
            </a:r>
            <a:endParaRPr lang="en-US" sz="1600" b="1" dirty="0">
              <a:solidFill>
                <a:schemeClr val="bg1"/>
              </a:solidFill>
              <a:latin typeface="Calibri" charset="0"/>
              <a:ea typeface="ＭＳ Ｐゴシック" charset="0"/>
              <a:cs typeface="ＭＳ Ｐゴシック" charset="0"/>
            </a:endParaRPr>
          </a:p>
        </p:txBody>
      </p:sp>
      <p:sp>
        <p:nvSpPr>
          <p:cNvPr id="12" name="Rectangle 11"/>
          <p:cNvSpPr/>
          <p:nvPr/>
        </p:nvSpPr>
        <p:spPr>
          <a:xfrm>
            <a:off x="0" y="5621808"/>
            <a:ext cx="9472864" cy="1236191"/>
          </a:xfrm>
          <a:prstGeom prst="rect">
            <a:avLst/>
          </a:prstGeom>
          <a:solidFill>
            <a:schemeClr val="bg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fo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264" y="5901967"/>
            <a:ext cx="1937293" cy="814225"/>
          </a:xfrm>
          <a:prstGeom prst="rect">
            <a:avLst/>
          </a:prstGeom>
        </p:spPr>
      </p:pic>
      <p:pic>
        <p:nvPicPr>
          <p:cNvPr id="10" name="Picture 9" descr="CEOS_logo-[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26" y="5829029"/>
            <a:ext cx="1642738" cy="887163"/>
          </a:xfrm>
          <a:prstGeom prst="rect">
            <a:avLst/>
          </a:prstGeom>
        </p:spPr>
      </p:pic>
      <p:pic>
        <p:nvPicPr>
          <p:cNvPr id="11" name="Picture 10" descr="geo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1066" y="6307731"/>
            <a:ext cx="1803890" cy="265278"/>
          </a:xfrm>
          <a:prstGeom prst="rect">
            <a:avLst/>
          </a:prstGeom>
        </p:spPr>
      </p:pic>
    </p:spTree>
    <p:extLst>
      <p:ext uri="{BB962C8B-B14F-4D97-AF65-F5344CB8AC3E}">
        <p14:creationId xmlns:p14="http://schemas.microsoft.com/office/powerpoint/2010/main" val="1051985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SDCG-9 Actions Status</a:t>
            </a:r>
            <a:endParaRPr lang="en-US" dirty="0"/>
          </a:p>
        </p:txBody>
      </p:sp>
      <p:sp>
        <p:nvSpPr>
          <p:cNvPr id="4" name="Footer Placeholder 3"/>
          <p:cNvSpPr>
            <a:spLocks noGrp="1"/>
          </p:cNvSpPr>
          <p:nvPr>
            <p:ph type="ftr" sz="quarter" idx="11"/>
          </p:nvPr>
        </p:nvSpPr>
        <p:spPr>
          <a:xfrm>
            <a:off x="3921447" y="6226899"/>
            <a:ext cx="2098353" cy="569336"/>
          </a:xfrm>
        </p:spPr>
        <p:txBody>
          <a:bodyPr/>
          <a:lstStyle/>
          <a:p>
            <a:pPr>
              <a:defRPr/>
            </a:pPr>
            <a:r>
              <a:rPr lang="en-US" b="1" dirty="0" smtClean="0"/>
              <a:t>SDCG-10</a:t>
            </a:r>
          </a:p>
          <a:p>
            <a:pPr>
              <a:defRPr/>
            </a:pPr>
            <a:r>
              <a:rPr lang="en-US" b="1" dirty="0" smtClean="0"/>
              <a:t>Reading, UK</a:t>
            </a:r>
            <a:endParaRPr lang="en-US" sz="1000" b="1" dirty="0" smtClean="0"/>
          </a:p>
          <a:p>
            <a:pPr>
              <a:defRPr/>
            </a:pPr>
            <a:r>
              <a:rPr lang="en-US" sz="1000" b="1" dirty="0" smtClean="0"/>
              <a:t>September 7</a:t>
            </a:r>
            <a:r>
              <a:rPr lang="en-US" sz="1000" b="1" baseline="30000" dirty="0" smtClean="0"/>
              <a:t>th</a:t>
            </a:r>
            <a:r>
              <a:rPr lang="en-US" sz="1000" b="1" dirty="0" smtClean="0"/>
              <a:t>-9</a:t>
            </a:r>
            <a:r>
              <a:rPr lang="en-US" sz="1000" b="1" baseline="30000" dirty="0" smtClean="0"/>
              <a:t>th</a:t>
            </a:r>
            <a:r>
              <a:rPr lang="en-US" sz="1000" b="1" dirty="0" smtClean="0"/>
              <a:t> 2016</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10</a:t>
            </a:fld>
            <a:endParaRPr lang="en-US" dirty="0"/>
          </a:p>
        </p:txBody>
      </p:sp>
      <p:sp>
        <p:nvSpPr>
          <p:cNvPr id="9" name="Content Placeholder 8"/>
          <p:cNvSpPr>
            <a:spLocks noGrp="1"/>
          </p:cNvSpPr>
          <p:nvPr>
            <p:ph idx="1"/>
          </p:nvPr>
        </p:nvSpPr>
        <p:spPr>
          <a:xfrm>
            <a:off x="517194" y="1244472"/>
            <a:ext cx="8229600" cy="4525963"/>
          </a:xfrm>
        </p:spPr>
        <p:txBody>
          <a:bodyPr/>
          <a:lstStyle/>
          <a:p>
            <a:r>
              <a:rPr lang="en-US" dirty="0" smtClean="0"/>
              <a:t>28 total actions</a:t>
            </a:r>
          </a:p>
          <a:p>
            <a:r>
              <a:rPr lang="en-US" dirty="0" smtClean="0"/>
              <a:t>24 actions COMPLETE</a:t>
            </a:r>
          </a:p>
          <a:p>
            <a:r>
              <a:rPr lang="en-US" dirty="0" smtClean="0"/>
              <a:t>4 actions OVERDUE</a:t>
            </a:r>
          </a:p>
          <a:p>
            <a:r>
              <a:rPr lang="en-US" dirty="0" smtClean="0"/>
              <a:t>No actions explicitly due at SDCG-10</a:t>
            </a:r>
            <a:endParaRPr lang="en-US" dirty="0"/>
          </a:p>
        </p:txBody>
      </p:sp>
    </p:spTree>
    <p:extLst>
      <p:ext uri="{BB962C8B-B14F-4D97-AF65-F5344CB8AC3E}">
        <p14:creationId xmlns:p14="http://schemas.microsoft.com/office/powerpoint/2010/main" val="1500062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19" y="89224"/>
            <a:ext cx="7499762" cy="698785"/>
          </a:xfrm>
        </p:spPr>
        <p:txBody>
          <a:bodyPr/>
          <a:lstStyle/>
          <a:p>
            <a:r>
              <a:rPr lang="en-US" dirty="0" smtClean="0"/>
              <a:t>‘Wins’ on Outcomes since SDCG-9</a:t>
            </a:r>
            <a:endParaRPr lang="en-US" dirty="0"/>
          </a:p>
        </p:txBody>
      </p:sp>
      <p:sp>
        <p:nvSpPr>
          <p:cNvPr id="3" name="Content Placeholder 2"/>
          <p:cNvSpPr>
            <a:spLocks noGrp="1"/>
          </p:cNvSpPr>
          <p:nvPr>
            <p:ph idx="1"/>
          </p:nvPr>
        </p:nvSpPr>
        <p:spPr>
          <a:xfrm>
            <a:off x="142009" y="957943"/>
            <a:ext cx="8229600" cy="4917911"/>
          </a:xfrm>
        </p:spPr>
        <p:txBody>
          <a:bodyPr/>
          <a:lstStyle/>
          <a:p>
            <a:pPr marL="0" indent="0">
              <a:buNone/>
            </a:pPr>
            <a:r>
              <a:rPr lang="en-US" sz="2800" b="1" dirty="0" smtClean="0"/>
              <a:t>Outcome</a:t>
            </a:r>
          </a:p>
          <a:p>
            <a:pPr marL="0" indent="0">
              <a:buNone/>
            </a:pPr>
            <a:r>
              <a:rPr lang="en-US" sz="2800" b="1" dirty="0" smtClean="0"/>
              <a:t>2: </a:t>
            </a:r>
            <a:r>
              <a:rPr lang="en-US" sz="2800" dirty="0" smtClean="0"/>
              <a:t>Global Data Flows final draft</a:t>
            </a:r>
          </a:p>
          <a:p>
            <a:pPr marL="0" indent="0">
              <a:buNone/>
            </a:pPr>
            <a:r>
              <a:rPr lang="en-US" sz="2800" b="1" dirty="0" smtClean="0"/>
              <a:t>3: </a:t>
            </a:r>
            <a:r>
              <a:rPr lang="en-US" sz="2800" dirty="0" smtClean="0"/>
              <a:t>‘ARD’ progress and LSI-VC engagement</a:t>
            </a:r>
          </a:p>
          <a:p>
            <a:pPr marL="0" indent="0">
              <a:buNone/>
            </a:pPr>
            <a:r>
              <a:rPr lang="en-US" sz="2800" b="1" dirty="0" smtClean="0"/>
              <a:t>2</a:t>
            </a:r>
            <a:r>
              <a:rPr lang="en-US" sz="2800" b="1" dirty="0"/>
              <a:t>, 3: </a:t>
            </a:r>
            <a:r>
              <a:rPr lang="en-US" sz="2800" dirty="0"/>
              <a:t>Copernicus land service </a:t>
            </a:r>
            <a:r>
              <a:rPr lang="en-US" sz="2800" dirty="0" smtClean="0"/>
              <a:t>inputs</a:t>
            </a:r>
          </a:p>
          <a:p>
            <a:pPr marL="0" indent="0">
              <a:buNone/>
            </a:pPr>
            <a:r>
              <a:rPr lang="en-US" sz="2800" b="1" dirty="0" smtClean="0"/>
              <a:t>4</a:t>
            </a:r>
            <a:r>
              <a:rPr lang="en-US" sz="2800" b="1" dirty="0"/>
              <a:t>, 15: </a:t>
            </a:r>
            <a:r>
              <a:rPr lang="en-US" sz="2800" dirty="0"/>
              <a:t>MGD 2.0 / REDD Compass </a:t>
            </a:r>
            <a:r>
              <a:rPr lang="en-US" sz="2800" dirty="0" smtClean="0"/>
              <a:t>release</a:t>
            </a:r>
            <a:endParaRPr lang="en-US" sz="2800" dirty="0"/>
          </a:p>
          <a:p>
            <a:pPr marL="0" indent="0">
              <a:buNone/>
            </a:pPr>
            <a:r>
              <a:rPr lang="en-US" sz="2800" b="1" dirty="0" smtClean="0"/>
              <a:t>10: </a:t>
            </a:r>
            <a:r>
              <a:rPr lang="en-US" sz="2800" dirty="0" smtClean="0"/>
              <a:t>Data Cube Work Plan development</a:t>
            </a:r>
          </a:p>
          <a:p>
            <a:pPr marL="0" indent="0">
              <a:buNone/>
            </a:pPr>
            <a:r>
              <a:rPr lang="en-US" sz="2800" b="1" dirty="0" smtClean="0"/>
              <a:t>10</a:t>
            </a:r>
            <a:r>
              <a:rPr lang="en-US" sz="2800" b="1" dirty="0"/>
              <a:t>, 11: </a:t>
            </a:r>
            <a:r>
              <a:rPr lang="en-US" sz="2800" dirty="0"/>
              <a:t>Strong Colombia engagement</a:t>
            </a:r>
          </a:p>
          <a:p>
            <a:pPr marL="0" indent="0">
              <a:buNone/>
            </a:pPr>
            <a:r>
              <a:rPr lang="en-US" sz="2800" b="1" dirty="0" smtClean="0"/>
              <a:t>10, 11: </a:t>
            </a:r>
            <a:r>
              <a:rPr lang="en-US" sz="2800" dirty="0" smtClean="0"/>
              <a:t>New services demonstrations</a:t>
            </a:r>
          </a:p>
          <a:p>
            <a:pPr marL="0" indent="0">
              <a:buNone/>
            </a:pPr>
            <a:r>
              <a:rPr lang="en-US" sz="2800" b="1" dirty="0" smtClean="0"/>
              <a:t>12: </a:t>
            </a:r>
            <a:r>
              <a:rPr lang="en-US" sz="2800" dirty="0" smtClean="0"/>
              <a:t>Element 3 strategy endorsed by SIT-31</a:t>
            </a:r>
          </a:p>
          <a:p>
            <a:pPr marL="0" indent="0">
              <a:buNone/>
            </a:pPr>
            <a:r>
              <a:rPr lang="en-US" sz="2800" b="1" dirty="0" smtClean="0"/>
              <a:t>15: </a:t>
            </a:r>
            <a:r>
              <a:rPr lang="en-US" sz="2800" dirty="0" smtClean="0"/>
              <a:t>GFOI component coordination calls</a:t>
            </a:r>
          </a:p>
        </p:txBody>
      </p:sp>
    </p:spTree>
    <p:extLst>
      <p:ext uri="{BB962C8B-B14F-4D97-AF65-F5344CB8AC3E}">
        <p14:creationId xmlns:p14="http://schemas.microsoft.com/office/powerpoint/2010/main" val="8579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Work Plan Outcomes</a:t>
            </a:r>
            <a:endParaRPr lang="en-US" dirty="0"/>
          </a:p>
        </p:txBody>
      </p:sp>
      <p:sp>
        <p:nvSpPr>
          <p:cNvPr id="3" name="Content Placeholder 2"/>
          <p:cNvSpPr>
            <a:spLocks noGrp="1"/>
          </p:cNvSpPr>
          <p:nvPr>
            <p:ph idx="1"/>
          </p:nvPr>
        </p:nvSpPr>
        <p:spPr>
          <a:xfrm>
            <a:off x="515720" y="967273"/>
            <a:ext cx="6211083" cy="1266088"/>
          </a:xfrm>
        </p:spPr>
        <p:txBody>
          <a:bodyPr/>
          <a:lstStyle/>
          <a:p>
            <a:pPr marL="0" indent="0">
              <a:buNone/>
            </a:pPr>
            <a:r>
              <a:rPr lang="en-US" sz="2400" b="1" dirty="0" smtClean="0"/>
              <a:t>Status Going Into to SDCG-10</a:t>
            </a:r>
          </a:p>
          <a:p>
            <a:pPr marL="0" indent="0">
              <a:buNone/>
            </a:pPr>
            <a:endParaRPr lang="en-US" sz="2400" b="1" dirty="0"/>
          </a:p>
          <a:p>
            <a:pPr marL="0" indent="0">
              <a:buNone/>
            </a:pPr>
            <a:endParaRPr lang="en-US" sz="2400" b="1" dirty="0" smtClean="0"/>
          </a:p>
          <a:p>
            <a:pPr marL="0" indent="0">
              <a:buNone/>
            </a:pPr>
            <a:r>
              <a:rPr lang="en-US" sz="1200" i="1" dirty="0" smtClean="0"/>
              <a:t>* Full outcome text in 3yWP and SDCG-10 agenda</a:t>
            </a:r>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12</a:t>
            </a:fld>
            <a:endParaRPr lang="en-US" dirty="0"/>
          </a:p>
        </p:txBody>
      </p:sp>
      <p:graphicFrame>
        <p:nvGraphicFramePr>
          <p:cNvPr id="6" name="Table 5"/>
          <p:cNvGraphicFramePr>
            <a:graphicFrameLocks noGrp="1"/>
          </p:cNvGraphicFramePr>
          <p:nvPr>
            <p:extLst/>
          </p:nvPr>
        </p:nvGraphicFramePr>
        <p:xfrm>
          <a:off x="142009" y="2739279"/>
          <a:ext cx="8809967" cy="3226310"/>
        </p:xfrm>
        <a:graphic>
          <a:graphicData uri="http://schemas.openxmlformats.org/drawingml/2006/table">
            <a:tbl>
              <a:tblPr firstRow="1" bandRow="1">
                <a:tableStyleId>{F5AB1C69-6EDB-4FF4-983F-18BD219EF322}</a:tableStyleId>
              </a:tblPr>
              <a:tblGrid>
                <a:gridCol w="422534"/>
                <a:gridCol w="1947383"/>
                <a:gridCol w="2359550"/>
                <a:gridCol w="512064"/>
                <a:gridCol w="2020824"/>
                <a:gridCol w="1547612"/>
              </a:tblGrid>
              <a:tr h="281167">
                <a:tc>
                  <a:txBody>
                    <a:bodyPr/>
                    <a:lstStyle/>
                    <a:p>
                      <a:endParaRPr lang="en-US" sz="1200" dirty="0"/>
                    </a:p>
                  </a:txBody>
                  <a:tcPr/>
                </a:tc>
                <a:tc>
                  <a:txBody>
                    <a:bodyPr/>
                    <a:lstStyle/>
                    <a:p>
                      <a:r>
                        <a:rPr lang="en-US" sz="1200" dirty="0" smtClean="0"/>
                        <a:t>Outcome*</a:t>
                      </a:r>
                      <a:endParaRPr lang="en-US" sz="1200" dirty="0"/>
                    </a:p>
                  </a:txBody>
                  <a:tcPr/>
                </a:tc>
                <a:tc>
                  <a:txBody>
                    <a:bodyPr/>
                    <a:lstStyle/>
                    <a:p>
                      <a:r>
                        <a:rPr lang="en-US" sz="1200" dirty="0" smtClean="0"/>
                        <a:t>Status</a:t>
                      </a:r>
                      <a:endParaRPr lang="en-US" sz="1200" dirty="0"/>
                    </a:p>
                  </a:txBody>
                  <a:tcPr/>
                </a:tc>
                <a:tc>
                  <a:txBody>
                    <a:bodyPr/>
                    <a:lstStyle/>
                    <a:p>
                      <a:endParaRPr lang="en-US" sz="1200" dirty="0"/>
                    </a:p>
                  </a:txBody>
                  <a:tcPr/>
                </a:tc>
                <a:tc>
                  <a:txBody>
                    <a:bodyPr/>
                    <a:lstStyle/>
                    <a:p>
                      <a:r>
                        <a:rPr lang="en-US" sz="1200" dirty="0" smtClean="0"/>
                        <a:t>Outcome*</a:t>
                      </a:r>
                      <a:endParaRPr lang="en-US" sz="1200" dirty="0"/>
                    </a:p>
                  </a:txBody>
                  <a:tcPr/>
                </a:tc>
                <a:tc>
                  <a:txBody>
                    <a:bodyPr/>
                    <a:lstStyle/>
                    <a:p>
                      <a:r>
                        <a:rPr lang="en-US" sz="1200" dirty="0" smtClean="0"/>
                        <a:t>Status</a:t>
                      </a:r>
                      <a:endParaRPr lang="en-US" sz="1200" dirty="0"/>
                    </a:p>
                  </a:txBody>
                  <a:tcPr/>
                </a:tc>
              </a:tr>
              <a:tr h="314891">
                <a:tc rowSpan="3">
                  <a:txBody>
                    <a:bodyPr/>
                    <a:lstStyle/>
                    <a:p>
                      <a:pPr algn="ctr"/>
                      <a:r>
                        <a:rPr lang="en-US" sz="1200" dirty="0" smtClean="0"/>
                        <a:t>Baseline</a:t>
                      </a:r>
                      <a:endParaRPr lang="en-US" sz="1200" dirty="0"/>
                    </a:p>
                  </a:txBody>
                  <a:tcPr vert="vert270" anchor="ctr"/>
                </a:tc>
                <a:tc>
                  <a:txBody>
                    <a:bodyPr/>
                    <a:lstStyle/>
                    <a:p>
                      <a:r>
                        <a:rPr lang="en-US" sz="1200" dirty="0" smtClean="0"/>
                        <a:t>#1: Global Coverage</a:t>
                      </a:r>
                      <a:endParaRPr lang="en-US" sz="1200" dirty="0"/>
                    </a:p>
                  </a:txBody>
                  <a:tcPr/>
                </a:tc>
                <a:tc>
                  <a:txBody>
                    <a:bodyPr/>
                    <a:lstStyle/>
                    <a:p>
                      <a:r>
                        <a:rPr lang="en-US" sz="1200" dirty="0" smtClean="0"/>
                        <a:t>In Progress</a:t>
                      </a:r>
                      <a:endParaRPr lang="en-US" sz="1200" dirty="0"/>
                    </a:p>
                  </a:txBody>
                  <a:tcPr>
                    <a:solidFill>
                      <a:schemeClr val="accent3">
                        <a:lumMod val="75000"/>
                      </a:schemeClr>
                    </a:solidFill>
                  </a:tcPr>
                </a:tc>
                <a:tc rowSpan="2">
                  <a:txBody>
                    <a:bodyPr/>
                    <a:lstStyle/>
                    <a:p>
                      <a:pPr algn="ctr"/>
                      <a:r>
                        <a:rPr lang="en-US" sz="1200" dirty="0" smtClean="0"/>
                        <a:t>Service (Cont’d)</a:t>
                      </a:r>
                      <a:endParaRPr lang="en-US" sz="1200" dirty="0"/>
                    </a:p>
                  </a:txBody>
                  <a:tcPr vert="vert270" anchor="ctr"/>
                </a:tc>
                <a:tc>
                  <a:txBody>
                    <a:bodyPr/>
                    <a:lstStyle/>
                    <a:p>
                      <a:r>
                        <a:rPr lang="en-US" sz="1200" dirty="0" smtClean="0"/>
                        <a:t>#10: Cloud</a:t>
                      </a:r>
                      <a:r>
                        <a:rPr lang="en-US" sz="1200" baseline="0" dirty="0" smtClean="0"/>
                        <a:t> Computing Pilots</a:t>
                      </a:r>
                      <a:endParaRPr lang="en-US" sz="1200" dirty="0"/>
                    </a:p>
                  </a:txBody>
                  <a:tcPr/>
                </a:tc>
                <a:tc>
                  <a:txBody>
                    <a:bodyPr/>
                    <a:lstStyle/>
                    <a:p>
                      <a:r>
                        <a:rPr lang="en-US" sz="1200" kern="1200" dirty="0" smtClean="0">
                          <a:solidFill>
                            <a:schemeClr val="dk1"/>
                          </a:solidFill>
                          <a:latin typeface="+mn-lt"/>
                          <a:ea typeface="+mn-ea"/>
                          <a:cs typeface="+mn-cs"/>
                        </a:rPr>
                        <a:t>Colombia yes, Kenya no</a:t>
                      </a:r>
                      <a:endParaRPr lang="en-US" sz="1200" kern="1200" dirty="0">
                        <a:solidFill>
                          <a:schemeClr val="dk1"/>
                        </a:solidFill>
                        <a:latin typeface="+mn-lt"/>
                        <a:ea typeface="+mn-ea"/>
                        <a:cs typeface="+mn-cs"/>
                      </a:endParaRPr>
                    </a:p>
                  </a:txBody>
                  <a:tcPr>
                    <a:solidFill>
                      <a:schemeClr val="accent3">
                        <a:lumMod val="75000"/>
                      </a:schemeClr>
                    </a:solidFill>
                  </a:tcPr>
                </a:tc>
              </a:tr>
              <a:tr h="257602">
                <a:tc vMerge="1">
                  <a:txBody>
                    <a:bodyPr/>
                    <a:lstStyle/>
                    <a:p>
                      <a:endParaRPr lang="en-US" sz="1200" dirty="0"/>
                    </a:p>
                  </a:txBody>
                  <a:tcPr/>
                </a:tc>
                <a:tc>
                  <a:txBody>
                    <a:bodyPr/>
                    <a:lstStyle/>
                    <a:p>
                      <a:r>
                        <a:rPr lang="en-US" sz="1200" dirty="0" smtClean="0"/>
                        <a:t>#2 Data Flows</a:t>
                      </a:r>
                      <a:endParaRPr lang="en-US" sz="1200" dirty="0"/>
                    </a:p>
                  </a:txBody>
                  <a:tcPr/>
                </a:tc>
                <a:tc>
                  <a:txBody>
                    <a:bodyPr/>
                    <a:lstStyle/>
                    <a:p>
                      <a:r>
                        <a:rPr lang="en-US" sz="1200" dirty="0" smtClean="0"/>
                        <a:t>Final </a:t>
                      </a:r>
                      <a:r>
                        <a:rPr lang="en-US" sz="1200" baseline="0" dirty="0" smtClean="0"/>
                        <a:t>Draft for Review</a:t>
                      </a:r>
                      <a:endParaRPr lang="en-US" sz="1200" dirty="0"/>
                    </a:p>
                  </a:txBody>
                  <a:tcPr>
                    <a:solidFill>
                      <a:schemeClr val="accent6">
                        <a:lumMod val="75000"/>
                      </a:schemeClr>
                    </a:solidFill>
                  </a:tcPr>
                </a:tc>
                <a:tc vMerge="1">
                  <a:txBody>
                    <a:bodyPr/>
                    <a:lstStyle/>
                    <a:p>
                      <a:endParaRPr lang="en-US" sz="1200" dirty="0"/>
                    </a:p>
                  </a:txBody>
                  <a:tcPr/>
                </a:tc>
                <a:tc>
                  <a:txBody>
                    <a:bodyPr/>
                    <a:lstStyle/>
                    <a:p>
                      <a:r>
                        <a:rPr lang="en-US" sz="1200" dirty="0" smtClean="0"/>
                        <a:t>#11: National Model</a:t>
                      </a:r>
                      <a:endParaRPr lang="en-US" sz="1200" dirty="0"/>
                    </a:p>
                  </a:txBody>
                  <a:tcPr/>
                </a:tc>
                <a:tc>
                  <a:txBody>
                    <a:bodyPr/>
                    <a:lstStyle/>
                    <a:p>
                      <a:r>
                        <a:rPr lang="en-US" sz="1200" dirty="0" smtClean="0">
                          <a:solidFill>
                            <a:schemeClr val="tx1"/>
                          </a:solidFill>
                        </a:rPr>
                        <a:t>Colombia</a:t>
                      </a:r>
                      <a:r>
                        <a:rPr lang="en-US" sz="1200" baseline="0" dirty="0" smtClean="0">
                          <a:solidFill>
                            <a:schemeClr val="tx1"/>
                          </a:solidFill>
                        </a:rPr>
                        <a:t> considered</a:t>
                      </a:r>
                      <a:endParaRPr lang="en-US" sz="1200" dirty="0">
                        <a:solidFill>
                          <a:schemeClr val="tx1"/>
                        </a:solidFill>
                      </a:endParaRPr>
                    </a:p>
                  </a:txBody>
                  <a:tcPr>
                    <a:solidFill>
                      <a:schemeClr val="accent6">
                        <a:lumMod val="75000"/>
                      </a:schemeClr>
                    </a:solidFill>
                  </a:tcPr>
                </a:tc>
              </a:tr>
              <a:tr h="286247">
                <a:tc vMerge="1">
                  <a:txBody>
                    <a:bodyPr/>
                    <a:lstStyle/>
                    <a:p>
                      <a:endParaRPr lang="en-US" sz="1200" dirty="0"/>
                    </a:p>
                  </a:txBody>
                  <a:tcPr/>
                </a:tc>
                <a:tc>
                  <a:txBody>
                    <a:bodyPr/>
                    <a:lstStyle/>
                    <a:p>
                      <a:r>
                        <a:rPr lang="en-US" sz="1200" dirty="0" smtClean="0"/>
                        <a:t>#3: Info.</a:t>
                      </a:r>
                      <a:r>
                        <a:rPr lang="en-US" sz="1200" baseline="0" dirty="0" smtClean="0"/>
                        <a:t> Products</a:t>
                      </a:r>
                      <a:endParaRPr lang="en-US" sz="1200" dirty="0"/>
                    </a:p>
                  </a:txBody>
                  <a:tcPr/>
                </a:tc>
                <a:tc>
                  <a:txBody>
                    <a:bodyPr/>
                    <a:lstStyle/>
                    <a:p>
                      <a:r>
                        <a:rPr lang="en-US" sz="1200" dirty="0" smtClean="0"/>
                        <a:t>Progress in ‘ARD’</a:t>
                      </a:r>
                      <a:endParaRPr lang="en-US" sz="1200" dirty="0"/>
                    </a:p>
                  </a:txBody>
                  <a:tcPr>
                    <a:solidFill>
                      <a:schemeClr val="accent6">
                        <a:lumMod val="75000"/>
                      </a:schemeClr>
                    </a:solidFill>
                  </a:tcPr>
                </a:tc>
                <a:tc rowSpan="3">
                  <a:txBody>
                    <a:bodyPr/>
                    <a:lstStyle/>
                    <a:p>
                      <a:pPr algn="ctr"/>
                      <a:r>
                        <a:rPr lang="en-US" sz="1200" dirty="0" smtClean="0"/>
                        <a:t>R&amp;D</a:t>
                      </a:r>
                      <a:endParaRPr lang="en-US" sz="1200" dirty="0"/>
                    </a:p>
                  </a:txBody>
                  <a:tcPr vert="vert270" anchor="ctr"/>
                </a:tc>
                <a:tc>
                  <a:txBody>
                    <a:bodyPr/>
                    <a:lstStyle/>
                    <a:p>
                      <a:r>
                        <a:rPr lang="en-US" sz="1200" dirty="0" smtClean="0"/>
                        <a:t>#12: E3 Strategy</a:t>
                      </a:r>
                      <a:endParaRPr lang="en-US" sz="1200" dirty="0"/>
                    </a:p>
                  </a:txBody>
                  <a:tcPr/>
                </a:tc>
                <a:tc>
                  <a:txBody>
                    <a:bodyPr/>
                    <a:lstStyle/>
                    <a:p>
                      <a:r>
                        <a:rPr lang="en-US" sz="1200" dirty="0" smtClean="0"/>
                        <a:t>Complete</a:t>
                      </a:r>
                      <a:endParaRPr lang="en-US" sz="1200" dirty="0"/>
                    </a:p>
                  </a:txBody>
                  <a:tcPr>
                    <a:solidFill>
                      <a:schemeClr val="accent3">
                        <a:lumMod val="75000"/>
                      </a:schemeClr>
                    </a:solidFill>
                  </a:tcPr>
                </a:tc>
              </a:tr>
              <a:tr h="286247">
                <a:tc rowSpan="6">
                  <a:txBody>
                    <a:bodyPr/>
                    <a:lstStyle/>
                    <a:p>
                      <a:pPr algn="ctr"/>
                      <a:r>
                        <a:rPr lang="en-US" sz="1200" dirty="0" smtClean="0"/>
                        <a:t>Services</a:t>
                      </a:r>
                      <a:endParaRPr lang="en-US" sz="1200" dirty="0"/>
                    </a:p>
                  </a:txBody>
                  <a:tcPr vert="vert270" anchor="ctr"/>
                </a:tc>
                <a:tc>
                  <a:txBody>
                    <a:bodyPr/>
                    <a:lstStyle/>
                    <a:p>
                      <a:r>
                        <a:rPr lang="en-US" sz="1200" dirty="0" smtClean="0"/>
                        <a:t>#4: MGD Integration</a:t>
                      </a:r>
                      <a:endParaRPr lang="en-US" sz="1200" dirty="0"/>
                    </a:p>
                  </a:txBody>
                  <a:tcPr/>
                </a:tc>
                <a:tc>
                  <a:txBody>
                    <a:bodyPr/>
                    <a:lstStyle/>
                    <a:p>
                      <a:r>
                        <a:rPr lang="en-US" sz="1200" dirty="0" smtClean="0">
                          <a:solidFill>
                            <a:schemeClr val="tx1"/>
                          </a:solidFill>
                        </a:rPr>
                        <a:t>Integration</a:t>
                      </a:r>
                      <a:r>
                        <a:rPr lang="en-US" sz="1200" baseline="0" dirty="0" smtClean="0">
                          <a:solidFill>
                            <a:schemeClr val="tx1"/>
                          </a:solidFill>
                        </a:rPr>
                        <a:t> with MGD 2.0?</a:t>
                      </a:r>
                      <a:endParaRPr lang="en-US" sz="1200" dirty="0">
                        <a:solidFill>
                          <a:schemeClr val="tx1"/>
                        </a:solidFill>
                      </a:endParaRPr>
                    </a:p>
                  </a:txBody>
                  <a:tcPr>
                    <a:solidFill>
                      <a:schemeClr val="accent6">
                        <a:lumMod val="75000"/>
                      </a:schemeClr>
                    </a:solidFill>
                  </a:tcPr>
                </a:tc>
                <a:tc vMerge="1">
                  <a:txBody>
                    <a:bodyPr/>
                    <a:lstStyle/>
                    <a:p>
                      <a:endParaRPr lang="en-US" sz="1200" dirty="0"/>
                    </a:p>
                  </a:txBody>
                  <a:tcPr/>
                </a:tc>
                <a:tc>
                  <a:txBody>
                    <a:bodyPr/>
                    <a:lstStyle/>
                    <a:p>
                      <a:r>
                        <a:rPr lang="en-US" sz="1200" dirty="0" smtClean="0"/>
                        <a:t>#13: Data for R&amp;D</a:t>
                      </a:r>
                      <a:endParaRPr lang="en-US" sz="1200" dirty="0"/>
                    </a:p>
                  </a:txBody>
                  <a:tcPr/>
                </a:tc>
                <a:tc>
                  <a:txBody>
                    <a:bodyPr/>
                    <a:lstStyle/>
                    <a:p>
                      <a:r>
                        <a:rPr lang="en-US" sz="1200" dirty="0" smtClean="0"/>
                        <a:t>In progress – ASI,</a:t>
                      </a:r>
                      <a:r>
                        <a:rPr lang="en-US" sz="1200" baseline="0" dirty="0" smtClean="0"/>
                        <a:t> CNES</a:t>
                      </a:r>
                      <a:endParaRPr lang="en-US" sz="1200" dirty="0"/>
                    </a:p>
                  </a:txBody>
                  <a:tcPr>
                    <a:solidFill>
                      <a:schemeClr val="accent3">
                        <a:lumMod val="75000"/>
                      </a:schemeClr>
                    </a:solidFill>
                  </a:tcPr>
                </a:tc>
              </a:tr>
              <a:tr h="278295">
                <a:tc vMerge="1">
                  <a:txBody>
                    <a:bodyPr/>
                    <a:lstStyle/>
                    <a:p>
                      <a:endParaRPr lang="en-US" sz="1200" dirty="0"/>
                    </a:p>
                  </a:txBody>
                  <a:tcPr/>
                </a:tc>
                <a:tc>
                  <a:txBody>
                    <a:bodyPr/>
                    <a:lstStyle/>
                    <a:p>
                      <a:r>
                        <a:rPr lang="en-US" sz="1200" dirty="0" smtClean="0"/>
                        <a:t>#5: CB Meetings</a:t>
                      </a:r>
                      <a:endParaRPr lang="en-US" sz="1200" dirty="0"/>
                    </a:p>
                  </a:txBody>
                  <a:tcPr/>
                </a:tc>
                <a:tc>
                  <a:txBody>
                    <a:bodyPr/>
                    <a:lstStyle/>
                    <a:p>
                      <a:r>
                        <a:rPr lang="en-US" sz="1200" dirty="0" err="1" smtClean="0">
                          <a:solidFill>
                            <a:schemeClr val="tx1"/>
                          </a:solidFill>
                        </a:rPr>
                        <a:t>SilvaCarbon</a:t>
                      </a:r>
                      <a:r>
                        <a:rPr lang="en-US" sz="1200" dirty="0" smtClean="0">
                          <a:solidFill>
                            <a:schemeClr val="tx1"/>
                          </a:solidFill>
                        </a:rPr>
                        <a:t> support</a:t>
                      </a:r>
                      <a:r>
                        <a:rPr lang="en-US" sz="1200" baseline="0" dirty="0" smtClean="0">
                          <a:solidFill>
                            <a:schemeClr val="tx1"/>
                          </a:solidFill>
                        </a:rPr>
                        <a:t> drifting</a:t>
                      </a:r>
                      <a:endParaRPr lang="en-US" sz="1200" dirty="0">
                        <a:solidFill>
                          <a:schemeClr val="tx1"/>
                        </a:solidFill>
                      </a:endParaRPr>
                    </a:p>
                  </a:txBody>
                  <a:tcPr>
                    <a:solidFill>
                      <a:schemeClr val="accent6">
                        <a:lumMod val="75000"/>
                      </a:schemeClr>
                    </a:solidFill>
                  </a:tcPr>
                </a:tc>
                <a:tc vMerge="1">
                  <a:txBody>
                    <a:bodyPr/>
                    <a:lstStyle/>
                    <a:p>
                      <a:endParaRPr lang="en-US" sz="1200" dirty="0"/>
                    </a:p>
                  </a:txBody>
                  <a:tcPr/>
                </a:tc>
                <a:tc>
                  <a:txBody>
                    <a:bodyPr/>
                    <a:lstStyle/>
                    <a:p>
                      <a:r>
                        <a:rPr lang="en-US" sz="1200" dirty="0" smtClean="0"/>
                        <a:t>#14: Broker Commercial</a:t>
                      </a:r>
                      <a:endParaRPr lang="en-US" sz="1200" dirty="0"/>
                    </a:p>
                  </a:txBody>
                  <a:tcPr/>
                </a:tc>
                <a:tc>
                  <a:txBody>
                    <a:bodyPr/>
                    <a:lstStyle/>
                    <a:p>
                      <a:r>
                        <a:rPr lang="en-US" sz="1200" dirty="0" smtClean="0"/>
                        <a:t>Next steps?</a:t>
                      </a:r>
                      <a:endParaRPr lang="en-US" sz="1200" dirty="0"/>
                    </a:p>
                  </a:txBody>
                  <a:tcPr>
                    <a:solidFill>
                      <a:schemeClr val="accent6">
                        <a:lumMod val="75000"/>
                      </a:schemeClr>
                    </a:solidFill>
                  </a:tcPr>
                </a:tc>
              </a:tr>
              <a:tr h="285433">
                <a:tc vMerge="1">
                  <a:txBody>
                    <a:bodyPr/>
                    <a:lstStyle/>
                    <a:p>
                      <a:endParaRPr lang="en-US" sz="1200" dirty="0"/>
                    </a:p>
                  </a:txBody>
                  <a:tcPr/>
                </a:tc>
                <a:tc>
                  <a:txBody>
                    <a:bodyPr/>
                    <a:lstStyle/>
                    <a:p>
                      <a:r>
                        <a:rPr lang="en-US" sz="1200" dirty="0" smtClean="0"/>
                        <a:t>#6: Ensured</a:t>
                      </a:r>
                      <a:r>
                        <a:rPr lang="en-US" sz="1200" baseline="0" dirty="0" smtClean="0"/>
                        <a:t> coverage (CDS)</a:t>
                      </a:r>
                      <a:endParaRPr lang="en-US" sz="1200" dirty="0"/>
                    </a:p>
                  </a:txBody>
                  <a:tcPr/>
                </a:tc>
                <a:tc>
                  <a:txBody>
                    <a:bodyPr/>
                    <a:lstStyle/>
                    <a:p>
                      <a:r>
                        <a:rPr lang="en-US" sz="1200" baseline="0" dirty="0" smtClean="0"/>
                        <a:t>For LS+S2A</a:t>
                      </a:r>
                      <a:endParaRPr lang="en-US" sz="1200" dirty="0"/>
                    </a:p>
                  </a:txBody>
                  <a:tcPr>
                    <a:solidFill>
                      <a:schemeClr val="accent3">
                        <a:lumMod val="75000"/>
                      </a:schemeClr>
                    </a:solidFill>
                  </a:tcPr>
                </a:tc>
                <a:tc rowSpan="3">
                  <a:txBody>
                    <a:bodyPr/>
                    <a:lstStyle/>
                    <a:p>
                      <a:pPr algn="ctr"/>
                      <a:r>
                        <a:rPr lang="en-US" sz="1200" dirty="0" smtClean="0"/>
                        <a:t>Component </a:t>
                      </a:r>
                      <a:r>
                        <a:rPr lang="en-US" sz="1200" dirty="0" err="1" smtClean="0"/>
                        <a:t>Coord’n</a:t>
                      </a:r>
                      <a:endParaRPr lang="en-US" sz="1200" dirty="0"/>
                    </a:p>
                  </a:txBody>
                  <a:tcPr vert="vert270" anchor="ctr"/>
                </a:tc>
                <a:tc>
                  <a:txBody>
                    <a:bodyPr/>
                    <a:lstStyle/>
                    <a:p>
                      <a:r>
                        <a:rPr lang="en-US" sz="1200" dirty="0" smtClean="0"/>
                        <a:t>#15: Customer Experience</a:t>
                      </a:r>
                      <a:endParaRPr lang="en-US" sz="1200" dirty="0"/>
                    </a:p>
                  </a:txBody>
                  <a:tcPr/>
                </a:tc>
                <a:tc>
                  <a:txBody>
                    <a:bodyPr/>
                    <a:lstStyle/>
                    <a:p>
                      <a:r>
                        <a:rPr lang="en-US" sz="1200" dirty="0" smtClean="0">
                          <a:solidFill>
                            <a:schemeClr val="bg1"/>
                          </a:solidFill>
                        </a:rPr>
                        <a:t>Not yet</a:t>
                      </a:r>
                      <a:endParaRPr lang="en-US" sz="1200" dirty="0">
                        <a:solidFill>
                          <a:schemeClr val="bg1"/>
                        </a:solidFill>
                      </a:endParaRPr>
                    </a:p>
                  </a:txBody>
                  <a:tcPr>
                    <a:solidFill>
                      <a:schemeClr val="accent2">
                        <a:lumMod val="75000"/>
                      </a:schemeClr>
                    </a:solidFill>
                  </a:tcPr>
                </a:tc>
              </a:tr>
              <a:tr h="294198">
                <a:tc vMerge="1">
                  <a:txBody>
                    <a:bodyPr/>
                    <a:lstStyle/>
                    <a:p>
                      <a:endParaRPr lang="en-US" sz="1200" dirty="0"/>
                    </a:p>
                  </a:txBody>
                  <a:tcPr/>
                </a:tc>
                <a:tc>
                  <a:txBody>
                    <a:bodyPr/>
                    <a:lstStyle/>
                    <a:p>
                      <a:r>
                        <a:rPr lang="en-US" sz="1200" dirty="0" smtClean="0"/>
                        <a:t>#7: Interop</a:t>
                      </a:r>
                      <a:r>
                        <a:rPr lang="en-US" sz="1200" baseline="0" dirty="0" smtClean="0"/>
                        <a:t>. Discovery Tools</a:t>
                      </a:r>
                      <a:endParaRPr lang="en-US" sz="1200" dirty="0"/>
                    </a:p>
                  </a:txBody>
                  <a:tcPr/>
                </a:tc>
                <a:tc>
                  <a:txBody>
                    <a:bodyPr/>
                    <a:lstStyle/>
                    <a:p>
                      <a:r>
                        <a:rPr lang="en-US" sz="1200" baseline="0" dirty="0" smtClean="0">
                          <a:solidFill>
                            <a:schemeClr val="bg1"/>
                          </a:solidFill>
                        </a:rPr>
                        <a:t>Any progress?</a:t>
                      </a:r>
                      <a:endParaRPr lang="en-US" sz="1200" dirty="0">
                        <a:solidFill>
                          <a:schemeClr val="bg1"/>
                        </a:solidFill>
                      </a:endParaRPr>
                    </a:p>
                  </a:txBody>
                  <a:tcPr>
                    <a:solidFill>
                      <a:schemeClr val="accent2">
                        <a:lumMod val="75000"/>
                      </a:schemeClr>
                    </a:solidFill>
                  </a:tcPr>
                </a:tc>
                <a:tc vMerge="1">
                  <a:txBody>
                    <a:bodyPr/>
                    <a:lstStyle/>
                    <a:p>
                      <a:endParaRPr lang="en-US" sz="1200" dirty="0"/>
                    </a:p>
                  </a:txBody>
                  <a:tcPr/>
                </a:tc>
                <a:tc>
                  <a:txBody>
                    <a:bodyPr/>
                    <a:lstStyle/>
                    <a:p>
                      <a:r>
                        <a:rPr lang="en-US" sz="1200" dirty="0" smtClean="0"/>
                        <a:t>#16: Priority Country Service</a:t>
                      </a:r>
                      <a:endParaRPr lang="en-US" sz="1200" dirty="0"/>
                    </a:p>
                  </a:txBody>
                  <a:tcPr/>
                </a:tc>
                <a:tc>
                  <a:txBody>
                    <a:bodyPr/>
                    <a:lstStyle/>
                    <a:p>
                      <a:r>
                        <a:rPr lang="en-US" sz="1200" dirty="0" smtClean="0"/>
                        <a:t>Kenya only</a:t>
                      </a:r>
                      <a:endParaRPr lang="en-US" sz="1200" dirty="0"/>
                    </a:p>
                  </a:txBody>
                  <a:tcPr>
                    <a:solidFill>
                      <a:schemeClr val="accent6">
                        <a:lumMod val="75000"/>
                      </a:schemeClr>
                    </a:solidFill>
                  </a:tcPr>
                </a:tc>
              </a:tr>
              <a:tr h="310101">
                <a:tc vMerge="1">
                  <a:txBody>
                    <a:bodyPr/>
                    <a:lstStyle/>
                    <a:p>
                      <a:endParaRPr lang="en-US" sz="1200" dirty="0"/>
                    </a:p>
                  </a:txBody>
                  <a:tcPr/>
                </a:tc>
                <a:tc>
                  <a:txBody>
                    <a:bodyPr/>
                    <a:lstStyle/>
                    <a:p>
                      <a:r>
                        <a:rPr lang="en-US" sz="1200" dirty="0" smtClean="0"/>
                        <a:t>#8: Core Data</a:t>
                      </a:r>
                      <a:r>
                        <a:rPr lang="en-US" sz="1200" baseline="0" dirty="0" smtClean="0"/>
                        <a:t> Assembly</a:t>
                      </a:r>
                      <a:endParaRPr lang="en-US" sz="1200" dirty="0"/>
                    </a:p>
                  </a:txBody>
                  <a:tcPr/>
                </a:tc>
                <a:tc>
                  <a:txBody>
                    <a:bodyPr/>
                    <a:lstStyle/>
                    <a:p>
                      <a:r>
                        <a:rPr lang="en-US" sz="1200" kern="1200" baseline="0" dirty="0" smtClean="0">
                          <a:solidFill>
                            <a:schemeClr val="dk1"/>
                          </a:solidFill>
                          <a:latin typeface="+mn-lt"/>
                          <a:ea typeface="+mn-ea"/>
                          <a:cs typeface="+mn-cs"/>
                        </a:rPr>
                        <a:t>Data Flow Study, ‘ARD’</a:t>
                      </a:r>
                      <a:endParaRPr lang="en-US" sz="1200" kern="1200" baseline="0" dirty="0">
                        <a:solidFill>
                          <a:schemeClr val="dk1"/>
                        </a:solidFill>
                        <a:latin typeface="+mn-lt"/>
                        <a:ea typeface="+mn-ea"/>
                        <a:cs typeface="+mn-cs"/>
                      </a:endParaRPr>
                    </a:p>
                  </a:txBody>
                  <a:tcPr>
                    <a:solidFill>
                      <a:schemeClr val="accent6">
                        <a:lumMod val="75000"/>
                      </a:schemeClr>
                    </a:solidFill>
                  </a:tcPr>
                </a:tc>
                <a:tc vMerge="1">
                  <a:txBody>
                    <a:bodyPr/>
                    <a:lstStyle/>
                    <a:p>
                      <a:endParaRPr lang="en-US" sz="1200" dirty="0"/>
                    </a:p>
                  </a:txBody>
                  <a:tcPr/>
                </a:tc>
                <a:tc rowSpan="2">
                  <a:txBody>
                    <a:bodyPr/>
                    <a:lstStyle/>
                    <a:p>
                      <a:r>
                        <a:rPr lang="en-US" sz="1200" dirty="0" smtClean="0"/>
                        <a:t>#17: Country I/F Management</a:t>
                      </a:r>
                      <a:endParaRPr lang="en-US" sz="1200" dirty="0"/>
                    </a:p>
                  </a:txBody>
                  <a:tcPr/>
                </a:tc>
                <a:tc rowSpan="2">
                  <a:txBody>
                    <a:bodyPr/>
                    <a:lstStyle/>
                    <a:p>
                      <a:r>
                        <a:rPr lang="en-US" sz="1200" dirty="0" smtClean="0">
                          <a:solidFill>
                            <a:schemeClr val="bg1"/>
                          </a:solidFill>
                        </a:rPr>
                        <a:t>Not yet</a:t>
                      </a:r>
                      <a:endParaRPr lang="en-US" sz="1200" dirty="0">
                        <a:solidFill>
                          <a:schemeClr val="bg1"/>
                        </a:solidFill>
                      </a:endParaRPr>
                    </a:p>
                  </a:txBody>
                  <a:tcPr>
                    <a:solidFill>
                      <a:schemeClr val="accent2">
                        <a:lumMod val="75000"/>
                      </a:schemeClr>
                    </a:solidFill>
                  </a:tcPr>
                </a:tc>
              </a:tr>
              <a:tr h="302149">
                <a:tc vMerge="1">
                  <a:txBody>
                    <a:bodyPr/>
                    <a:lstStyle/>
                    <a:p>
                      <a:endParaRPr lang="en-US" sz="1200" dirty="0"/>
                    </a:p>
                  </a:txBody>
                  <a:tcPr/>
                </a:tc>
                <a:tc>
                  <a:txBody>
                    <a:bodyPr/>
                    <a:lstStyle/>
                    <a:p>
                      <a:r>
                        <a:rPr lang="en-US" sz="1200" dirty="0" smtClean="0"/>
                        <a:t>#9: MGD</a:t>
                      </a:r>
                      <a:r>
                        <a:rPr lang="en-US" sz="1200" baseline="0" dirty="0" smtClean="0"/>
                        <a:t> 2.0 Integration</a:t>
                      </a:r>
                      <a:endParaRPr lang="en-US" sz="1200" dirty="0"/>
                    </a:p>
                  </a:txBody>
                  <a:tcPr/>
                </a:tc>
                <a:tc>
                  <a:txBody>
                    <a:bodyPr/>
                    <a:lstStyle/>
                    <a:p>
                      <a:r>
                        <a:rPr lang="en-US" sz="1200" dirty="0" smtClean="0">
                          <a:solidFill>
                            <a:schemeClr val="bg1"/>
                          </a:solidFill>
                        </a:rPr>
                        <a:t>Has integration</a:t>
                      </a:r>
                      <a:r>
                        <a:rPr lang="en-US" sz="1200" baseline="0" dirty="0" smtClean="0">
                          <a:solidFill>
                            <a:schemeClr val="bg1"/>
                          </a:solidFill>
                        </a:rPr>
                        <a:t> been achieved?</a:t>
                      </a:r>
                      <a:endParaRPr lang="en-US" sz="1200" dirty="0">
                        <a:solidFill>
                          <a:schemeClr val="bg1"/>
                        </a:solidFill>
                      </a:endParaRPr>
                    </a:p>
                  </a:txBody>
                  <a:tcPr>
                    <a:solidFill>
                      <a:schemeClr val="accent2">
                        <a:lumMod val="75000"/>
                      </a:schemeClr>
                    </a:solidFill>
                  </a:tcPr>
                </a:tc>
                <a:tc>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tr>
            </a:tbl>
          </a:graphicData>
        </a:graphic>
      </p:graphicFrame>
      <p:graphicFrame>
        <p:nvGraphicFramePr>
          <p:cNvPr id="8" name="Table 7"/>
          <p:cNvGraphicFramePr>
            <a:graphicFrameLocks noGrp="1"/>
          </p:cNvGraphicFramePr>
          <p:nvPr>
            <p:extLst/>
          </p:nvPr>
        </p:nvGraphicFramePr>
        <p:xfrm>
          <a:off x="619773" y="1406949"/>
          <a:ext cx="3077584" cy="827369"/>
        </p:xfrm>
        <a:graphic>
          <a:graphicData uri="http://schemas.openxmlformats.org/drawingml/2006/table">
            <a:tbl>
              <a:tblPr firstRow="1" bandRow="1">
                <a:tableStyleId>{0505E3EF-67EA-436B-97B2-0124C06EBD24}</a:tableStyleId>
              </a:tblPr>
              <a:tblGrid>
                <a:gridCol w="2091622"/>
                <a:gridCol w="985962"/>
              </a:tblGrid>
              <a:tr h="278729">
                <a:tc>
                  <a:txBody>
                    <a:bodyPr/>
                    <a:lstStyle/>
                    <a:p>
                      <a:r>
                        <a:rPr lang="en-US" sz="1200" b="0" dirty="0" smtClean="0"/>
                        <a:t>On Track / Complete</a:t>
                      </a:r>
                      <a:endParaRPr lang="en-US" sz="1200" b="0" dirty="0"/>
                    </a:p>
                  </a:txBody>
                  <a:tcPr>
                    <a:solidFill>
                      <a:schemeClr val="accent3">
                        <a:lumMod val="75000"/>
                      </a:schemeClr>
                    </a:solidFill>
                  </a:tcPr>
                </a:tc>
                <a:tc>
                  <a:txBody>
                    <a:bodyPr/>
                    <a:lstStyle/>
                    <a:p>
                      <a:pPr algn="ctr"/>
                      <a:r>
                        <a:rPr lang="en-US" sz="1200" b="1" i="1" dirty="0" smtClean="0"/>
                        <a:t>5/17</a:t>
                      </a:r>
                      <a:endParaRPr lang="en-US" sz="1200" b="1" i="1" dirty="0"/>
                    </a:p>
                  </a:txBody>
                  <a:tcPr>
                    <a:solidFill>
                      <a:schemeClr val="accent3">
                        <a:lumMod val="75000"/>
                      </a:schemeClr>
                    </a:solidFill>
                  </a:tcPr>
                </a:tc>
              </a:tr>
              <a:tr h="212975">
                <a:tc>
                  <a:txBody>
                    <a:bodyPr/>
                    <a:lstStyle/>
                    <a:p>
                      <a:r>
                        <a:rPr lang="en-US" sz="1200" dirty="0" smtClean="0"/>
                        <a:t>Progressing</a:t>
                      </a:r>
                      <a:endParaRPr lang="en-US" sz="1200" dirty="0"/>
                    </a:p>
                  </a:txBody>
                  <a:tcPr>
                    <a:solidFill>
                      <a:schemeClr val="accent6">
                        <a:lumMod val="75000"/>
                      </a:schemeClr>
                    </a:solidFill>
                  </a:tcPr>
                </a:tc>
                <a:tc>
                  <a:txBody>
                    <a:bodyPr/>
                    <a:lstStyle/>
                    <a:p>
                      <a:pPr algn="ctr"/>
                      <a:r>
                        <a:rPr lang="en-US" sz="1200" b="1" i="1" dirty="0" smtClean="0"/>
                        <a:t>8/17</a:t>
                      </a:r>
                      <a:endParaRPr lang="en-US" sz="1200" b="1" i="1" dirty="0"/>
                    </a:p>
                  </a:txBody>
                  <a:tcPr>
                    <a:solidFill>
                      <a:schemeClr val="accent6">
                        <a:lumMod val="75000"/>
                      </a:schemeClr>
                    </a:solidFill>
                  </a:tcPr>
                </a:tc>
              </a:tr>
              <a:tr h="212975">
                <a:tc>
                  <a:txBody>
                    <a:bodyPr/>
                    <a:lstStyle/>
                    <a:p>
                      <a:r>
                        <a:rPr lang="en-US" sz="1200" dirty="0" smtClean="0">
                          <a:solidFill>
                            <a:schemeClr val="bg1"/>
                          </a:solidFill>
                        </a:rPr>
                        <a:t>Not Progressing / Unknown</a:t>
                      </a:r>
                      <a:endParaRPr lang="en-US" sz="1200" dirty="0">
                        <a:solidFill>
                          <a:schemeClr val="bg1"/>
                        </a:solidFill>
                      </a:endParaRPr>
                    </a:p>
                  </a:txBody>
                  <a:tcPr>
                    <a:solidFill>
                      <a:schemeClr val="accent2">
                        <a:lumMod val="75000"/>
                      </a:schemeClr>
                    </a:solidFill>
                  </a:tcPr>
                </a:tc>
                <a:tc>
                  <a:txBody>
                    <a:bodyPr/>
                    <a:lstStyle/>
                    <a:p>
                      <a:pPr algn="ctr"/>
                      <a:r>
                        <a:rPr lang="en-US" sz="1200" b="1" i="1" dirty="0" smtClean="0">
                          <a:solidFill>
                            <a:schemeClr val="bg1"/>
                          </a:solidFill>
                        </a:rPr>
                        <a:t>4/17</a:t>
                      </a:r>
                      <a:endParaRPr lang="en-US" sz="1200" b="1" i="1" dirty="0">
                        <a:solidFill>
                          <a:schemeClr val="bg1"/>
                        </a:solidFill>
                      </a:endParaRPr>
                    </a:p>
                  </a:txBody>
                  <a:tcPr>
                    <a:solidFill>
                      <a:schemeClr val="accent2">
                        <a:lumMod val="75000"/>
                      </a:schemeClr>
                    </a:solidFill>
                  </a:tcPr>
                </a:tc>
              </a:tr>
            </a:tbl>
          </a:graphicData>
        </a:graphic>
      </p:graphicFrame>
      <p:sp>
        <p:nvSpPr>
          <p:cNvPr id="9" name="Footer Placeholder 3"/>
          <p:cNvSpPr>
            <a:spLocks noGrp="1"/>
          </p:cNvSpPr>
          <p:nvPr>
            <p:ph type="ftr" sz="quarter" idx="11"/>
          </p:nvPr>
        </p:nvSpPr>
        <p:spPr>
          <a:xfrm>
            <a:off x="3921447" y="6226899"/>
            <a:ext cx="2098353" cy="569336"/>
          </a:xfrm>
        </p:spPr>
        <p:txBody>
          <a:bodyPr/>
          <a:lstStyle/>
          <a:p>
            <a:pPr>
              <a:defRPr/>
            </a:pPr>
            <a:r>
              <a:rPr lang="en-US" b="1" dirty="0" smtClean="0"/>
              <a:t>SDCG-10</a:t>
            </a:r>
          </a:p>
          <a:p>
            <a:pPr>
              <a:defRPr/>
            </a:pPr>
            <a:r>
              <a:rPr lang="en-US" b="1" dirty="0" smtClean="0"/>
              <a:t>Reading, UK</a:t>
            </a:r>
            <a:endParaRPr lang="en-US" sz="1000" b="1" dirty="0" smtClean="0"/>
          </a:p>
          <a:p>
            <a:pPr>
              <a:defRPr/>
            </a:pPr>
            <a:r>
              <a:rPr lang="en-US" sz="1000" b="1" dirty="0" smtClean="0"/>
              <a:t>September 7</a:t>
            </a:r>
            <a:r>
              <a:rPr lang="en-US" sz="1000" b="1" baseline="30000" dirty="0" smtClean="0"/>
              <a:t>th</a:t>
            </a:r>
            <a:r>
              <a:rPr lang="en-US" sz="1000" b="1" dirty="0" smtClean="0"/>
              <a:t>-9</a:t>
            </a:r>
            <a:r>
              <a:rPr lang="en-US" sz="1000" b="1" baseline="30000" dirty="0" smtClean="0"/>
              <a:t>th</a:t>
            </a:r>
            <a:r>
              <a:rPr lang="en-US" sz="1000" b="1" dirty="0" smtClean="0"/>
              <a:t> 2016</a:t>
            </a:r>
            <a:endParaRPr lang="en-US" sz="1000" dirty="0" smtClean="0"/>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743" y="1069150"/>
            <a:ext cx="3258119" cy="13889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075072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2017-2019 Work Plan?</a:t>
            </a:r>
            <a:endParaRPr lang="en-US" dirty="0"/>
          </a:p>
        </p:txBody>
      </p:sp>
      <p:sp>
        <p:nvSpPr>
          <p:cNvPr id="3" name="Content Placeholder 2"/>
          <p:cNvSpPr>
            <a:spLocks noGrp="1"/>
          </p:cNvSpPr>
          <p:nvPr>
            <p:ph idx="1"/>
          </p:nvPr>
        </p:nvSpPr>
        <p:spPr>
          <a:xfrm>
            <a:off x="142009" y="1099520"/>
            <a:ext cx="8229600" cy="4525963"/>
          </a:xfrm>
        </p:spPr>
        <p:txBody>
          <a:bodyPr/>
          <a:lstStyle/>
          <a:p>
            <a:r>
              <a:rPr lang="en-US" dirty="0" smtClean="0"/>
              <a:t>On Friday will consider how to maintain the plan – confirm relevance?</a:t>
            </a:r>
          </a:p>
          <a:p>
            <a:r>
              <a:rPr lang="en-US" dirty="0" smtClean="0"/>
              <a:t>Consider how to revise, remove, or add outcomes for your work thread during this meeting</a:t>
            </a:r>
          </a:p>
          <a:p>
            <a:r>
              <a:rPr lang="en-US" b="1" dirty="0" smtClean="0"/>
              <a:t>Anticipated SDCG-10 Action:</a:t>
            </a:r>
            <a:r>
              <a:rPr lang="en-US" dirty="0" smtClean="0"/>
              <a:t> SDCG Work Plan thread leads to provide revised outcomes for the 2017-2019 Work Plan</a:t>
            </a:r>
          </a:p>
          <a:p>
            <a:r>
              <a:rPr lang="en-US" dirty="0" smtClean="0"/>
              <a:t>Expect to </a:t>
            </a:r>
            <a:r>
              <a:rPr lang="en-US" dirty="0" err="1" smtClean="0"/>
              <a:t>finalise</a:t>
            </a:r>
            <a:r>
              <a:rPr lang="en-US" dirty="0" smtClean="0"/>
              <a:t> before ~end November</a:t>
            </a:r>
            <a:endParaRPr lang="en-US" dirty="0"/>
          </a:p>
        </p:txBody>
      </p:sp>
    </p:spTree>
    <p:extLst>
      <p:ext uri="{BB962C8B-B14F-4D97-AF65-F5344CB8AC3E}">
        <p14:creationId xmlns:p14="http://schemas.microsoft.com/office/powerpoint/2010/main" val="1968576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Questions?</a:t>
            </a:r>
            <a:endParaRPr lang="en-US" dirty="0"/>
          </a:p>
        </p:txBody>
      </p:sp>
    </p:spTree>
    <p:extLst>
      <p:ext uri="{BB962C8B-B14F-4D97-AF65-F5344CB8AC3E}">
        <p14:creationId xmlns:p14="http://schemas.microsoft.com/office/powerpoint/2010/main" val="174003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72864" cy="6858000"/>
          </a:xfrm>
          <a:prstGeom prst="rect">
            <a:avLst/>
          </a:prstGeom>
        </p:spPr>
      </p:pic>
      <p:sp>
        <p:nvSpPr>
          <p:cNvPr id="7" name="Title 1"/>
          <p:cNvSpPr>
            <a:spLocks noGrp="1"/>
          </p:cNvSpPr>
          <p:nvPr>
            <p:ph type="ctrTitle"/>
          </p:nvPr>
        </p:nvSpPr>
        <p:spPr>
          <a:xfrm>
            <a:off x="0" y="1120626"/>
            <a:ext cx="7647624" cy="1355422"/>
          </a:xfrm>
          <a:solidFill>
            <a:schemeClr val="bg1">
              <a:alpha val="70000"/>
            </a:schemeClr>
          </a:solidFill>
        </p:spPr>
        <p:txBody>
          <a:bodyPr>
            <a:noAutofit/>
          </a:bodyPr>
          <a:lstStyle/>
          <a:p>
            <a:pPr>
              <a:defRPr/>
            </a:pPr>
            <a:r>
              <a:rPr lang="en-US" sz="3200" b="1" dirty="0" smtClean="0">
                <a:solidFill>
                  <a:srgbClr val="2A5E34"/>
                </a:solidFill>
                <a:latin typeface="Calibri" charset="0"/>
                <a:ea typeface="ＭＳ Ｐゴシック" charset="0"/>
                <a:cs typeface="ＭＳ Ｐゴシック" charset="0"/>
              </a:rPr>
              <a:t>GFOI STATUS OVERVIEW</a:t>
            </a:r>
            <a:br>
              <a:rPr lang="en-US" sz="3200" b="1" dirty="0" smtClean="0">
                <a:solidFill>
                  <a:srgbClr val="2A5E34"/>
                </a:solidFill>
                <a:latin typeface="Calibri" charset="0"/>
                <a:ea typeface="ＭＳ Ｐゴシック" charset="0"/>
                <a:cs typeface="ＭＳ Ｐゴシック" charset="0"/>
              </a:rPr>
            </a:br>
            <a:r>
              <a:rPr lang="en-US" sz="3200" b="1" dirty="0" smtClean="0">
                <a:solidFill>
                  <a:srgbClr val="2A5E34"/>
                </a:solidFill>
                <a:latin typeface="Calibri" charset="0"/>
                <a:ea typeface="ＭＳ Ｐゴシック" charset="0"/>
                <a:cs typeface="ＭＳ Ｐゴシック" charset="0"/>
              </a:rPr>
              <a:t>Sep 2016</a:t>
            </a:r>
            <a:endParaRPr lang="en-US" sz="2800" dirty="0">
              <a:solidFill>
                <a:srgbClr val="2A5E34"/>
              </a:solidFill>
              <a:latin typeface="Calibri" charset="0"/>
              <a:ea typeface="ＭＳ Ｐゴシック" charset="0"/>
              <a:cs typeface="ＭＳ Ｐゴシック" charset="0"/>
            </a:endParaRPr>
          </a:p>
        </p:txBody>
      </p:sp>
      <p:sp>
        <p:nvSpPr>
          <p:cNvPr id="8" name="Subtitle 2"/>
          <p:cNvSpPr>
            <a:spLocks noGrp="1"/>
          </p:cNvSpPr>
          <p:nvPr>
            <p:ph type="subTitle" idx="1"/>
          </p:nvPr>
        </p:nvSpPr>
        <p:spPr>
          <a:xfrm>
            <a:off x="3960" y="2672159"/>
            <a:ext cx="7866255" cy="755090"/>
          </a:xfrm>
          <a:solidFill>
            <a:srgbClr val="2A5E34">
              <a:alpha val="80000"/>
            </a:srgbClr>
          </a:solidFill>
        </p:spPr>
        <p:txBody>
          <a:bodyPr>
            <a:normAutofit/>
          </a:bodyPr>
          <a:lstStyle/>
          <a:p>
            <a:pPr>
              <a:spcBef>
                <a:spcPts val="0"/>
              </a:spcBef>
            </a:pPr>
            <a:r>
              <a:rPr lang="en-US" sz="2000" b="1" dirty="0" smtClean="0">
                <a:solidFill>
                  <a:schemeClr val="bg1"/>
                </a:solidFill>
                <a:latin typeface="Calibri" charset="0"/>
                <a:ea typeface="ＭＳ Ｐゴシック" charset="0"/>
                <a:cs typeface="ＭＳ Ｐゴシック" charset="0"/>
              </a:rPr>
              <a:t>Stephen Ward, SDCG EXEC for Australia</a:t>
            </a:r>
          </a:p>
          <a:p>
            <a:r>
              <a:rPr lang="en-US" sz="1600" b="1" dirty="0">
                <a:solidFill>
                  <a:schemeClr val="bg1"/>
                </a:solidFill>
                <a:latin typeface="Calibri" charset="0"/>
                <a:ea typeface="ＭＳ Ｐゴシック" charset="0"/>
                <a:cs typeface="ＭＳ Ｐゴシック" charset="0"/>
              </a:rPr>
              <a:t>SDCG-10: Reading, 7-9 September, 2016</a:t>
            </a:r>
          </a:p>
        </p:txBody>
      </p:sp>
      <p:sp>
        <p:nvSpPr>
          <p:cNvPr id="12" name="Rectangle 11"/>
          <p:cNvSpPr/>
          <p:nvPr/>
        </p:nvSpPr>
        <p:spPr>
          <a:xfrm>
            <a:off x="0" y="5621808"/>
            <a:ext cx="9472864" cy="1236191"/>
          </a:xfrm>
          <a:prstGeom prst="rect">
            <a:avLst/>
          </a:prstGeom>
          <a:solidFill>
            <a:schemeClr val="bg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fo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264" y="5901967"/>
            <a:ext cx="1937293" cy="814225"/>
          </a:xfrm>
          <a:prstGeom prst="rect">
            <a:avLst/>
          </a:prstGeom>
        </p:spPr>
      </p:pic>
      <p:pic>
        <p:nvPicPr>
          <p:cNvPr id="10" name="Picture 9" descr="CEOS_logo-[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26" y="5829029"/>
            <a:ext cx="1642738" cy="887163"/>
          </a:xfrm>
          <a:prstGeom prst="rect">
            <a:avLst/>
          </a:prstGeom>
        </p:spPr>
      </p:pic>
      <p:pic>
        <p:nvPicPr>
          <p:cNvPr id="11" name="Picture 10" descr="geo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6772" y="6286720"/>
            <a:ext cx="1946765" cy="286289"/>
          </a:xfrm>
          <a:prstGeom prst="rect">
            <a:avLst/>
          </a:prstGeom>
        </p:spPr>
      </p:pic>
    </p:spTree>
    <p:extLst>
      <p:ext uri="{BB962C8B-B14F-4D97-AF65-F5344CB8AC3E}">
        <p14:creationId xmlns:p14="http://schemas.microsoft.com/office/powerpoint/2010/main" val="4276153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US" dirty="0" smtClean="0"/>
              <a:t> Coordination and management</a:t>
            </a:r>
            <a:endParaRPr lang="pt-BR" dirty="0" smtClean="0"/>
          </a:p>
        </p:txBody>
      </p:sp>
      <p:sp>
        <p:nvSpPr>
          <p:cNvPr id="17410" name="Content Placeholder 2"/>
          <p:cNvSpPr>
            <a:spLocks noGrp="1"/>
          </p:cNvSpPr>
          <p:nvPr>
            <p:ph idx="1"/>
          </p:nvPr>
        </p:nvSpPr>
        <p:spPr>
          <a:xfrm>
            <a:off x="142007" y="1169137"/>
            <a:ext cx="8534159" cy="4525963"/>
          </a:xfrm>
        </p:spPr>
        <p:txBody>
          <a:bodyPr/>
          <a:lstStyle/>
          <a:p>
            <a:r>
              <a:rPr lang="en-GB" sz="2000" dirty="0" smtClean="0"/>
              <a:t>Leads:</a:t>
            </a:r>
          </a:p>
          <a:p>
            <a:pPr lvl="1"/>
            <a:r>
              <a:rPr lang="en-GB" sz="1600" dirty="0" smtClean="0"/>
              <a:t>USA: Doug (USGS, Chair)</a:t>
            </a:r>
          </a:p>
          <a:p>
            <a:pPr lvl="1"/>
            <a:r>
              <a:rPr lang="en-GB" sz="1600" dirty="0" smtClean="0"/>
              <a:t>Norway: Henrik on leave, Maarten (NICFI)</a:t>
            </a:r>
          </a:p>
          <a:p>
            <a:pPr lvl="1"/>
            <a:r>
              <a:rPr lang="en-GB" sz="1600" dirty="0" smtClean="0"/>
              <a:t>Australia: Anthony (DOTE) [Australian funding ends 2016]</a:t>
            </a:r>
          </a:p>
          <a:p>
            <a:pPr lvl="1"/>
            <a:r>
              <a:rPr lang="en-GB" sz="1600" dirty="0" smtClean="0"/>
              <a:t>CEOS: Masanobu (JAXA)</a:t>
            </a:r>
          </a:p>
          <a:p>
            <a:pPr lvl="1"/>
            <a:r>
              <a:rPr lang="en-GB" sz="1600" dirty="0" smtClean="0"/>
              <a:t>FAO: </a:t>
            </a:r>
            <a:r>
              <a:rPr lang="en-GB" sz="1600" dirty="0" err="1" smtClean="0"/>
              <a:t>Anssi</a:t>
            </a:r>
            <a:r>
              <a:rPr lang="en-GB" sz="1600" dirty="0" smtClean="0"/>
              <a:t> </a:t>
            </a:r>
            <a:endParaRPr lang="en-US" sz="2000" dirty="0" smtClean="0">
              <a:latin typeface="Calibri" charset="0"/>
              <a:ea typeface="ＭＳ Ｐゴシック" charset="0"/>
              <a:cs typeface="ＭＳ Ｐゴシック" charset="0"/>
            </a:endParaRPr>
          </a:p>
          <a:p>
            <a:r>
              <a:rPr lang="en-US" sz="2000" dirty="0" smtClean="0">
                <a:latin typeface="Calibri" charset="0"/>
                <a:ea typeface="ＭＳ Ｐゴシック" charset="0"/>
                <a:cs typeface="ＭＳ Ｐゴシック" charset="0"/>
              </a:rPr>
              <a:t>Office:</a:t>
            </a:r>
          </a:p>
          <a:p>
            <a:pPr lvl="1"/>
            <a:r>
              <a:rPr lang="en-US" sz="1600" dirty="0" smtClean="0">
                <a:latin typeface="Calibri" charset="0"/>
                <a:ea typeface="ＭＳ Ｐゴシック" charset="0"/>
                <a:cs typeface="ＭＳ Ｐゴシック" charset="0"/>
              </a:rPr>
              <a:t>At FAO since Feb (</a:t>
            </a:r>
            <a:r>
              <a:rPr lang="en-US" sz="1600" dirty="0" err="1" smtClean="0">
                <a:latin typeface="Calibri" charset="0"/>
                <a:ea typeface="ＭＳ Ｐゴシック" charset="0"/>
                <a:cs typeface="ＭＳ Ｐゴシック" charset="0"/>
              </a:rPr>
              <a:t>Aus</a:t>
            </a:r>
            <a:r>
              <a:rPr lang="en-US" sz="1600" dirty="0" smtClean="0">
                <a:latin typeface="Calibri" charset="0"/>
                <a:ea typeface="ＭＳ Ｐゴシック" charset="0"/>
                <a:cs typeface="ＭＳ Ｐゴシック" charset="0"/>
              </a:rPr>
              <a:t> and Norway $$)</a:t>
            </a:r>
          </a:p>
          <a:p>
            <a:pPr lvl="1"/>
            <a:r>
              <a:rPr lang="en-US" sz="1600" dirty="0" smtClean="0">
                <a:latin typeface="Calibri" charset="0"/>
                <a:ea typeface="ＭＳ Ｐゴシック" charset="0"/>
                <a:cs typeface="ＭＳ Ｐゴシック" charset="0"/>
              </a:rPr>
              <a:t>Tom Harvey on leave, Peter Moore stepping in</a:t>
            </a:r>
          </a:p>
          <a:p>
            <a:pPr lvl="1"/>
            <a:r>
              <a:rPr lang="en-US" sz="1600" dirty="0" smtClean="0">
                <a:latin typeface="Calibri" charset="0"/>
                <a:ea typeface="ＭＳ Ｐゴシック" charset="0"/>
                <a:cs typeface="ＭＳ Ｐゴシック" charset="0"/>
              </a:rPr>
              <a:t>Funding ends early 2017 </a:t>
            </a:r>
            <a:endParaRPr lang="en-US" sz="2000" dirty="0" smtClean="0">
              <a:latin typeface="Calibri" charset="0"/>
              <a:ea typeface="ＭＳ Ｐゴシック" charset="0"/>
              <a:cs typeface="ＭＳ Ｐゴシック" charset="0"/>
            </a:endParaRPr>
          </a:p>
          <a:p>
            <a:r>
              <a:rPr lang="en-US" sz="2000" dirty="0" smtClean="0">
                <a:latin typeface="Calibri" charset="0"/>
                <a:ea typeface="ＭＳ Ｐゴシック" charset="0"/>
                <a:cs typeface="ＭＳ Ｐゴシック" charset="0"/>
              </a:rPr>
              <a:t>No significant GEO interaction</a:t>
            </a:r>
            <a:endParaRPr lang="en-US" sz="2000" i="1" dirty="0">
              <a:latin typeface="Calibri" charset="0"/>
              <a:ea typeface="ＭＳ Ｐゴシック" charset="0"/>
              <a:cs typeface="ＭＳ Ｐゴシック" charset="0"/>
            </a:endParaRPr>
          </a:p>
          <a:p>
            <a:r>
              <a:rPr lang="en-US" sz="2000" dirty="0" smtClean="0">
                <a:latin typeface="Calibri" charset="0"/>
                <a:ea typeface="ＭＳ Ｐゴシック" charset="0"/>
                <a:cs typeface="ＭＳ Ｐゴシック" charset="0"/>
              </a:rPr>
              <a:t>GFOI cited in REDD Exchange (US-Norway) in June</a:t>
            </a:r>
          </a:p>
          <a:p>
            <a:r>
              <a:rPr lang="en-US" sz="2000" dirty="0" smtClean="0">
                <a:latin typeface="Calibri" charset="0"/>
                <a:ea typeface="ＭＳ Ｐゴシック" charset="0"/>
                <a:cs typeface="ＭＳ Ｐゴシック" charset="0"/>
              </a:rPr>
              <a:t>Broad GFOI Review being undertaken by Jim Baker and will report late 2016</a:t>
            </a:r>
            <a:endParaRPr lang="en-US" sz="2000" dirty="0">
              <a:latin typeface="Calibri" charset="0"/>
              <a:ea typeface="ＭＳ Ｐゴシック" charset="0"/>
              <a:cs typeface="ＭＳ Ｐゴシック" charset="0"/>
            </a:endParaRPr>
          </a:p>
          <a:p>
            <a:endParaRPr lang="en-US" sz="2000" dirty="0"/>
          </a:p>
          <a:p>
            <a:endParaRPr lang="en-GB" sz="1600" dirty="0">
              <a:solidFill>
                <a:schemeClr val="accent3">
                  <a:lumMod val="75000"/>
                </a:schemeClr>
              </a:solidFill>
            </a:endParaRPr>
          </a:p>
          <a:p>
            <a:endParaRPr lang="en-GB" sz="2800" dirty="0" smtClean="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3</a:t>
            </a:fld>
            <a:endParaRPr lang="en-US"/>
          </a:p>
        </p:txBody>
      </p:sp>
    </p:spTree>
    <p:extLst>
      <p:ext uri="{BB962C8B-B14F-4D97-AF65-F5344CB8AC3E}">
        <p14:creationId xmlns:p14="http://schemas.microsoft.com/office/powerpoint/2010/main" val="1316224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US" dirty="0" smtClean="0"/>
              <a:t> Space Data</a:t>
            </a:r>
            <a:endParaRPr lang="pt-BR" dirty="0" smtClean="0"/>
          </a:p>
        </p:txBody>
      </p:sp>
      <p:sp>
        <p:nvSpPr>
          <p:cNvPr id="17410" name="Content Placeholder 2"/>
          <p:cNvSpPr>
            <a:spLocks noGrp="1"/>
          </p:cNvSpPr>
          <p:nvPr>
            <p:ph idx="1"/>
          </p:nvPr>
        </p:nvSpPr>
        <p:spPr/>
        <p:txBody>
          <a:bodyPr/>
          <a:lstStyle/>
          <a:p>
            <a:endParaRPr lang="en-AU" sz="2000" dirty="0">
              <a:latin typeface="Calibri" charset="0"/>
              <a:ea typeface="ＭＳ Ｐゴシック" charset="0"/>
              <a:cs typeface="ＭＳ Ｐゴシック" charset="0"/>
            </a:endParaRPr>
          </a:p>
          <a:p>
            <a:r>
              <a:rPr lang="en-AU" sz="2000" dirty="0" smtClean="0">
                <a:latin typeface="Calibri" charset="0"/>
                <a:ea typeface="ＭＳ Ｐゴシック" charset="0"/>
                <a:cs typeface="ＭＳ Ｐゴシック" charset="0"/>
              </a:rPr>
              <a:t>Element-3 strategy updated in early 2016</a:t>
            </a:r>
          </a:p>
          <a:p>
            <a:endParaRPr lang="en-AU" sz="2000" dirty="0">
              <a:latin typeface="Calibri" charset="0"/>
              <a:ea typeface="ＭＳ Ｐゴシック" charset="0"/>
              <a:cs typeface="ＭＳ Ｐゴシック" charset="0"/>
            </a:endParaRPr>
          </a:p>
          <a:p>
            <a:r>
              <a:rPr lang="en-AU" sz="2000" dirty="0"/>
              <a:t>Global coverage on target for 2016</a:t>
            </a:r>
          </a:p>
          <a:p>
            <a:endParaRPr lang="en-AU" sz="2000" dirty="0">
              <a:latin typeface="Calibri" charset="0"/>
              <a:ea typeface="ＭＳ Ｐゴシック" charset="0"/>
              <a:cs typeface="ＭＳ Ｐゴシック" charset="0"/>
            </a:endParaRPr>
          </a:p>
          <a:p>
            <a:r>
              <a:rPr lang="en-AU" sz="2000" dirty="0">
                <a:latin typeface="Calibri" charset="0"/>
                <a:ea typeface="ＭＳ Ｐゴシック" charset="0"/>
                <a:cs typeface="ＭＳ Ｐゴシック" charset="0"/>
              </a:rPr>
              <a:t>Global Data Flows work concluding late </a:t>
            </a:r>
            <a:r>
              <a:rPr lang="en-AU" sz="2000" dirty="0" smtClean="0">
                <a:latin typeface="Calibri" charset="0"/>
                <a:ea typeface="ＭＳ Ｐゴシック" charset="0"/>
                <a:cs typeface="ＭＳ Ｐゴシック" charset="0"/>
              </a:rPr>
              <a:t>2016</a:t>
            </a:r>
          </a:p>
          <a:p>
            <a:endParaRPr lang="en-AU" sz="2000" dirty="0">
              <a:latin typeface="Calibri" charset="0"/>
              <a:ea typeface="ＭＳ Ｐゴシック" charset="0"/>
              <a:cs typeface="ＭＳ Ｐゴシック" charset="0"/>
            </a:endParaRPr>
          </a:p>
          <a:p>
            <a:r>
              <a:rPr lang="en-AU" sz="2000" dirty="0" smtClean="0">
                <a:latin typeface="Calibri" charset="0"/>
                <a:ea typeface="ＭＳ Ｐゴシック" charset="0"/>
                <a:cs typeface="ＭＳ Ｐゴシック" charset="0"/>
              </a:rPr>
              <a:t>Pilot activities continuing – advocating model national end-to-end GFOI (Colombia?)</a:t>
            </a:r>
          </a:p>
          <a:p>
            <a:endParaRPr lang="en-AU" sz="2000" dirty="0">
              <a:latin typeface="Calibri" charset="0"/>
              <a:ea typeface="ＭＳ Ｐゴシック" charset="0"/>
              <a:cs typeface="ＭＳ Ｐゴシック" charset="0"/>
            </a:endParaRPr>
          </a:p>
          <a:p>
            <a:r>
              <a:rPr lang="en-AU" sz="2000" dirty="0" smtClean="0">
                <a:latin typeface="Calibri" charset="0"/>
                <a:ea typeface="ＭＳ Ｐゴシック" charset="0"/>
                <a:cs typeface="ＭＳ Ｐゴシック" charset="0"/>
              </a:rPr>
              <a:t>SDCG SEC support from Australia ends Nov 2016</a:t>
            </a:r>
            <a:endParaRPr lang="en-US" sz="1600" dirty="0" smtClean="0">
              <a:latin typeface="Calibri" charset="0"/>
              <a:ea typeface="ＭＳ Ｐゴシック" charset="0"/>
              <a:cs typeface="ＭＳ Ｐゴシック" charset="0"/>
            </a:endParaRPr>
          </a:p>
          <a:p>
            <a:pPr marL="0" indent="0">
              <a:buNone/>
            </a:pPr>
            <a:endParaRPr lang="en-US" sz="2000" dirty="0"/>
          </a:p>
          <a:p>
            <a:endParaRPr lang="en-GB" sz="1600" dirty="0">
              <a:solidFill>
                <a:schemeClr val="accent3">
                  <a:lumMod val="75000"/>
                </a:schemeClr>
              </a:solidFill>
            </a:endParaRPr>
          </a:p>
          <a:p>
            <a:endParaRPr lang="en-GB" sz="2800" dirty="0" smtClean="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4</a:t>
            </a:fld>
            <a:endParaRPr lang="en-US"/>
          </a:p>
        </p:txBody>
      </p:sp>
    </p:spTree>
    <p:extLst>
      <p:ext uri="{BB962C8B-B14F-4D97-AF65-F5344CB8AC3E}">
        <p14:creationId xmlns:p14="http://schemas.microsoft.com/office/powerpoint/2010/main" val="1875471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US" dirty="0" smtClean="0"/>
              <a:t> MGD</a:t>
            </a:r>
            <a:endParaRPr lang="pt-BR" dirty="0" smtClean="0"/>
          </a:p>
        </p:txBody>
      </p:sp>
      <p:sp>
        <p:nvSpPr>
          <p:cNvPr id="17410" name="Content Placeholder 2"/>
          <p:cNvSpPr>
            <a:spLocks noGrp="1"/>
          </p:cNvSpPr>
          <p:nvPr>
            <p:ph idx="1"/>
          </p:nvPr>
        </p:nvSpPr>
        <p:spPr>
          <a:xfrm>
            <a:off x="142008" y="1382281"/>
            <a:ext cx="8229600" cy="4525963"/>
          </a:xfrm>
        </p:spPr>
        <p:txBody>
          <a:bodyPr/>
          <a:lstStyle/>
          <a:p>
            <a:r>
              <a:rPr lang="en-AU" sz="2000" dirty="0" smtClean="0">
                <a:latin typeface="Calibri" charset="0"/>
                <a:ea typeface="ＭＳ Ｐゴシック" charset="0"/>
                <a:cs typeface="ＭＳ Ｐゴシック" charset="0"/>
              </a:rPr>
              <a:t>Updated and user-friendly v2.0 recently pre-released in English</a:t>
            </a:r>
          </a:p>
          <a:p>
            <a:pPr lvl="1"/>
            <a:r>
              <a:rPr lang="en-AU" sz="1600" dirty="0" smtClean="0">
                <a:latin typeface="Calibri" charset="0"/>
                <a:ea typeface="ＭＳ Ｐゴシック" charset="0"/>
                <a:cs typeface="ＭＳ Ｐゴシック" charset="0"/>
              </a:rPr>
              <a:t>Professional layout and translation into French, Spanish anticipated end September</a:t>
            </a:r>
            <a:endParaRPr lang="en-AU" sz="2000" dirty="0">
              <a:latin typeface="Calibri" charset="0"/>
              <a:ea typeface="ＭＳ Ｐゴシック" charset="0"/>
              <a:cs typeface="ＭＳ Ｐゴシック" charset="0"/>
            </a:endParaRPr>
          </a:p>
          <a:p>
            <a:r>
              <a:rPr lang="en-AU" sz="2000" dirty="0" err="1"/>
              <a:t>r</a:t>
            </a:r>
            <a:r>
              <a:rPr lang="en-AU" sz="2000" dirty="0" err="1" smtClean="0"/>
              <a:t>eddcompass.org</a:t>
            </a:r>
            <a:r>
              <a:rPr lang="en-AU" sz="2000" dirty="0" smtClean="0"/>
              <a:t> launched</a:t>
            </a:r>
          </a:p>
          <a:p>
            <a:pPr lvl="1"/>
            <a:r>
              <a:rPr lang="en-US" sz="1600" dirty="0"/>
              <a:t>Progressively work through the key themes, concepts and actions of REDD+ National Forest Monitoring Systems (NFMS) for Measurement, Reporting and Verification (MRV) gaining access to a suite of GFOI methods and guidance, space data resources, training materials and tools along the way</a:t>
            </a:r>
            <a:r>
              <a:rPr lang="en-US" sz="1600" dirty="0" smtClean="0"/>
              <a:t>.</a:t>
            </a:r>
            <a:endParaRPr lang="en-AU" sz="2000" dirty="0">
              <a:latin typeface="Calibri" charset="0"/>
              <a:ea typeface="ＭＳ Ｐゴシック" charset="0"/>
              <a:cs typeface="ＭＳ Ｐゴシック" charset="0"/>
            </a:endParaRPr>
          </a:p>
          <a:p>
            <a:r>
              <a:rPr lang="en-AU" sz="2000" dirty="0" smtClean="0">
                <a:latin typeface="Calibri" charset="0"/>
                <a:ea typeface="ＭＳ Ｐゴシック" charset="0"/>
                <a:cs typeface="ＭＳ Ｐゴシック" charset="0"/>
              </a:rPr>
              <a:t>Have 150 active registered users and approximately 300 users a month </a:t>
            </a:r>
            <a:r>
              <a:rPr lang="en-AU" sz="2000" dirty="0" err="1" smtClean="0">
                <a:latin typeface="Calibri" charset="0"/>
                <a:ea typeface="ＭＳ Ｐゴシック" charset="0"/>
                <a:cs typeface="ＭＳ Ｐゴシック" charset="0"/>
              </a:rPr>
              <a:t>acccessing</a:t>
            </a:r>
            <a:r>
              <a:rPr lang="en-AU" sz="2000" dirty="0" smtClean="0">
                <a:latin typeface="Calibri" charset="0"/>
                <a:ea typeface="ＭＳ Ｐゴシック" charset="0"/>
                <a:cs typeface="ＭＳ Ｐゴシック" charset="0"/>
              </a:rPr>
              <a:t> </a:t>
            </a:r>
            <a:r>
              <a:rPr lang="en-AU" sz="2000" dirty="0" err="1" smtClean="0">
                <a:latin typeface="Calibri" charset="0"/>
                <a:ea typeface="ＭＳ Ｐゴシック" charset="0"/>
                <a:cs typeface="ＭＳ Ｐゴシック" charset="0"/>
              </a:rPr>
              <a:t>REDDcompass</a:t>
            </a:r>
            <a:endParaRPr lang="en-AU" sz="2000" dirty="0" smtClean="0">
              <a:latin typeface="Calibri" charset="0"/>
              <a:ea typeface="ＭＳ Ｐゴシック" charset="0"/>
              <a:cs typeface="ＭＳ Ｐゴシック" charset="0"/>
            </a:endParaRPr>
          </a:p>
          <a:p>
            <a:pPr lvl="1"/>
            <a:r>
              <a:rPr lang="en-AU" sz="1600" dirty="0" smtClean="0">
                <a:latin typeface="Calibri" charset="0"/>
                <a:ea typeface="ＭＳ Ｐゴシック" charset="0"/>
                <a:cs typeface="ＭＳ Ｐゴシック" charset="0"/>
              </a:rPr>
              <a:t>Ghana indicated willingness to adopt fully</a:t>
            </a:r>
            <a:endParaRPr lang="en-AU" sz="2000" dirty="0">
              <a:latin typeface="Calibri" charset="0"/>
              <a:ea typeface="ＭＳ Ｐゴシック" charset="0"/>
              <a:cs typeface="ＭＳ Ｐゴシック" charset="0"/>
            </a:endParaRPr>
          </a:p>
          <a:p>
            <a:r>
              <a:rPr lang="en-AU" sz="2000" dirty="0" smtClean="0">
                <a:latin typeface="Calibri" charset="0"/>
                <a:ea typeface="ＭＳ Ｐゴシック" charset="0"/>
                <a:cs typeface="ＭＳ Ｐゴシック" charset="0"/>
              </a:rPr>
              <a:t>CB component has MGD-dedicated person for workshops – better promulgation through SC </a:t>
            </a:r>
          </a:p>
          <a:p>
            <a:r>
              <a:rPr lang="en-AU" sz="2000" dirty="0" smtClean="0">
                <a:latin typeface="Calibri" charset="0"/>
                <a:ea typeface="ＭＳ Ｐゴシック" charset="0"/>
                <a:cs typeface="ＭＳ Ｐゴシック" charset="0"/>
              </a:rPr>
              <a:t>Melbourne </a:t>
            </a:r>
            <a:r>
              <a:rPr lang="en-AU" sz="2000" dirty="0" err="1" smtClean="0">
                <a:latin typeface="Calibri" charset="0"/>
                <a:ea typeface="ＭＳ Ｐゴシック" charset="0"/>
                <a:cs typeface="ＭＳ Ｐゴシック" charset="0"/>
              </a:rPr>
              <a:t>Uni</a:t>
            </a:r>
            <a:r>
              <a:rPr lang="en-AU" sz="2000" dirty="0" smtClean="0">
                <a:latin typeface="Calibri" charset="0"/>
                <a:ea typeface="ＭＳ Ｐゴシック" charset="0"/>
                <a:cs typeface="ＭＳ Ｐゴシック" charset="0"/>
              </a:rPr>
              <a:t> MGD course supported by UNREDD and FAO proceeding </a:t>
            </a:r>
            <a:r>
              <a:rPr lang="en-AU" sz="2000" smtClean="0">
                <a:latin typeface="Calibri" charset="0"/>
                <a:ea typeface="ＭＳ Ｐゴシック" charset="0"/>
                <a:cs typeface="ＭＳ Ｐゴシック" charset="0"/>
              </a:rPr>
              <a:t>in November</a:t>
            </a:r>
            <a:endParaRPr lang="en-US" sz="1600" dirty="0" smtClean="0">
              <a:latin typeface="Calibri" charset="0"/>
              <a:ea typeface="ＭＳ Ｐゴシック" charset="0"/>
              <a:cs typeface="ＭＳ Ｐゴシック" charset="0"/>
            </a:endParaRPr>
          </a:p>
          <a:p>
            <a:pPr marL="0" indent="0">
              <a:buNone/>
            </a:pPr>
            <a:endParaRPr lang="en-US" sz="2000" dirty="0"/>
          </a:p>
          <a:p>
            <a:endParaRPr lang="en-GB" sz="1600" dirty="0">
              <a:solidFill>
                <a:schemeClr val="accent3">
                  <a:lumMod val="75000"/>
                </a:schemeClr>
              </a:solidFill>
            </a:endParaRPr>
          </a:p>
          <a:p>
            <a:endParaRPr lang="en-GB" sz="2800" dirty="0" smtClean="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5</a:t>
            </a:fld>
            <a:endParaRPr lang="en-US"/>
          </a:p>
        </p:txBody>
      </p:sp>
    </p:spTree>
    <p:extLst>
      <p:ext uri="{BB962C8B-B14F-4D97-AF65-F5344CB8AC3E}">
        <p14:creationId xmlns:p14="http://schemas.microsoft.com/office/powerpoint/2010/main" val="268645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US" dirty="0" smtClean="0"/>
              <a:t> Capacity Building</a:t>
            </a:r>
            <a:endParaRPr lang="pt-BR" dirty="0" smtClean="0"/>
          </a:p>
        </p:txBody>
      </p:sp>
      <p:sp>
        <p:nvSpPr>
          <p:cNvPr id="17410" name="Content Placeholder 2"/>
          <p:cNvSpPr>
            <a:spLocks noGrp="1"/>
          </p:cNvSpPr>
          <p:nvPr>
            <p:ph idx="1"/>
          </p:nvPr>
        </p:nvSpPr>
        <p:spPr>
          <a:xfrm>
            <a:off x="142008" y="1382281"/>
            <a:ext cx="8229600" cy="4525963"/>
          </a:xfrm>
        </p:spPr>
        <p:txBody>
          <a:bodyPr/>
          <a:lstStyle/>
          <a:p>
            <a:r>
              <a:rPr lang="en-AU" sz="2000" dirty="0" err="1" smtClean="0">
                <a:latin typeface="Calibri" charset="0"/>
                <a:ea typeface="ＭＳ Ｐゴシック" charset="0"/>
                <a:cs typeface="ＭＳ Ｐゴシック" charset="0"/>
              </a:rPr>
              <a:t>Silvacarbon</a:t>
            </a:r>
            <a:r>
              <a:rPr lang="en-AU" sz="2000" dirty="0" smtClean="0">
                <a:latin typeface="Calibri" charset="0"/>
                <a:ea typeface="ＭＳ Ｐゴシック" charset="0"/>
                <a:cs typeface="ＭＳ Ｐゴシック" charset="0"/>
              </a:rPr>
              <a:t> more focused strategy going forward</a:t>
            </a:r>
          </a:p>
          <a:p>
            <a:r>
              <a:rPr lang="en-AU" sz="2000" dirty="0" smtClean="0">
                <a:latin typeface="Calibri" charset="0"/>
                <a:ea typeface="ＭＳ Ｐゴシック" charset="0"/>
                <a:cs typeface="ＭＳ Ｐゴシック" charset="0"/>
              </a:rPr>
              <a:t>Work with UMD, GFW and SERVIR</a:t>
            </a:r>
          </a:p>
          <a:p>
            <a:r>
              <a:rPr lang="en-AU" sz="2000" dirty="0" smtClean="0">
                <a:latin typeface="Calibri" charset="0"/>
                <a:ea typeface="ＭＳ Ｐゴシック" charset="0"/>
                <a:cs typeface="ＭＳ Ｐゴシック" charset="0"/>
              </a:rPr>
              <a:t>UN-REDD funded by Norway until 2020 but annual budget allocations</a:t>
            </a:r>
          </a:p>
          <a:p>
            <a:r>
              <a:rPr lang="en-AU" sz="2000" dirty="0" smtClean="0">
                <a:latin typeface="Calibri" charset="0"/>
                <a:ea typeface="ＭＳ Ｐゴシック" charset="0"/>
                <a:cs typeface="ＭＳ Ｐゴシック" charset="0"/>
              </a:rPr>
              <a:t>Explicit focus on 13 priority countries, still dealing with technical support to the 64 UN-REDD partner countries</a:t>
            </a:r>
          </a:p>
          <a:p>
            <a:r>
              <a:rPr lang="en-AU" sz="2000" dirty="0" smtClean="0"/>
              <a:t>SEPAL 2.0 in Sept 2016 with much enhanced capability (GEE and wide data access etc)</a:t>
            </a:r>
          </a:p>
          <a:p>
            <a:r>
              <a:rPr lang="en-US" sz="2000" dirty="0"/>
              <a:t>80% of FREL submissions </a:t>
            </a:r>
            <a:r>
              <a:rPr lang="en-US" sz="2000" dirty="0" smtClean="0"/>
              <a:t>in 2015/2016 have </a:t>
            </a:r>
            <a:r>
              <a:rPr lang="en-US" sz="2000" dirty="0"/>
              <a:t>been supported by FAO but </a:t>
            </a:r>
            <a:r>
              <a:rPr lang="en-US" sz="2000" dirty="0" smtClean="0"/>
              <a:t>still </a:t>
            </a:r>
            <a:r>
              <a:rPr lang="en-US" sz="2000" dirty="0"/>
              <a:t>a shortage of references to the use of the MGD </a:t>
            </a:r>
            <a:endParaRPr lang="en-US" sz="2000" dirty="0" smtClean="0"/>
          </a:p>
          <a:p>
            <a:r>
              <a:rPr lang="en-US" sz="2000" dirty="0" smtClean="0">
                <a:latin typeface="Calibri" charset="0"/>
                <a:ea typeface="ＭＳ Ｐゴシック" charset="0"/>
                <a:cs typeface="ＭＳ Ｐゴシック" charset="0"/>
              </a:rPr>
              <a:t>Joint </a:t>
            </a:r>
            <a:r>
              <a:rPr lang="en-US" sz="2000" dirty="0" err="1" smtClean="0">
                <a:latin typeface="Calibri" charset="0"/>
                <a:ea typeface="ＭＳ Ｐゴシック" charset="0"/>
                <a:cs typeface="ＭＳ Ｐゴシック" charset="0"/>
              </a:rPr>
              <a:t>organisation</a:t>
            </a:r>
            <a:r>
              <a:rPr lang="en-US" sz="2000" dirty="0" smtClean="0">
                <a:latin typeface="Calibri" charset="0"/>
                <a:ea typeface="ＭＳ Ｐゴシック" charset="0"/>
                <a:cs typeface="ＭＳ Ｐゴシック" charset="0"/>
              </a:rPr>
              <a:t> </a:t>
            </a:r>
            <a:r>
              <a:rPr lang="en-US" sz="2000" smtClean="0">
                <a:latin typeface="Calibri" charset="0"/>
                <a:ea typeface="ＭＳ Ｐゴシック" charset="0"/>
                <a:cs typeface="ＭＳ Ｐゴシック" charset="0"/>
              </a:rPr>
              <a:t>of workshops with WUR and GOFC-GOLD</a:t>
            </a:r>
            <a:endParaRPr lang="en-US" sz="1600" dirty="0" smtClean="0">
              <a:latin typeface="Calibri" charset="0"/>
              <a:ea typeface="ＭＳ Ｐゴシック" charset="0"/>
              <a:cs typeface="ＭＳ Ｐゴシック" charset="0"/>
            </a:endParaRPr>
          </a:p>
          <a:p>
            <a:pPr marL="0" indent="0">
              <a:buNone/>
            </a:pPr>
            <a:endParaRPr lang="en-US" sz="2000" dirty="0"/>
          </a:p>
          <a:p>
            <a:endParaRPr lang="en-GB" sz="1600" dirty="0">
              <a:solidFill>
                <a:schemeClr val="accent3">
                  <a:lumMod val="75000"/>
                </a:schemeClr>
              </a:solidFill>
            </a:endParaRPr>
          </a:p>
          <a:p>
            <a:endParaRPr lang="en-GB" sz="2800" dirty="0" smtClean="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6</a:t>
            </a:fld>
            <a:endParaRPr lang="en-US"/>
          </a:p>
        </p:txBody>
      </p:sp>
    </p:spTree>
    <p:extLst>
      <p:ext uri="{BB962C8B-B14F-4D97-AF65-F5344CB8AC3E}">
        <p14:creationId xmlns:p14="http://schemas.microsoft.com/office/powerpoint/2010/main" val="952996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US" dirty="0" smtClean="0"/>
              <a:t> R&amp;D</a:t>
            </a:r>
            <a:endParaRPr lang="pt-BR" dirty="0" smtClean="0"/>
          </a:p>
        </p:txBody>
      </p:sp>
      <p:sp>
        <p:nvSpPr>
          <p:cNvPr id="17410" name="Content Placeholder 2"/>
          <p:cNvSpPr>
            <a:spLocks noGrp="1"/>
          </p:cNvSpPr>
          <p:nvPr>
            <p:ph idx="1"/>
          </p:nvPr>
        </p:nvSpPr>
        <p:spPr>
          <a:xfrm>
            <a:off x="142008" y="1382281"/>
            <a:ext cx="8229600" cy="4525963"/>
          </a:xfrm>
        </p:spPr>
        <p:txBody>
          <a:bodyPr/>
          <a:lstStyle/>
          <a:p>
            <a:r>
              <a:rPr lang="en-US" sz="2000" dirty="0"/>
              <a:t>Science Meeting in The Hague for late October and early November. This will be a one week workshop. First 2 days will see a focus on GFOI, with the topics being biomass monitoring and the proposed Technical Readiness Level (TRLs) module for the MGD. </a:t>
            </a:r>
          </a:p>
          <a:p>
            <a:r>
              <a:rPr lang="en-US" sz="2000" dirty="0"/>
              <a:t>In early May, </a:t>
            </a:r>
            <a:r>
              <a:rPr lang="en-US" sz="2000" dirty="0" err="1"/>
              <a:t>organised</a:t>
            </a:r>
            <a:r>
              <a:rPr lang="en-US" sz="2000" dirty="0"/>
              <a:t> an R&amp;D session at the GEF meetings in Berlin as suggested by Stephen Briggs. The European Commission attended with the aim of hopefully receiving funding calls as part of the Horizon 2020 Initiative</a:t>
            </a:r>
            <a:r>
              <a:rPr lang="en-US" sz="2000" dirty="0" smtClean="0"/>
              <a:t>.</a:t>
            </a:r>
          </a:p>
          <a:p>
            <a:r>
              <a:rPr lang="en-US" sz="2000" dirty="0"/>
              <a:t>End of current phase of funding for the R&amp;D </a:t>
            </a:r>
            <a:r>
              <a:rPr lang="en-US" sz="2000" dirty="0" err="1"/>
              <a:t>Coord</a:t>
            </a:r>
            <a:r>
              <a:rPr lang="en-US" sz="2000" dirty="0"/>
              <a:t> Component will be March 2017, which is the same as the GOFC-GOLD Land Cover Office funding profile (both from ESA). The office will officially close at the end of this year. Brice is likely to stay on until the end of March. No decision yet from ESA about funding extensions. </a:t>
            </a:r>
          </a:p>
          <a:p>
            <a:endParaRPr lang="en-GB" sz="1600" dirty="0">
              <a:solidFill>
                <a:schemeClr val="accent3">
                  <a:lumMod val="75000"/>
                </a:schemeClr>
              </a:solidFill>
            </a:endParaRPr>
          </a:p>
          <a:p>
            <a:endParaRPr lang="en-GB" sz="2800" dirty="0" smtClean="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7</a:t>
            </a:fld>
            <a:endParaRPr lang="en-US"/>
          </a:p>
        </p:txBody>
      </p:sp>
    </p:spTree>
    <p:extLst>
      <p:ext uri="{BB962C8B-B14F-4D97-AF65-F5344CB8AC3E}">
        <p14:creationId xmlns:p14="http://schemas.microsoft.com/office/powerpoint/2010/main" val="1449186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US" dirty="0" smtClean="0"/>
              <a:t>In conclusion</a:t>
            </a:r>
            <a:endParaRPr lang="pt-BR" dirty="0" smtClean="0"/>
          </a:p>
        </p:txBody>
      </p:sp>
      <p:sp>
        <p:nvSpPr>
          <p:cNvPr id="17410" name="Content Placeholder 2"/>
          <p:cNvSpPr>
            <a:spLocks noGrp="1"/>
          </p:cNvSpPr>
          <p:nvPr>
            <p:ph idx="1"/>
          </p:nvPr>
        </p:nvSpPr>
        <p:spPr>
          <a:xfrm>
            <a:off x="142008" y="1382281"/>
            <a:ext cx="8229600" cy="4525963"/>
          </a:xfrm>
        </p:spPr>
        <p:txBody>
          <a:bodyPr/>
          <a:lstStyle/>
          <a:p>
            <a:r>
              <a:rPr lang="en-US" sz="2000" dirty="0" smtClean="0"/>
              <a:t>2016 significant in terms of global space data coverage and availability of useable and updated MGD2.0 and web materials</a:t>
            </a:r>
          </a:p>
          <a:p>
            <a:endParaRPr lang="en-US" sz="2000" dirty="0"/>
          </a:p>
          <a:p>
            <a:r>
              <a:rPr lang="en-US" sz="2000" dirty="0" smtClean="0"/>
              <a:t>Significant uncertainties due to loss of Australia funds and leadership, as well as R&amp;D funding</a:t>
            </a:r>
          </a:p>
          <a:p>
            <a:endParaRPr lang="en-US" sz="2000" dirty="0"/>
          </a:p>
          <a:p>
            <a:r>
              <a:rPr lang="en-US" sz="2000" dirty="0" smtClean="0"/>
              <a:t>Maturity of GFOI comes with component integration – SDCG continues to advocate strongly for end-to-end demo: support is claimed but need to see action beyond words</a:t>
            </a:r>
          </a:p>
          <a:p>
            <a:endParaRPr lang="en-US" sz="2000" dirty="0"/>
          </a:p>
          <a:p>
            <a:r>
              <a:rPr lang="en-US" sz="2000" dirty="0" smtClean="0"/>
              <a:t>Await GFOI Review, the reaction, and action</a:t>
            </a:r>
            <a:r>
              <a:rPr lang="is-IS" sz="2000" dirty="0" smtClean="0"/>
              <a:t>…</a:t>
            </a:r>
            <a:endParaRPr lang="en-US" sz="2000" dirty="0"/>
          </a:p>
          <a:p>
            <a:endParaRPr lang="en-GB" sz="1600" dirty="0">
              <a:solidFill>
                <a:schemeClr val="accent3">
                  <a:lumMod val="75000"/>
                </a:schemeClr>
              </a:solidFill>
            </a:endParaRPr>
          </a:p>
          <a:p>
            <a:endParaRPr lang="en-GB" sz="2800" dirty="0" smtClean="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8</a:t>
            </a:fld>
            <a:endParaRPr lang="en-US"/>
          </a:p>
        </p:txBody>
      </p:sp>
    </p:spTree>
    <p:extLst>
      <p:ext uri="{BB962C8B-B14F-4D97-AF65-F5344CB8AC3E}">
        <p14:creationId xmlns:p14="http://schemas.microsoft.com/office/powerpoint/2010/main" val="988060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079"/>
            <a:ext cx="9472864" cy="6858000"/>
          </a:xfrm>
          <a:prstGeom prst="rect">
            <a:avLst/>
          </a:prstGeom>
        </p:spPr>
      </p:pic>
      <p:sp>
        <p:nvSpPr>
          <p:cNvPr id="7" name="Title 1"/>
          <p:cNvSpPr>
            <a:spLocks noGrp="1"/>
          </p:cNvSpPr>
          <p:nvPr>
            <p:ph type="ctrTitle"/>
          </p:nvPr>
        </p:nvSpPr>
        <p:spPr>
          <a:xfrm>
            <a:off x="0" y="1120626"/>
            <a:ext cx="7647624" cy="1355422"/>
          </a:xfrm>
          <a:solidFill>
            <a:schemeClr val="bg1">
              <a:alpha val="70000"/>
            </a:schemeClr>
          </a:solidFill>
        </p:spPr>
        <p:txBody>
          <a:bodyPr>
            <a:noAutofit/>
          </a:bodyPr>
          <a:lstStyle/>
          <a:p>
            <a:pPr>
              <a:defRPr/>
            </a:pPr>
            <a:r>
              <a:rPr lang="en-US" sz="3200" b="1" dirty="0" smtClean="0">
                <a:solidFill>
                  <a:srgbClr val="2A5E34"/>
                </a:solidFill>
                <a:latin typeface="Calibri" charset="0"/>
                <a:ea typeface="ＭＳ Ｐゴシック" charset="0"/>
                <a:cs typeface="ＭＳ Ｐゴシック" charset="0"/>
              </a:rPr>
              <a:t>SESSION 1:</a:t>
            </a:r>
            <a:br>
              <a:rPr lang="en-US" sz="3200" b="1" dirty="0" smtClean="0">
                <a:solidFill>
                  <a:srgbClr val="2A5E34"/>
                </a:solidFill>
                <a:latin typeface="Calibri" charset="0"/>
                <a:ea typeface="ＭＳ Ｐゴシック" charset="0"/>
                <a:cs typeface="ＭＳ Ｐゴシック" charset="0"/>
              </a:rPr>
            </a:br>
            <a:r>
              <a:rPr lang="en-US" sz="3200" b="1" dirty="0">
                <a:solidFill>
                  <a:srgbClr val="2A5E34"/>
                </a:solidFill>
                <a:latin typeface="Calibri" charset="0"/>
                <a:ea typeface="ＭＳ Ｐゴシック" charset="0"/>
                <a:cs typeface="ＭＳ Ｐゴシック" charset="0"/>
              </a:rPr>
              <a:t>2016-2018 Work Plan Outcomes </a:t>
            </a:r>
            <a:r>
              <a:rPr lang="en-US" sz="3200" b="1" dirty="0" smtClean="0">
                <a:solidFill>
                  <a:srgbClr val="2A5E34"/>
                </a:solidFill>
                <a:latin typeface="Calibri" charset="0"/>
                <a:ea typeface="ＭＳ Ｐゴシック" charset="0"/>
                <a:cs typeface="ＭＳ Ｐゴシック" charset="0"/>
              </a:rPr>
              <a:t>Status</a:t>
            </a:r>
            <a:br>
              <a:rPr lang="en-US" sz="3200" b="1" dirty="0" smtClean="0">
                <a:solidFill>
                  <a:srgbClr val="2A5E34"/>
                </a:solidFill>
                <a:latin typeface="Calibri" charset="0"/>
                <a:ea typeface="ＭＳ Ｐゴシック" charset="0"/>
                <a:cs typeface="ＭＳ Ｐゴシック" charset="0"/>
              </a:rPr>
            </a:br>
            <a:endParaRPr lang="en-US" sz="2800" dirty="0">
              <a:solidFill>
                <a:srgbClr val="2A5E34"/>
              </a:solidFill>
              <a:latin typeface="Calibri" charset="0"/>
              <a:ea typeface="ＭＳ Ｐゴシック" charset="0"/>
              <a:cs typeface="ＭＳ Ｐゴシック" charset="0"/>
            </a:endParaRPr>
          </a:p>
        </p:txBody>
      </p:sp>
      <p:sp>
        <p:nvSpPr>
          <p:cNvPr id="8" name="Subtitle 2"/>
          <p:cNvSpPr>
            <a:spLocks noGrp="1"/>
          </p:cNvSpPr>
          <p:nvPr>
            <p:ph type="subTitle" idx="1"/>
          </p:nvPr>
        </p:nvSpPr>
        <p:spPr>
          <a:xfrm>
            <a:off x="3961" y="2672159"/>
            <a:ext cx="7643664" cy="755090"/>
          </a:xfrm>
          <a:solidFill>
            <a:srgbClr val="2A5E34">
              <a:alpha val="80000"/>
            </a:srgbClr>
          </a:solidFill>
        </p:spPr>
        <p:txBody>
          <a:bodyPr>
            <a:normAutofit/>
          </a:bodyPr>
          <a:lstStyle/>
          <a:p>
            <a:r>
              <a:rPr lang="en-US" sz="1600" b="1" dirty="0" smtClean="0">
                <a:solidFill>
                  <a:schemeClr val="bg1"/>
                </a:solidFill>
                <a:latin typeface="Calibri" charset="0"/>
                <a:ea typeface="ＭＳ Ｐゴシック" charset="0"/>
                <a:cs typeface="ＭＳ Ｐゴシック" charset="0"/>
              </a:rPr>
              <a:t/>
            </a:r>
            <a:br>
              <a:rPr lang="en-US" sz="1600" b="1" dirty="0" smtClean="0">
                <a:solidFill>
                  <a:schemeClr val="bg1"/>
                </a:solidFill>
                <a:latin typeface="Calibri" charset="0"/>
                <a:ea typeface="ＭＳ Ｐゴシック" charset="0"/>
                <a:cs typeface="ＭＳ Ｐゴシック" charset="0"/>
              </a:rPr>
            </a:br>
            <a:r>
              <a:rPr lang="en-US" sz="1600" b="1" dirty="0" smtClean="0">
                <a:solidFill>
                  <a:schemeClr val="bg1"/>
                </a:solidFill>
                <a:latin typeface="Calibri" charset="0"/>
                <a:ea typeface="ＭＳ Ｐゴシック" charset="0"/>
                <a:cs typeface="ＭＳ Ｐゴシック" charset="0"/>
              </a:rPr>
              <a:t>SDCG-10: Reading, 7-9 September, 2016</a:t>
            </a:r>
            <a:endParaRPr lang="en-US" sz="1600" b="1" dirty="0">
              <a:solidFill>
                <a:schemeClr val="bg1"/>
              </a:solidFill>
              <a:latin typeface="Calibri" charset="0"/>
              <a:ea typeface="ＭＳ Ｐゴシック" charset="0"/>
              <a:cs typeface="ＭＳ Ｐゴシック" charset="0"/>
            </a:endParaRPr>
          </a:p>
        </p:txBody>
      </p:sp>
      <p:sp>
        <p:nvSpPr>
          <p:cNvPr id="12" name="Rectangle 11"/>
          <p:cNvSpPr/>
          <p:nvPr/>
        </p:nvSpPr>
        <p:spPr>
          <a:xfrm>
            <a:off x="0" y="5621808"/>
            <a:ext cx="9472864" cy="1236191"/>
          </a:xfrm>
          <a:prstGeom prst="rect">
            <a:avLst/>
          </a:prstGeom>
          <a:solidFill>
            <a:schemeClr val="bg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fo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264" y="5901967"/>
            <a:ext cx="1937293" cy="814225"/>
          </a:xfrm>
          <a:prstGeom prst="rect">
            <a:avLst/>
          </a:prstGeom>
        </p:spPr>
      </p:pic>
      <p:pic>
        <p:nvPicPr>
          <p:cNvPr id="10" name="Picture 9" descr="CEOS_logo-[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26" y="5829029"/>
            <a:ext cx="1642738" cy="887163"/>
          </a:xfrm>
          <a:prstGeom prst="rect">
            <a:avLst/>
          </a:prstGeom>
        </p:spPr>
      </p:pic>
      <p:pic>
        <p:nvPicPr>
          <p:cNvPr id="11" name="Picture 10" descr="geo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1066" y="6307731"/>
            <a:ext cx="1803890" cy="265278"/>
          </a:xfrm>
          <a:prstGeom prst="rect">
            <a:avLst/>
          </a:prstGeom>
        </p:spPr>
      </p:pic>
    </p:spTree>
    <p:extLst>
      <p:ext uri="{BB962C8B-B14F-4D97-AF65-F5344CB8AC3E}">
        <p14:creationId xmlns:p14="http://schemas.microsoft.com/office/powerpoint/2010/main" val="1897520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22497</TotalTime>
  <Words>983</Words>
  <Application>Microsoft Macintosh PowerPoint</Application>
  <PresentationFormat>On-screen Show (4:3)</PresentationFormat>
  <Paragraphs>155</Paragraphs>
  <Slides>14</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ＭＳ Ｐゴシック</vt:lpstr>
      <vt:lpstr>Office Theme</vt:lpstr>
      <vt:lpstr>1_Office Theme</vt:lpstr>
      <vt:lpstr>SESSION 1: INTRODUCTION </vt:lpstr>
      <vt:lpstr>GFOI STATUS OVERVIEW Sep 2016</vt:lpstr>
      <vt:lpstr> Coordination and management</vt:lpstr>
      <vt:lpstr> Space Data</vt:lpstr>
      <vt:lpstr> MGD</vt:lpstr>
      <vt:lpstr> Capacity Building</vt:lpstr>
      <vt:lpstr> R&amp;D</vt:lpstr>
      <vt:lpstr>In conclusion</vt:lpstr>
      <vt:lpstr>SESSION 1: 2016-2018 Work Plan Outcomes Status </vt:lpstr>
      <vt:lpstr>SDCG-9 Actions Status</vt:lpstr>
      <vt:lpstr>‘Wins’ on Outcomes since SDCG-9</vt:lpstr>
      <vt:lpstr>2016 Work Plan Outcomes</vt:lpstr>
      <vt:lpstr>2017-2019 Work Plan?</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Dyke</dc:creator>
  <cp:lastModifiedBy>George Dyke</cp:lastModifiedBy>
  <cp:revision>378</cp:revision>
  <dcterms:created xsi:type="dcterms:W3CDTF">2013-01-29T13:10:08Z</dcterms:created>
  <dcterms:modified xsi:type="dcterms:W3CDTF">2016-09-07T08:04:42Z</dcterms:modified>
</cp:coreProperties>
</file>