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82" r:id="rId3"/>
    <p:sldId id="297" r:id="rId4"/>
    <p:sldId id="298" r:id="rId5"/>
    <p:sldId id="290" r:id="rId6"/>
    <p:sldId id="291" r:id="rId7"/>
    <p:sldId id="280" r:id="rId8"/>
    <p:sldId id="268" r:id="rId9"/>
    <p:sldId id="292" r:id="rId10"/>
    <p:sldId id="296" r:id="rId11"/>
    <p:sldId id="283" r:id="rId12"/>
    <p:sldId id="299" r:id="rId13"/>
    <p:sldId id="300" r:id="rId14"/>
    <p:sldId id="301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3480"/>
    <a:srgbClr val="022356"/>
    <a:srgbClr val="E5E9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69" autoAdjust="0"/>
    <p:restoredTop sz="94660"/>
  </p:normalViewPr>
  <p:slideViewPr>
    <p:cSldViewPr>
      <p:cViewPr varScale="1">
        <p:scale>
          <a:sx n="68" d="100"/>
          <a:sy n="68" d="100"/>
        </p:scale>
        <p:origin x="-97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F136-B5CB-4C13-9353-D12D2A75E12B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DC6C-2CF6-4DFD-9E2A-992EE54621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itle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0" y="0"/>
            <a:ext cx="989914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ometrica-logo-trans-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15251" y="6192688"/>
            <a:ext cx="2558907" cy="548680"/>
          </a:xfrm>
          <a:prstGeom prst="rect">
            <a:avLst/>
          </a:prstGeom>
        </p:spPr>
      </p:pic>
      <p:pic>
        <p:nvPicPr>
          <p:cNvPr id="14" name="Picture 13" descr="ecometrica-logo-trans-whit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31230" y="6309320"/>
            <a:ext cx="2158308" cy="462784"/>
          </a:xfrm>
          <a:prstGeom prst="rect">
            <a:avLst/>
          </a:prstGeom>
        </p:spPr>
      </p:pic>
      <p:pic>
        <p:nvPicPr>
          <p:cNvPr id="6" name="Picture 5" descr="pres_strap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308508"/>
            <a:ext cx="9874896" cy="549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Advancing UK inputs to</a:t>
            </a:r>
            <a:r>
              <a:rPr lang="en-GB" sz="4000" b="1" dirty="0" smtClean="0"/>
              <a:t> GFOI</a:t>
            </a:r>
            <a:endParaRPr lang="en-GB" sz="4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20552" y="364502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O</a:t>
            </a:r>
            <a:r>
              <a:rPr lang="en-GB" sz="2800" b="1" dirty="0" smtClean="0"/>
              <a:t>verview of inputs from UK Climate and Space Programmes into GFOI</a:t>
            </a:r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September </a:t>
            </a:r>
            <a:r>
              <a:rPr lang="en-GB" sz="2800" b="1" dirty="0" smtClean="0"/>
              <a:t>2016 </a:t>
            </a:r>
          </a:p>
          <a:p>
            <a:pPr algn="ctr"/>
            <a:endParaRPr lang="en-GB" sz="28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1262633"/>
            <a:ext cx="8639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464171"/>
            <a:ext cx="83153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Analysis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920552" y="4653136"/>
            <a:ext cx="4808984" cy="1368152"/>
          </a:xfrm>
          <a:prstGeom prst="wedgeRoundRectCallout">
            <a:avLst>
              <a:gd name="adj1" fmla="val 81604"/>
              <a:gd name="adj2" fmla="val -129808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bg1"/>
                </a:solidFill>
              </a:rPr>
              <a:t>For any area of interest, the mapping platform automatically calculates avoided loss (actual – expected) based on the reference level and forest loss data sets selected</a:t>
            </a:r>
            <a:endParaRPr lang="en-GB" dirty="0" smtClean="0">
              <a:solidFill>
                <a:schemeClr val="bg1"/>
              </a:solidFill>
              <a:sym typeface="Wingdings 2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04528" y="620688"/>
            <a:ext cx="8784976" cy="79208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The mapping platform automates the calculation of avoided forest loss, based on the data sets and assumptions selected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6456" y="6309320"/>
            <a:ext cx="5623031" cy="548680"/>
            <a:chOff x="56456" y="6309320"/>
            <a:chExt cx="5623031" cy="54868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200472" y="6206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6496" y="1196752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Key </a:t>
            </a:r>
            <a:r>
              <a:rPr lang="en-GB" sz="2800" b="1" dirty="0" smtClean="0"/>
              <a:t>Findings</a:t>
            </a:r>
            <a:endParaRPr lang="en-GB" sz="2800" b="1" dirty="0" smtClean="0"/>
          </a:p>
          <a:p>
            <a:pPr algn="l"/>
            <a:endParaRPr lang="en-GB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0512" y="1692091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The risk method worked at multiple scales for setting transparent reference levels for KPI 8 and calculation avoided forest loss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Sufficient data was found to map risk and run methodology in 3 test countries, with reasonable consistency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Spatial data stewardship  is a major issue for all countries, especially less advanced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dirty="0" smtClean="0"/>
              <a:t>UMD Forest Loss product works well for large clear-cut areas but not suitable for small scale clearance / degradation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Risk maps should be updated periodically to reflect changing economic patterns,  governance and new </a:t>
            </a:r>
            <a:r>
              <a:rPr lang="en-GB" sz="2400" dirty="0" smtClean="0"/>
              <a:t>data </a:t>
            </a:r>
            <a:endParaRPr lang="en-GB" sz="2400" dirty="0" smtClean="0"/>
          </a:p>
        </p:txBody>
      </p:sp>
      <p:grpSp>
        <p:nvGrpSpPr>
          <p:cNvPr id="9" name="Group 5"/>
          <p:cNvGrpSpPr/>
          <p:nvPr/>
        </p:nvGrpSpPr>
        <p:grpSpPr>
          <a:xfrm>
            <a:off x="0" y="188640"/>
            <a:ext cx="9906000" cy="1008112"/>
            <a:chOff x="56456" y="6309320"/>
            <a:chExt cx="5623031" cy="54868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88504" y="125760"/>
            <a:ext cx="8915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 smtClean="0"/>
              <a:t>Forests </a:t>
            </a:r>
            <a:r>
              <a:rPr lang="en-GB" b="1" dirty="0" smtClean="0"/>
              <a:t>2020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6456" y="1700808"/>
            <a:ext cx="4608512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Calibration – validation areas to test forest change detection methods in different situations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56" y="5013176"/>
            <a:ext cx="460851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Data sharing applications for strategic planning and monitoring 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456" y="3573016"/>
            <a:ext cx="460851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Risk and priority mapping: local &gt; regional &gt; national 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1032" y="1700808"/>
            <a:ext cx="4320480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Improved detection of forest loss and degradation in difficult to measure areas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41032" y="3284984"/>
            <a:ext cx="4320480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Maps of priority areas for interventions (e.g. restoration, management, conservation)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41032" y="4869160"/>
            <a:ext cx="4320480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 pitchFamily="34" charset="0"/>
              </a:rPr>
              <a:t>More effective data processing, management and information sharing</a:t>
            </a:r>
            <a:endParaRPr lang="en-GB" sz="2400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0" idx="3"/>
            <a:endCxn id="15" idx="1"/>
          </p:cNvCxnSpPr>
          <p:nvPr/>
        </p:nvCxnSpPr>
        <p:spPr>
          <a:xfrm>
            <a:off x="4664968" y="23848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64968" y="55172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64968" y="40050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0632" cy="164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5300" y="176137"/>
            <a:ext cx="8915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 smtClean="0"/>
              <a:t>Forests </a:t>
            </a:r>
            <a:r>
              <a:rPr lang="en-GB" b="1" dirty="0" smtClean="0"/>
              <a:t>2020 Proposal</a:t>
            </a:r>
            <a:endParaRPr lang="en-GB" b="1" dirty="0"/>
          </a:p>
        </p:txBody>
      </p:sp>
      <p:sp>
        <p:nvSpPr>
          <p:cNvPr id="83" name="Shape 83"/>
          <p:cNvSpPr txBox="1"/>
          <p:nvPr/>
        </p:nvSpPr>
        <p:spPr>
          <a:xfrm>
            <a:off x="344488" y="4005064"/>
            <a:ext cx="3472500" cy="259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 smtClean="0">
                <a:latin typeface="Calibri" pitchFamily="34" charset="0"/>
              </a:rPr>
              <a:t>Candidate Countries</a:t>
            </a:r>
            <a:endParaRPr sz="1800" dirty="0">
              <a:latin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</a:rPr>
              <a:t>Indonesia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Brazil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Colombia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Mexico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Ghana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Kenya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Ethiopia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3728864" y="4080920"/>
            <a:ext cx="2868900" cy="1724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latin typeface="Calibri" pitchFamily="34" charset="0"/>
              </a:rPr>
              <a:t>UK </a:t>
            </a:r>
            <a:r>
              <a:rPr lang="en-GB" sz="2400" b="1" dirty="0" smtClean="0">
                <a:latin typeface="Calibri" pitchFamily="34" charset="0"/>
              </a:rPr>
              <a:t>Partners</a:t>
            </a:r>
            <a:endParaRPr lang="en-GB" sz="2400" b="1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Ecometrica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University </a:t>
            </a:r>
            <a:r>
              <a:rPr lang="en-GB" sz="1800" dirty="0">
                <a:latin typeface="Calibri" pitchFamily="34" charset="0"/>
              </a:rPr>
              <a:t>of Edinburgh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Leicester </a:t>
            </a:r>
            <a:r>
              <a:rPr lang="en-GB" sz="1800" dirty="0" smtClean="0">
                <a:latin typeface="Calibri" pitchFamily="34" charset="0"/>
              </a:rPr>
              <a:t>University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err="1" smtClean="0">
                <a:latin typeface="Calibri" pitchFamily="34" charset="0"/>
              </a:rPr>
              <a:t>Carbomap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latin typeface="Calibri" pitchFamily="34" charset="0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890400" y="4080919"/>
            <a:ext cx="3015600" cy="2444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latin typeface="Calibri" pitchFamily="34" charset="0"/>
              </a:rPr>
              <a:t>International Links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ESA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NASA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GFOI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Norway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Germany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8624" cy="157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00472" y="1700808"/>
            <a:ext cx="9505056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>
                <a:latin typeface="Calibri" pitchFamily="34" charset="0"/>
              </a:rPr>
              <a:t>£15 to £18m UKSA investment to improve the application of Earth Observation to forests in important partner countries over 3.5 years, focused on the following technical challenges: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detection of forest degradation, small scale loss or fragmentation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identification of priority areas for restoration, risks of LUC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digital infrastructure for scaling, streamlining and sharing data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5300" y="176137"/>
            <a:ext cx="8915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 smtClean="0"/>
              <a:t>How do we input to GFOI?</a:t>
            </a:r>
            <a:endParaRPr lang="en-GB" b="1" dirty="0"/>
          </a:p>
        </p:txBody>
      </p:sp>
      <p:sp>
        <p:nvSpPr>
          <p:cNvPr id="83" name="Shape 83"/>
          <p:cNvSpPr txBox="1"/>
          <p:nvPr/>
        </p:nvSpPr>
        <p:spPr>
          <a:xfrm>
            <a:off x="344488" y="4005064"/>
            <a:ext cx="3472500" cy="259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 smtClean="0">
                <a:latin typeface="Calibri" pitchFamily="34" charset="0"/>
              </a:rPr>
              <a:t>Partner </a:t>
            </a:r>
            <a:r>
              <a:rPr lang="en-GB" sz="2400" b="1" dirty="0" smtClean="0">
                <a:latin typeface="Calibri" pitchFamily="34" charset="0"/>
              </a:rPr>
              <a:t>Countries</a:t>
            </a:r>
            <a:endParaRPr sz="1800" dirty="0">
              <a:latin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</a:rPr>
              <a:t>Indonesia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Brazil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Colombia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Mexico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Ghana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Kenya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Ethiopia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3728864" y="4080920"/>
            <a:ext cx="2868900" cy="1724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latin typeface="Calibri" pitchFamily="34" charset="0"/>
              </a:rPr>
              <a:t>UK </a:t>
            </a:r>
            <a:r>
              <a:rPr lang="en-GB" sz="2400" b="1" dirty="0" smtClean="0">
                <a:latin typeface="Calibri" pitchFamily="34" charset="0"/>
              </a:rPr>
              <a:t>Partners</a:t>
            </a:r>
            <a:endParaRPr lang="en-GB" sz="2400" b="1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Ecometrica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University </a:t>
            </a:r>
            <a:r>
              <a:rPr lang="en-GB" sz="1800" dirty="0">
                <a:latin typeface="Calibri" pitchFamily="34" charset="0"/>
              </a:rPr>
              <a:t>of Edinburgh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Leicester </a:t>
            </a:r>
            <a:r>
              <a:rPr lang="en-GB" sz="1800" dirty="0" smtClean="0">
                <a:latin typeface="Calibri" pitchFamily="34" charset="0"/>
              </a:rPr>
              <a:t>University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err="1" smtClean="0">
                <a:latin typeface="Calibri" pitchFamily="34" charset="0"/>
              </a:rPr>
              <a:t>Carbomap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latin typeface="Calibri" pitchFamily="34" charset="0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890400" y="4080919"/>
            <a:ext cx="3015600" cy="2444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latin typeface="Calibri" pitchFamily="34" charset="0"/>
              </a:rPr>
              <a:t>International Links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ESA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NASA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GFOI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latin typeface="Calibri" pitchFamily="34" charset="0"/>
              </a:rPr>
              <a:t>Norway</a:t>
            </a:r>
            <a:endParaRPr lang="en-GB" sz="1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libri" pitchFamily="34" charset="0"/>
              </a:rPr>
              <a:t>Germany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12" y="980728"/>
            <a:ext cx="89289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Input to methods and guidance, particularly on change detection and accuracy assessment in different situations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A</a:t>
            </a:r>
            <a:r>
              <a:rPr lang="en-GB" sz="2400" dirty="0" smtClean="0"/>
              <a:t>ssessment of needs of National Forest Monitoring Systems and support incremental improvement, where possible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Support end-user uses of information outputs</a:t>
            </a:r>
          </a:p>
          <a:p>
            <a:pPr marL="529200" lvl="1" indent="-457200">
              <a:spcAft>
                <a:spcPts val="1200"/>
              </a:spcAft>
              <a:buFont typeface="+mj-lt"/>
              <a:buAutoNum type="arabicPeriod"/>
            </a:pPr>
            <a:endParaRPr lang="en-GB" sz="2400" dirty="0" smtClean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Contribution Mechanisms</a:t>
            </a:r>
            <a:endParaRPr lang="en-GB" sz="4000" b="1" dirty="0" smtClean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48544" y="1628800"/>
            <a:ext cx="7992888" cy="836712"/>
            <a:chOff x="56456" y="6309320"/>
            <a:chExt cx="5623031" cy="54868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760" y="3140968"/>
            <a:ext cx="3824164" cy="20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0512" y="1628800"/>
            <a:ext cx="8640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The International Climate Fund (ICF) is the UK’s  commitment  to support  developing countries with climate change adaptation, low carbon growth and reducing deforestation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Approximately £1 billion ODA expenditure per year to 2020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Approx 20% on forest related projects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Includes DFID, DECC, DEFRA bilateral and multilateral channels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Strong emphasis on accountability to tax payers for results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Monitoring, Evaluation and Learning (MEL) and value for money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188640"/>
            <a:ext cx="9906000" cy="1008112"/>
            <a:chOff x="56456" y="6309320"/>
            <a:chExt cx="5623031" cy="54868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0512" y="19888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</a:pPr>
            <a:r>
              <a:rPr lang="en-GB" sz="3200" b="1" dirty="0" smtClean="0"/>
              <a:t>Key Performance Indicators</a:t>
            </a:r>
            <a:endParaRPr lang="en-GB" sz="3200" b="1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0" y="188640"/>
            <a:ext cx="9906000" cy="1008112"/>
            <a:chOff x="56456" y="6309320"/>
            <a:chExt cx="5623031" cy="54868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30997" y="1348656"/>
          <a:ext cx="7298467" cy="4960664"/>
        </p:xfrm>
        <a:graphic>
          <a:graphicData uri="http://schemas.openxmlformats.org/presentationml/2006/ole">
            <p:oleObj spid="_x0000_s2050" name="Document" r:id="rId5" imgW="6181253" imgH="43250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KPI Methodology Requirements </a:t>
            </a:r>
          </a:p>
          <a:p>
            <a:endParaRPr lang="en-GB" sz="4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0512" y="155679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Robust (based on sound evidence / data and testable assumptions)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Transparent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Consistent (broadly applicable)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Repeatable 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Affordable  (and ideally a useful component of national forest monitoring)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88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</a:pPr>
            <a:r>
              <a:rPr lang="en-GB" sz="2400" b="1" dirty="0" smtClean="0"/>
              <a:t>Methods should </a:t>
            </a:r>
            <a:r>
              <a:rPr lang="en-GB" sz="2400" b="1" dirty="0" smtClean="0"/>
              <a:t>be</a:t>
            </a:r>
            <a:endParaRPr lang="en-GB" sz="2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0512" y="397544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</a:pPr>
            <a:r>
              <a:rPr lang="en-GB" sz="2400" b="1" dirty="0" smtClean="0"/>
              <a:t>Challenges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12" y="4452208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Different types of </a:t>
            </a:r>
            <a:r>
              <a:rPr lang="en-GB" sz="2000" dirty="0" smtClean="0"/>
              <a:t>interventions</a:t>
            </a:r>
            <a:endParaRPr lang="en-GB" sz="2000" dirty="0" smtClean="0"/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Variable availability of data on forest areas and forest change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Reference levels (different approaches possible)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Contribution / </a:t>
            </a:r>
            <a:r>
              <a:rPr lang="en-GB" sz="2000" dirty="0" smtClean="0"/>
              <a:t>Attribution</a:t>
            </a:r>
            <a:endParaRPr lang="en-GB" sz="2000" dirty="0" smtClean="0"/>
          </a:p>
        </p:txBody>
      </p:sp>
      <p:grpSp>
        <p:nvGrpSpPr>
          <p:cNvPr id="11" name="Group 5"/>
          <p:cNvGrpSpPr/>
          <p:nvPr/>
        </p:nvGrpSpPr>
        <p:grpSpPr>
          <a:xfrm>
            <a:off x="0" y="44624"/>
            <a:ext cx="9906000" cy="1008112"/>
            <a:chOff x="56456" y="6309320"/>
            <a:chExt cx="5623031" cy="54868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0512" y="156201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2014 DFID funded review of potential methods and data sources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2014 - 2015 ESA Funded pilot testing of a risk based methodology in Brazil, Nepal and Ghana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2015 ESA Funded assessment of accuracy of UMD Forest Loss data product (aka Global Forest Watch) in Brazil and Ghana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88" y="109512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</a:pPr>
            <a:r>
              <a:rPr lang="en-GB" sz="2400" b="1" dirty="0" smtClean="0"/>
              <a:t>Background work on methods and data</a:t>
            </a:r>
            <a:endParaRPr lang="en-GB" sz="2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0512" y="375942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</a:pPr>
            <a:r>
              <a:rPr lang="en-GB" sz="2400" b="1" dirty="0" smtClean="0"/>
              <a:t>Proposed work 2016 - 2019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12" y="4216439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Expand programmes and countries to test and apply Hectares Indicator method (Brazil, Indonesia, Ghana, Colombia, Nepal)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Integration with other forest KPIs (Livelihoods, Ecosystem Services)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 smtClean="0"/>
              <a:t>Provide </a:t>
            </a:r>
            <a:r>
              <a:rPr lang="en-GB" sz="2000" dirty="0" smtClean="0"/>
              <a:t>mapping platforms to curate data, access results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en-GB" sz="2000" dirty="0" smtClean="0"/>
          </a:p>
        </p:txBody>
      </p:sp>
      <p:grpSp>
        <p:nvGrpSpPr>
          <p:cNvPr id="15" name="Group 5"/>
          <p:cNvGrpSpPr/>
          <p:nvPr/>
        </p:nvGrpSpPr>
        <p:grpSpPr>
          <a:xfrm>
            <a:off x="0" y="44624"/>
            <a:ext cx="9906000" cy="1008112"/>
            <a:chOff x="56456" y="6309320"/>
            <a:chExt cx="5623031" cy="54868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260648"/>
            <a:ext cx="8229600" cy="9269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ICF Hectares Indicator Methodology Overview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3584848" y="1196752"/>
            <a:ext cx="5328592" cy="1152128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Use “theory of change”, </a:t>
            </a:r>
            <a:r>
              <a:rPr lang="en-GB" sz="2000" dirty="0" err="1" smtClean="0">
                <a:solidFill>
                  <a:schemeClr val="tx1"/>
                </a:solidFill>
              </a:rPr>
              <a:t>logframes</a:t>
            </a:r>
            <a:r>
              <a:rPr lang="en-GB" sz="2000" dirty="0" smtClean="0">
                <a:solidFill>
                  <a:schemeClr val="tx1"/>
                </a:solidFill>
              </a:rPr>
              <a:t> and other information to define the geography and types of forest covered by project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76536" y="1196752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Define relevant areas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8" y="1196752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3584848" y="2636912"/>
            <a:ext cx="5328592" cy="1008112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Find best available data to map expected loss categories based on Accessible, Cultivable / Extractable, Unprotected (ACEU) forest.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76536" y="2492896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Set reference levels </a:t>
            </a:r>
            <a:r>
              <a:rPr lang="en-GB" dirty="0" smtClean="0">
                <a:solidFill>
                  <a:schemeClr val="tx1"/>
                </a:solidFill>
              </a:rPr>
              <a:t>(risk mapping preferred)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4488" y="2492896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3584848" y="3933056"/>
            <a:ext cx="5328592" cy="1008112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Overlay forest loss data (Assess accuracy of UMD forest loss in Brazilian </a:t>
            </a:r>
            <a:r>
              <a:rPr lang="en-GB" sz="2000" dirty="0" err="1" smtClean="0">
                <a:solidFill>
                  <a:schemeClr val="tx1"/>
                </a:solidFill>
              </a:rPr>
              <a:t>cerrado</a:t>
            </a:r>
            <a:r>
              <a:rPr lang="en-GB" sz="2000" dirty="0" smtClean="0">
                <a:solidFill>
                  <a:schemeClr val="tx1"/>
                </a:solidFill>
              </a:rPr>
              <a:t> and Ghana high forest). 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776536" y="3789040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Monitor loss and degradation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4488" y="378904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3584848" y="5085184"/>
            <a:ext cx="5328592" cy="1008112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Calculate “hectares avoided loss” ([expected loss – observed loss] in each risk category).  Followed by contribution analysis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76536" y="5085184"/>
            <a:ext cx="2592288" cy="1008112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Analysis of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4488" y="50851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0472" y="692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72" y="692696"/>
            <a:ext cx="6495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4488" y="-27384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Reference Level Setting by Risk Mapping 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0472" y="1412776"/>
            <a:ext cx="3456384" cy="4032448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Cerrado</a:t>
            </a:r>
            <a:r>
              <a:rPr lang="en-GB" sz="2000" dirty="0" smtClean="0">
                <a:solidFill>
                  <a:schemeClr val="bg1"/>
                </a:solidFill>
              </a:rPr>
              <a:t> loss is driven mainly by agricultural expansion. We made an initial map and refined with expert input from EMBRAPA and INPE. Factors include: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Proximity to roads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Proximity to previous loss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Not-PPA or LR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Rainfall &gt;1000 mm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 Flat topography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56" y="6309320"/>
            <a:ext cx="5623031" cy="548680"/>
            <a:chOff x="56456" y="6309320"/>
            <a:chExt cx="5623031" cy="54868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161" y="1309836"/>
            <a:ext cx="7953375" cy="47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Monitor actual </a:t>
            </a:r>
            <a:r>
              <a:rPr lang="en-GB" sz="4000" b="1" dirty="0" smtClean="0"/>
              <a:t>forest loss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488504" y="2060848"/>
            <a:ext cx="4104456" cy="4032448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bg1"/>
                </a:solidFill>
              </a:rPr>
              <a:t>Results of testing of Global Forest Watch – UMD forest loss data Bahia, Brazil between 2003 - 2013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Red = false forest loss detected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Yellow = forest loss missed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Blue = correct forest loss detection</a:t>
            </a:r>
            <a:endParaRPr lang="en-GB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sym typeface="Wingdings 2"/>
              </a:rPr>
              <a:t> Grey = correct forest intact</a:t>
            </a:r>
          </a:p>
          <a:p>
            <a:endParaRPr lang="en-GB" dirty="0" smtClean="0">
              <a:solidFill>
                <a:schemeClr val="bg1"/>
              </a:solidFill>
              <a:sym typeface="Wingdings 2"/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Conclusions from tests in Ghana and Brazil</a:t>
            </a:r>
            <a:r>
              <a:rPr lang="en-GB" sz="1600" dirty="0" smtClean="0">
                <a:solidFill>
                  <a:schemeClr val="bg1"/>
                </a:solidFill>
              </a:rPr>
              <a:t>: UMD Forest Loss V1.0 is good for large scale forest clearance to agriculture or pasture but poor for small scale conversions and degradation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04528" y="620688"/>
            <a:ext cx="8784976" cy="720080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Find best available Earth Observation data or methods for monitoring forest loss and/or degradation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480" y="69269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456" y="6309320"/>
            <a:ext cx="5623031" cy="548680"/>
            <a:chOff x="56456" y="6309320"/>
            <a:chExt cx="5623031" cy="54868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56" y="6341100"/>
              <a:ext cx="5607581" cy="51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8984" y="6309320"/>
              <a:ext cx="870503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metrica">
      <a:dk1>
        <a:srgbClr val="022356"/>
      </a:dk1>
      <a:lt1>
        <a:sysClr val="window" lastClr="FFFFFF"/>
      </a:lt1>
      <a:dk2>
        <a:srgbClr val="033480"/>
      </a:dk2>
      <a:lt2>
        <a:srgbClr val="EEEEEE"/>
      </a:lt2>
      <a:accent1>
        <a:srgbClr val="0044A9"/>
      </a:accent1>
      <a:accent2>
        <a:srgbClr val="66BA00"/>
      </a:accent2>
      <a:accent3>
        <a:srgbClr val="BFD0E9"/>
      </a:accent3>
      <a:accent4>
        <a:srgbClr val="D9EEBF"/>
      </a:accent4>
      <a:accent5>
        <a:srgbClr val="4267A0"/>
      </a:accent5>
      <a:accent6>
        <a:srgbClr val="FF6A00"/>
      </a:accent6>
      <a:hlink>
        <a:srgbClr val="66BA00"/>
      </a:hlink>
      <a:folHlink>
        <a:srgbClr val="66BA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84017</TotalTime>
  <Words>893</Words>
  <Application>Microsoft Office PowerPoint</Application>
  <PresentationFormat>A4 Paper (210x297 mm)</PresentationFormat>
  <Paragraphs>132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Forests 2020</vt:lpstr>
      <vt:lpstr>Forests 2020 Proposal</vt:lpstr>
      <vt:lpstr>How do we input to GFOI?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tipper</dc:creator>
  <cp:lastModifiedBy>richard tipper</cp:lastModifiedBy>
  <cp:revision>144</cp:revision>
  <dcterms:created xsi:type="dcterms:W3CDTF">2010-07-22T08:59:22Z</dcterms:created>
  <dcterms:modified xsi:type="dcterms:W3CDTF">2016-09-07T08:19:44Z</dcterms:modified>
</cp:coreProperties>
</file>