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01" r:id="rId3"/>
    <p:sldId id="30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5829" autoAdjust="0"/>
  </p:normalViewPr>
  <p:slideViewPr>
    <p:cSldViewPr snapToGrid="0" snapToObjects="1">
      <p:cViewPr>
        <p:scale>
          <a:sx n="75" d="100"/>
          <a:sy n="75" d="100"/>
        </p:scale>
        <p:origin x="-1416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08/09/16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08/09/16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pot-take5.org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Frank Martin Seifert, ESA</a:t>
            </a:r>
            <a:endParaRPr lang="en-US" i="1" dirty="0"/>
          </a:p>
          <a:p>
            <a:r>
              <a:rPr lang="en-US" i="1" dirty="0" smtClean="0"/>
              <a:t>SDCG-10 Session #4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ESA/CNES </a:t>
            </a:r>
            <a:r>
              <a:rPr lang="en-US" sz="3600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Spot5Take5 </a:t>
            </a: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access to </a:t>
            </a:r>
            <a:b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strategy (</a:t>
            </a:r>
            <a:r>
              <a:rPr lang="en-AU" sz="3200" dirty="0">
                <a:solidFill>
                  <a:schemeClr val="tx2"/>
                </a:solidFill>
              </a:rPr>
              <a:t>Element 3</a:t>
            </a:r>
            <a:r>
              <a:rPr lang="en-AU" sz="3200" dirty="0" smtClean="0">
                <a:solidFill>
                  <a:schemeClr val="tx2"/>
                </a:solidFill>
              </a:rPr>
              <a:t>)</a:t>
            </a:r>
            <a:br>
              <a:rPr lang="en-AU" sz="3200" dirty="0" smtClean="0">
                <a:solidFill>
                  <a:schemeClr val="tx2"/>
                </a:solidFill>
              </a:rPr>
            </a:br>
            <a:r>
              <a:rPr lang="en-AU" sz="3200" dirty="0" smtClean="0">
                <a:solidFill>
                  <a:schemeClr val="tx2"/>
                </a:solidFill>
              </a:rPr>
              <a:t>– Status update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SDCG-10</a:t>
            </a:r>
          </a:p>
          <a:p>
            <a:pPr>
              <a:defRPr/>
            </a:pPr>
            <a:r>
              <a:rPr lang="en-US" b="1" dirty="0" smtClean="0"/>
              <a:t>Reading, U.K.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 7-9, 2016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22021"/>
            <a:ext cx="6011333" cy="656912"/>
          </a:xfrm>
        </p:spPr>
        <p:txBody>
          <a:bodyPr/>
          <a:lstStyle/>
          <a:p>
            <a:r>
              <a:rPr lang="en-GB" dirty="0"/>
              <a:t>ESA/CNES – Spot5Take5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96999" cy="8844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SPOT5T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585"/>
            <a:ext cx="9144000" cy="576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5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7865533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Background</a:t>
            </a:r>
            <a:endParaRPr lang="en-US" sz="1200" b="1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1200" b="1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From </a:t>
            </a:r>
            <a:r>
              <a:rPr lang="en-US" sz="2200" b="1" dirty="0" smtClean="0">
                <a:solidFill>
                  <a:schemeClr val="tx2"/>
                </a:solidFill>
              </a:rPr>
              <a:t>April to September 2015 </a:t>
            </a:r>
            <a:r>
              <a:rPr lang="en-US" sz="2200" dirty="0" smtClean="0">
                <a:solidFill>
                  <a:schemeClr val="tx2"/>
                </a:solidFill>
              </a:rPr>
              <a:t>SPOT</a:t>
            </a:r>
            <a:r>
              <a:rPr lang="en-US" sz="2200" dirty="0">
                <a:solidFill>
                  <a:schemeClr val="tx2"/>
                </a:solidFill>
              </a:rPr>
              <a:t>-5 was placed in a 5 days cycle </a:t>
            </a:r>
            <a:r>
              <a:rPr lang="en-US" sz="2200" dirty="0" smtClean="0">
                <a:solidFill>
                  <a:schemeClr val="tx2"/>
                </a:solidFill>
              </a:rPr>
              <a:t>orbit to acquires </a:t>
            </a:r>
            <a:r>
              <a:rPr lang="en-US" sz="2200" dirty="0">
                <a:solidFill>
                  <a:schemeClr val="tx2"/>
                </a:solidFill>
              </a:rPr>
              <a:t>data over </a:t>
            </a:r>
            <a:r>
              <a:rPr lang="en-US" sz="2200" b="1" dirty="0">
                <a:solidFill>
                  <a:schemeClr val="tx2"/>
                </a:solidFill>
              </a:rPr>
              <a:t>150 selected sites </a:t>
            </a:r>
            <a:r>
              <a:rPr lang="en-US" sz="2200" dirty="0">
                <a:solidFill>
                  <a:schemeClr val="tx2"/>
                </a:solidFill>
              </a:rPr>
              <a:t>every 5 days under constant angles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These Sentinel-2 type time series are made available by ESA and CNES to the scientific community to support the development of time series analysis in preparation for the exploitation of the Sentinel-2 mission</a:t>
            </a:r>
            <a:r>
              <a:rPr lang="en-US" sz="1200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en-US" sz="1200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600" b="1" i="1" dirty="0">
                <a:solidFill>
                  <a:schemeClr val="tx2"/>
                </a:solidFill>
              </a:rPr>
              <a:t>Data provision procedures</a:t>
            </a:r>
          </a:p>
          <a:p>
            <a:pPr marL="0" indent="0">
              <a:buNone/>
              <a:defRPr/>
            </a:pPr>
            <a:endParaRPr lang="en-US" sz="1200" i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Spot5Take5 </a:t>
            </a:r>
            <a:r>
              <a:rPr lang="en-US" sz="2200" dirty="0">
                <a:solidFill>
                  <a:schemeClr val="tx2"/>
                </a:solidFill>
              </a:rPr>
              <a:t>data </a:t>
            </a:r>
            <a:r>
              <a:rPr lang="en-US" sz="2200" dirty="0" smtClean="0">
                <a:solidFill>
                  <a:schemeClr val="tx2"/>
                </a:solidFill>
              </a:rPr>
              <a:t>are distributed </a:t>
            </a:r>
            <a:r>
              <a:rPr lang="en-US" sz="2200" dirty="0">
                <a:solidFill>
                  <a:schemeClr val="tx2"/>
                </a:solidFill>
              </a:rPr>
              <a:t>with a free and open policy via the joint ESA-CNES </a:t>
            </a:r>
            <a:r>
              <a:rPr lang="en-US" sz="2200" dirty="0" err="1">
                <a:solidFill>
                  <a:schemeClr val="tx2"/>
                </a:solidFill>
              </a:rPr>
              <a:t>webportal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chemeClr val="tx2"/>
                </a:solidFill>
                <a:hlinkClick r:id="rId2"/>
              </a:rPr>
              <a:t>https://spot-take5.</a:t>
            </a:r>
            <a:r>
              <a:rPr lang="en-US" sz="2200" b="1" dirty="0" smtClean="0">
                <a:solidFill>
                  <a:schemeClr val="tx2"/>
                </a:solidFill>
                <a:hlinkClick r:id="rId2"/>
              </a:rPr>
              <a:t>org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For R&amp;D purpose non-commercial use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22021"/>
            <a:ext cx="6011333" cy="656912"/>
          </a:xfrm>
        </p:spPr>
        <p:txBody>
          <a:bodyPr/>
          <a:lstStyle/>
          <a:p>
            <a:r>
              <a:rPr lang="en-GB" dirty="0"/>
              <a:t>ESA/CNES – Spot5Take5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396999" cy="88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3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13822</TotalTime>
  <Words>147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ESA/CNES Spot5Take5 access to  R&amp;D Support strategy (Element 3) – Status update</vt:lpstr>
      <vt:lpstr>ESA/CNES – Spot5Take5</vt:lpstr>
      <vt:lpstr>ESA/CNES – Spot5Take5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Ake Rosenqvist</cp:lastModifiedBy>
  <cp:revision>116</cp:revision>
  <dcterms:created xsi:type="dcterms:W3CDTF">2015-02-13T06:47:15Z</dcterms:created>
  <dcterms:modified xsi:type="dcterms:W3CDTF">2016-09-08T11:17:31Z</dcterms:modified>
</cp:coreProperties>
</file>