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67" r:id="rId3"/>
    <p:sldId id="273" r:id="rId4"/>
    <p:sldId id="274" r:id="rId5"/>
    <p:sldId id="275" r:id="rId6"/>
    <p:sldId id="276" r:id="rId7"/>
    <p:sldId id="295" r:id="rId8"/>
    <p:sldId id="296" r:id="rId9"/>
    <p:sldId id="277" r:id="rId10"/>
    <p:sldId id="294" r:id="rId11"/>
    <p:sldId id="310" r:id="rId12"/>
    <p:sldId id="313" r:id="rId13"/>
    <p:sldId id="290" r:id="rId14"/>
    <p:sldId id="301" r:id="rId15"/>
    <p:sldId id="302" r:id="rId16"/>
    <p:sldId id="303" r:id="rId17"/>
    <p:sldId id="304" r:id="rId18"/>
    <p:sldId id="312" r:id="rId19"/>
    <p:sldId id="305" r:id="rId20"/>
    <p:sldId id="309" r:id="rId21"/>
    <p:sldId id="30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5"/>
    <p:restoredTop sz="95829" autoAdjust="0"/>
  </p:normalViewPr>
  <p:slideViewPr>
    <p:cSldViewPr snapToGrid="0" snapToObjects="1">
      <p:cViewPr varScale="1">
        <p:scale>
          <a:sx n="89" d="100"/>
          <a:sy n="89" d="100"/>
        </p:scale>
        <p:origin x="-4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754B0B-81C4-884E-B14F-07301C7FA896}" type="datetimeFigureOut">
              <a:rPr lang="en-US" smtClean="0"/>
              <a:t>9/2/16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C535CD-27C0-1542-A83C-0E84A2E1E628}" type="slidenum">
              <a:rPr lang="en-US" smtClean="0"/>
              <a:t>‹#›</a:t>
            </a:fld>
            <a:endParaRPr lang="en-US" dirty="0"/>
          </a:p>
        </p:txBody>
      </p:sp>
    </p:spTree>
    <p:extLst>
      <p:ext uri="{BB962C8B-B14F-4D97-AF65-F5344CB8AC3E}">
        <p14:creationId xmlns:p14="http://schemas.microsoft.com/office/powerpoint/2010/main" val="3746709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8AEE1-B6DF-B643-873D-F3B314E6EA40}" type="datetimeFigureOut">
              <a:rPr lang="en-US" smtClean="0"/>
              <a:t>9/2/16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2A2F6-F579-EF4A-98AC-4E8D000D1534}" type="slidenum">
              <a:rPr lang="en-US" smtClean="0"/>
              <a:t>‹#›</a:t>
            </a:fld>
            <a:endParaRPr lang="en-US" dirty="0"/>
          </a:p>
        </p:txBody>
      </p:sp>
    </p:spTree>
    <p:extLst>
      <p:ext uri="{BB962C8B-B14F-4D97-AF65-F5344CB8AC3E}">
        <p14:creationId xmlns:p14="http://schemas.microsoft.com/office/powerpoint/2010/main" val="9069430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842398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20</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21</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84239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11</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12</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84239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84239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9237"/>
            <a:ext cx="6400800" cy="667491"/>
          </a:xfrm>
          <a:prstGeom prst="rect">
            <a:avLst/>
          </a:prstGeom>
        </p:spPr>
        <p:txBody>
          <a:bodyPr>
            <a:normAutofit/>
          </a:bodyPr>
          <a:lstStyle>
            <a:lvl1pPr marL="0" indent="0" algn="ct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9" name="Title 1"/>
          <p:cNvSpPr>
            <a:spLocks noGrp="1"/>
          </p:cNvSpPr>
          <p:nvPr>
            <p:ph type="title"/>
          </p:nvPr>
        </p:nvSpPr>
        <p:spPr>
          <a:xfrm>
            <a:off x="1177329" y="2501911"/>
            <a:ext cx="6860028" cy="698785"/>
          </a:xfrm>
          <a:prstGeom prst="rect">
            <a:avLst/>
          </a:prstGeom>
        </p:spPr>
        <p:txBody>
          <a:bodyPr>
            <a:noAutofit/>
          </a:bodyPr>
          <a:lstStyle>
            <a:lvl1pPr>
              <a:defRPr sz="4000" b="1">
                <a:solidFill>
                  <a:schemeClr val="tx1"/>
                </a:solidFill>
              </a:defRPr>
            </a:lvl1pPr>
          </a:lstStyle>
          <a:p>
            <a:r>
              <a:rPr lang="en-AU" dirty="0" smtClean="0"/>
              <a:t>Click to edit Master title style</a:t>
            </a:r>
            <a:endParaRPr lang="en-US" dirty="0"/>
          </a:p>
        </p:txBody>
      </p:sp>
      <p:pic>
        <p:nvPicPr>
          <p:cNvPr id="10" name="Picture 9"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7" name="Footer Placeholder 3"/>
          <p:cNvSpPr>
            <a:spLocks noGrp="1"/>
          </p:cNvSpPr>
          <p:nvPr>
            <p:ph type="ftr" sz="quarter" idx="11"/>
          </p:nvPr>
        </p:nvSpPr>
        <p:spPr>
          <a:xfrm>
            <a:off x="3921447" y="6226899"/>
            <a:ext cx="1761803" cy="569336"/>
          </a:xfrm>
        </p:spPr>
        <p:txBody>
          <a:body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Tree>
    <p:extLst>
      <p:ext uri="{BB962C8B-B14F-4D97-AF65-F5344CB8AC3E}">
        <p14:creationId xmlns:p14="http://schemas.microsoft.com/office/powerpoint/2010/main" val="346508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142009" y="1349891"/>
            <a:ext cx="8229600" cy="4525963"/>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36639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883020782"/>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a:lstStyle/>
          <a:p>
            <a:pPr lvl="0"/>
            <a:r>
              <a:rPr lang="en-GB" dirty="0" smtClean="0"/>
              <a:t>Click to edit Master title style</a:t>
            </a:r>
          </a:p>
        </p:txBody>
      </p:sp>
      <p:sp>
        <p:nvSpPr>
          <p:cNvPr id="4" name="Rectangle 4"/>
          <p:cNvSpPr>
            <a:spLocks noGrp="1" noChangeArrowheads="1"/>
          </p:cNvSpPr>
          <p:nvPr>
            <p:ph type="sldNum" sz="quarter" idx="12"/>
          </p:nvPr>
        </p:nvSpPr>
        <p:spPr>
          <a:xfrm>
            <a:off x="7278688" y="6567488"/>
            <a:ext cx="1639887" cy="204787"/>
          </a:xfrm>
          <a:prstGeom prst="rect">
            <a:avLst/>
          </a:prstGeom>
        </p:spPr>
        <p:txBody>
          <a:bodyPr/>
          <a:lstStyle>
            <a:lvl1pPr>
              <a:defRPr sz="1000">
                <a:latin typeface="Century Gothic" pitchFamily="34" charset="0"/>
              </a:defRPr>
            </a:lvl1pPr>
          </a:lstStyle>
          <a:p>
            <a:pPr>
              <a:defRPr/>
            </a:pPr>
            <a:fld id="{407C9F4F-1BB6-AE48-9732-41F053B92718}" type="slidenum">
              <a:rPr lang="en-US"/>
              <a:pPr>
                <a:defRPr/>
              </a:pPr>
              <a:t>‹#›</a:t>
            </a:fld>
            <a:endParaRPr lang="en-US" dirty="0"/>
          </a:p>
        </p:txBody>
      </p:sp>
    </p:spTree>
    <p:extLst>
      <p:ext uri="{BB962C8B-B14F-4D97-AF65-F5344CB8AC3E}">
        <p14:creationId xmlns:p14="http://schemas.microsoft.com/office/powerpoint/2010/main" val="2246151222"/>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6897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smtClean="0"/>
              <a:t>Click to edit Master title style</a:t>
            </a:r>
            <a:endParaRPr lang="en-US" dirty="0"/>
          </a:p>
        </p:txBody>
      </p:sp>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sp>
        <p:nvSpPr>
          <p:cNvPr id="8" name="Rectangle 7"/>
          <p:cNvSpPr/>
          <p:nvPr userDrawn="1"/>
        </p:nvSpPr>
        <p:spPr>
          <a:xfrm>
            <a:off x="1308" y="895405"/>
            <a:ext cx="9144000" cy="52830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9793000"/>
      </p:ext>
    </p:extLst>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9" Type="http://schemas.openxmlformats.org/officeDocument/2006/relationships/image" Target="../media/image2.png"/><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pic>
        <p:nvPicPr>
          <p:cNvPr id="11" name="Picture 10" descr="geo_logo.png"/>
          <p:cNvPicPr>
            <a:picLocks noChangeAspect="1"/>
          </p:cNvPicPr>
          <p:nvPr userDrawn="1"/>
        </p:nvPicPr>
        <p:blipFill rotWithShape="1">
          <a:blip r:embed="rId9">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pic>
        <p:nvPicPr>
          <p:cNvPr id="12" name="Picture 11" descr="ceos_logo.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51487" y="6267408"/>
            <a:ext cx="1263253" cy="500248"/>
          </a:xfrm>
          <a:prstGeom prst="rect">
            <a:avLst/>
          </a:prstGeom>
        </p:spPr>
      </p:pic>
      <p:sp>
        <p:nvSpPr>
          <p:cNvPr id="13" name="Footer Placeholder 4"/>
          <p:cNvSpPr>
            <a:spLocks noGrp="1"/>
          </p:cNvSpPr>
          <p:nvPr>
            <p:ph type="ftr" sz="quarter" idx="3"/>
          </p:nvPr>
        </p:nvSpPr>
        <p:spPr>
          <a:xfrm>
            <a:off x="3921447" y="6226899"/>
            <a:ext cx="1752843" cy="569336"/>
          </a:xfrm>
          <a:prstGeom prst="rect">
            <a:avLst/>
          </a:prstGeom>
        </p:spPr>
        <p:txBody>
          <a:bodyPr/>
          <a:lstStyle>
            <a:lvl1pPr algn="ctr">
              <a:defRPr sz="1050">
                <a:solidFill>
                  <a:srgbClr val="FFFFFF"/>
                </a:solidFill>
              </a:defRPr>
            </a:lvl1p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
        <p:nvSpPr>
          <p:cNvPr id="14" name="Slide Number Placeholder 5"/>
          <p:cNvSpPr>
            <a:spLocks noGrp="1"/>
          </p:cNvSpPr>
          <p:nvPr>
            <p:ph type="sldNum" sz="quarter" idx="4"/>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spTree>
    <p:extLst>
      <p:ext uri="{BB962C8B-B14F-4D97-AF65-F5344CB8AC3E}">
        <p14:creationId xmlns:p14="http://schemas.microsoft.com/office/powerpoint/2010/main" val="6710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7"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ceos-seo/Data_Cube_v2" TargetMode="External"/><Relationship Id="rId4" Type="http://schemas.openxmlformats.org/officeDocument/2006/relationships/hyperlink" Target="https://github.com/data-cube/agdc-v2" TargetMode="External"/><Relationship Id="rId5" Type="http://schemas.openxmlformats.org/officeDocument/2006/relationships/hyperlink" Target="http://democube.s3-website-us-east-1.amazonaws.com/"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hyperlink" Target="http://www.aqua-monitor.appspot.com" TargetMode="External"/><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4.jpg"/><Relationship Id="rId5" Type="http://schemas.openxmlformats.org/officeDocument/2006/relationships/image" Target="../media/image25.jp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219237"/>
            <a:ext cx="6400800" cy="901913"/>
          </a:xfrm>
        </p:spPr>
        <p:txBody>
          <a:bodyPr>
            <a:noAutofit/>
          </a:bodyPr>
          <a:lstStyle/>
          <a:p>
            <a:r>
              <a:rPr lang="en-US" i="1" dirty="0"/>
              <a:t>Brian Killough</a:t>
            </a:r>
            <a:r>
              <a:rPr lang="en-US" i="1" dirty="0" smtClean="0"/>
              <a:t> / NASA, CEOS SEO</a:t>
            </a:r>
          </a:p>
          <a:p>
            <a:r>
              <a:rPr lang="en-US" i="1" dirty="0" smtClean="0"/>
              <a:t>SDCG-10, Session 5</a:t>
            </a:r>
          </a:p>
          <a:p>
            <a:r>
              <a:rPr lang="en-US" i="1" dirty="0" smtClean="0"/>
              <a:t>Agenda Items 32 and 33</a:t>
            </a:r>
            <a:endParaRPr lang="en-US" i="1" dirty="0"/>
          </a:p>
        </p:txBody>
      </p:sp>
      <p:sp>
        <p:nvSpPr>
          <p:cNvPr id="3" name="Title 2"/>
          <p:cNvSpPr>
            <a:spLocks noGrp="1"/>
          </p:cNvSpPr>
          <p:nvPr>
            <p:ph type="title"/>
          </p:nvPr>
        </p:nvSpPr>
        <p:spPr>
          <a:xfrm>
            <a:off x="1177329" y="2221595"/>
            <a:ext cx="6860028" cy="698785"/>
          </a:xfrm>
        </p:spPr>
        <p:txBody>
          <a:bodyPr/>
          <a:lstStyle/>
          <a:p>
            <a:r>
              <a:rPr lang="en-US" dirty="0"/>
              <a:t>GFOI Space Data Services</a:t>
            </a:r>
          </a:p>
        </p:txBody>
      </p:sp>
    </p:spTree>
    <p:extLst>
      <p:ext uri="{BB962C8B-B14F-4D97-AF65-F5344CB8AC3E}">
        <p14:creationId xmlns:p14="http://schemas.microsoft.com/office/powerpoint/2010/main" val="31955307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p:nvPr/>
        </p:nvCxnSpPr>
        <p:spPr bwMode="auto">
          <a:xfrm flipV="1">
            <a:off x="1452645" y="1594819"/>
            <a:ext cx="0" cy="3793550"/>
          </a:xfrm>
          <a:prstGeom prst="straightConnector1">
            <a:avLst/>
          </a:prstGeom>
          <a:ln w="50800">
            <a:solidFill>
              <a:schemeClr val="tx1">
                <a:lumMod val="50000"/>
              </a:schemeClr>
            </a:solidFill>
            <a:headEnd type="arrow" w="sm" len="med"/>
            <a:tailEnd type="arrow" w="sm" len="med"/>
          </a:ln>
        </p:spPr>
        <p:style>
          <a:lnRef idx="3">
            <a:schemeClr val="accent6"/>
          </a:lnRef>
          <a:fillRef idx="0">
            <a:schemeClr val="accent6"/>
          </a:fillRef>
          <a:effectRef idx="2">
            <a:schemeClr val="accent6"/>
          </a:effectRef>
          <a:fontRef idx="minor">
            <a:schemeClr val="tx1"/>
          </a:fontRef>
        </p:style>
      </p:cxnSp>
      <p:sp>
        <p:nvSpPr>
          <p:cNvPr id="2" name="Title 1"/>
          <p:cNvSpPr>
            <a:spLocks noGrp="1"/>
          </p:cNvSpPr>
          <p:nvPr>
            <p:ph type="title"/>
          </p:nvPr>
        </p:nvSpPr>
        <p:spPr>
          <a:xfrm>
            <a:off x="264929" y="142986"/>
            <a:ext cx="6592054" cy="553998"/>
          </a:xfrm>
          <a:ln w="12700">
            <a:miter lim="400000"/>
          </a:ln>
        </p:spPr>
        <p:txBody>
          <a:bodyPr wrap="square" lIns="0" tIns="0" rIns="0" bIns="0">
            <a:spAutoFit/>
          </a:bodyPr>
          <a:lstStyle/>
          <a:p>
            <a:pPr algn="l"/>
            <a:r>
              <a:rPr lang="en-US" sz="3600" b="1" dirty="0">
                <a:solidFill>
                  <a:schemeClr val="bg1"/>
                </a:solidFill>
                <a:latin typeface="Proxima Nova Regular"/>
                <a:ea typeface="Proxima Nova Regular"/>
                <a:cs typeface="Proxima Nova Regular"/>
              </a:rPr>
              <a:t>Data Cube Architecture</a:t>
            </a:r>
          </a:p>
        </p:txBody>
      </p:sp>
      <p:sp>
        <p:nvSpPr>
          <p:cNvPr id="5" name="Content Placeholder 2"/>
          <p:cNvSpPr txBox="1">
            <a:spLocks/>
          </p:cNvSpPr>
          <p:nvPr/>
        </p:nvSpPr>
        <p:spPr bwMode="auto">
          <a:xfrm>
            <a:off x="2783388" y="999928"/>
            <a:ext cx="6185159" cy="106680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2000" dirty="0">
                <a:solidFill>
                  <a:srgbClr val="002569"/>
                </a:solidFill>
                <a:latin typeface="Calibri" charset="0"/>
                <a:cs typeface="Calibri" charset="0"/>
              </a:rPr>
              <a:t>Working with CEOS Space Agencies to develop plans for sustained provision of Analysis Ready Data (ARD).</a:t>
            </a:r>
          </a:p>
          <a:p>
            <a:pPr marL="285750" indent="-285750" algn="l" defTabSz="914400">
              <a:spcBef>
                <a:spcPct val="20000"/>
              </a:spcBef>
              <a:buFont typeface="Arial"/>
              <a:buChar char="•"/>
            </a:pPr>
            <a:r>
              <a:rPr lang="en-US" sz="2000" dirty="0">
                <a:solidFill>
                  <a:srgbClr val="002569"/>
                </a:solidFill>
                <a:latin typeface="Calibri" charset="0"/>
                <a:cs typeface="Calibri" charset="0"/>
              </a:rPr>
              <a:t>Sentinel-1A and Sentinel-2A are the highest priority.</a:t>
            </a:r>
          </a:p>
        </p:txBody>
      </p:sp>
      <p:pic>
        <p:nvPicPr>
          <p:cNvPr id="8" name="Picture 7"/>
          <p:cNvPicPr>
            <a:picLocks noChangeAspect="1"/>
          </p:cNvPicPr>
          <p:nvPr/>
        </p:nvPicPr>
        <p:blipFill rotWithShape="1">
          <a:blip r:embed="rId3"/>
          <a:srcRect l="7778"/>
          <a:stretch/>
        </p:blipFill>
        <p:spPr>
          <a:xfrm>
            <a:off x="766845" y="2701752"/>
            <a:ext cx="1382058" cy="1483069"/>
          </a:xfrm>
          <a:prstGeom prst="rect">
            <a:avLst/>
          </a:prstGeom>
        </p:spPr>
      </p:pic>
      <p:sp>
        <p:nvSpPr>
          <p:cNvPr id="14" name="Rectangle 13"/>
          <p:cNvSpPr/>
          <p:nvPr/>
        </p:nvSpPr>
        <p:spPr>
          <a:xfrm>
            <a:off x="419232" y="5421761"/>
            <a:ext cx="2057400" cy="627169"/>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i="1" dirty="0">
                <a:solidFill>
                  <a:schemeClr val="tx1">
                    <a:lumMod val="50000"/>
                  </a:schemeClr>
                </a:solidFill>
                <a:latin typeface="Calibri"/>
                <a:cs typeface="Calibri"/>
              </a:rPr>
              <a:t>User Interface</a:t>
            </a:r>
          </a:p>
        </p:txBody>
      </p:sp>
      <p:sp>
        <p:nvSpPr>
          <p:cNvPr id="22" name="TextBox 21"/>
          <p:cNvSpPr txBox="1"/>
          <p:nvPr/>
        </p:nvSpPr>
        <p:spPr>
          <a:xfrm>
            <a:off x="781116" y="4092984"/>
            <a:ext cx="1361959" cy="400108"/>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000" b="1" dirty="0"/>
              <a:t>Data </a:t>
            </a:r>
            <a:r>
              <a:rPr lang="en-US" sz="2000" b="1" dirty="0">
                <a:latin typeface="Calibri"/>
                <a:cs typeface="Calibri"/>
              </a:rPr>
              <a:t>Cubes</a:t>
            </a:r>
          </a:p>
        </p:txBody>
      </p:sp>
      <p:sp>
        <p:nvSpPr>
          <p:cNvPr id="23" name="Rectangle 22"/>
          <p:cNvSpPr/>
          <p:nvPr/>
        </p:nvSpPr>
        <p:spPr>
          <a:xfrm>
            <a:off x="457604" y="1044968"/>
            <a:ext cx="1909441" cy="878036"/>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eaLnBrk="1" fontAlgn="auto" hangingPunct="1">
              <a:spcBef>
                <a:spcPts val="0"/>
              </a:spcBef>
              <a:spcAft>
                <a:spcPts val="0"/>
              </a:spcAft>
            </a:pPr>
            <a:r>
              <a:rPr lang="en-US" sz="2000" b="1" i="1" dirty="0">
                <a:solidFill>
                  <a:schemeClr val="tx1">
                    <a:lumMod val="50000"/>
                  </a:schemeClr>
                </a:solidFill>
                <a:latin typeface="Calibri"/>
                <a:cs typeface="Calibri"/>
              </a:rPr>
              <a:t>Analysis-Ready Data Products</a:t>
            </a:r>
          </a:p>
        </p:txBody>
      </p:sp>
      <p:sp>
        <p:nvSpPr>
          <p:cNvPr id="26" name="Content Placeholder 2"/>
          <p:cNvSpPr txBox="1">
            <a:spLocks/>
          </p:cNvSpPr>
          <p:nvPr/>
        </p:nvSpPr>
        <p:spPr bwMode="auto">
          <a:xfrm>
            <a:off x="2783389" y="4278356"/>
            <a:ext cx="6248400" cy="1654215"/>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2000" dirty="0">
                <a:solidFill>
                  <a:srgbClr val="002569"/>
                </a:solidFill>
                <a:latin typeface="Calibri" charset="0"/>
                <a:cs typeface="Calibri" charset="0"/>
              </a:rPr>
              <a:t>Developing and testing prototype user interfaces for custom mosaic creation, time-series water detection, and change detection.</a:t>
            </a:r>
          </a:p>
          <a:p>
            <a:pPr marL="285750" indent="-285750" algn="l" defTabSz="914400">
              <a:spcBef>
                <a:spcPct val="20000"/>
              </a:spcBef>
              <a:buFont typeface="Arial"/>
              <a:buChar char="•"/>
            </a:pPr>
            <a:r>
              <a:rPr lang="en-US" sz="2000" dirty="0">
                <a:solidFill>
                  <a:srgbClr val="002569"/>
                </a:solidFill>
                <a:latin typeface="Calibri" charset="0"/>
                <a:cs typeface="Calibri" charset="0"/>
              </a:rPr>
              <a:t>Evolving the Advanced Programming Interfaces (API) for improved application tool connections</a:t>
            </a:r>
          </a:p>
        </p:txBody>
      </p:sp>
      <p:sp>
        <p:nvSpPr>
          <p:cNvPr id="27" name="Content Placeholder 2"/>
          <p:cNvSpPr txBox="1">
            <a:spLocks/>
          </p:cNvSpPr>
          <p:nvPr/>
        </p:nvSpPr>
        <p:spPr bwMode="auto">
          <a:xfrm>
            <a:off x="2796348" y="2259704"/>
            <a:ext cx="6248400" cy="1833279"/>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2000" dirty="0">
                <a:solidFill>
                  <a:srgbClr val="002569"/>
                </a:solidFill>
                <a:latin typeface="Calibri" charset="0"/>
                <a:cs typeface="Calibri" charset="0"/>
              </a:rPr>
              <a:t>Testing prototype in Colombia. </a:t>
            </a:r>
          </a:p>
          <a:p>
            <a:pPr marL="285750" indent="-285750" algn="l" defTabSz="914400">
              <a:spcBef>
                <a:spcPct val="20000"/>
              </a:spcBef>
              <a:buFont typeface="Arial"/>
              <a:buChar char="•"/>
            </a:pPr>
            <a:r>
              <a:rPr lang="en-US" sz="2000" dirty="0">
                <a:solidFill>
                  <a:srgbClr val="002569"/>
                </a:solidFill>
                <a:latin typeface="Calibri" charset="0"/>
                <a:cs typeface="Calibri" charset="0"/>
              </a:rPr>
              <a:t>Testing local, regional hub and cloud deployment.</a:t>
            </a:r>
          </a:p>
          <a:p>
            <a:pPr marL="285750" indent="-285750" algn="l" defTabSz="914400">
              <a:spcBef>
                <a:spcPct val="20000"/>
              </a:spcBef>
              <a:buFont typeface="Arial"/>
              <a:buChar char="•"/>
            </a:pPr>
            <a:r>
              <a:rPr lang="en-US" sz="2000" dirty="0">
                <a:solidFill>
                  <a:srgbClr val="002569"/>
                </a:solidFill>
                <a:latin typeface="Calibri" charset="0"/>
                <a:cs typeface="Calibri" charset="0"/>
              </a:rPr>
              <a:t>Developing ingestors to add more datasets beyond Landsat ... MODIS, Sentinels, SPOT-5, ALOS, SRTM.</a:t>
            </a:r>
          </a:p>
          <a:p>
            <a:pPr marL="285750" indent="-285750" algn="l" defTabSz="914400">
              <a:spcBef>
                <a:spcPct val="20000"/>
              </a:spcBef>
              <a:buFont typeface="Arial"/>
              <a:buChar char="•"/>
            </a:pPr>
            <a:r>
              <a:rPr lang="en-US" sz="2000" dirty="0">
                <a:solidFill>
                  <a:srgbClr val="002569"/>
                </a:solidFill>
                <a:latin typeface="Calibri" charset="0"/>
                <a:cs typeface="Calibri" charset="0"/>
              </a:rPr>
              <a:t>Testing integration with QGIS and ArcGIS</a:t>
            </a:r>
          </a:p>
        </p:txBody>
      </p:sp>
      <p:sp>
        <p:nvSpPr>
          <p:cNvPr id="3" name="TextBox 2"/>
          <p:cNvSpPr txBox="1"/>
          <p:nvPr/>
        </p:nvSpPr>
        <p:spPr>
          <a:xfrm>
            <a:off x="571368" y="4683444"/>
            <a:ext cx="647471"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lvl1pPr marL="0" marR="0" indent="0" algn="l" rtl="0" fontAlgn="auto" latinLnBrk="1" hangingPunct="0">
              <a:lnSpc>
                <a:spcPct val="100000"/>
              </a:lnSpc>
              <a:spcBef>
                <a:spcPts val="0"/>
              </a:spcBef>
              <a:spcAft>
                <a:spcPts val="0"/>
              </a:spcAft>
              <a:buClrTx/>
              <a:buSzTx/>
              <a:buFontTx/>
              <a:buNone/>
              <a:tabLst/>
              <a:defRPr sz="2400" b="1">
                <a:latin typeface="Calibri"/>
                <a:cs typeface="Calibri"/>
              </a:defRPr>
            </a:lvl1pPr>
          </a:lstStyle>
          <a:p>
            <a:r>
              <a:rPr lang="en-US" dirty="0"/>
              <a:t>APIs</a:t>
            </a:r>
          </a:p>
        </p:txBody>
      </p:sp>
      <p:sp>
        <p:nvSpPr>
          <p:cNvPr id="12" name="TextBox 11"/>
          <p:cNvSpPr txBox="1"/>
          <p:nvPr/>
        </p:nvSpPr>
        <p:spPr>
          <a:xfrm>
            <a:off x="157245" y="2259705"/>
            <a:ext cx="1169549"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400" b="1" dirty="0">
                <a:latin typeface="Calibri"/>
                <a:cs typeface="Calibri"/>
              </a:rPr>
              <a:t>Ingestor</a:t>
            </a:r>
            <a:endParaRPr kumimoji="0" lang="en-US" sz="2400" b="1" i="0" u="none" strike="noStrike" cap="none" spc="0" normalizeH="0" baseline="0" dirty="0">
              <a:ln>
                <a:noFill/>
              </a:ln>
              <a:solidFill>
                <a:srgbClr val="002569"/>
              </a:solidFill>
              <a:effectLst/>
              <a:uFillTx/>
              <a:latin typeface="Calibri"/>
              <a:cs typeface="Calibri"/>
            </a:endParaRPr>
          </a:p>
        </p:txBody>
      </p:sp>
    </p:spTree>
    <p:extLst>
      <p:ext uri="{BB962C8B-B14F-4D97-AF65-F5344CB8AC3E}">
        <p14:creationId xmlns:p14="http://schemas.microsoft.com/office/powerpoint/2010/main" val="14185244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1" name="Content Placeholder 2"/>
          <p:cNvSpPr txBox="1">
            <a:spLocks/>
          </p:cNvSpPr>
          <p:nvPr/>
        </p:nvSpPr>
        <p:spPr>
          <a:xfrm>
            <a:off x="152400" y="930679"/>
            <a:ext cx="8839200" cy="4953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2000" dirty="0">
                <a:solidFill>
                  <a:schemeClr val="tx1"/>
                </a:solidFill>
                <a:latin typeface="Calibri" charset="0"/>
                <a:ea typeface="ＭＳ Ｐゴシック" charset="0"/>
                <a:cs typeface="Calibri" charset="0"/>
              </a:rPr>
              <a:t>SEO GitHub software:  </a:t>
            </a:r>
            <a:r>
              <a:rPr lang="en-US" sz="2000" dirty="0">
                <a:solidFill>
                  <a:schemeClr val="tx1"/>
                </a:solidFill>
                <a:latin typeface="Calibri" charset="0"/>
                <a:ea typeface="ＭＳ Ｐゴシック" charset="0"/>
                <a:cs typeface="Calibri" charset="0"/>
                <a:hlinkClick r:id="rId3"/>
              </a:rPr>
              <a:t>https://github.com/ceos-seo/Data_Cube_v2</a:t>
            </a:r>
            <a:endParaRPr lang="en-US" sz="2000" dirty="0">
              <a:solidFill>
                <a:schemeClr val="tx1"/>
              </a:solidFill>
              <a:latin typeface="Calibri" charset="0"/>
              <a:ea typeface="ＭＳ Ｐゴシック" charset="0"/>
              <a:cs typeface="Calibri" charset="0"/>
            </a:endParaRPr>
          </a:p>
          <a:p>
            <a:pPr marL="0" indent="0">
              <a:buNone/>
            </a:pPr>
            <a:r>
              <a:rPr lang="en-US" sz="2000" dirty="0">
                <a:solidFill>
                  <a:schemeClr val="tx1"/>
                </a:solidFill>
                <a:latin typeface="Calibri" charset="0"/>
                <a:ea typeface="ＭＳ Ｐゴシック" charset="0"/>
                <a:cs typeface="Calibri" charset="0"/>
              </a:rPr>
              <a:t>Australia GitHub software: </a:t>
            </a:r>
            <a:r>
              <a:rPr lang="en-US" sz="2000" dirty="0">
                <a:solidFill>
                  <a:schemeClr val="tx1"/>
                </a:solidFill>
                <a:latin typeface="Calibri" charset="0"/>
                <a:ea typeface="ＭＳ Ｐゴシック" charset="0"/>
                <a:cs typeface="Calibri" charset="0"/>
                <a:hlinkClick r:id="rId4"/>
              </a:rPr>
              <a:t>https://github.com/data-cube/agdc-v2</a:t>
            </a:r>
            <a:endParaRPr lang="en-US" sz="2000" dirty="0">
              <a:solidFill>
                <a:schemeClr val="tx1"/>
              </a:solidFill>
              <a:latin typeface="Calibri" charset="0"/>
              <a:ea typeface="ＭＳ Ｐゴシック" charset="0"/>
              <a:cs typeface="Calibri" charset="0"/>
            </a:endParaRPr>
          </a:p>
          <a:p>
            <a:pPr marL="0" indent="0">
              <a:buNone/>
            </a:pPr>
            <a:r>
              <a:rPr lang="en-US" sz="2000" dirty="0">
                <a:solidFill>
                  <a:schemeClr val="tx1"/>
                </a:solidFill>
                <a:latin typeface="Calibri" charset="0"/>
                <a:ea typeface="ＭＳ Ｐゴシック" charset="0"/>
                <a:cs typeface="Calibri" charset="0"/>
              </a:rPr>
              <a:t>AWS Data Cube samples: </a:t>
            </a:r>
            <a:r>
              <a:rPr lang="en-US" sz="2000" dirty="0">
                <a:solidFill>
                  <a:schemeClr val="tx1"/>
                </a:solidFill>
                <a:latin typeface="Calibri" charset="0"/>
                <a:ea typeface="ＭＳ Ｐゴシック" charset="0"/>
                <a:cs typeface="Calibri" charset="0"/>
                <a:hlinkClick r:id="rId5"/>
              </a:rPr>
              <a:t>http://democube.s3-website-us-east-1.amazonaws.com/</a:t>
            </a:r>
            <a:endParaRPr lang="en-US" sz="2000" dirty="0">
              <a:solidFill>
                <a:schemeClr val="tx1"/>
              </a:solidFill>
              <a:latin typeface="Calibri" charset="0"/>
              <a:ea typeface="ＭＳ Ｐゴシック" charset="0"/>
              <a:cs typeface="Calibri" charset="0"/>
            </a:endParaRPr>
          </a:p>
          <a:p>
            <a:pPr marL="0" indent="0">
              <a:buNone/>
            </a:pPr>
            <a:endParaRPr lang="en-US" sz="2000" dirty="0">
              <a:solidFill>
                <a:schemeClr val="tx1"/>
              </a:solidFill>
              <a:latin typeface="Calibri" charset="0"/>
              <a:ea typeface="ＭＳ Ｐゴシック" charset="0"/>
              <a:cs typeface="Calibri" charset="0"/>
            </a:endParaRPr>
          </a:p>
          <a:p>
            <a:pPr marL="0" indent="0">
              <a:buNone/>
            </a:pPr>
            <a:r>
              <a:rPr lang="en-US" sz="2000" dirty="0">
                <a:solidFill>
                  <a:schemeClr val="tx1"/>
                </a:solidFill>
                <a:latin typeface="Calibri" charset="0"/>
                <a:ea typeface="ＭＳ Ｐゴシック" charset="0"/>
                <a:cs typeface="Calibri" charset="0"/>
              </a:rPr>
              <a:t>Recent release of code to the SEO GitHub includes:</a:t>
            </a:r>
          </a:p>
          <a:p>
            <a:pPr lvl="1">
              <a:buFont typeface="Courier New"/>
              <a:buChar char="o"/>
            </a:pPr>
            <a:r>
              <a:rPr lang="en-US" sz="2000" dirty="0">
                <a:solidFill>
                  <a:schemeClr val="tx1"/>
                </a:solidFill>
                <a:latin typeface="Calibri" charset="0"/>
                <a:ea typeface="ＭＳ Ｐゴシック" charset="0"/>
                <a:cs typeface="Calibri" charset="0"/>
              </a:rPr>
              <a:t>Modified v2 Data Cube core additions – flexible ingestion bounds (can create smaller cubes), ingest UTM projections, ability to add a specific datatype</a:t>
            </a:r>
          </a:p>
          <a:p>
            <a:pPr lvl="1">
              <a:buFont typeface="Courier New"/>
              <a:buChar char="o"/>
            </a:pPr>
            <a:r>
              <a:rPr lang="en-US" sz="2000" dirty="0">
                <a:solidFill>
                  <a:schemeClr val="tx1"/>
                </a:solidFill>
                <a:latin typeface="Calibri" charset="0"/>
                <a:ea typeface="ＭＳ Ｐゴシック" charset="0"/>
                <a:cs typeface="Calibri" charset="0"/>
              </a:rPr>
              <a:t>New ingestion configuration and preparation scripts for Landsat SR product</a:t>
            </a:r>
          </a:p>
          <a:p>
            <a:pPr lvl="1">
              <a:buFont typeface="Courier New"/>
              <a:buChar char="o"/>
            </a:pPr>
            <a:r>
              <a:rPr lang="en-US" sz="2000" dirty="0">
                <a:solidFill>
                  <a:schemeClr val="tx1"/>
                </a:solidFill>
                <a:latin typeface="Calibri" charset="0"/>
                <a:ea typeface="ＭＳ Ｐゴシック" charset="0"/>
                <a:cs typeface="Calibri" charset="0"/>
              </a:rPr>
              <a:t>New Data Access API “wrapper” for v2</a:t>
            </a:r>
          </a:p>
          <a:p>
            <a:pPr lvl="1">
              <a:buFont typeface="Courier New"/>
              <a:buChar char="o"/>
            </a:pPr>
            <a:r>
              <a:rPr lang="en-US" sz="2000" dirty="0">
                <a:solidFill>
                  <a:schemeClr val="tx1"/>
                </a:solidFill>
                <a:latin typeface="Calibri" charset="0"/>
                <a:ea typeface="ＭＳ Ｐゴシック" charset="0"/>
                <a:cs typeface="Calibri" charset="0"/>
              </a:rPr>
              <a:t>Updated custom mosaic user interface – compatible with v2, improved</a:t>
            </a:r>
          </a:p>
          <a:p>
            <a:pPr lvl="1">
              <a:buFont typeface="Courier New"/>
              <a:buChar char="o"/>
            </a:pPr>
            <a:r>
              <a:rPr lang="en-US" sz="2000" dirty="0">
                <a:solidFill>
                  <a:schemeClr val="tx1"/>
                </a:solidFill>
                <a:latin typeface="Calibri" charset="0"/>
                <a:ea typeface="ＭＳ Ｐゴシック" charset="0"/>
                <a:cs typeface="Calibri" charset="0"/>
              </a:rPr>
              <a:t>New Water Detection tool (based on WOFS from Australia) and Jupyter notebook</a:t>
            </a:r>
          </a:p>
        </p:txBody>
      </p:sp>
      <p:sp>
        <p:nvSpPr>
          <p:cNvPr id="5" name="Title 1"/>
          <p:cNvSpPr txBox="1">
            <a:spLocks/>
          </p:cNvSpPr>
          <p:nvPr/>
        </p:nvSpPr>
        <p:spPr>
          <a:xfrm>
            <a:off x="73842" y="209504"/>
            <a:ext cx="7022702" cy="486458"/>
          </a:xfrm>
          <a:prstGeom prst="rect">
            <a:avLst/>
          </a:prstGeom>
        </p:spPr>
        <p:txBody>
          <a:bodyPr wrap="square">
            <a:spAutoFit/>
          </a:bodyPr>
          <a:lstStyle>
            <a:lvl1pPr algn="l" defTabSz="457200" rtl="0" eaLnBrk="1" latinLnBrk="0" hangingPunct="1">
              <a:spcBef>
                <a:spcPct val="0"/>
              </a:spcBef>
              <a:buNone/>
              <a:defRPr sz="3600" b="1" kern="1200">
                <a:solidFill>
                  <a:schemeClr val="bg1"/>
                </a:solidFill>
                <a:latin typeface="+mj-lt"/>
                <a:ea typeface="+mj-ea"/>
                <a:cs typeface="+mj-cs"/>
              </a:defRPr>
            </a:lvl1pPr>
          </a:lstStyle>
          <a:p>
            <a:pPr>
              <a:lnSpc>
                <a:spcPts val="2920"/>
              </a:lnSpc>
            </a:pPr>
            <a:r>
              <a:rPr lang="en-US" sz="3200" dirty="0">
                <a:latin typeface="Tahoma" charset="0"/>
                <a:ea typeface="ＭＳ Ｐゴシック" charset="0"/>
                <a:cs typeface="ＭＳ Ｐゴシック" charset="0"/>
              </a:rPr>
              <a:t>Latest GitHub Release: Aug 2016</a:t>
            </a:r>
            <a:endParaRPr lang="en-US" sz="3200" i="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27002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26214" y="200369"/>
            <a:ext cx="7022702" cy="486458"/>
          </a:xfrm>
        </p:spPr>
        <p:txBody>
          <a:bodyPr wrap="square">
            <a:spAutoFit/>
          </a:bodyPr>
          <a:lstStyle/>
          <a:p>
            <a:pPr algn="l" eaLnBrk="1" hangingPunct="1">
              <a:lnSpc>
                <a:spcPts val="2920"/>
              </a:lnSpc>
            </a:pPr>
            <a:r>
              <a:rPr lang="en-US" sz="3200" b="1" dirty="0">
                <a:latin typeface="Tahoma" charset="0"/>
                <a:ea typeface="ＭＳ Ｐゴシック" charset="0"/>
                <a:cs typeface="ＭＳ Ｐゴシック" charset="0"/>
              </a:rPr>
              <a:t>Data Cube Application Status</a:t>
            </a:r>
            <a:endParaRPr lang="en-US" sz="3200" i="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5" name="Content Placeholder 2"/>
          <p:cNvSpPr txBox="1">
            <a:spLocks/>
          </p:cNvSpPr>
          <p:nvPr/>
        </p:nvSpPr>
        <p:spPr>
          <a:xfrm>
            <a:off x="152400" y="1014875"/>
            <a:ext cx="8839200"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71450" indent="-171450">
              <a:buFont typeface="Wingdings" charset="2"/>
              <a:buChar char="§"/>
            </a:pPr>
            <a:r>
              <a:rPr lang="en-US" sz="2000" b="1" dirty="0">
                <a:solidFill>
                  <a:schemeClr val="tx1"/>
                </a:solidFill>
                <a:latin typeface="Calibri" charset="0"/>
                <a:ea typeface="ＭＳ Ｐゴシック" charset="0"/>
                <a:cs typeface="Calibri" charset="0"/>
              </a:rPr>
              <a:t>Cloud Filtering </a:t>
            </a:r>
            <a:r>
              <a:rPr lang="en-US" sz="2000" dirty="0">
                <a:solidFill>
                  <a:schemeClr val="tx1"/>
                </a:solidFill>
                <a:latin typeface="Calibri" charset="0"/>
                <a:ea typeface="ＭＳ Ｐゴシック" charset="0"/>
                <a:cs typeface="Calibri" charset="0"/>
              </a:rPr>
              <a:t>– High priority need of most optical data users. SEO has developed a custom mosaic user interface and is working on concepts for QGIS plugins.</a:t>
            </a:r>
          </a:p>
          <a:p>
            <a:pPr marL="171450" indent="-171450">
              <a:buFont typeface="Wingdings" charset="2"/>
              <a:buChar char="§"/>
            </a:pPr>
            <a:r>
              <a:rPr lang="en-US" sz="2000" b="1" dirty="0">
                <a:solidFill>
                  <a:schemeClr val="tx1"/>
                </a:solidFill>
                <a:latin typeface="Calibri" charset="0"/>
                <a:ea typeface="ＭＳ Ｐゴシック" charset="0"/>
                <a:cs typeface="Calibri" charset="0"/>
              </a:rPr>
              <a:t>Change Detection </a:t>
            </a:r>
            <a:r>
              <a:rPr lang="en-US" sz="2000" dirty="0">
                <a:solidFill>
                  <a:schemeClr val="tx1"/>
                </a:solidFill>
                <a:latin typeface="Calibri" charset="0"/>
                <a:ea typeface="ＭＳ Ｐゴシック" charset="0"/>
                <a:cs typeface="Calibri" charset="0"/>
              </a:rPr>
              <a:t>– Major benefit of time series Data Cubes. Working on implementations of CCDC-YATSM (Boston Univ.) and BFAST (UMD and Wageningen). Also working with Boston Univ. on QGIS tools.</a:t>
            </a:r>
          </a:p>
          <a:p>
            <a:pPr marL="171450" indent="-171450">
              <a:buFont typeface="Wingdings" charset="2"/>
              <a:buChar char="§"/>
            </a:pPr>
            <a:r>
              <a:rPr lang="en-US" sz="2000" b="1" dirty="0">
                <a:solidFill>
                  <a:schemeClr val="tx1"/>
                </a:solidFill>
                <a:latin typeface="Calibri" charset="0"/>
                <a:ea typeface="ＭＳ Ｐゴシック" charset="0"/>
                <a:cs typeface="Calibri" charset="0"/>
              </a:rPr>
              <a:t>Water Management </a:t>
            </a:r>
            <a:r>
              <a:rPr lang="en-US" sz="2000" dirty="0">
                <a:solidFill>
                  <a:schemeClr val="tx1"/>
                </a:solidFill>
                <a:latin typeface="Calibri" charset="0"/>
                <a:ea typeface="ＭＳ Ｐゴシック" charset="0"/>
                <a:cs typeface="Calibri" charset="0"/>
              </a:rPr>
              <a:t>– High priority need of GEO and World Bank. Australia developed WOFS (Water Observation from Space) algorithm and SEO has implemented in Python and in a user interface tool. Plans to add Total Suspended Matter (TSM), CDOM, and Chlorophyll-A for water quality.</a:t>
            </a:r>
          </a:p>
          <a:p>
            <a:pPr marL="171450" indent="-171450">
              <a:buFont typeface="Wingdings" charset="2"/>
              <a:buChar char="§"/>
            </a:pPr>
            <a:r>
              <a:rPr lang="en-US" sz="2000" b="1" dirty="0">
                <a:solidFill>
                  <a:schemeClr val="tx1"/>
                </a:solidFill>
                <a:latin typeface="Calibri" charset="0"/>
                <a:ea typeface="ＭＳ Ｐゴシック" charset="0"/>
                <a:cs typeface="Calibri" charset="0"/>
              </a:rPr>
              <a:t>Agriculture </a:t>
            </a:r>
            <a:r>
              <a:rPr lang="en-US" sz="2000" dirty="0">
                <a:solidFill>
                  <a:schemeClr val="tx1"/>
                </a:solidFill>
                <a:latin typeface="Calibri" charset="0"/>
                <a:ea typeface="ＭＳ Ｐゴシック" charset="0"/>
                <a:cs typeface="Calibri" charset="0"/>
              </a:rPr>
              <a:t>– Interest from UMD in developing a Data Cube to support a new Landsat-based Crop Monitor user interface and to utilize China data.</a:t>
            </a:r>
          </a:p>
          <a:p>
            <a:pPr marL="171450" indent="-171450">
              <a:buFont typeface="Wingdings" charset="2"/>
              <a:buChar char="§"/>
            </a:pPr>
            <a:r>
              <a:rPr lang="en-US" sz="2000" b="1" dirty="0">
                <a:solidFill>
                  <a:schemeClr val="tx1"/>
                </a:solidFill>
                <a:latin typeface="Calibri" charset="0"/>
                <a:ea typeface="ＭＳ Ｐゴシック" charset="0"/>
                <a:cs typeface="Calibri" charset="0"/>
              </a:rPr>
              <a:t>Disasters</a:t>
            </a:r>
            <a:r>
              <a:rPr lang="en-US" sz="2000" dirty="0">
                <a:solidFill>
                  <a:schemeClr val="tx1"/>
                </a:solidFill>
                <a:latin typeface="Calibri" charset="0"/>
                <a:ea typeface="ＭＳ Ｐゴシック" charset="0"/>
                <a:cs typeface="Calibri" charset="0"/>
              </a:rPr>
              <a:t> – Interest from SERVIR team to implement the SLIP-DRIP algorithm for automated detection of landslides. Multiple integrated datasets (e.g. MODIS, SRTM) in a Data Cube could have major impact.</a:t>
            </a:r>
          </a:p>
        </p:txBody>
      </p:sp>
    </p:spTree>
    <p:extLst>
      <p:ext uri="{BB962C8B-B14F-4D97-AF65-F5344CB8AC3E}">
        <p14:creationId xmlns:p14="http://schemas.microsoft.com/office/powerpoint/2010/main" val="416520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0050"/>
            <a:ext cx="5181600" cy="553998"/>
          </a:xfrm>
          <a:ln w="12700">
            <a:miter lim="400000"/>
          </a:ln>
        </p:spPr>
        <p:txBody>
          <a:bodyPr wrap="square" lIns="0" tIns="0" rIns="0" bIns="0">
            <a:spAutoFit/>
          </a:bodyPr>
          <a:lstStyle/>
          <a:p>
            <a:pPr algn="l"/>
            <a:r>
              <a:rPr lang="en-US" sz="3600" b="1" dirty="0">
                <a:solidFill>
                  <a:schemeClr val="bg1"/>
                </a:solidFill>
                <a:latin typeface="Proxima Nova Regular"/>
                <a:ea typeface="Proxima Nova Regular"/>
                <a:cs typeface="Proxima Nova Regular"/>
              </a:rPr>
              <a:t>Custom Mosaic Tool</a:t>
            </a:r>
          </a:p>
        </p:txBody>
      </p:sp>
      <p:pic>
        <p:nvPicPr>
          <p:cNvPr id="3" name="Picture 2"/>
          <p:cNvPicPr/>
          <p:nvPr/>
        </p:nvPicPr>
        <p:blipFill>
          <a:blip r:embed="rId3"/>
          <a:stretch>
            <a:fillRect/>
          </a:stretch>
        </p:blipFill>
        <p:spPr>
          <a:xfrm>
            <a:off x="176097" y="1005166"/>
            <a:ext cx="8343558" cy="5059125"/>
          </a:xfrm>
          <a:prstGeom prst="rect">
            <a:avLst/>
          </a:prstGeom>
        </p:spPr>
      </p:pic>
      <p:sp>
        <p:nvSpPr>
          <p:cNvPr id="5" name="TextBox 4"/>
          <p:cNvSpPr txBox="1"/>
          <p:nvPr/>
        </p:nvSpPr>
        <p:spPr>
          <a:xfrm>
            <a:off x="380736" y="2034013"/>
            <a:ext cx="3115608" cy="1600436"/>
          </a:xfrm>
          <a:prstGeom prst="rect">
            <a:avLst/>
          </a:prstGeom>
          <a:solidFill>
            <a:schemeClr val="bg1">
              <a:lumMod val="20000"/>
              <a:lumOff val="80000"/>
            </a:schemeClr>
          </a:solidFill>
          <a:ln w="12700" cap="flat">
            <a:solidFill>
              <a:schemeClr val="tx1">
                <a:lumMod val="5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b="1" u="sng" dirty="0">
                <a:solidFill>
                  <a:srgbClr val="0000FF"/>
                </a:solidFill>
              </a:rPr>
              <a:t>Filter Selections</a:t>
            </a:r>
            <a:endParaRPr kumimoji="0" lang="en-US" sz="1400" b="1" i="0" u="sng" strike="noStrike" cap="none" spc="0" normalizeH="0" baseline="0" dirty="0">
              <a:ln>
                <a:noFill/>
              </a:ln>
              <a:solidFill>
                <a:srgbClr val="0000FF"/>
              </a:solidFill>
              <a:effectLst/>
              <a:uFillTx/>
            </a:endParaRPr>
          </a:p>
          <a:p>
            <a:pPr marL="0" marR="0" indent="0" algn="l" defTabSz="457200" rtl="0" fontAlgn="auto" latinLnBrk="1" hangingPunct="0">
              <a:lnSpc>
                <a:spcPct val="100000"/>
              </a:lnSpc>
              <a:spcBef>
                <a:spcPts val="0"/>
              </a:spcBef>
              <a:spcAft>
                <a:spcPts val="0"/>
              </a:spcAft>
              <a:buClrTx/>
              <a:buSzTx/>
              <a:buFontTx/>
              <a:buNone/>
              <a:tabLst/>
            </a:pPr>
            <a:r>
              <a:rPr lang="en-US" sz="1400" dirty="0">
                <a:solidFill>
                  <a:srgbClr val="0000FF"/>
                </a:solidFill>
              </a:rPr>
              <a:t>Data Cube: Lake Chad</a:t>
            </a:r>
          </a:p>
          <a:p>
            <a:pPr marL="0" marR="0" indent="0" algn="l" defTabSz="457200" rtl="0" fontAlgn="auto" latinLnBrk="1" hangingPunct="0">
              <a:lnSpc>
                <a:spcPct val="100000"/>
              </a:lnSpc>
              <a:spcBef>
                <a:spcPts val="0"/>
              </a:spcBef>
              <a:spcAft>
                <a:spcPts val="0"/>
              </a:spcAft>
              <a:buClrTx/>
              <a:buSzTx/>
              <a:buFontTx/>
              <a:buNone/>
              <a:tabLst/>
            </a:pPr>
            <a:r>
              <a:rPr lang="en-US" sz="1400" dirty="0">
                <a:solidFill>
                  <a:srgbClr val="0000FF"/>
                </a:solidFill>
              </a:rPr>
              <a:t>Region: Bounding Box (Lat-Lon possible)</a:t>
            </a:r>
            <a:br>
              <a:rPr lang="en-US" sz="1400" dirty="0">
                <a:solidFill>
                  <a:srgbClr val="0000FF"/>
                </a:solidFill>
              </a:rPr>
            </a:br>
            <a:r>
              <a:rPr lang="en-US" sz="1400" dirty="0">
                <a:solidFill>
                  <a:srgbClr val="0000FF"/>
                </a:solidFill>
              </a:rPr>
              <a:t>Data Product: Landsat 7 </a:t>
            </a:r>
          </a:p>
          <a:p>
            <a:pPr marL="0" marR="0" indent="0" algn="l" defTabSz="457200" rtl="0" fontAlgn="auto" latinLnBrk="1" hangingPunct="0">
              <a:lnSpc>
                <a:spcPct val="100000"/>
              </a:lnSpc>
              <a:spcBef>
                <a:spcPts val="0"/>
              </a:spcBef>
              <a:spcAft>
                <a:spcPts val="0"/>
              </a:spcAft>
              <a:buClrTx/>
              <a:buSzTx/>
              <a:buFontTx/>
              <a:buNone/>
              <a:tabLst/>
            </a:pPr>
            <a:r>
              <a:rPr lang="en-US" sz="1400" dirty="0">
                <a:solidFill>
                  <a:srgbClr val="0000FF"/>
                </a:solidFill>
              </a:rPr>
              <a:t>Product Type: Bands 7-4-2 (7 options)</a:t>
            </a:r>
          </a:p>
          <a:p>
            <a:pPr marL="0" marR="0" indent="0" algn="l" defTabSz="457200" rtl="0" fontAlgn="auto" latinLnBrk="1" hangingPunct="0">
              <a:lnSpc>
                <a:spcPct val="100000"/>
              </a:lnSpc>
              <a:spcBef>
                <a:spcPts val="0"/>
              </a:spcBef>
              <a:spcAft>
                <a:spcPts val="0"/>
              </a:spcAft>
              <a:buClrTx/>
              <a:buSzTx/>
              <a:buFontTx/>
              <a:buNone/>
              <a:tabLst/>
            </a:pPr>
            <a:r>
              <a:rPr lang="en-US" sz="1400" dirty="0">
                <a:solidFill>
                  <a:srgbClr val="0000FF"/>
                </a:solidFill>
              </a:rPr>
              <a:t>Cloudy or Missing pixels: RED, 91% clean</a:t>
            </a:r>
          </a:p>
          <a:p>
            <a:pPr marL="0" marR="0" indent="0" algn="l" defTabSz="457200" rtl="0" fontAlgn="auto" latinLnBrk="1" hangingPunct="0">
              <a:lnSpc>
                <a:spcPct val="100000"/>
              </a:lnSpc>
              <a:spcBef>
                <a:spcPts val="0"/>
              </a:spcBef>
              <a:spcAft>
                <a:spcPts val="0"/>
              </a:spcAft>
              <a:buClrTx/>
              <a:buSzTx/>
              <a:buFontTx/>
              <a:buNone/>
              <a:tabLst/>
            </a:pPr>
            <a:r>
              <a:rPr lang="en-US" sz="1400" dirty="0">
                <a:solidFill>
                  <a:srgbClr val="0000FF"/>
                </a:solidFill>
              </a:rPr>
              <a:t>Dates: 01-Apr-2015 to 30-Jun-2015</a:t>
            </a:r>
          </a:p>
        </p:txBody>
      </p:sp>
    </p:spTree>
    <p:extLst>
      <p:ext uri="{BB962C8B-B14F-4D97-AF65-F5344CB8AC3E}">
        <p14:creationId xmlns:p14="http://schemas.microsoft.com/office/powerpoint/2010/main" val="35252924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061" y="152400"/>
            <a:ext cx="5163513" cy="553998"/>
          </a:xfrm>
          <a:ln w="12700">
            <a:miter lim="400000"/>
          </a:ln>
        </p:spPr>
        <p:txBody>
          <a:bodyPr wrap="square" lIns="0" tIns="0" rIns="0" bIns="0">
            <a:spAutoFit/>
          </a:bodyPr>
          <a:lstStyle/>
          <a:p>
            <a:r>
              <a:rPr lang="en-US" dirty="0">
                <a:solidFill>
                  <a:srgbClr val="FFFFFF"/>
                </a:solidFill>
                <a:latin typeface="Proxima Nova Regular"/>
                <a:ea typeface="Proxima Nova Regular"/>
                <a:cs typeface="Proxima Nova Regular"/>
              </a:rPr>
              <a:t>Water Detection Demo</a:t>
            </a:r>
            <a:endParaRPr lang="pt-BR" dirty="0">
              <a:solidFill>
                <a:srgbClr val="FFFFFF"/>
              </a:solidFill>
              <a:latin typeface="Proxima Nova Regular"/>
              <a:ea typeface="Proxima Nova Regular"/>
              <a:cs typeface="Proxima Nova Regular"/>
            </a:endParaRPr>
          </a:p>
        </p:txBody>
      </p:sp>
      <p:sp>
        <p:nvSpPr>
          <p:cNvPr id="17410" name="Content Placeholder 2"/>
          <p:cNvSpPr>
            <a:spLocks noGrp="1"/>
          </p:cNvSpPr>
          <p:nvPr>
            <p:ph idx="4294967295"/>
          </p:nvPr>
        </p:nvSpPr>
        <p:spPr>
          <a:xfrm>
            <a:off x="119503" y="988735"/>
            <a:ext cx="5223425" cy="896079"/>
          </a:xfrm>
          <a:prstGeom prst="rect">
            <a:avLst/>
          </a:prstGeom>
        </p:spPr>
        <p:txBody>
          <a:bodyPr/>
          <a:lstStyle/>
          <a:p>
            <a:pPr marL="0" indent="0">
              <a:buNone/>
            </a:pPr>
            <a:r>
              <a:rPr lang="en-GB" sz="2400" b="1" dirty="0"/>
              <a:t>Kenya</a:t>
            </a:r>
          </a:p>
          <a:p>
            <a:pPr marL="0" indent="0">
              <a:buNone/>
            </a:pPr>
            <a:r>
              <a:rPr lang="en-GB" sz="2400" b="1" dirty="0"/>
              <a:t>Lake Baringo National Park</a:t>
            </a:r>
          </a:p>
        </p:txBody>
      </p:sp>
      <p:pic>
        <p:nvPicPr>
          <p:cNvPr id="5" name="Picture 4"/>
          <p:cNvPicPr>
            <a:picLocks noChangeAspect="1"/>
          </p:cNvPicPr>
          <p:nvPr/>
        </p:nvPicPr>
        <p:blipFill>
          <a:blip r:embed="rId3"/>
          <a:stretch>
            <a:fillRect/>
          </a:stretch>
        </p:blipFill>
        <p:spPr>
          <a:xfrm>
            <a:off x="198061" y="2001465"/>
            <a:ext cx="4220746" cy="3940696"/>
          </a:xfrm>
          <a:prstGeom prst="rect">
            <a:avLst/>
          </a:prstGeom>
        </p:spPr>
      </p:pic>
      <p:pic>
        <p:nvPicPr>
          <p:cNvPr id="3" name="Picture 2"/>
          <p:cNvPicPr>
            <a:picLocks noChangeAspect="1"/>
          </p:cNvPicPr>
          <p:nvPr/>
        </p:nvPicPr>
        <p:blipFill>
          <a:blip r:embed="rId4"/>
          <a:stretch>
            <a:fillRect/>
          </a:stretch>
        </p:blipFill>
        <p:spPr>
          <a:xfrm>
            <a:off x="4699510" y="988735"/>
            <a:ext cx="3535386" cy="4953426"/>
          </a:xfrm>
          <a:prstGeom prst="rect">
            <a:avLst/>
          </a:prstGeom>
        </p:spPr>
      </p:pic>
    </p:spTree>
    <p:extLst>
      <p:ext uri="{BB962C8B-B14F-4D97-AF65-F5344CB8AC3E}">
        <p14:creationId xmlns:p14="http://schemas.microsoft.com/office/powerpoint/2010/main" val="109313092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52400" y="1066800"/>
            <a:ext cx="8686800" cy="4890985"/>
          </a:xfrm>
          <a:prstGeom prst="rect">
            <a:avLst/>
          </a:prstGeom>
          <a:solidFill>
            <a:srgbClr val="FFFFFF"/>
          </a:solidFill>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2000" b="1" dirty="0">
                <a:solidFill>
                  <a:schemeClr val="tx1"/>
                </a:solidFill>
                <a:latin typeface="Calibri" charset="0"/>
                <a:ea typeface="ＭＳ Ｐゴシック" charset="0"/>
                <a:cs typeface="Calibri" charset="0"/>
              </a:rPr>
              <a:t>Data Preparation</a:t>
            </a:r>
          </a:p>
          <a:p>
            <a:pPr marL="171450" indent="-171450">
              <a:buFont typeface="Wingdings" charset="2"/>
              <a:buChar char="§"/>
            </a:pPr>
            <a:r>
              <a:rPr lang="en-US" sz="2000" dirty="0">
                <a:solidFill>
                  <a:schemeClr val="tx1"/>
                </a:solidFill>
                <a:latin typeface="Calibri" charset="0"/>
                <a:ea typeface="ＭＳ Ｐゴシック" charset="0"/>
                <a:cs typeface="Calibri" charset="0"/>
              </a:rPr>
              <a:t>Landsat 7, January 2005 to April 2016</a:t>
            </a:r>
          </a:p>
          <a:p>
            <a:pPr marL="171450" indent="-171450">
              <a:buFont typeface="Wingdings" charset="2"/>
              <a:buChar char="§"/>
            </a:pPr>
            <a:r>
              <a:rPr lang="en-US" sz="2000" dirty="0">
                <a:solidFill>
                  <a:schemeClr val="tx1"/>
                </a:solidFill>
                <a:latin typeface="Calibri" charset="0"/>
                <a:ea typeface="ＭＳ Ｐゴシック" charset="0"/>
                <a:cs typeface="Calibri" charset="0"/>
              </a:rPr>
              <a:t>169 original scenes (202 GB of data)</a:t>
            </a:r>
          </a:p>
          <a:p>
            <a:pPr marL="171450" indent="-171450">
              <a:buFont typeface="Wingdings" charset="2"/>
              <a:buChar char="§"/>
            </a:pPr>
            <a:r>
              <a:rPr lang="en-US" sz="2000" dirty="0">
                <a:solidFill>
                  <a:schemeClr val="tx1"/>
                </a:solidFill>
                <a:latin typeface="Calibri" charset="0"/>
                <a:ea typeface="ＭＳ Ｐゴシック" charset="0"/>
                <a:cs typeface="Calibri" charset="0"/>
              </a:rPr>
              <a:t>1x1 degree Data Cube “stack” with annual</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storage unit “chunks”</a:t>
            </a:r>
          </a:p>
          <a:p>
            <a:pPr marL="171450" indent="-171450">
              <a:buFont typeface="Wingdings" charset="2"/>
              <a:buChar char="§"/>
            </a:pPr>
            <a:r>
              <a:rPr lang="en-US" sz="2000" dirty="0">
                <a:solidFill>
                  <a:schemeClr val="tx1"/>
                </a:solidFill>
                <a:latin typeface="Calibri" charset="0"/>
                <a:ea typeface="ＭＳ Ｐゴシック" charset="0"/>
                <a:cs typeface="Calibri" charset="0"/>
              </a:rPr>
              <a:t>3710 x 3710 x 169 = 2.3 billion pixels total</a:t>
            </a:r>
          </a:p>
          <a:p>
            <a:pPr marL="171450" indent="-171450">
              <a:buFont typeface="Wingdings" charset="2"/>
              <a:buChar char="§"/>
            </a:pPr>
            <a:r>
              <a:rPr lang="en-US" sz="2000" dirty="0">
                <a:solidFill>
                  <a:schemeClr val="tx1"/>
                </a:solidFill>
                <a:latin typeface="Calibri" charset="0"/>
                <a:ea typeface="ＭＳ Ｐゴシック" charset="0"/>
                <a:cs typeface="Calibri" charset="0"/>
              </a:rPr>
              <a:t>37 GB NetCDF data volume (~ 5:1 compression)</a:t>
            </a:r>
          </a:p>
          <a:p>
            <a:pPr marL="0" indent="0">
              <a:buNone/>
            </a:pPr>
            <a:endParaRPr lang="en-US" sz="2000" dirty="0">
              <a:solidFill>
                <a:schemeClr val="tx1"/>
              </a:solidFill>
              <a:latin typeface="Calibri" charset="0"/>
              <a:ea typeface="ＭＳ Ｐゴシック" charset="0"/>
              <a:cs typeface="Calibri" charset="0"/>
            </a:endParaRPr>
          </a:p>
          <a:p>
            <a:pPr marL="0" indent="0">
              <a:buNone/>
            </a:pPr>
            <a:r>
              <a:rPr lang="en-US" sz="2000" b="1" dirty="0">
                <a:solidFill>
                  <a:schemeClr val="tx1"/>
                </a:solidFill>
                <a:latin typeface="Calibri" charset="0"/>
                <a:ea typeface="ＭＳ Ｐゴシック" charset="0"/>
                <a:cs typeface="Calibri" charset="0"/>
              </a:rPr>
              <a:t>Data Analysis</a:t>
            </a:r>
          </a:p>
          <a:p>
            <a:pPr marL="171450" indent="-171450">
              <a:buFont typeface="Wingdings" charset="2"/>
              <a:buChar char="§"/>
            </a:pPr>
            <a:r>
              <a:rPr lang="en-US" sz="2000" dirty="0">
                <a:solidFill>
                  <a:schemeClr val="tx1"/>
                </a:solidFill>
                <a:latin typeface="Calibri" charset="0"/>
                <a:ea typeface="ＭＳ Ｐゴシック" charset="0"/>
                <a:cs typeface="Calibri" charset="0"/>
              </a:rPr>
              <a:t>3.5 GHz Intel processor (4-core), 64GB RAM, Linux  computer</a:t>
            </a:r>
          </a:p>
          <a:p>
            <a:pPr marL="171450" indent="-171450">
              <a:buFont typeface="Wingdings" charset="2"/>
              <a:buChar char="§"/>
            </a:pPr>
            <a:r>
              <a:rPr lang="en-US" sz="2000" dirty="0">
                <a:solidFill>
                  <a:schemeClr val="tx1"/>
                </a:solidFill>
                <a:latin typeface="Calibri" charset="0"/>
                <a:ea typeface="ＭＳ Ｐゴシック" charset="0"/>
                <a:cs typeface="Calibri" charset="0"/>
              </a:rPr>
              <a:t>Modified Australian water detection algorithm uses multiple Landsat bands for 97% accuracy</a:t>
            </a:r>
          </a:p>
          <a:p>
            <a:pPr marL="171450" indent="-171450">
              <a:buFont typeface="Wingdings" charset="2"/>
              <a:buChar char="§"/>
            </a:pPr>
            <a:r>
              <a:rPr lang="en-US" sz="2000" dirty="0">
                <a:solidFill>
                  <a:schemeClr val="tx1"/>
                </a:solidFill>
                <a:latin typeface="Calibri" charset="0"/>
                <a:ea typeface="ＭＳ Ｐゴシック" charset="0"/>
                <a:cs typeface="Calibri" charset="0"/>
              </a:rPr>
              <a:t>1-2 minutes for an annual analysis and ~30 minutes for a full time series (11+ years) analysis</a:t>
            </a:r>
          </a:p>
        </p:txBody>
      </p:sp>
      <p:sp>
        <p:nvSpPr>
          <p:cNvPr id="6146" name="Title 1"/>
          <p:cNvSpPr>
            <a:spLocks noGrp="1"/>
          </p:cNvSpPr>
          <p:nvPr>
            <p:ph type="title"/>
          </p:nvPr>
        </p:nvSpPr>
        <p:spPr>
          <a:xfrm>
            <a:off x="152400" y="168729"/>
            <a:ext cx="6708464" cy="492443"/>
          </a:xfrm>
          <a:ln w="12700">
            <a:miter lim="400000"/>
          </a:ln>
        </p:spPr>
        <p:txBody>
          <a:bodyPr wrap="square" lIns="0" tIns="0" rIns="0" bIns="0">
            <a:spAutoFit/>
          </a:bodyPr>
          <a:lstStyle/>
          <a:p>
            <a:r>
              <a:rPr lang="en-US" sz="3200" dirty="0">
                <a:solidFill>
                  <a:srgbClr val="FFFFFF"/>
                </a:solidFill>
                <a:latin typeface="Proxima Nova Regular"/>
                <a:ea typeface="Proxima Nova Regular"/>
                <a:cs typeface="Proxima Nova Regular"/>
              </a:rPr>
              <a:t>Data Preparation and Analysis </a:t>
            </a:r>
            <a:endParaRPr lang="pt-BR" sz="3200" dirty="0">
              <a:solidFill>
                <a:srgbClr val="FFFFFF"/>
              </a:solidFill>
              <a:latin typeface="Proxima Nova Regular"/>
              <a:ea typeface="Proxima Nova Regular"/>
              <a:cs typeface="Proxima Nova Regular"/>
            </a:endParaRPr>
          </a:p>
        </p:txBody>
      </p:sp>
      <p:pic>
        <p:nvPicPr>
          <p:cNvPr id="3" name="Picture 2"/>
          <p:cNvPicPr>
            <a:picLocks noChangeAspect="1"/>
          </p:cNvPicPr>
          <p:nvPr/>
        </p:nvPicPr>
        <p:blipFill>
          <a:blip r:embed="rId3"/>
          <a:stretch>
            <a:fillRect/>
          </a:stretch>
        </p:blipFill>
        <p:spPr>
          <a:xfrm>
            <a:off x="6019800" y="1066800"/>
            <a:ext cx="3005438" cy="3357576"/>
          </a:xfrm>
          <a:prstGeom prst="rect">
            <a:avLst/>
          </a:prstGeom>
        </p:spPr>
      </p:pic>
    </p:spTree>
    <p:extLst>
      <p:ext uri="{BB962C8B-B14F-4D97-AF65-F5344CB8AC3E}">
        <p14:creationId xmlns:p14="http://schemas.microsoft.com/office/powerpoint/2010/main" val="419052520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198"/>
            <a:ext cx="6920316" cy="553998"/>
          </a:xfrm>
          <a:ln w="12700">
            <a:miter lim="400000"/>
          </a:ln>
        </p:spPr>
        <p:txBody>
          <a:bodyPr wrap="square" lIns="0" tIns="0" rIns="0" bIns="0">
            <a:spAutoFit/>
          </a:bodyPr>
          <a:lstStyle/>
          <a:p>
            <a:pPr algn="l"/>
            <a:r>
              <a:rPr lang="en-US" sz="3600" b="1" dirty="0">
                <a:solidFill>
                  <a:schemeClr val="bg1"/>
                </a:solidFill>
                <a:latin typeface="Proxima Nova Regular"/>
                <a:ea typeface="Proxima Nova Regular"/>
                <a:cs typeface="Proxima Nova Regular"/>
              </a:rPr>
              <a:t>Australian WOFS Algorithm</a:t>
            </a:r>
          </a:p>
        </p:txBody>
      </p:sp>
      <p:sp>
        <p:nvSpPr>
          <p:cNvPr id="12" name="TextBox 7"/>
          <p:cNvSpPr txBox="1">
            <a:spLocks noChangeArrowheads="1"/>
          </p:cNvSpPr>
          <p:nvPr/>
        </p:nvSpPr>
        <p:spPr bwMode="auto">
          <a:xfrm>
            <a:off x="228600" y="940339"/>
            <a:ext cx="7924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b="1" dirty="0"/>
              <a:t>WOFS = Water Observations from Space</a:t>
            </a:r>
          </a:p>
          <a:p>
            <a:pPr algn="l" eaLnBrk="1" hangingPunct="1"/>
            <a:r>
              <a:rPr lang="en-US" sz="1800" i="1" dirty="0">
                <a:effectLst/>
              </a:rPr>
              <a:t>Braided river network of Coopers Creek in Queensland, Australia </a:t>
            </a:r>
            <a:endParaRPr lang="en-US" sz="2000" i="1" dirty="0">
              <a:solidFill>
                <a:srgbClr val="FF0000"/>
              </a:solidFill>
              <a:latin typeface="Tahoma" charset="0"/>
              <a:cs typeface="Tahoma" charset="0"/>
            </a:endParaRPr>
          </a:p>
        </p:txBody>
      </p:sp>
      <p:sp>
        <p:nvSpPr>
          <p:cNvPr id="14" name="TextBox 7"/>
          <p:cNvSpPr txBox="1">
            <a:spLocks noChangeArrowheads="1"/>
          </p:cNvSpPr>
          <p:nvPr/>
        </p:nvSpPr>
        <p:spPr bwMode="auto">
          <a:xfrm>
            <a:off x="5886508" y="1682190"/>
            <a:ext cx="2971800"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b="1" dirty="0"/>
              <a:t>Blue</a:t>
            </a:r>
            <a:r>
              <a:rPr lang="en-US" sz="1800" dirty="0"/>
              <a:t> = permanent water</a:t>
            </a:r>
          </a:p>
          <a:p>
            <a:pPr algn="l" rtl="0" eaLnBrk="1" hangingPunct="1"/>
            <a:endParaRPr lang="en-US" sz="1800" dirty="0"/>
          </a:p>
          <a:p>
            <a:pPr algn="l" rtl="0" eaLnBrk="1" hangingPunct="1"/>
            <a:r>
              <a:rPr lang="en-US" sz="1800" b="1" dirty="0"/>
              <a:t>Red/Yellow </a:t>
            </a:r>
            <a:r>
              <a:rPr lang="en-US" sz="1800" dirty="0"/>
              <a:t>= infrequent flood events</a:t>
            </a:r>
          </a:p>
          <a:p>
            <a:pPr algn="l" rtl="0" eaLnBrk="1" hangingPunct="1"/>
            <a:endParaRPr lang="en-US" sz="1800" dirty="0"/>
          </a:p>
          <a:p>
            <a:pPr algn="l" rtl="0" eaLnBrk="1" hangingPunct="1"/>
            <a:r>
              <a:rPr lang="en-US" sz="1800" dirty="0"/>
              <a:t>CEOS has implemented the 23-step WOFS algorithm to produce results similar to those shown here</a:t>
            </a:r>
          </a:p>
          <a:p>
            <a:pPr algn="l" rtl="0" eaLnBrk="1" hangingPunct="1"/>
            <a:endParaRPr lang="en-US" sz="1800" dirty="0">
              <a:solidFill>
                <a:srgbClr val="002569"/>
              </a:solidFill>
            </a:endParaRPr>
          </a:p>
          <a:p>
            <a:pPr algn="l" rtl="0" eaLnBrk="1" hangingPunct="1"/>
            <a:r>
              <a:rPr lang="en-US" sz="1800" dirty="0">
                <a:solidFill>
                  <a:srgbClr val="002569"/>
                </a:solidFill>
              </a:rPr>
              <a:t>Braided river networks and flood extent is very difficult to map with traditional methods</a:t>
            </a:r>
          </a:p>
          <a:p>
            <a:pPr algn="l" eaLnBrk="1" hangingPunct="1"/>
            <a:r>
              <a:rPr lang="en-US" sz="1800" b="1" dirty="0">
                <a:effectLst/>
              </a:rPr>
              <a:t> </a:t>
            </a:r>
            <a:endParaRPr lang="en-US" sz="2000" b="1" dirty="0">
              <a:solidFill>
                <a:srgbClr val="FF0000"/>
              </a:solidFill>
              <a:latin typeface="Tahoma" charset="0"/>
              <a:cs typeface="Tahoma" charset="0"/>
            </a:endParaRPr>
          </a:p>
        </p:txBody>
      </p:sp>
      <p:pic>
        <p:nvPicPr>
          <p:cNvPr id="6" name="Picture 5" descr="https://lh6.googleusercontent.com/0pbCTlvnFzL8_gNW5Z_QM7SEWtlJVqiYIUrWA-OjWZ7SzEklLtWw5-eHaFiBpd6sJmZ9LR5-W6bQDAbKCvyAvByMlumAioiBbmYKQTgmPwTtWeoy1E_VpNaK4wLsaoaMnozNg8kC"/>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9823"/>
            <a:ext cx="5486400" cy="4419600"/>
          </a:xfrm>
          <a:prstGeom prst="rect">
            <a:avLst/>
          </a:prstGeom>
          <a:noFill/>
          <a:ln>
            <a:noFill/>
          </a:ln>
        </p:spPr>
      </p:pic>
    </p:spTree>
    <p:extLst>
      <p:ext uri="{BB962C8B-B14F-4D97-AF65-F5344CB8AC3E}">
        <p14:creationId xmlns:p14="http://schemas.microsoft.com/office/powerpoint/2010/main" val="295104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
          <p:cNvSpPr txBox="1">
            <a:spLocks noChangeArrowheads="1"/>
          </p:cNvSpPr>
          <p:nvPr/>
        </p:nvSpPr>
        <p:spPr bwMode="auto">
          <a:xfrm>
            <a:off x="4267200" y="1007332"/>
            <a:ext cx="472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dirty="0"/>
              <a:t>The final product shows the percent of observations detected as water over the 11-year time series (water observations / clear observations).</a:t>
            </a:r>
          </a:p>
          <a:p>
            <a:pPr algn="l" rtl="0" eaLnBrk="1" hangingPunct="1"/>
            <a:endParaRPr lang="en-US" sz="1800" b="1" dirty="0"/>
          </a:p>
          <a:p>
            <a:pPr algn="l" rtl="0" eaLnBrk="1" hangingPunct="1"/>
            <a:r>
              <a:rPr lang="en-US" sz="1800" b="1" dirty="0"/>
              <a:t>Blue</a:t>
            </a:r>
            <a:r>
              <a:rPr lang="en-US" sz="1800" dirty="0"/>
              <a:t> = frequent water</a:t>
            </a:r>
          </a:p>
          <a:p>
            <a:pPr algn="l" rtl="0" eaLnBrk="1" hangingPunct="1"/>
            <a:r>
              <a:rPr lang="en-US" sz="1800" b="1" dirty="0"/>
              <a:t>Red/Yellow </a:t>
            </a:r>
            <a:r>
              <a:rPr lang="en-US" sz="1800" dirty="0"/>
              <a:t>= infrequent flood events</a:t>
            </a:r>
          </a:p>
          <a:p>
            <a:pPr algn="l" rtl="0" eaLnBrk="1" hangingPunct="1"/>
            <a:endParaRPr lang="en-US" sz="1800" dirty="0"/>
          </a:p>
        </p:txBody>
      </p:sp>
      <p:sp>
        <p:nvSpPr>
          <p:cNvPr id="6" name="Title 1"/>
          <p:cNvSpPr txBox="1">
            <a:spLocks/>
          </p:cNvSpPr>
          <p:nvPr/>
        </p:nvSpPr>
        <p:spPr>
          <a:xfrm>
            <a:off x="167851" y="-17822"/>
            <a:ext cx="5334000" cy="861774"/>
          </a:xfrm>
          <a:prstGeom prst="rect">
            <a:avLst/>
          </a:prstGeom>
          <a:ln w="12700">
            <a:miter lim="400000"/>
          </a:ln>
        </p:spPr>
        <p:txBody>
          <a:bodyPr wrap="square" lIns="0" tIns="0" rIns="0" bIns="0">
            <a:sp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a:r>
              <a:rPr lang="en-US" sz="2800" b="1" dirty="0">
                <a:latin typeface="Proxima Nova Regular"/>
                <a:ea typeface="Proxima Nova Regular"/>
                <a:cs typeface="Proxima Nova Regular"/>
              </a:rPr>
              <a:t>Lake Baringo, Kenya</a:t>
            </a:r>
            <a:br>
              <a:rPr lang="en-US" sz="2800" b="1" dirty="0">
                <a:latin typeface="Proxima Nova Regular"/>
                <a:ea typeface="Proxima Nova Regular"/>
                <a:cs typeface="Proxima Nova Regular"/>
              </a:rPr>
            </a:br>
            <a:r>
              <a:rPr lang="en-US" sz="2800" b="1" dirty="0">
                <a:latin typeface="Proxima Nova Regular"/>
                <a:ea typeface="Proxima Nova Regular"/>
                <a:cs typeface="Proxima Nova Regular"/>
              </a:rPr>
              <a:t>11-year Time Series Results</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743200" y="1046614"/>
            <a:ext cx="1271905" cy="4465320"/>
          </a:xfrm>
          <a:prstGeom prst="rect">
            <a:avLst/>
          </a:prstGeom>
          <a:ln>
            <a:solidFill>
              <a:srgbClr val="000000"/>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008859"/>
            <a:ext cx="2590800" cy="4975601"/>
          </a:xfrm>
          <a:prstGeom prst="rect">
            <a:avLst/>
          </a:prstGeom>
        </p:spPr>
      </p:pic>
      <p:pic>
        <p:nvPicPr>
          <p:cNvPr id="2" name="Picture 1"/>
          <p:cNvPicPr>
            <a:picLocks noChangeAspect="1"/>
          </p:cNvPicPr>
          <p:nvPr/>
        </p:nvPicPr>
        <p:blipFill>
          <a:blip r:embed="rId5"/>
          <a:stretch>
            <a:fillRect/>
          </a:stretch>
        </p:blipFill>
        <p:spPr>
          <a:xfrm>
            <a:off x="6553200" y="3356437"/>
            <a:ext cx="2133600" cy="2326861"/>
          </a:xfrm>
          <a:prstGeom prst="rect">
            <a:avLst/>
          </a:prstGeom>
        </p:spPr>
      </p:pic>
      <p:sp>
        <p:nvSpPr>
          <p:cNvPr id="10" name="TextBox 7"/>
          <p:cNvSpPr txBox="1">
            <a:spLocks noChangeArrowheads="1"/>
          </p:cNvSpPr>
          <p:nvPr/>
        </p:nvSpPr>
        <p:spPr bwMode="auto">
          <a:xfrm>
            <a:off x="4267200" y="3230226"/>
            <a:ext cx="2286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dirty="0"/>
              <a:t>Flood risk can be easily inferred from the analysis results. 30-meter Landsat resolution allows detailed assessments that are far better than MODIS (250-m).</a:t>
            </a:r>
            <a:endParaRPr lang="en-US" sz="2000" b="1" dirty="0">
              <a:solidFill>
                <a:srgbClr val="FF0000"/>
              </a:solidFill>
              <a:latin typeface="Tahoma" charset="0"/>
              <a:cs typeface="Tahoma" charset="0"/>
            </a:endParaRPr>
          </a:p>
        </p:txBody>
      </p:sp>
    </p:spTree>
    <p:extLst>
      <p:ext uri="{BB962C8B-B14F-4D97-AF65-F5344CB8AC3E}">
        <p14:creationId xmlns:p14="http://schemas.microsoft.com/office/powerpoint/2010/main" val="318215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851" y="-17822"/>
            <a:ext cx="7010350" cy="861774"/>
          </a:xfrm>
          <a:prstGeom prst="rect">
            <a:avLst/>
          </a:prstGeom>
          <a:ln w="12700">
            <a:miter lim="400000"/>
          </a:ln>
        </p:spPr>
        <p:txBody>
          <a:bodyPr wrap="square" lIns="0" tIns="0" rIns="0" bIns="0">
            <a:sp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a:r>
              <a:rPr lang="en-US" sz="2800" b="1" dirty="0">
                <a:latin typeface="Proxima Nova Regular"/>
                <a:ea typeface="Proxima Nova Regular"/>
                <a:cs typeface="Proxima Nova Regular"/>
              </a:rPr>
              <a:t>WOFS comparison with Google Earth Aqua Monitor</a:t>
            </a:r>
          </a:p>
        </p:txBody>
      </p:sp>
      <p:pic>
        <p:nvPicPr>
          <p:cNvPr id="11" name="Picture 10"/>
          <p:cNvPicPr>
            <a:picLocks noChangeAspect="1"/>
          </p:cNvPicPr>
          <p:nvPr/>
        </p:nvPicPr>
        <p:blipFill>
          <a:blip r:embed="rId3"/>
          <a:stretch>
            <a:fillRect/>
          </a:stretch>
        </p:blipFill>
        <p:spPr>
          <a:xfrm>
            <a:off x="82225" y="1483534"/>
            <a:ext cx="2846474" cy="4608576"/>
          </a:xfrm>
          <a:prstGeom prst="rect">
            <a:avLst/>
          </a:prstGeom>
        </p:spPr>
      </p:pic>
      <p:pic>
        <p:nvPicPr>
          <p:cNvPr id="12" name="Picture 11" descr="Lake_Baringo_WOFS_upscaled2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2867" y="1477230"/>
            <a:ext cx="2657124" cy="4608576"/>
          </a:xfrm>
          <a:prstGeom prst="rect">
            <a:avLst/>
          </a:prstGeom>
        </p:spPr>
      </p:pic>
      <p:sp>
        <p:nvSpPr>
          <p:cNvPr id="13" name="TextBox 7"/>
          <p:cNvSpPr txBox="1">
            <a:spLocks noChangeArrowheads="1"/>
          </p:cNvSpPr>
          <p:nvPr/>
        </p:nvSpPr>
        <p:spPr bwMode="auto">
          <a:xfrm>
            <a:off x="317893" y="869867"/>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dirty="0"/>
              <a:t>The Data Cube water detection results (</a:t>
            </a:r>
            <a:r>
              <a:rPr lang="en-US" sz="1800" b="1" dirty="0"/>
              <a:t>right</a:t>
            </a:r>
            <a:r>
              <a:rPr lang="en-US" sz="1800" dirty="0"/>
              <a:t>) were compared with the Google Earth Engine Aqua Monitor APP (</a:t>
            </a:r>
            <a:r>
              <a:rPr lang="en-US" sz="1800" b="1" dirty="0"/>
              <a:t>left</a:t>
            </a:r>
            <a:r>
              <a:rPr lang="en-US" sz="1800" dirty="0"/>
              <a:t>) (</a:t>
            </a:r>
            <a:r>
              <a:rPr lang="en-US" sz="1800" dirty="0">
                <a:hlinkClick r:id="rId5"/>
              </a:rPr>
              <a:t>http://www.aqua-monitor.appspot.com</a:t>
            </a:r>
            <a:r>
              <a:rPr lang="en-US" sz="1800" dirty="0"/>
              <a:t>)</a:t>
            </a:r>
            <a:endParaRPr lang="en-US" sz="2000" b="1" dirty="0">
              <a:solidFill>
                <a:srgbClr val="FF0000"/>
              </a:solidFill>
              <a:latin typeface="Tahoma" charset="0"/>
              <a:cs typeface="Tahoma" charset="0"/>
            </a:endParaRPr>
          </a:p>
        </p:txBody>
      </p:sp>
      <p:sp>
        <p:nvSpPr>
          <p:cNvPr id="15" name="TextBox 7"/>
          <p:cNvSpPr txBox="1">
            <a:spLocks noChangeArrowheads="1"/>
          </p:cNvSpPr>
          <p:nvPr/>
        </p:nvSpPr>
        <p:spPr bwMode="auto">
          <a:xfrm>
            <a:off x="5847106" y="1537998"/>
            <a:ext cx="3124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600" dirty="0"/>
              <a:t>The Aqua Monitor results, also based on Landsat data, look nearly the same! </a:t>
            </a:r>
            <a:r>
              <a:rPr lang="en-US" sz="1600" b="1" dirty="0"/>
              <a:t>Light Blue </a:t>
            </a:r>
            <a:r>
              <a:rPr lang="en-US" sz="1600" dirty="0"/>
              <a:t>pixels show where land has been changed into surface water over the time series </a:t>
            </a:r>
            <a:br>
              <a:rPr lang="en-US" sz="1600" dirty="0"/>
            </a:br>
            <a:r>
              <a:rPr lang="en-US" sz="1600" dirty="0"/>
              <a:t>(2005 thru 2015).</a:t>
            </a:r>
          </a:p>
          <a:p>
            <a:pPr algn="l" rtl="0" eaLnBrk="1" hangingPunct="1"/>
            <a:endParaRPr lang="en-US" sz="1600" dirty="0"/>
          </a:p>
          <a:p>
            <a:pPr algn="l" rtl="0" eaLnBrk="1" hangingPunct="1"/>
            <a:r>
              <a:rPr lang="en-US" sz="1600" b="1" dirty="0"/>
              <a:t>How is a Data Cube better? </a:t>
            </a:r>
            <a:br>
              <a:rPr lang="en-US" sz="1600" b="1" dirty="0"/>
            </a:br>
            <a:r>
              <a:rPr lang="en-US" sz="1600" dirty="0"/>
              <a:t>The Landsat data is “analysis-ready” and atmospherically corrected, which leads to more accurate results. The user has access to all of the pixel-level information for any portion of the time series. The output shows the existence of water at any time during the analysis period.</a:t>
            </a:r>
          </a:p>
          <a:p>
            <a:pPr algn="l" rtl="0" eaLnBrk="1" hangingPunct="1"/>
            <a:endParaRPr lang="en-US" sz="1600" dirty="0"/>
          </a:p>
        </p:txBody>
      </p:sp>
    </p:spTree>
    <p:extLst>
      <p:ext uri="{BB962C8B-B14F-4D97-AF65-F5344CB8AC3E}">
        <p14:creationId xmlns:p14="http://schemas.microsoft.com/office/powerpoint/2010/main" val="4015612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
          <p:cNvSpPr txBox="1">
            <a:spLocks noChangeArrowheads="1"/>
          </p:cNvSpPr>
          <p:nvPr/>
        </p:nvSpPr>
        <p:spPr bwMode="auto">
          <a:xfrm>
            <a:off x="21470" y="4105344"/>
            <a:ext cx="441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dirty="0"/>
              <a:t>The final product shows the percent of observations detected as water over the 15-year time series (water observations / clear observations).</a:t>
            </a:r>
          </a:p>
          <a:p>
            <a:pPr algn="l" rtl="0" eaLnBrk="1" hangingPunct="1"/>
            <a:endParaRPr lang="en-US" sz="1800" b="1" dirty="0"/>
          </a:p>
          <a:p>
            <a:pPr algn="l" rtl="0" eaLnBrk="1" hangingPunct="1"/>
            <a:r>
              <a:rPr lang="en-US" sz="1800" b="1" dirty="0"/>
              <a:t>Blue</a:t>
            </a:r>
            <a:r>
              <a:rPr lang="en-US" sz="1800" dirty="0"/>
              <a:t> = frequent water</a:t>
            </a:r>
          </a:p>
          <a:p>
            <a:pPr algn="l" rtl="0" eaLnBrk="1" hangingPunct="1"/>
            <a:r>
              <a:rPr lang="en-US" sz="1800" b="1" dirty="0"/>
              <a:t>Red/Yellow </a:t>
            </a:r>
            <a:r>
              <a:rPr lang="en-US" sz="1800" dirty="0"/>
              <a:t>= infrequent flood events</a:t>
            </a:r>
          </a:p>
          <a:p>
            <a:pPr algn="l" rtl="0" eaLnBrk="1" hangingPunct="1"/>
            <a:endParaRPr lang="en-US" sz="1800" dirty="0"/>
          </a:p>
        </p:txBody>
      </p:sp>
      <p:sp>
        <p:nvSpPr>
          <p:cNvPr id="6" name="Title 1"/>
          <p:cNvSpPr txBox="1">
            <a:spLocks/>
          </p:cNvSpPr>
          <p:nvPr/>
        </p:nvSpPr>
        <p:spPr>
          <a:xfrm>
            <a:off x="126214" y="8366"/>
            <a:ext cx="5334000" cy="861774"/>
          </a:xfrm>
          <a:prstGeom prst="rect">
            <a:avLst/>
          </a:prstGeom>
          <a:ln w="12700">
            <a:miter lim="400000"/>
          </a:ln>
        </p:spPr>
        <p:txBody>
          <a:bodyPr wrap="square" lIns="0" tIns="0" rIns="0" bIns="0">
            <a:sp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a:r>
              <a:rPr lang="en-US" sz="2800" b="1" dirty="0">
                <a:latin typeface="Proxima Nova Regular"/>
                <a:ea typeface="Proxima Nova Regular"/>
                <a:cs typeface="Proxima Nova Regular"/>
              </a:rPr>
              <a:t>Meta River, Colombia</a:t>
            </a:r>
            <a:br>
              <a:rPr lang="en-US" sz="2800" b="1" dirty="0">
                <a:latin typeface="Proxima Nova Regular"/>
                <a:ea typeface="Proxima Nova Regular"/>
                <a:cs typeface="Proxima Nova Regular"/>
              </a:rPr>
            </a:br>
            <a:r>
              <a:rPr lang="en-US" sz="2800" b="1" dirty="0">
                <a:latin typeface="Proxima Nova Regular"/>
                <a:ea typeface="Proxima Nova Regular"/>
                <a:cs typeface="Proxima Nova Regular"/>
              </a:rPr>
              <a:t>15-year Time Series Results</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720028" y="1022790"/>
            <a:ext cx="1271905" cy="4465320"/>
          </a:xfrm>
          <a:prstGeom prst="rect">
            <a:avLst/>
          </a:prstGeom>
          <a:ln>
            <a:solidFill>
              <a:srgbClr val="000000"/>
            </a:solidFill>
          </a:ln>
        </p:spPr>
      </p:pic>
      <p:sp>
        <p:nvSpPr>
          <p:cNvPr id="10" name="TextBox 7"/>
          <p:cNvSpPr txBox="1">
            <a:spLocks noChangeArrowheads="1"/>
          </p:cNvSpPr>
          <p:nvPr/>
        </p:nvSpPr>
        <p:spPr bwMode="auto">
          <a:xfrm>
            <a:off x="4724400" y="4564908"/>
            <a:ext cx="2971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dirty="0"/>
              <a:t>Many regions do NOT have persistant water. Infrequent water above the Meta River is likely due to the annual rainy season.</a:t>
            </a:r>
            <a:endParaRPr lang="en-US" sz="2000" b="1" dirty="0">
              <a:solidFill>
                <a:srgbClr val="FF0000"/>
              </a:solidFill>
              <a:latin typeface="Tahoma" charset="0"/>
              <a:cs typeface="Tahoma"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79" y="1033519"/>
            <a:ext cx="4495800" cy="3053397"/>
          </a:xfrm>
          <a:prstGeom prst="rect">
            <a:avLst/>
          </a:prstGeom>
          <a:ln w="38100" cmpd="sng">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1033520"/>
            <a:ext cx="2743200" cy="3429000"/>
          </a:xfrm>
          <a:prstGeom prst="rect">
            <a:avLst/>
          </a:prstGeom>
          <a:ln w="38100" cmpd="sng">
            <a:solidFill>
              <a:srgbClr val="FF0000"/>
            </a:solidFill>
          </a:ln>
          <a:extLst>
            <a:ext uri="{FAA26D3D-D897-4be2-8F04-BA451C77F1D7}">
              <ma14:placeholderFlag xmlns:ma14="http://schemas.microsoft.com/office/mac/drawingml/2011/main"/>
            </a:ext>
          </a:extLst>
        </p:spPr>
      </p:pic>
      <p:cxnSp>
        <p:nvCxnSpPr>
          <p:cNvPr id="13" name="Straight Arrow Connector 12"/>
          <p:cNvCxnSpPr/>
          <p:nvPr/>
        </p:nvCxnSpPr>
        <p:spPr bwMode="auto">
          <a:xfrm flipH="1">
            <a:off x="1066800" y="3200400"/>
            <a:ext cx="3733800" cy="457200"/>
          </a:xfrm>
          <a:prstGeom prst="straightConnector1">
            <a:avLst/>
          </a:prstGeom>
          <a:ln w="38100" cmpd="sng">
            <a:solidFill>
              <a:srgbClr val="FF0000"/>
            </a:solidFill>
            <a:headEnd type="none" w="med" len="med"/>
            <a:tailEnd type="triangle" w="med" len="lg"/>
          </a:ln>
        </p:spPr>
        <p:style>
          <a:lnRef idx="3">
            <a:schemeClr val="accent6"/>
          </a:lnRef>
          <a:fillRef idx="0">
            <a:schemeClr val="accent6"/>
          </a:fillRef>
          <a:effectRef idx="2">
            <a:schemeClr val="accent6"/>
          </a:effectRef>
          <a:fontRef idx="minor">
            <a:schemeClr val="tx1"/>
          </a:fontRef>
        </p:style>
      </p:cxnSp>
      <p:sp>
        <p:nvSpPr>
          <p:cNvPr id="16" name="Rectangle 15"/>
          <p:cNvSpPr/>
          <p:nvPr/>
        </p:nvSpPr>
        <p:spPr>
          <a:xfrm>
            <a:off x="89293" y="2825402"/>
            <a:ext cx="990600" cy="106680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68233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200" b="1" dirty="0">
                <a:solidFill>
                  <a:srgbClr val="FFFFFF"/>
                </a:solidFill>
                <a:latin typeface="Proxima Nova Regular"/>
                <a:ea typeface="Proxima Nova Regular"/>
                <a:cs typeface="Proxima Nova Regular"/>
                <a:sym typeface="Proxima Nova Regular"/>
              </a:rPr>
              <a:t>Agenda – Session 6</a:t>
            </a:r>
            <a:endParaRPr sz="3200" b="1" dirty="0">
              <a:solidFill>
                <a:srgbClr val="FFFFFF"/>
              </a:solidFill>
              <a:latin typeface="Proxima Nova Regular"/>
              <a:ea typeface="Proxima Nova Regular"/>
              <a:cs typeface="Proxima Nova Regular"/>
              <a:sym typeface="Proxima Nova Regular"/>
            </a:endParaRPr>
          </a:p>
        </p:txBody>
      </p:sp>
      <p:sp>
        <p:nvSpPr>
          <p:cNvPr id="6" name="Content Placeholder 2"/>
          <p:cNvSpPr txBox="1">
            <a:spLocks/>
          </p:cNvSpPr>
          <p:nvPr/>
        </p:nvSpPr>
        <p:spPr bwMode="auto">
          <a:xfrm>
            <a:off x="0" y="1301444"/>
            <a:ext cx="8650288" cy="51214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342900" indent="-342900">
              <a:spcBef>
                <a:spcPct val="20000"/>
              </a:spcBef>
              <a:buFont typeface="Arial"/>
              <a:buChar char="•"/>
              <a:defRPr sz="20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2800" b="1" dirty="0"/>
              <a:t>3-Year Work Plan Tasks and Outcomes</a:t>
            </a:r>
          </a:p>
          <a:p>
            <a:pPr marL="1195387" lvl="1" indent="-457200">
              <a:buFont typeface="Courier New"/>
              <a:buChar char="o"/>
            </a:pPr>
            <a:r>
              <a:rPr lang="en-US" sz="2400" dirty="0"/>
              <a:t>#6: Ensured On-going Coverage </a:t>
            </a:r>
          </a:p>
          <a:p>
            <a:pPr marL="1195387" lvl="1" indent="-457200">
              <a:buFont typeface="Courier New"/>
              <a:buChar char="o"/>
            </a:pPr>
            <a:r>
              <a:rPr lang="en-US" sz="2400" dirty="0"/>
              <a:t>#7: Interoperable Data Discovery Tools</a:t>
            </a:r>
          </a:p>
          <a:p>
            <a:pPr marL="1195387" lvl="1" indent="-457200">
              <a:buFont typeface="Courier New"/>
              <a:buChar char="o"/>
            </a:pPr>
            <a:r>
              <a:rPr lang="en-US" sz="2400" dirty="0"/>
              <a:t>#8: Assembly and Delivery of Core Data</a:t>
            </a:r>
          </a:p>
          <a:p>
            <a:pPr marL="1195387" lvl="1" indent="-457200">
              <a:buFont typeface="Courier New"/>
              <a:buChar char="o"/>
            </a:pPr>
            <a:r>
              <a:rPr lang="en-US" sz="2400" dirty="0"/>
              <a:t>#10: Cloud-Computing Pilot Projects</a:t>
            </a:r>
          </a:p>
          <a:p>
            <a:pPr marL="1195387" lvl="1" indent="-457200">
              <a:buFont typeface="Courier New"/>
              <a:buChar char="o"/>
            </a:pPr>
            <a:r>
              <a:rPr lang="en-US" sz="2400" dirty="0"/>
              <a:t>#11: Model National GFOI Data Services</a:t>
            </a:r>
            <a:br>
              <a:rPr lang="en-US" sz="2400" dirty="0"/>
            </a:br>
            <a:endParaRPr lang="en-US" sz="2400" dirty="0"/>
          </a:p>
          <a:p>
            <a:r>
              <a:rPr lang="en-US" sz="2800" b="1" dirty="0"/>
              <a:t>CEOS Data Cube Development and Demo</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8144" y="1378977"/>
            <a:ext cx="2465856" cy="243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46830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5" name="Title 1"/>
          <p:cNvSpPr txBox="1">
            <a:spLocks/>
          </p:cNvSpPr>
          <p:nvPr/>
        </p:nvSpPr>
        <p:spPr>
          <a:xfrm>
            <a:off x="73842" y="223604"/>
            <a:ext cx="7022702" cy="486458"/>
          </a:xfrm>
          <a:prstGeom prst="rect">
            <a:avLst/>
          </a:prstGeom>
        </p:spPr>
        <p:txBody>
          <a:bodyPr wrap="square">
            <a:spAutoFit/>
          </a:bodyPr>
          <a:lstStyle>
            <a:lvl1pPr algn="l" defTabSz="457200" rtl="0" eaLnBrk="1" latinLnBrk="0" hangingPunct="1">
              <a:spcBef>
                <a:spcPct val="0"/>
              </a:spcBef>
              <a:buNone/>
              <a:defRPr sz="3600" b="1" kern="1200">
                <a:solidFill>
                  <a:schemeClr val="bg1"/>
                </a:solidFill>
                <a:latin typeface="+mj-lt"/>
                <a:ea typeface="+mj-ea"/>
                <a:cs typeface="+mj-cs"/>
              </a:defRPr>
            </a:lvl1pPr>
          </a:lstStyle>
          <a:p>
            <a:pPr>
              <a:lnSpc>
                <a:spcPts val="2920"/>
              </a:lnSpc>
            </a:pPr>
            <a:r>
              <a:rPr lang="en-US" sz="3200" dirty="0">
                <a:latin typeface="Tahoma" charset="0"/>
                <a:ea typeface="ＭＳ Ｐゴシック" charset="0"/>
                <a:cs typeface="ＭＳ Ｐゴシック" charset="0"/>
              </a:rPr>
              <a:t>Data Cube Prototype Status</a:t>
            </a:r>
            <a:endParaRPr lang="en-US" sz="3200" i="1" dirty="0">
              <a:solidFill>
                <a:srgbClr val="FFD799"/>
              </a:solidFill>
              <a:latin typeface="Tahoma" charset="0"/>
              <a:ea typeface="ＭＳ Ｐゴシック" charset="0"/>
              <a:cs typeface="ＭＳ Ｐゴシック" charset="0"/>
            </a:endParaRPr>
          </a:p>
        </p:txBody>
      </p:sp>
      <p:sp>
        <p:nvSpPr>
          <p:cNvPr id="6" name="Content Placeholder 2"/>
          <p:cNvSpPr txBox="1">
            <a:spLocks/>
          </p:cNvSpPr>
          <p:nvPr/>
        </p:nvSpPr>
        <p:spPr>
          <a:xfrm>
            <a:off x="152400" y="943530"/>
            <a:ext cx="8839200"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71450" indent="-171450">
              <a:buFont typeface="Wingdings" charset="2"/>
              <a:buChar char="§"/>
            </a:pPr>
            <a:r>
              <a:rPr lang="en-US" sz="1800" b="1" dirty="0">
                <a:solidFill>
                  <a:schemeClr val="tx1"/>
                </a:solidFill>
                <a:latin typeface="Calibri" charset="0"/>
                <a:ea typeface="ＭＳ Ｐゴシック" charset="0"/>
                <a:cs typeface="Calibri" charset="0"/>
              </a:rPr>
              <a:t>Colombia</a:t>
            </a:r>
            <a:r>
              <a:rPr lang="en-US" sz="1800" dirty="0">
                <a:solidFill>
                  <a:schemeClr val="tx1"/>
                </a:solidFill>
                <a:latin typeface="Calibri" charset="0"/>
                <a:ea typeface="ＭＳ Ｐゴシック" charset="0"/>
                <a:cs typeface="Calibri" charset="0"/>
              </a:rPr>
              <a:t> – The government (IDEAM) and university (Andes) teams have made considerable progress in learning how to create and use Data Cubes! A complete country-level Landsat Data Cube (~25,000 scenes back to year 2000) will be ready by 2017. Land change detection and water detection are the primary application needs. Future plans will add many more datasets and applications</a:t>
            </a:r>
            <a:r>
              <a:rPr lang="en-US" sz="1800" dirty="0">
                <a:solidFill>
                  <a:srgbClr val="FF0000"/>
                </a:solidFill>
                <a:latin typeface="Calibri" charset="0"/>
                <a:ea typeface="ＭＳ Ｐゴシック" charset="0"/>
                <a:cs typeface="Calibri" charset="0"/>
              </a:rPr>
              <a:t>. SEO and CSIRO are supporting.</a:t>
            </a:r>
          </a:p>
          <a:p>
            <a:pPr marL="171450" indent="-171450">
              <a:buFont typeface="Wingdings" charset="2"/>
              <a:buChar char="§"/>
            </a:pPr>
            <a:r>
              <a:rPr lang="en-US" sz="1800" b="1" dirty="0">
                <a:solidFill>
                  <a:schemeClr val="tx1"/>
                </a:solidFill>
                <a:latin typeface="Calibri" charset="0"/>
                <a:ea typeface="ＭＳ Ｐゴシック" charset="0"/>
                <a:cs typeface="Calibri" charset="0"/>
              </a:rPr>
              <a:t>Kenya</a:t>
            </a:r>
            <a:r>
              <a:rPr lang="en-US" sz="1800" dirty="0">
                <a:solidFill>
                  <a:schemeClr val="tx1"/>
                </a:solidFill>
                <a:latin typeface="Calibri" charset="0"/>
                <a:ea typeface="ＭＳ Ｐゴシック" charset="0"/>
                <a:cs typeface="Calibri" charset="0"/>
              </a:rPr>
              <a:t> – Recent changes in the government have caused uncertainty in the plans for a Data Cube project in 2017. Australia and Clinton Foundation have terminated their work.</a:t>
            </a:r>
          </a:p>
          <a:p>
            <a:pPr marL="171450" indent="-171450">
              <a:buFont typeface="Wingdings" charset="2"/>
              <a:buChar char="§"/>
            </a:pPr>
            <a:r>
              <a:rPr lang="en-US" sz="1800" b="1" dirty="0">
                <a:solidFill>
                  <a:schemeClr val="tx1"/>
                </a:solidFill>
                <a:latin typeface="Calibri" charset="0"/>
                <a:ea typeface="ＭＳ Ｐゴシック" charset="0"/>
                <a:cs typeface="Calibri" charset="0"/>
              </a:rPr>
              <a:t>Lake Chad, Africa </a:t>
            </a:r>
            <a:r>
              <a:rPr lang="en-US" sz="1800" dirty="0">
                <a:solidFill>
                  <a:schemeClr val="tx1"/>
                </a:solidFill>
                <a:latin typeface="Calibri" charset="0"/>
                <a:ea typeface="ＭＳ Ｐゴシック" charset="0"/>
                <a:cs typeface="Calibri" charset="0"/>
              </a:rPr>
              <a:t>– Considerable interest from World Bank in using a Data Cube for time series analysis of land and water in the Lake Chad region. Possible project to begin in mid-2017, pending approval. </a:t>
            </a:r>
            <a:r>
              <a:rPr lang="en-US" sz="1800" dirty="0">
                <a:solidFill>
                  <a:srgbClr val="FF0000"/>
                </a:solidFill>
                <a:latin typeface="Calibri" charset="0"/>
                <a:ea typeface="ＭＳ Ｐゴシック" charset="0"/>
                <a:cs typeface="Calibri" charset="0"/>
              </a:rPr>
              <a:t>SEO is leading.</a:t>
            </a:r>
          </a:p>
          <a:p>
            <a:pPr marL="171450" indent="-171450">
              <a:buFont typeface="Wingdings" charset="2"/>
              <a:buChar char="§"/>
            </a:pPr>
            <a:r>
              <a:rPr lang="en-US" sz="1800" b="1" dirty="0">
                <a:solidFill>
                  <a:schemeClr val="tx1"/>
                </a:solidFill>
                <a:latin typeface="Calibri" charset="0"/>
                <a:ea typeface="ＭＳ Ｐゴシック" charset="0"/>
                <a:cs typeface="Calibri" charset="0"/>
              </a:rPr>
              <a:t>Asia Mekong </a:t>
            </a:r>
            <a:r>
              <a:rPr lang="en-US" sz="1800" dirty="0">
                <a:solidFill>
                  <a:schemeClr val="tx1"/>
                </a:solidFill>
                <a:latin typeface="Calibri" charset="0"/>
                <a:ea typeface="ＭＳ Ｐゴシック" charset="0"/>
                <a:cs typeface="Calibri" charset="0"/>
              </a:rPr>
              <a:t>– Investigating possible project with SERVIR and JAXA to serve Data Cubes to the Mekong region. </a:t>
            </a:r>
            <a:r>
              <a:rPr lang="en-US" sz="1800" dirty="0">
                <a:solidFill>
                  <a:srgbClr val="FF0000"/>
                </a:solidFill>
                <a:latin typeface="Calibri" charset="0"/>
                <a:ea typeface="ＭＳ Ｐゴシック" charset="0"/>
                <a:cs typeface="Calibri" charset="0"/>
              </a:rPr>
              <a:t>CSIRO leading with SEO support. </a:t>
            </a:r>
          </a:p>
          <a:p>
            <a:pPr marL="171450" indent="-171450">
              <a:buFont typeface="Wingdings" charset="2"/>
              <a:buChar char="§"/>
            </a:pPr>
            <a:r>
              <a:rPr lang="en-US" sz="1800" b="1" dirty="0">
                <a:solidFill>
                  <a:schemeClr val="tx1"/>
                </a:solidFill>
                <a:latin typeface="Calibri" charset="0"/>
                <a:ea typeface="ＭＳ Ｐゴシック" charset="0"/>
                <a:cs typeface="Calibri" charset="0"/>
              </a:rPr>
              <a:t>Balkans</a:t>
            </a:r>
            <a:r>
              <a:rPr lang="en-US" sz="1800" dirty="0">
                <a:solidFill>
                  <a:schemeClr val="tx1"/>
                </a:solidFill>
                <a:latin typeface="Calibri" charset="0"/>
                <a:ea typeface="ＭＳ Ｐゴシック" charset="0"/>
                <a:cs typeface="Calibri" charset="0"/>
              </a:rPr>
              <a:t> – Recent proposal submitted to World Bank to develop a Data Cube to support multiple applications in Albania. Proposed project to begin in mid-2017. </a:t>
            </a:r>
            <a:r>
              <a:rPr lang="en-US" sz="1800" dirty="0">
                <a:solidFill>
                  <a:srgbClr val="FF0000"/>
                </a:solidFill>
                <a:latin typeface="Calibri" charset="0"/>
                <a:ea typeface="ＭＳ Ｐゴシック" charset="0"/>
                <a:cs typeface="Calibri" charset="0"/>
              </a:rPr>
              <a:t>SEO is leading.</a:t>
            </a:r>
            <a:endParaRPr lang="en-US" sz="1800" dirty="0">
              <a:solidFill>
                <a:schemeClr val="tx1"/>
              </a:solidFill>
              <a:latin typeface="Calibri" charset="0"/>
              <a:ea typeface="ＭＳ Ｐゴシック" charset="0"/>
              <a:cs typeface="Calibri" charset="0"/>
            </a:endParaRPr>
          </a:p>
          <a:p>
            <a:pPr marL="171450" indent="-171450">
              <a:buFont typeface="Wingdings" charset="2"/>
              <a:buChar char="§"/>
            </a:pPr>
            <a:r>
              <a:rPr lang="en-US" sz="1800" b="1" dirty="0">
                <a:solidFill>
                  <a:schemeClr val="tx1"/>
                </a:solidFill>
                <a:latin typeface="Calibri" charset="0"/>
                <a:ea typeface="ＭＳ Ｐゴシック" charset="0"/>
                <a:cs typeface="Calibri" charset="0"/>
              </a:rPr>
              <a:t>Switzerland</a:t>
            </a:r>
            <a:r>
              <a:rPr lang="en-US" sz="1800" dirty="0">
                <a:solidFill>
                  <a:schemeClr val="tx1"/>
                </a:solidFill>
                <a:latin typeface="Calibri" charset="0"/>
                <a:ea typeface="ＭＳ Ｐゴシック" charset="0"/>
                <a:cs typeface="Calibri" charset="0"/>
              </a:rPr>
              <a:t> – SEO approached by UNEP GRID Geneva and the Univ. of Geneva to develop a Data Cube pilot project. Significant computing and programming resources exist, so little effort is needed to get them started. </a:t>
            </a:r>
            <a:r>
              <a:rPr lang="en-US" sz="1800" dirty="0">
                <a:solidFill>
                  <a:srgbClr val="FF0000"/>
                </a:solidFill>
                <a:latin typeface="Calibri" charset="0"/>
                <a:ea typeface="ＭＳ Ｐゴシック" charset="0"/>
                <a:cs typeface="Calibri" charset="0"/>
              </a:rPr>
              <a:t>SEO is leading.</a:t>
            </a:r>
          </a:p>
        </p:txBody>
      </p:sp>
    </p:spTree>
    <p:extLst>
      <p:ext uri="{BB962C8B-B14F-4D97-AF65-F5344CB8AC3E}">
        <p14:creationId xmlns:p14="http://schemas.microsoft.com/office/powerpoint/2010/main" val="166223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94399" y="97659"/>
            <a:ext cx="7106889" cy="646331"/>
          </a:xfrm>
        </p:spPr>
        <p:txBody>
          <a:bodyPr wrap="square">
            <a:spAutoFit/>
          </a:bodyPr>
          <a:lstStyle/>
          <a:p>
            <a:pPr algn="l" eaLnBrk="1" hangingPunct="1"/>
            <a:r>
              <a:rPr lang="en-US" sz="3600" b="1" dirty="0">
                <a:latin typeface="Tahoma" charset="0"/>
                <a:ea typeface="ＭＳ Ｐゴシック" charset="0"/>
                <a:cs typeface="ＭＳ Ｐゴシック" charset="0"/>
              </a:rPr>
              <a:t>3-Year Data Cube Work Plan</a:t>
            </a:r>
            <a:endParaRPr lang="en-US" sz="40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1" name="Content Placeholder 2"/>
          <p:cNvSpPr txBox="1">
            <a:spLocks/>
          </p:cNvSpPr>
          <p:nvPr/>
        </p:nvSpPr>
        <p:spPr>
          <a:xfrm>
            <a:off x="100028" y="944226"/>
            <a:ext cx="6172200" cy="4953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22250" indent="-222250">
              <a:buFont typeface="Wingdings" charset="2"/>
              <a:buChar char="§"/>
            </a:pPr>
            <a:r>
              <a:rPr lang="en-US" sz="1900" dirty="0">
                <a:solidFill>
                  <a:schemeClr val="tx1"/>
                </a:solidFill>
                <a:latin typeface="Calibri" charset="0"/>
                <a:ea typeface="ＭＳ Ｐゴシック" charset="0"/>
                <a:cs typeface="Calibri" charset="0"/>
              </a:rPr>
              <a:t>Provides a reference for internal and external Data Cube activities as there is great interest in FDAs and Data Cubes</a:t>
            </a:r>
          </a:p>
          <a:p>
            <a:pPr marL="222250" indent="-222250">
              <a:buFont typeface="Wingdings" charset="2"/>
              <a:buChar char="§"/>
            </a:pPr>
            <a:r>
              <a:rPr lang="en-US" sz="1900" dirty="0">
                <a:solidFill>
                  <a:schemeClr val="tx1"/>
                </a:solidFill>
                <a:latin typeface="Calibri" charset="0"/>
                <a:ea typeface="ＭＳ Ｐゴシック" charset="0"/>
                <a:cs typeface="Calibri" charset="0"/>
              </a:rPr>
              <a:t>Provides a reference for CEOS agency contributions and discussion by CEOS leadership regarding coordination to ensure outcomes</a:t>
            </a:r>
          </a:p>
          <a:p>
            <a:pPr marL="222250" indent="-222250">
              <a:buFont typeface="Wingdings" charset="2"/>
              <a:buChar char="§"/>
            </a:pPr>
            <a:r>
              <a:rPr lang="en-US" sz="1900" dirty="0">
                <a:solidFill>
                  <a:schemeClr val="tx1"/>
                </a:solidFill>
                <a:latin typeface="Calibri" charset="0"/>
                <a:ea typeface="ＭＳ Ｐゴシック" charset="0"/>
                <a:cs typeface="Calibri" charset="0"/>
              </a:rPr>
              <a:t>Informal document that is not meant for formal endorsement by CEOS</a:t>
            </a:r>
          </a:p>
          <a:p>
            <a:pPr marL="222250" indent="-222250">
              <a:buFont typeface="Wingdings" charset="2"/>
              <a:buChar char="§"/>
            </a:pPr>
            <a:r>
              <a:rPr lang="en-US" sz="1900" dirty="0">
                <a:solidFill>
                  <a:schemeClr val="tx1"/>
                </a:solidFill>
                <a:latin typeface="Calibri" charset="0"/>
                <a:ea typeface="ＭＳ Ｐゴシック" charset="0"/>
                <a:cs typeface="Calibri" charset="0"/>
              </a:rPr>
              <a:t>The majority of the work is managed and funded by the SEO with significant contributions by CSIRO and GA.</a:t>
            </a:r>
          </a:p>
          <a:p>
            <a:pPr marL="222250" indent="-222250">
              <a:buFont typeface="Wingdings" charset="2"/>
              <a:buChar char="§"/>
            </a:pPr>
            <a:r>
              <a:rPr lang="en-US" sz="1900" dirty="0">
                <a:solidFill>
                  <a:schemeClr val="tx1"/>
                </a:solidFill>
                <a:latin typeface="Calibri" charset="0"/>
                <a:ea typeface="ＭＳ Ｐゴシック" charset="0"/>
                <a:cs typeface="Calibri" charset="0"/>
              </a:rPr>
              <a:t>The SEO works closely with Australia to utilize elements of the AGDC development and communicates with USGS regarding its plans for LCMAP.</a:t>
            </a:r>
          </a:p>
          <a:p>
            <a:pPr marL="222250" indent="-222250">
              <a:buFont typeface="Wingdings" charset="2"/>
              <a:buChar char="§"/>
            </a:pPr>
            <a:r>
              <a:rPr lang="en-US" sz="1900" dirty="0">
                <a:solidFill>
                  <a:schemeClr val="tx1"/>
                </a:solidFill>
                <a:latin typeface="Calibri" charset="0"/>
                <a:ea typeface="ＭＳ Ｐゴシック" charset="0"/>
                <a:cs typeface="Calibri" charset="0"/>
              </a:rPr>
              <a:t>The document captures expected outcomes, task descriptions and target dates of completion.</a:t>
            </a:r>
          </a:p>
          <a:p>
            <a:pPr marL="222250" indent="-222250">
              <a:buFont typeface="Wingdings" charset="2"/>
              <a:buChar char="§"/>
            </a:pPr>
            <a:r>
              <a:rPr lang="en-US" sz="1900" dirty="0">
                <a:solidFill>
                  <a:schemeClr val="tx1"/>
                </a:solidFill>
                <a:latin typeface="Calibri" charset="0"/>
                <a:ea typeface="ＭＳ Ｐゴシック" charset="0"/>
                <a:cs typeface="Calibri" charset="0"/>
              </a:rPr>
              <a:t>Version-1 (Sept 2016) released. </a:t>
            </a:r>
          </a:p>
          <a:p>
            <a:pPr marL="222250" indent="-222250">
              <a:buFont typeface="Wingdings" charset="2"/>
              <a:buChar char="§"/>
            </a:pPr>
            <a:endParaRPr lang="en-US" sz="1900" dirty="0">
              <a:solidFill>
                <a:schemeClr val="tx1"/>
              </a:solidFill>
              <a:latin typeface="Calibri" charset="0"/>
              <a:ea typeface="ＭＳ Ｐゴシック" charset="0"/>
              <a:cs typeface="Calibri" charset="0"/>
            </a:endParaRPr>
          </a:p>
        </p:txBody>
      </p:sp>
      <p:pic>
        <p:nvPicPr>
          <p:cNvPr id="3" name="Picture 2"/>
          <p:cNvPicPr>
            <a:picLocks noChangeAspect="1"/>
          </p:cNvPicPr>
          <p:nvPr/>
        </p:nvPicPr>
        <p:blipFill>
          <a:blip r:embed="rId3"/>
          <a:stretch>
            <a:fillRect/>
          </a:stretch>
        </p:blipFill>
        <p:spPr>
          <a:xfrm>
            <a:off x="6400606" y="1162097"/>
            <a:ext cx="2579812" cy="3657600"/>
          </a:xfrm>
          <a:prstGeom prst="rect">
            <a:avLst/>
          </a:prstGeom>
        </p:spPr>
      </p:pic>
    </p:spTree>
    <p:extLst>
      <p:ext uri="{BB962C8B-B14F-4D97-AF65-F5344CB8AC3E}">
        <p14:creationId xmlns:p14="http://schemas.microsoft.com/office/powerpoint/2010/main" val="239131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165999"/>
            <a:ext cx="7010400"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chemeClr val="bg1"/>
                </a:solidFill>
              </a:rPr>
              <a:t>#6: Ensured On-going Coverage </a:t>
            </a:r>
            <a:endParaRPr sz="3600" b="1" dirty="0">
              <a:solidFill>
                <a:schemeClr val="bg1"/>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143289" y="1961392"/>
            <a:ext cx="8887822" cy="39179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t>Archive Characterization </a:t>
            </a:r>
          </a:p>
          <a:p>
            <a:r>
              <a:rPr lang="en-US" sz="2400" dirty="0"/>
              <a:t>The SEO has now automated the production of Landsat country reports and they are posted online for all 70 GFOI countries! </a:t>
            </a:r>
          </a:p>
          <a:p>
            <a:r>
              <a:rPr lang="en-US" sz="2400" dirty="0"/>
              <a:t>These reports will be valuable for countries to assess available scenes and cloud cover for future data ordering.</a:t>
            </a:r>
          </a:p>
          <a:p>
            <a:r>
              <a:rPr lang="en-US" sz="2400" dirty="0"/>
              <a:t>We plan to update these reports on an annual basis and keep the reports current. In addition, we plan to add content for Sentinel-1 and Sentinel-2 to the reports in 2017.</a:t>
            </a:r>
            <a:endParaRPr lang="en-US" sz="2400" dirty="0">
              <a:solidFill>
                <a:srgbClr val="FF0000"/>
              </a:solidFill>
            </a:endParaRPr>
          </a:p>
          <a:p>
            <a:r>
              <a:rPr lang="en-US" sz="2400" dirty="0"/>
              <a:t>The SEO has provided additional detailed support to countries, as needed. For example, we recently performed more extensive analyses for Colombia.</a:t>
            </a:r>
          </a:p>
        </p:txBody>
      </p:sp>
      <p:pic>
        <p:nvPicPr>
          <p:cNvPr id="2" name="Picture 1"/>
          <p:cNvPicPr>
            <a:picLocks noChangeAspect="1"/>
          </p:cNvPicPr>
          <p:nvPr/>
        </p:nvPicPr>
        <p:blipFill>
          <a:blip r:embed="rId2"/>
          <a:stretch>
            <a:fillRect/>
          </a:stretch>
        </p:blipFill>
        <p:spPr>
          <a:xfrm>
            <a:off x="0" y="892300"/>
            <a:ext cx="9144000" cy="913286"/>
          </a:xfrm>
          <a:prstGeom prst="rect">
            <a:avLst/>
          </a:prstGeom>
        </p:spPr>
      </p:pic>
    </p:spTree>
    <p:extLst>
      <p:ext uri="{BB962C8B-B14F-4D97-AF65-F5344CB8AC3E}">
        <p14:creationId xmlns:p14="http://schemas.microsoft.com/office/powerpoint/2010/main" val="23265521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200" b="1" dirty="0">
                <a:solidFill>
                  <a:schemeClr val="bg1"/>
                </a:solidFill>
              </a:rPr>
              <a:t>#7: Interoperable Data Discovery Tools</a:t>
            </a:r>
            <a:endParaRPr sz="3200" b="1" dirty="0">
              <a:solidFill>
                <a:schemeClr val="bg1"/>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143289" y="2372312"/>
            <a:ext cx="8887822" cy="42599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The COVE Tool now includes links to archive databases from: Landsat 7/8, SPOT 1-6, Pleaides-1A/1B, Radarsat-2, ALOS-1 and Sentinel-1A. The link to Sentinel-2A will be completed after the mirror archive is in place at USGS.</a:t>
            </a:r>
          </a:p>
          <a:p>
            <a:r>
              <a:rPr lang="en-US" sz="2400" dirty="0"/>
              <a:t>The SEO vision is that the COVE tool can provide a “one-stop” location to perform coverage assessments and “discovery” of valid images. </a:t>
            </a:r>
          </a:p>
          <a:p>
            <a:r>
              <a:rPr lang="en-US" sz="2400" dirty="0"/>
              <a:t>The SEO plans to update the COVE Coverage Analysis tool in 2017 to make it more robust and “user friendly” for queries and reports.</a:t>
            </a:r>
          </a:p>
        </p:txBody>
      </p:sp>
      <p:pic>
        <p:nvPicPr>
          <p:cNvPr id="2" name="Picture 1"/>
          <p:cNvPicPr>
            <a:picLocks noChangeAspect="1"/>
          </p:cNvPicPr>
          <p:nvPr/>
        </p:nvPicPr>
        <p:blipFill>
          <a:blip r:embed="rId2"/>
          <a:stretch>
            <a:fillRect/>
          </a:stretch>
        </p:blipFill>
        <p:spPr>
          <a:xfrm>
            <a:off x="0" y="1026296"/>
            <a:ext cx="9144000" cy="1215483"/>
          </a:xfrm>
          <a:prstGeom prst="rect">
            <a:avLst/>
          </a:prstGeom>
        </p:spPr>
      </p:pic>
    </p:spTree>
    <p:extLst>
      <p:ext uri="{BB962C8B-B14F-4D97-AF65-F5344CB8AC3E}">
        <p14:creationId xmlns:p14="http://schemas.microsoft.com/office/powerpoint/2010/main" val="59365611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100161" y="146843"/>
            <a:ext cx="7010400"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chemeClr val="bg1"/>
                </a:solidFill>
              </a:rPr>
              <a:t>#8: Assembly/Delivery of Core Data</a:t>
            </a:r>
            <a:endParaRPr sz="3600" b="1" dirty="0">
              <a:solidFill>
                <a:schemeClr val="bg1"/>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143289" y="2046473"/>
            <a:ext cx="8887822" cy="447442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The Global Data Flow Study is focused on this topic.</a:t>
            </a:r>
          </a:p>
          <a:p>
            <a:r>
              <a:rPr lang="en-US" sz="2400" dirty="0"/>
              <a:t>Countries can use scene-based tools (e.g. SEPAL) or new Data Cube tools as methods for utilizing data for analyses. These tools can be deployed locally, or on data hubs or clouds.</a:t>
            </a:r>
          </a:p>
          <a:p>
            <a:r>
              <a:rPr lang="en-US" sz="2400" dirty="0"/>
              <a:t>The move toward sustained Analysis Ready Data (ARD) significantly improves the efficiency and effectiveness of core satellite data. This is being worked with the LSI-VC group.</a:t>
            </a:r>
          </a:p>
          <a:p>
            <a:r>
              <a:rPr lang="en-US" sz="2400" dirty="0"/>
              <a:t>The new “GFOI Space Data Portal” will improve the capability of countries to identify and obtain needed satellite datasets.</a:t>
            </a:r>
          </a:p>
        </p:txBody>
      </p:sp>
      <p:pic>
        <p:nvPicPr>
          <p:cNvPr id="2" name="Picture 1"/>
          <p:cNvPicPr>
            <a:picLocks noChangeAspect="1"/>
          </p:cNvPicPr>
          <p:nvPr/>
        </p:nvPicPr>
        <p:blipFill>
          <a:blip r:embed="rId2"/>
          <a:stretch>
            <a:fillRect/>
          </a:stretch>
        </p:blipFill>
        <p:spPr>
          <a:xfrm>
            <a:off x="0" y="1068612"/>
            <a:ext cx="9144000" cy="824110"/>
          </a:xfrm>
          <a:prstGeom prst="rect">
            <a:avLst/>
          </a:prstGeom>
        </p:spPr>
      </p:pic>
    </p:spTree>
    <p:extLst>
      <p:ext uri="{BB962C8B-B14F-4D97-AF65-F5344CB8AC3E}">
        <p14:creationId xmlns:p14="http://schemas.microsoft.com/office/powerpoint/2010/main" val="6024760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200" b="1" dirty="0">
                <a:solidFill>
                  <a:schemeClr val="bg1"/>
                </a:solidFill>
              </a:rPr>
              <a:t>#10: Cloud Computing Pilot Projects</a:t>
            </a:r>
            <a:endParaRPr sz="3200" b="1" dirty="0">
              <a:solidFill>
                <a:schemeClr val="bg1"/>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143289" y="2698640"/>
            <a:ext cx="8887822" cy="363902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r>
              <a:rPr lang="en-US" sz="2800" dirty="0"/>
              <a:t>The SEO is pursuing collaborations with SERVIR and Amazon to test the use of regional data hubs and cloud computing for Data Cubes. </a:t>
            </a:r>
            <a:r>
              <a:rPr lang="en-US" sz="2800" dirty="0">
                <a:solidFill>
                  <a:srgbClr val="FF0000"/>
                </a:solidFill>
              </a:rPr>
              <a:t>More in Data Cube charts ...</a:t>
            </a:r>
            <a:r>
              <a:rPr lang="en-US" sz="2800" dirty="0"/>
              <a:t> </a:t>
            </a:r>
            <a:endParaRPr lang="en-US" sz="2800" dirty="0">
              <a:solidFill>
                <a:srgbClr val="FF0000"/>
              </a:solidFill>
            </a:endParaRPr>
          </a:p>
          <a:p>
            <a:pPr marL="228600" indent="-228600"/>
            <a:r>
              <a:rPr lang="en-US" sz="2800" dirty="0"/>
              <a:t>The SEO is testing Data Cube implementation in Colombia.  </a:t>
            </a:r>
            <a:r>
              <a:rPr lang="en-US" sz="2800" dirty="0">
                <a:solidFill>
                  <a:srgbClr val="FF0000"/>
                </a:solidFill>
              </a:rPr>
              <a:t>More in Data Cube charts ...</a:t>
            </a:r>
          </a:p>
          <a:p>
            <a:pPr marL="228600" indent="-228600"/>
            <a:r>
              <a:rPr lang="en-US" sz="2800" dirty="0"/>
              <a:t>The SEO and FAO identified some collaborative tasks in 2016 that will continue into 2017.  </a:t>
            </a:r>
            <a:r>
              <a:rPr lang="en-US" sz="2800" dirty="0">
                <a:solidFill>
                  <a:srgbClr val="FF0000"/>
                </a:solidFill>
              </a:rPr>
              <a:t>More on another chart ...</a:t>
            </a:r>
          </a:p>
        </p:txBody>
      </p:sp>
      <p:pic>
        <p:nvPicPr>
          <p:cNvPr id="2" name="Picture 1"/>
          <p:cNvPicPr>
            <a:picLocks noChangeAspect="1"/>
          </p:cNvPicPr>
          <p:nvPr/>
        </p:nvPicPr>
        <p:blipFill>
          <a:blip r:embed="rId2"/>
          <a:stretch>
            <a:fillRect/>
          </a:stretch>
        </p:blipFill>
        <p:spPr>
          <a:xfrm>
            <a:off x="0" y="997299"/>
            <a:ext cx="9144000" cy="1618901"/>
          </a:xfrm>
          <a:prstGeom prst="rect">
            <a:avLst/>
          </a:prstGeom>
        </p:spPr>
      </p:pic>
    </p:spTree>
    <p:extLst>
      <p:ext uri="{BB962C8B-B14F-4D97-AF65-F5344CB8AC3E}">
        <p14:creationId xmlns:p14="http://schemas.microsoft.com/office/powerpoint/2010/main" val="17538723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00024" y="103188"/>
            <a:ext cx="6837773" cy="944563"/>
          </a:xfrm>
        </p:spPr>
        <p:txBody>
          <a:bodyPr/>
          <a:lstStyle/>
          <a:p>
            <a:pPr algn="l">
              <a:defRPr/>
            </a:pPr>
            <a:r>
              <a:rPr lang="en-US" dirty="0"/>
              <a:t>SEO and FAO Collaboration</a:t>
            </a:r>
            <a:endParaRPr lang="pt-BR" dirty="0" smtClean="0"/>
          </a:p>
        </p:txBody>
      </p:sp>
      <p:sp>
        <p:nvSpPr>
          <p:cNvPr id="17410" name="Content Placeholder 2"/>
          <p:cNvSpPr>
            <a:spLocks noGrp="1"/>
          </p:cNvSpPr>
          <p:nvPr>
            <p:ph idx="1"/>
          </p:nvPr>
        </p:nvSpPr>
        <p:spPr>
          <a:xfrm>
            <a:off x="47436" y="962730"/>
            <a:ext cx="6431494" cy="4831901"/>
          </a:xfrm>
        </p:spPr>
        <p:txBody>
          <a:bodyPr/>
          <a:lstStyle/>
          <a:p>
            <a:pPr marL="171450" indent="-171450"/>
            <a:r>
              <a:rPr lang="en-GB" sz="2200" dirty="0"/>
              <a:t>Brian Killough (CEOS SEO) and Erik Lindquist (FAO, Forestry) met in Washington on February 9, 2016.</a:t>
            </a:r>
          </a:p>
          <a:p>
            <a:pPr marL="171450" indent="-171450"/>
            <a:r>
              <a:rPr lang="en-GB" sz="2200" dirty="0"/>
              <a:t>Identified several cooperative tasks in the area of data management to support GFOI objectives.</a:t>
            </a:r>
          </a:p>
          <a:p>
            <a:pPr marL="171450" indent="-171450"/>
            <a:r>
              <a:rPr lang="en-GB" sz="2200" dirty="0"/>
              <a:t>Several tasks were deleted or modified due to recent changes or information.</a:t>
            </a:r>
          </a:p>
          <a:p>
            <a:pPr marL="171450" indent="-171450"/>
            <a:r>
              <a:rPr lang="en-GB" sz="2200" dirty="0"/>
              <a:t>The next chart summarizes those tasks and the status. </a:t>
            </a:r>
          </a:p>
        </p:txBody>
      </p:sp>
      <p:pic>
        <p:nvPicPr>
          <p:cNvPr id="2" name="Picture 1" descr="SE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936" y="3109840"/>
            <a:ext cx="2514600" cy="1117600"/>
          </a:xfrm>
          <a:prstGeom prst="rect">
            <a:avLst/>
          </a:prstGeom>
        </p:spPr>
      </p:pic>
      <p:pic>
        <p:nvPicPr>
          <p:cNvPr id="3" name="Picture 2"/>
          <p:cNvPicPr>
            <a:picLocks noChangeAspect="1"/>
          </p:cNvPicPr>
          <p:nvPr/>
        </p:nvPicPr>
        <p:blipFill>
          <a:blip r:embed="rId4"/>
          <a:stretch>
            <a:fillRect/>
          </a:stretch>
        </p:blipFill>
        <p:spPr>
          <a:xfrm>
            <a:off x="6790269" y="1030818"/>
            <a:ext cx="2000132" cy="1977273"/>
          </a:xfrm>
          <a:prstGeom prst="rect">
            <a:avLst/>
          </a:prstGeom>
        </p:spPr>
      </p:pic>
    </p:spTree>
    <p:extLst>
      <p:ext uri="{BB962C8B-B14F-4D97-AF65-F5344CB8AC3E}">
        <p14:creationId xmlns:p14="http://schemas.microsoft.com/office/powerpoint/2010/main" val="41572458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00024" y="103188"/>
            <a:ext cx="6837773" cy="944563"/>
          </a:xfrm>
        </p:spPr>
        <p:txBody>
          <a:bodyPr/>
          <a:lstStyle/>
          <a:p>
            <a:pPr algn="l">
              <a:defRPr/>
            </a:pPr>
            <a:r>
              <a:rPr lang="en-US" dirty="0"/>
              <a:t>SEO and FAO Collaboration Tasks</a:t>
            </a:r>
            <a:endParaRPr lang="pt-BR" dirty="0" smtClean="0"/>
          </a:p>
        </p:txBody>
      </p:sp>
      <p:sp>
        <p:nvSpPr>
          <p:cNvPr id="17410" name="Content Placeholder 2"/>
          <p:cNvSpPr>
            <a:spLocks noGrp="1"/>
          </p:cNvSpPr>
          <p:nvPr>
            <p:ph idx="1"/>
          </p:nvPr>
        </p:nvSpPr>
        <p:spPr>
          <a:xfrm>
            <a:off x="175876" y="976233"/>
            <a:ext cx="5755366" cy="2455339"/>
          </a:xfrm>
        </p:spPr>
        <p:txBody>
          <a:bodyPr/>
          <a:lstStyle/>
          <a:p>
            <a:pPr marL="0" indent="0">
              <a:buNone/>
            </a:pPr>
            <a:r>
              <a:rPr lang="en-GB" sz="2400" b="1" dirty="0"/>
              <a:t>Five SEO/FAO Tasks</a:t>
            </a:r>
          </a:p>
          <a:p>
            <a:pPr marL="171450" indent="-171450"/>
            <a:r>
              <a:rPr lang="en-GB" sz="1800" dirty="0"/>
              <a:t>Demonstrate a GEOTIFF data connection between the Data Cube and SEPAL. – </a:t>
            </a:r>
            <a:r>
              <a:rPr lang="en-GB" sz="1800" dirty="0">
                <a:solidFill>
                  <a:srgbClr val="FF0000"/>
                </a:solidFill>
              </a:rPr>
              <a:t>MODIFIED, since we are now using NetCDF format and not GEOTIFF. A sample Data Cube was placed on Amazon in June for FAO testing.</a:t>
            </a:r>
          </a:p>
          <a:p>
            <a:pPr marL="171450" indent="-171450"/>
            <a:r>
              <a:rPr lang="en-GB" sz="1800" dirty="0"/>
              <a:t>Demonstrate that the Data Cube user interface can create a “raster brick” time series stack that is compatible with R-based tools. – </a:t>
            </a:r>
            <a:r>
              <a:rPr lang="en-GB" sz="1800" dirty="0">
                <a:solidFill>
                  <a:srgbClr val="FF0000"/>
                </a:solidFill>
              </a:rPr>
              <a:t>Test in 2017, after futher definition</a:t>
            </a:r>
          </a:p>
        </p:txBody>
      </p:sp>
      <p:pic>
        <p:nvPicPr>
          <p:cNvPr id="4" name="Picture 3"/>
          <p:cNvPicPr>
            <a:picLocks noChangeAspect="1"/>
          </p:cNvPicPr>
          <p:nvPr/>
        </p:nvPicPr>
        <p:blipFill>
          <a:blip r:embed="rId3"/>
          <a:stretch>
            <a:fillRect/>
          </a:stretch>
        </p:blipFill>
        <p:spPr>
          <a:xfrm>
            <a:off x="5931242" y="1247162"/>
            <a:ext cx="3007443" cy="1891608"/>
          </a:xfrm>
          <a:prstGeom prst="rect">
            <a:avLst/>
          </a:prstGeom>
        </p:spPr>
      </p:pic>
      <p:sp>
        <p:nvSpPr>
          <p:cNvPr id="7" name="Content Placeholder 2"/>
          <p:cNvSpPr txBox="1">
            <a:spLocks/>
          </p:cNvSpPr>
          <p:nvPr/>
        </p:nvSpPr>
        <p:spPr>
          <a:xfrm>
            <a:off x="183090" y="3431572"/>
            <a:ext cx="8755595" cy="27490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r>
              <a:rPr lang="en-GB" sz="1800" dirty="0"/>
              <a:t>The SEO will modify the BFAST change detection code (written in R) to work directly with the Data Cube storage format and perform testing. Working with CSIRO and Jan Verbesselt. – </a:t>
            </a:r>
            <a:r>
              <a:rPr lang="en-GB" sz="1800" dirty="0">
                <a:solidFill>
                  <a:srgbClr val="FF0000"/>
                </a:solidFill>
              </a:rPr>
              <a:t>Expect completion by mid-2017.</a:t>
            </a:r>
          </a:p>
          <a:p>
            <a:pPr marL="171450" indent="-171450"/>
            <a:r>
              <a:rPr lang="en-GB" sz="1800" dirty="0"/>
              <a:t>SEO and FAO will share Sentinel-1A processing progress. FAO plans to update their OpenSARKit. – </a:t>
            </a:r>
            <a:r>
              <a:rPr lang="en-GB" sz="1800" dirty="0">
                <a:solidFill>
                  <a:srgbClr val="FF0000"/>
                </a:solidFill>
              </a:rPr>
              <a:t>NO significant progress to report. Colombia testing S1 data now.</a:t>
            </a:r>
          </a:p>
          <a:p>
            <a:pPr marL="171450" indent="-171450"/>
            <a:r>
              <a:rPr lang="en-GB" sz="1800" dirty="0"/>
              <a:t>SEO will investigate BRDF corrections to remove “scene edge effects” from Landsat data due to solar angle variations. </a:t>
            </a:r>
            <a:r>
              <a:rPr lang="en-GB" sz="1800" dirty="0">
                <a:solidFill>
                  <a:srgbClr val="FF0000"/>
                </a:solidFill>
              </a:rPr>
              <a:t>DELETED, since USGS plans to include pixel-level sun angle information in future data products that will allow easier corrections.</a:t>
            </a:r>
          </a:p>
        </p:txBody>
      </p:sp>
    </p:spTree>
    <p:extLst>
      <p:ext uri="{BB962C8B-B14F-4D97-AF65-F5344CB8AC3E}">
        <p14:creationId xmlns:p14="http://schemas.microsoft.com/office/powerpoint/2010/main" val="7881922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200" b="1" dirty="0">
                <a:solidFill>
                  <a:schemeClr val="bg1"/>
                </a:solidFill>
              </a:rPr>
              <a:t>#11: Model National GFOI Data Services</a:t>
            </a:r>
          </a:p>
        </p:txBody>
      </p:sp>
      <p:sp>
        <p:nvSpPr>
          <p:cNvPr id="7" name="Content Placeholder 2"/>
          <p:cNvSpPr txBox="1">
            <a:spLocks/>
          </p:cNvSpPr>
          <p:nvPr/>
        </p:nvSpPr>
        <p:spPr>
          <a:xfrm>
            <a:off x="143289" y="2676948"/>
            <a:ext cx="8887822" cy="214594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It is expected that the prototype in Colombia will be an ideal testbed toward a model national GFOI data services system.</a:t>
            </a:r>
          </a:p>
          <a:p>
            <a:r>
              <a:rPr lang="en-US" sz="2400" dirty="0"/>
              <a:t>It is likely the future will require both scene-based (e.g. SEPAL) and Data Cube methods to support countries. </a:t>
            </a:r>
          </a:p>
          <a:p>
            <a:r>
              <a:rPr lang="en-US" sz="2400" dirty="0">
                <a:solidFill>
                  <a:srgbClr val="FF0000"/>
                </a:solidFill>
              </a:rPr>
              <a:t>More on the Data Cube is next ...</a:t>
            </a:r>
          </a:p>
        </p:txBody>
      </p:sp>
      <p:pic>
        <p:nvPicPr>
          <p:cNvPr id="2" name="Picture 1"/>
          <p:cNvPicPr>
            <a:picLocks noChangeAspect="1"/>
          </p:cNvPicPr>
          <p:nvPr/>
        </p:nvPicPr>
        <p:blipFill>
          <a:blip r:embed="rId2"/>
          <a:stretch>
            <a:fillRect/>
          </a:stretch>
        </p:blipFill>
        <p:spPr>
          <a:xfrm>
            <a:off x="0" y="1150073"/>
            <a:ext cx="9144000" cy="1280609"/>
          </a:xfrm>
          <a:prstGeom prst="rect">
            <a:avLst/>
          </a:prstGeom>
        </p:spPr>
      </p:pic>
    </p:spTree>
    <p:extLst>
      <p:ext uri="{BB962C8B-B14F-4D97-AF65-F5344CB8AC3E}">
        <p14:creationId xmlns:p14="http://schemas.microsoft.com/office/powerpoint/2010/main" val="33056714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860</TotalTime>
  <Words>1999</Words>
  <Application>Microsoft Macintosh PowerPoint</Application>
  <PresentationFormat>On-screen Show (4:3)</PresentationFormat>
  <Paragraphs>147</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GFOI Space Data Services</vt:lpstr>
      <vt:lpstr>PowerPoint Presentation</vt:lpstr>
      <vt:lpstr>PowerPoint Presentation</vt:lpstr>
      <vt:lpstr>PowerPoint Presentation</vt:lpstr>
      <vt:lpstr>PowerPoint Presentation</vt:lpstr>
      <vt:lpstr>PowerPoint Presentation</vt:lpstr>
      <vt:lpstr>SEO and FAO Collaboration</vt:lpstr>
      <vt:lpstr>SEO and FAO Collaboration Tasks</vt:lpstr>
      <vt:lpstr>PowerPoint Presentation</vt:lpstr>
      <vt:lpstr>Data Cube Architecture</vt:lpstr>
      <vt:lpstr>PowerPoint Presentation</vt:lpstr>
      <vt:lpstr>Data Cube Application Status</vt:lpstr>
      <vt:lpstr>Custom Mosaic Tool</vt:lpstr>
      <vt:lpstr>Water Detection Demo</vt:lpstr>
      <vt:lpstr>Data Preparation and Analysis </vt:lpstr>
      <vt:lpstr>Australian WOFS Algorithm</vt:lpstr>
      <vt:lpstr>PowerPoint Presentation</vt:lpstr>
      <vt:lpstr>PowerPoint Presentation</vt:lpstr>
      <vt:lpstr>PowerPoint Presentation</vt:lpstr>
      <vt:lpstr>PowerPoint Presentation</vt:lpstr>
      <vt:lpstr>3-Year Data Cube Work Plan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Steventon</dc:creator>
  <cp:lastModifiedBy>Brian Killough</cp:lastModifiedBy>
  <cp:revision>142</cp:revision>
  <dcterms:created xsi:type="dcterms:W3CDTF">2015-02-13T06:47:15Z</dcterms:created>
  <dcterms:modified xsi:type="dcterms:W3CDTF">2016-09-02T16:56:29Z</dcterms:modified>
</cp:coreProperties>
</file>