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7" r:id="rId3"/>
    <p:sldId id="306" r:id="rId4"/>
    <p:sldId id="286" r:id="rId5"/>
    <p:sldId id="297" r:id="rId6"/>
    <p:sldId id="296" r:id="rId7"/>
    <p:sldId id="298" r:id="rId8"/>
    <p:sldId id="307" r:id="rId9"/>
    <p:sldId id="357" r:id="rId10"/>
    <p:sldId id="359" r:id="rId11"/>
    <p:sldId id="349" r:id="rId12"/>
    <p:sldId id="299" r:id="rId13"/>
    <p:sldId id="353" r:id="rId14"/>
    <p:sldId id="355" r:id="rId15"/>
    <p:sldId id="360" r:id="rId16"/>
    <p:sldId id="358" r:id="rId17"/>
    <p:sldId id="352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5"/>
    <p:restoredTop sz="95829" autoAdjust="0"/>
  </p:normalViewPr>
  <p:slideViewPr>
    <p:cSldViewPr snapToGrid="0" snapToObjects="1">
      <p:cViewPr varScale="1">
        <p:scale>
          <a:sx n="47" d="100"/>
          <a:sy n="47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54B0B-81C4-884E-B14F-07301C7FA896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535CD-27C0-1542-A83C-0E84A2E1E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09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8AEE1-B6DF-B643-873D-F3B314E6EA40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2A2F6-F579-EF4A-98AC-4E8D000D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430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C894D5-ECE4-F24C-8780-187F0E3C4B6A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9396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2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ESA BIOMASS mission,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2A2F6-F579-EF4A-98AC-4E8D000D15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26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ESA BIOMASS mission,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2A2F6-F579-EF4A-98AC-4E8D000D15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2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37"/>
            <a:ext cx="6400800" cy="66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7329" y="2501911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geo_logo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761803" cy="569336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SDCG-8</a:t>
            </a:r>
          </a:p>
          <a:p>
            <a:pPr>
              <a:defRPr/>
            </a:pPr>
            <a:r>
              <a:rPr lang="en-US" b="1" dirty="0" smtClean="0"/>
              <a:t>DLR, Bonn, Germany</a:t>
            </a:r>
            <a:endParaRPr lang="en-US" sz="1000" b="1" dirty="0" smtClean="0"/>
          </a:p>
          <a:p>
            <a:pPr>
              <a:defRPr/>
            </a:pPr>
            <a:r>
              <a:rPr lang="en-US" sz="1000" b="1" dirty="0" smtClean="0"/>
              <a:t>September 23</a:t>
            </a:r>
            <a:r>
              <a:rPr lang="en-US" sz="1000" b="1" baseline="30000" dirty="0" smtClean="0"/>
              <a:t>rd</a:t>
            </a:r>
            <a:r>
              <a:rPr lang="en-US" sz="1000" b="1" dirty="0" smtClean="0"/>
              <a:t>-25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8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759106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SDCG-8</a:t>
            </a:r>
          </a:p>
          <a:p>
            <a:pPr>
              <a:defRPr/>
            </a:pPr>
            <a:r>
              <a:rPr lang="en-US" b="1" dirty="0" smtClean="0"/>
              <a:t>DLR, Bonn, Germany</a:t>
            </a:r>
            <a:endParaRPr lang="en-US" sz="1000" b="1" dirty="0" smtClean="0"/>
          </a:p>
          <a:p>
            <a:pPr>
              <a:defRPr/>
            </a:pPr>
            <a:r>
              <a:rPr lang="en-US" sz="1000" b="1" dirty="0" smtClean="0"/>
              <a:t>September 23</a:t>
            </a:r>
            <a:r>
              <a:rPr lang="en-US" sz="1000" b="1" baseline="30000" dirty="0" smtClean="0"/>
              <a:t>rd</a:t>
            </a:r>
            <a:r>
              <a:rPr lang="en-US" sz="1000" b="1" dirty="0" smtClean="0"/>
              <a:t>-25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157564"/>
            <a:ext cx="9144000" cy="646329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639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94"/>
            <a:ext cx="8442796" cy="839787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  <a:prstGeom prst="rect">
            <a:avLst/>
          </a:prstGeo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617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157564"/>
            <a:ext cx="9144000" cy="646329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6693816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o_logo.png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pic>
        <p:nvPicPr>
          <p:cNvPr id="12" name="Picture 11" descr="ceos_logo.pn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487" y="6267408"/>
            <a:ext cx="1263253" cy="500248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1447" y="6226899"/>
            <a:ext cx="1752843" cy="569336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SDCG-8</a:t>
            </a:r>
          </a:p>
          <a:p>
            <a:pPr>
              <a:defRPr/>
            </a:pPr>
            <a:r>
              <a:rPr lang="en-US" b="1" dirty="0" smtClean="0"/>
              <a:t>DLR, Bonn, Germany</a:t>
            </a:r>
            <a:endParaRPr lang="en-US" sz="1000" b="1" dirty="0" smtClean="0"/>
          </a:p>
          <a:p>
            <a:pPr>
              <a:defRPr/>
            </a:pPr>
            <a:r>
              <a:rPr lang="en-US" sz="1000" b="1" dirty="0" smtClean="0"/>
              <a:t>September 23</a:t>
            </a:r>
            <a:r>
              <a:rPr lang="en-US" sz="1000" b="1" baseline="30000" dirty="0" smtClean="0"/>
              <a:t>rd</a:t>
            </a:r>
            <a:r>
              <a:rPr lang="en-US" sz="1000" b="1" dirty="0" smtClean="0"/>
              <a:t>-25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foi.org/rd/study-sit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foi.org/rd/study-site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712323"/>
            <a:ext cx="6400800" cy="901913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A. Rosenqvist, S. Yabe-Ogawa</a:t>
            </a:r>
            <a:endParaRPr lang="en-US" i="1" dirty="0"/>
          </a:p>
          <a:p>
            <a:r>
              <a:rPr lang="en-US" i="1" dirty="0" smtClean="0"/>
              <a:t>SDCG-11 Session #3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7329" y="1802428"/>
            <a:ext cx="6860028" cy="698785"/>
          </a:xfrm>
        </p:spPr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Element 3</a:t>
            </a:r>
            <a:br>
              <a:rPr lang="en-US" sz="36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6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Space Data Support to GFOI R</a:t>
            </a:r>
            <a:r>
              <a:rPr lang="en-US" sz="36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&amp;</a:t>
            </a:r>
            <a:r>
              <a:rPr lang="en-US" sz="36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D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30906" y="1031247"/>
            <a:ext cx="6973877" cy="7151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2600" b="0" dirty="0" smtClean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Version 2.1 (SDCG-10, Sept 2016)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38" y="1481254"/>
            <a:ext cx="8159985" cy="5107938"/>
          </a:xfrm>
          <a:prstGeom prst="rect">
            <a:avLst/>
          </a:prstGeom>
        </p:spPr>
      </p:pic>
      <p:sp>
        <p:nvSpPr>
          <p:cNvPr id="9" name="Shape 3"/>
          <p:cNvSpPr/>
          <p:nvPr/>
        </p:nvSpPr>
        <p:spPr>
          <a:xfrm>
            <a:off x="217402" y="276801"/>
            <a:ext cx="702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Element-3 doc revision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0508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30906" y="1031247"/>
            <a:ext cx="6973877" cy="7151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2600" b="0" dirty="0" smtClean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Revision 3.0 (April 2017)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39" y="1481254"/>
            <a:ext cx="8159985" cy="51053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3"/>
          <p:cNvSpPr/>
          <p:nvPr/>
        </p:nvSpPr>
        <p:spPr>
          <a:xfrm>
            <a:off x="217402" y="276801"/>
            <a:ext cx="702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Element-3 doc revision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243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7329" y="2775146"/>
            <a:ext cx="6860028" cy="982302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GFOI R</a:t>
            </a:r>
            <a:r>
              <a:rPr lang="en-US" sz="28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&amp;</a:t>
            </a:r>
            <a:r>
              <a:rPr lang="en-US" sz="28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D Coordination</a:t>
            </a:r>
            <a:br>
              <a:rPr lang="en-US" sz="28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and R&amp;D Programme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983840"/>
            <a:ext cx="8710613" cy="17820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0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GFOI R&amp;D Study Sites &amp; R&amp;D teams</a:t>
            </a:r>
            <a:endParaRPr lang="en-US" sz="2000" b="1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  <a:defRPr/>
            </a:pPr>
            <a:r>
              <a:rPr lang="en-GB" dirty="0">
                <a:solidFill>
                  <a:srgbClr val="1F497D"/>
                </a:solidFill>
              </a:rPr>
              <a:t>Currently </a:t>
            </a:r>
            <a:r>
              <a:rPr lang="en-GB" b="1" dirty="0">
                <a:solidFill>
                  <a:srgbClr val="1F497D"/>
                </a:solidFill>
              </a:rPr>
              <a:t>18 R&amp;D teams </a:t>
            </a:r>
            <a:r>
              <a:rPr lang="en-GB" dirty="0">
                <a:solidFill>
                  <a:srgbClr val="1F497D"/>
                </a:solidFill>
              </a:rPr>
              <a:t>from GFOI countries and national and int’l research organisations</a:t>
            </a:r>
          </a:p>
          <a:p>
            <a:pPr marL="285750" indent="-285750">
              <a:lnSpc>
                <a:spcPct val="120000"/>
              </a:lnSpc>
              <a:buFontTx/>
              <a:buChar char="-"/>
              <a:defRPr/>
            </a:pPr>
            <a:r>
              <a:rPr lang="en-GB" dirty="0" smtClean="0">
                <a:solidFill>
                  <a:srgbClr val="1F497D"/>
                </a:solidFill>
              </a:rPr>
              <a:t>Currently 32 </a:t>
            </a:r>
            <a:r>
              <a:rPr lang="en-GB" dirty="0">
                <a:solidFill>
                  <a:srgbClr val="1F497D"/>
                </a:solidFill>
              </a:rPr>
              <a:t>m</a:t>
            </a:r>
            <a:r>
              <a:rPr lang="en-GB" dirty="0" smtClean="0">
                <a:solidFill>
                  <a:srgbClr val="1F497D"/>
                </a:solidFill>
              </a:rPr>
              <a:t>ulti</a:t>
            </a:r>
            <a:r>
              <a:rPr lang="en-GB" dirty="0">
                <a:solidFill>
                  <a:srgbClr val="1F497D"/>
                </a:solidFill>
              </a:rPr>
              <a:t>-disciplinary </a:t>
            </a:r>
            <a:r>
              <a:rPr lang="en-GB" dirty="0" smtClean="0">
                <a:solidFill>
                  <a:srgbClr val="1F497D"/>
                </a:solidFill>
              </a:rPr>
              <a:t>sites, addressing multiple GFOI Priority </a:t>
            </a:r>
            <a:r>
              <a:rPr lang="en-GB" dirty="0">
                <a:solidFill>
                  <a:srgbClr val="1F497D"/>
                </a:solidFill>
              </a:rPr>
              <a:t>R&amp;D </a:t>
            </a:r>
            <a:r>
              <a:rPr lang="en-GB" dirty="0" smtClean="0">
                <a:solidFill>
                  <a:srgbClr val="1F497D"/>
                </a:solidFill>
              </a:rPr>
              <a:t>topics</a:t>
            </a:r>
          </a:p>
          <a:p>
            <a:pPr marL="285750" indent="-285750">
              <a:lnSpc>
                <a:spcPct val="120000"/>
              </a:lnSpc>
              <a:buFontTx/>
              <a:buChar char="-"/>
              <a:defRPr/>
            </a:pPr>
            <a:r>
              <a:rPr lang="en-GB" dirty="0" smtClean="0">
                <a:solidFill>
                  <a:srgbClr val="1F497D"/>
                </a:solidFill>
              </a:rPr>
              <a:t>Including Study Sites in former GEO-FCT National Demonstrator countries</a:t>
            </a:r>
          </a:p>
        </p:txBody>
      </p:sp>
      <p:sp>
        <p:nvSpPr>
          <p:cNvPr id="9" name="Shape 3"/>
          <p:cNvSpPr/>
          <p:nvPr/>
        </p:nvSpPr>
        <p:spPr>
          <a:xfrm>
            <a:off x="217402" y="276801"/>
            <a:ext cx="702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GFOI R&amp;D Programme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6239" y="6151993"/>
            <a:ext cx="3917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/>
              <a:t>GFOI R&amp;D Study Site interactive map at</a:t>
            </a:r>
            <a:r>
              <a:rPr lang="en-GB" i="1"/>
              <a:t> </a:t>
            </a:r>
            <a:r>
              <a:rPr lang="en-GB" i="1" u="sng"/>
              <a:t> </a:t>
            </a:r>
          </a:p>
          <a:p>
            <a:r>
              <a:rPr lang="en-GB" i="1" u="sng">
                <a:hlinkClick r:id="rId3"/>
              </a:rPr>
              <a:t>http://www.gfoi.org/rd/study-sites/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423" y="2841635"/>
            <a:ext cx="6253068" cy="31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1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81514" y="1003292"/>
            <a:ext cx="2376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Detailed Study Site info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4275" y="6337638"/>
            <a:ext cx="5416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/>
              <a:t>Interactive map at</a:t>
            </a:r>
            <a:r>
              <a:rPr lang="en-GB" i="1"/>
              <a:t> </a:t>
            </a:r>
            <a:r>
              <a:rPr lang="en-GB" i="1" u="sng"/>
              <a:t> </a:t>
            </a:r>
            <a:r>
              <a:rPr lang="en-GB" i="1" u="sng">
                <a:hlinkClick r:id="rId2"/>
              </a:rPr>
              <a:t>http://www.gfoi.org/rd/study-sites/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33" y="1461373"/>
            <a:ext cx="7779821" cy="4751477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217402" y="276801"/>
            <a:ext cx="702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GFOI R&amp;D Programme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044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7265" y="1060758"/>
            <a:ext cx="6368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Example: Sensor interoperability:  L- and C-band complementarity</a:t>
            </a:r>
          </a:p>
        </p:txBody>
      </p:sp>
      <p:sp>
        <p:nvSpPr>
          <p:cNvPr id="6" name="Shape 3"/>
          <p:cNvSpPr/>
          <p:nvPr/>
        </p:nvSpPr>
        <p:spPr>
          <a:xfrm>
            <a:off x="217402" y="276801"/>
            <a:ext cx="702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GFOI R&amp;D Programme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2" name="Picture 1" descr="Hoekman Acacia in LC composit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t="13875" r="1112" b="2369"/>
          <a:stretch/>
        </p:blipFill>
        <p:spPr>
          <a:xfrm>
            <a:off x="938364" y="1773742"/>
            <a:ext cx="7466472" cy="44370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64657" y="6191323"/>
            <a:ext cx="33528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/>
              <a:t>Courtesy of Dirk Hoekman, Wageningen Univ (Group 6)</a:t>
            </a:r>
          </a:p>
        </p:txBody>
      </p:sp>
    </p:spTree>
    <p:extLst>
      <p:ext uri="{BB962C8B-B14F-4D97-AF65-F5344CB8AC3E}">
        <p14:creationId xmlns:p14="http://schemas.microsoft.com/office/powerpoint/2010/main" val="32882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13" y="1799044"/>
            <a:ext cx="2877187" cy="40720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3948901" y="1317322"/>
            <a:ext cx="4850669" cy="7927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AU" sz="2400" dirty="0" smtClean="0">
                <a:solidFill>
                  <a:srgbClr val="1F497D"/>
                </a:solidFill>
              </a:rPr>
              <a:t>Technical Progress report 2017</a:t>
            </a:r>
          </a:p>
          <a:p>
            <a:pPr marL="0" indent="0">
              <a:buFont typeface="Arial"/>
              <a:buNone/>
            </a:pPr>
            <a:endParaRPr lang="en-AU" sz="2400" dirty="0" smtClean="0">
              <a:solidFill>
                <a:srgbClr val="1F497D"/>
              </a:solidFill>
            </a:endParaRPr>
          </a:p>
          <a:p>
            <a:r>
              <a:rPr lang="en-AU" sz="2000" dirty="0">
                <a:solidFill>
                  <a:srgbClr val="1F497D"/>
                </a:solidFill>
              </a:rPr>
              <a:t>Released March 31, 2017</a:t>
            </a:r>
          </a:p>
          <a:p>
            <a:r>
              <a:rPr lang="en-AU" sz="2000" dirty="0">
                <a:solidFill>
                  <a:srgbClr val="1F497D"/>
                </a:solidFill>
              </a:rPr>
              <a:t>Progress reports by all 18 R&amp;D groups</a:t>
            </a:r>
          </a:p>
          <a:p>
            <a:pPr lvl="1">
              <a:buClrTx/>
            </a:pPr>
            <a:r>
              <a:rPr lang="en-AU" sz="1600" dirty="0">
                <a:solidFill>
                  <a:srgbClr val="1F497D"/>
                </a:solidFill>
              </a:rPr>
              <a:t>Research progress</a:t>
            </a:r>
          </a:p>
          <a:p>
            <a:pPr lvl="1">
              <a:buClrTx/>
            </a:pPr>
            <a:r>
              <a:rPr lang="en-AU" sz="1600" dirty="0">
                <a:solidFill>
                  <a:srgbClr val="1F497D"/>
                </a:solidFill>
              </a:rPr>
              <a:t>Data access summary</a:t>
            </a:r>
          </a:p>
          <a:p>
            <a:r>
              <a:rPr lang="en-AU" sz="2000" dirty="0">
                <a:solidFill>
                  <a:srgbClr val="1F497D"/>
                </a:solidFill>
              </a:rPr>
              <a:t>Available at GFOI.org/RD</a:t>
            </a:r>
            <a:endParaRPr lang="en-GB" sz="2000" dirty="0">
              <a:solidFill>
                <a:srgbClr val="1F497D"/>
              </a:solidFill>
            </a:endParaRPr>
          </a:p>
        </p:txBody>
      </p:sp>
      <p:sp>
        <p:nvSpPr>
          <p:cNvPr id="9" name="Shape 3"/>
          <p:cNvSpPr/>
          <p:nvPr/>
        </p:nvSpPr>
        <p:spPr>
          <a:xfrm>
            <a:off x="217402" y="276801"/>
            <a:ext cx="702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GFOI R&amp;D Programme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7952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2431" y="1164922"/>
            <a:ext cx="8307139" cy="79277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solidFill>
                  <a:srgbClr val="1F497D"/>
                </a:solidFill>
              </a:rPr>
              <a:t>Joint SDCG </a:t>
            </a:r>
            <a:r>
              <a:rPr lang="mr-IN" sz="2400" dirty="0" smtClean="0">
                <a:solidFill>
                  <a:srgbClr val="1F497D"/>
                </a:solidFill>
              </a:rPr>
              <a:t>–</a:t>
            </a:r>
            <a:r>
              <a:rPr lang="en-GB" sz="2400" dirty="0" smtClean="0">
                <a:solidFill>
                  <a:srgbClr val="1F497D"/>
                </a:solidFill>
              </a:rPr>
              <a:t> R&amp;D Coordination session tomorrow:</a:t>
            </a:r>
          </a:p>
          <a:p>
            <a:pPr marL="0" indent="0">
              <a:buNone/>
            </a:pPr>
            <a:endParaRPr lang="en-GB" sz="2400" dirty="0">
              <a:solidFill>
                <a:srgbClr val="1F497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3" y="1816395"/>
            <a:ext cx="8134854" cy="2256187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217402" y="276801"/>
            <a:ext cx="702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GFOI R&amp;D Coordination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881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Session 3 outline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73" y="1816395"/>
            <a:ext cx="8134854" cy="353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7329" y="2775146"/>
            <a:ext cx="6860028" cy="698785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Status Overview of 3-Year Work Plan Tasks and Outcomes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28" y="1478241"/>
            <a:ext cx="8607324" cy="449192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217402" y="276801"/>
            <a:ext cx="702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3-Year Work Plan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184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3685326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1F497D"/>
                </a:solidFill>
              </a:rPr>
              <a:t>2017 Status: On schedule. </a:t>
            </a:r>
          </a:p>
          <a:p>
            <a:pPr marL="342900" indent="-342900">
              <a:buFont typeface="Arial"/>
              <a:buChar char="•"/>
            </a:pPr>
            <a:r>
              <a:rPr lang="en-GB" sz="2000">
                <a:solidFill>
                  <a:srgbClr val="1F497D"/>
                </a:solidFill>
              </a:rPr>
              <a:t>El-3 v2.0 endorsed by SIT-31</a:t>
            </a:r>
          </a:p>
          <a:p>
            <a:pPr marL="342900" indent="-342900">
              <a:buFont typeface="Arial"/>
              <a:buChar char="•"/>
            </a:pPr>
            <a:r>
              <a:rPr lang="en-GB" sz="2000">
                <a:solidFill>
                  <a:srgbClr val="1F497D"/>
                </a:solidFill>
              </a:rPr>
              <a:t>V 2.2 update completed prior to CEOS Plenary, Oct 2016.</a:t>
            </a:r>
          </a:p>
          <a:p>
            <a:pPr marL="342900" indent="-342900">
              <a:buFont typeface="Arial"/>
              <a:buChar char="•"/>
            </a:pPr>
            <a:r>
              <a:rPr lang="en-GB" sz="2000">
                <a:solidFill>
                  <a:srgbClr val="1F497D"/>
                </a:solidFill>
              </a:rPr>
              <a:t>V3.0 in the pipeline for SIT-32 (to be sumbitted “for info”). SDCG agencies asked to review the sections related to their missions.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87843"/>
            <a:ext cx="7838581" cy="1695265"/>
          </a:xfrm>
          <a:prstGeom prst="rect">
            <a:avLst/>
          </a:prstGeom>
        </p:spPr>
      </p:pic>
      <p:sp>
        <p:nvSpPr>
          <p:cNvPr id="9" name="Shape 3"/>
          <p:cNvSpPr/>
          <p:nvPr/>
        </p:nvSpPr>
        <p:spPr>
          <a:xfrm>
            <a:off x="217402" y="276801"/>
            <a:ext cx="702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3-Year Work Plan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834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199" y="3685326"/>
            <a:ext cx="8446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1F497D"/>
                </a:solidFill>
              </a:rPr>
              <a:t>2017 Status: On schedule &amp; good progress</a:t>
            </a:r>
          </a:p>
          <a:p>
            <a:pPr marL="800100" lvl="1" indent="-342900">
              <a:buFontTx/>
              <a:buChar char="-"/>
            </a:pPr>
            <a:r>
              <a:rPr lang="en-GB" sz="2000">
                <a:solidFill>
                  <a:srgbClr val="1F497D"/>
                </a:solidFill>
              </a:rPr>
              <a:t>All SDCG agencies have completed selection of R&amp;D teams to support </a:t>
            </a:r>
          </a:p>
          <a:p>
            <a:pPr marL="800100" lvl="1" indent="-342900">
              <a:buFontTx/>
              <a:buChar char="-"/>
            </a:pPr>
            <a:r>
              <a:rPr lang="en-GB" sz="2000">
                <a:solidFill>
                  <a:srgbClr val="1F497D"/>
                </a:solidFill>
              </a:rPr>
              <a:t>All agencies have begun tasking and/or data provision to the selected teams</a:t>
            </a:r>
          </a:p>
          <a:p>
            <a:pPr marL="800100" lvl="1" indent="-342900">
              <a:buFontTx/>
              <a:buChar char="-"/>
            </a:pPr>
            <a:r>
              <a:rPr lang="en-GB" sz="2000">
                <a:solidFill>
                  <a:srgbClr val="1F497D"/>
                </a:solidFill>
              </a:rPr>
              <a:t>(agency reporting next agenda item)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87843"/>
            <a:ext cx="7838581" cy="16952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56082"/>
            <a:ext cx="7844528" cy="1446736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217402" y="276801"/>
            <a:ext cx="702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3-Year Work Plan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5308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199" y="4074196"/>
            <a:ext cx="84469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1F497D"/>
                </a:solidFill>
              </a:rPr>
              <a:t>2017 Status: On schedule</a:t>
            </a:r>
          </a:p>
          <a:p>
            <a:pPr marL="342900" indent="-342900">
              <a:buFontTx/>
              <a:buChar char="-"/>
            </a:pPr>
            <a:r>
              <a:rPr lang="en-GB" sz="2000">
                <a:solidFill>
                  <a:srgbClr val="1F497D"/>
                </a:solidFill>
              </a:rPr>
              <a:t>Private sector engagement</a:t>
            </a:r>
          </a:p>
          <a:p>
            <a:pPr marL="800100" lvl="1" indent="-342900">
              <a:buFontTx/>
              <a:buChar char="-"/>
            </a:pPr>
            <a:r>
              <a:rPr lang="en-GB" sz="2000">
                <a:solidFill>
                  <a:srgbClr val="1F497D"/>
                </a:solidFill>
              </a:rPr>
              <a:t>AD&amp;S (SPOT 6/7) – confirmed support but details pending (to be reported by CNES)</a:t>
            </a:r>
          </a:p>
          <a:p>
            <a:pPr marL="800100" lvl="1" indent="-342900">
              <a:buFontTx/>
              <a:buChar char="-"/>
            </a:pPr>
            <a:r>
              <a:rPr lang="en-GB" sz="2000">
                <a:solidFill>
                  <a:srgbClr val="1F497D"/>
                </a:solidFill>
              </a:rPr>
              <a:t>Planet (RapidEye + Doves) – TBC</a:t>
            </a:r>
          </a:p>
          <a:p>
            <a:pPr marL="800100" lvl="1" indent="-342900">
              <a:buFontTx/>
              <a:buChar char="-"/>
            </a:pPr>
            <a:r>
              <a:rPr lang="en-GB" sz="2000">
                <a:solidFill>
                  <a:srgbClr val="1F497D"/>
                </a:solidFill>
              </a:rPr>
              <a:t>SSLT (NovaSAR) –  Support confirmed by SSTL inmarch 2016. NovaSAR launch foreseen in June 2017 and data provision ~6 months later</a:t>
            </a:r>
          </a:p>
          <a:p>
            <a:pPr marL="342900" indent="-342900">
              <a:buFontTx/>
              <a:buChar char="-"/>
            </a:pPr>
            <a:endParaRPr lang="en-GB" sz="2000">
              <a:solidFill>
                <a:srgbClr val="1F497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87843"/>
            <a:ext cx="7838581" cy="16952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047547"/>
            <a:ext cx="7847999" cy="1919828"/>
          </a:xfrm>
          <a:prstGeom prst="rect">
            <a:avLst/>
          </a:prstGeom>
        </p:spPr>
      </p:pic>
      <p:sp>
        <p:nvSpPr>
          <p:cNvPr id="9" name="Shape 3"/>
          <p:cNvSpPr/>
          <p:nvPr/>
        </p:nvSpPr>
        <p:spPr>
          <a:xfrm>
            <a:off x="217402" y="276801"/>
            <a:ext cx="702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3-Year Work Plan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1920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7329" y="2775146"/>
            <a:ext cx="6860028" cy="698785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El- 3 document (v3) update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06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30906" y="1031247"/>
            <a:ext cx="8119180" cy="7151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AU" sz="2400" b="0" dirty="0" smtClean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Revision to reflect</a:t>
            </a:r>
          </a:p>
          <a:p>
            <a:pPr>
              <a:lnSpc>
                <a:spcPct val="80000"/>
              </a:lnSpc>
            </a:pPr>
            <a:endParaRPr lang="en-AU" sz="2400" b="0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AU" sz="2400" b="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Updates to the agency data provision status (section 4)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AU" sz="20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A</a:t>
            </a:r>
            <a:r>
              <a:rPr lang="en-AU" sz="2000" b="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ll agencies to review and revise as required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AU" sz="20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Updates due by April 18 in order to make it into the SIT-32 version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AU" sz="2400" b="0" dirty="0" smtClean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Updates to the R&amp;D group info (Annex A)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AU" sz="2400" b="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(Minor) updates to group data requests</a:t>
            </a:r>
            <a:endParaRPr lang="en-AU" sz="2200" b="0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AU" sz="20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Group 14 (WUR, NL) </a:t>
            </a:r>
            <a:r>
              <a:rPr lang="mr-IN" sz="20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AU" sz="20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 change of study site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AU" sz="20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Group 7 (Tromsø U, Norway) </a:t>
            </a:r>
            <a:r>
              <a:rPr lang="mr-IN" sz="20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AU" sz="20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 change of TSX request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AU" sz="20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Group 15 (ADS, Germany) </a:t>
            </a:r>
            <a:r>
              <a:rPr lang="mr-IN" sz="20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AU" sz="20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 change of study site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AU" sz="20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Group 16 (CSIR, South Africa) – requests for additional data (Pléiades, Radarsat-2, TanDEM-X)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endParaRPr lang="en-AU" sz="2200" b="0" dirty="0" smtClean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sz="2200" b="0" dirty="0" smtClean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217402" y="276801"/>
            <a:ext cx="702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Element-3 doc revision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36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86dcc7a6-11be-45f1-8f08-dc8cf5b3384f.md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18430</TotalTime>
  <Words>467</Words>
  <Application>Microsoft Office PowerPoint</Application>
  <PresentationFormat>On-screen Show (4:3)</PresentationFormat>
  <Paragraphs>68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Element 3 Space Data Support to GFOI R&amp;D</vt:lpstr>
      <vt:lpstr>Session 3 outline</vt:lpstr>
      <vt:lpstr>Status Overview of 3-Year Work Plan Tasks and Outcomes</vt:lpstr>
      <vt:lpstr>PowerPoint Presentation</vt:lpstr>
      <vt:lpstr>PowerPoint Presentation</vt:lpstr>
      <vt:lpstr>PowerPoint Presentation</vt:lpstr>
      <vt:lpstr>PowerPoint Presentation</vt:lpstr>
      <vt:lpstr>El- 3 document (v3) update</vt:lpstr>
      <vt:lpstr>PowerPoint Presentation</vt:lpstr>
      <vt:lpstr>PowerPoint Presentation</vt:lpstr>
      <vt:lpstr>PowerPoint Presentation</vt:lpstr>
      <vt:lpstr>GFOI R&amp;D Coordination and R&amp;D Programme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Steventon</dc:creator>
  <cp:lastModifiedBy>AVITECH.COM.VN</cp:lastModifiedBy>
  <cp:revision>240</cp:revision>
  <dcterms:created xsi:type="dcterms:W3CDTF">2015-02-13T06:47:15Z</dcterms:created>
  <dcterms:modified xsi:type="dcterms:W3CDTF">2017-04-09T07:03:07Z</dcterms:modified>
</cp:coreProperties>
</file>