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7" r:id="rId3"/>
    <p:sldId id="273" r:id="rId4"/>
    <p:sldId id="274" r:id="rId5"/>
    <p:sldId id="275" r:id="rId6"/>
    <p:sldId id="276" r:id="rId7"/>
    <p:sldId id="323" r:id="rId8"/>
    <p:sldId id="324" r:id="rId9"/>
    <p:sldId id="295" r:id="rId10"/>
    <p:sldId id="277" r:id="rId11"/>
    <p:sldId id="314" r:id="rId12"/>
    <p:sldId id="315" r:id="rId13"/>
    <p:sldId id="316" r:id="rId14"/>
    <p:sldId id="317" r:id="rId15"/>
    <p:sldId id="318" r:id="rId16"/>
    <p:sldId id="325" r:id="rId17"/>
    <p:sldId id="326" r:id="rId18"/>
    <p:sldId id="319" r:id="rId19"/>
    <p:sldId id="320" r:id="rId20"/>
    <p:sldId id="321" r:id="rId21"/>
    <p:sldId id="327" r:id="rId22"/>
    <p:sldId id="328" r:id="rId23"/>
    <p:sldId id="329" r:id="rId24"/>
    <p:sldId id="330" r:id="rId25"/>
    <p:sldId id="331" r:id="rId26"/>
    <p:sldId id="33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8"/>
    <p:restoredTop sz="95829" autoAdjust="0"/>
  </p:normalViewPr>
  <p:slideViewPr>
    <p:cSldViewPr snapToGrid="0" snapToObjects="1">
      <p:cViewPr varScale="1">
        <p:scale>
          <a:sx n="105" d="100"/>
          <a:sy n="105" d="100"/>
        </p:scale>
        <p:origin x="43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54B0B-81C4-884E-B14F-07301C7FA896}" type="datetimeFigureOut">
              <a:rPr lang="en-US" smtClean="0"/>
              <a:t>4/9/17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535CD-27C0-1542-A83C-0E84A2E1E6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09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8AEE1-B6DF-B643-873D-F3B314E6EA40}" type="datetimeFigureOut">
              <a:rPr lang="en-US" smtClean="0"/>
              <a:t>4/9/17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2A2F6-F579-EF4A-98AC-4E8D000D15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430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7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90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17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25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18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627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19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863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20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2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70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835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23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10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24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111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25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13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26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1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8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68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842398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11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93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12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58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13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63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14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89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15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1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5222" rIns="90443" bIns="45222"/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46BBE0-5903-8148-8103-7D7D6F9BA880}" type="slidenum">
              <a:rPr lang="en-US" sz="10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16</a:t>
            </a:fld>
            <a:endParaRPr lang="en-US" sz="1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81924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72591" cy="45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43" tIns="45222" rIns="90443" bIns="45222" numCol="1" anchor="t" anchorCtr="0" compatLnSpc="1">
            <a:prstTxWarp prst="textNoShape">
              <a:avLst/>
            </a:prstTxWarp>
          </a:bodyPr>
          <a:lstStyle>
            <a:lvl1pPr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35" indent="-285744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77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68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359" indent="-228596" defTabSz="97788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550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741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93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122" indent="-228596" defTabSz="97788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3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19237"/>
            <a:ext cx="6400800" cy="6674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77329" y="2501911"/>
            <a:ext cx="6860028" cy="6987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geo_logo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2"/>
          <a:stretch/>
        </p:blipFill>
        <p:spPr>
          <a:xfrm>
            <a:off x="157593" y="6322870"/>
            <a:ext cx="889949" cy="398431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21447" y="6226899"/>
            <a:ext cx="1761803" cy="569336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SDCG-8</a:t>
            </a:r>
          </a:p>
          <a:p>
            <a:pPr>
              <a:defRPr/>
            </a:pPr>
            <a:r>
              <a:rPr lang="en-US" b="1" dirty="0" smtClean="0"/>
              <a:t>DLR, Bonn, Germany</a:t>
            </a:r>
            <a:endParaRPr lang="en-US" sz="1000" b="1" dirty="0" smtClean="0"/>
          </a:p>
          <a:p>
            <a:pPr>
              <a:defRPr/>
            </a:pPr>
            <a:r>
              <a:rPr lang="en-US" sz="1000" b="1" dirty="0" smtClean="0"/>
              <a:t>September 23</a:t>
            </a:r>
            <a:r>
              <a:rPr lang="en-US" sz="1000" b="1" baseline="30000" dirty="0" smtClean="0"/>
              <a:t>rd</a:t>
            </a:r>
            <a:r>
              <a:rPr lang="en-US" sz="1000" b="1" dirty="0" smtClean="0"/>
              <a:t>-25</a:t>
            </a:r>
            <a:r>
              <a:rPr lang="en-US" sz="1000" b="1" baseline="30000" dirty="0" smtClean="0"/>
              <a:t>th</a:t>
            </a:r>
            <a:r>
              <a:rPr lang="en-US" sz="1000" b="1" dirty="0" smtClean="0"/>
              <a:t> 2015</a:t>
            </a:r>
            <a:endParaRPr lang="en-US" sz="1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8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658" y="887919"/>
            <a:ext cx="9137342" cy="5248185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09" y="89224"/>
            <a:ext cx="6004205" cy="69878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009" y="1385987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1447" y="6226899"/>
            <a:ext cx="1759106" cy="569336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b="1" dirty="0" smtClean="0"/>
              <a:t>SDCG-8</a:t>
            </a:r>
          </a:p>
          <a:p>
            <a:pPr>
              <a:defRPr/>
            </a:pPr>
            <a:r>
              <a:rPr lang="en-US" b="1" dirty="0" smtClean="0"/>
              <a:t>DLR, Bonn, Germany</a:t>
            </a:r>
            <a:endParaRPr lang="en-US" sz="1000" b="1" dirty="0" smtClean="0"/>
          </a:p>
          <a:p>
            <a:pPr>
              <a:defRPr/>
            </a:pPr>
            <a:r>
              <a:rPr lang="en-US" sz="1000" b="1" dirty="0" smtClean="0"/>
              <a:t>September 23</a:t>
            </a:r>
            <a:r>
              <a:rPr lang="en-US" sz="1000" b="1" baseline="30000" dirty="0" smtClean="0"/>
              <a:t>rd</a:t>
            </a:r>
            <a:r>
              <a:rPr lang="en-US" sz="1000" b="1" dirty="0" smtClean="0"/>
              <a:t>-25</a:t>
            </a:r>
            <a:r>
              <a:rPr lang="en-US" sz="1000" b="1" baseline="30000" dirty="0" smtClean="0"/>
              <a:t>th</a:t>
            </a:r>
            <a:r>
              <a:rPr lang="en-US" sz="1000" b="1" dirty="0" smtClean="0"/>
              <a:t> 2015</a:t>
            </a:r>
            <a:endParaRPr lang="en-US" sz="1000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1601" y="6322870"/>
            <a:ext cx="510387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82D36AB3-2316-484A-8EF9-67EFC1B9B32B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7" name="Picture 6" descr="geo_logo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2"/>
          <a:stretch/>
        </p:blipFill>
        <p:spPr>
          <a:xfrm>
            <a:off x="157593" y="6322870"/>
            <a:ext cx="889949" cy="3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5374" y="887920"/>
            <a:ext cx="9144000" cy="566928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8302078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40142" y="1440873"/>
            <a:ext cx="8686800" cy="512618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7144" y="188913"/>
            <a:ext cx="693065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78688" y="6567488"/>
            <a:ext cx="1639887" cy="204787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entury Gothic" pitchFamily="34" charset="0"/>
              </a:defRPr>
            </a:lvl1pPr>
          </a:lstStyle>
          <a:p>
            <a:pPr>
              <a:defRPr/>
            </a:pPr>
            <a:fld id="{407C9F4F-1BB6-AE48-9732-41F053B927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5122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eo_logo.png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2"/>
          <a:stretch/>
        </p:blipFill>
        <p:spPr>
          <a:xfrm>
            <a:off x="157593" y="6322870"/>
            <a:ext cx="889949" cy="398431"/>
          </a:xfrm>
          <a:prstGeom prst="rect">
            <a:avLst/>
          </a:prstGeom>
        </p:spPr>
      </p:pic>
      <p:pic>
        <p:nvPicPr>
          <p:cNvPr id="12" name="Picture 11" descr="ceos_logo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87" y="6267408"/>
            <a:ext cx="1263253" cy="500248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1447" y="6226899"/>
            <a:ext cx="1752843" cy="569336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b="1" dirty="0" smtClean="0"/>
              <a:t>SDCG-8</a:t>
            </a:r>
          </a:p>
          <a:p>
            <a:pPr>
              <a:defRPr/>
            </a:pPr>
            <a:r>
              <a:rPr lang="en-US" b="1" dirty="0" smtClean="0"/>
              <a:t>DLR, Bonn, Germany</a:t>
            </a:r>
            <a:endParaRPr lang="en-US" sz="1000" b="1" dirty="0" smtClean="0"/>
          </a:p>
          <a:p>
            <a:pPr>
              <a:defRPr/>
            </a:pPr>
            <a:r>
              <a:rPr lang="en-US" sz="1000" b="1" dirty="0" smtClean="0"/>
              <a:t>September 23</a:t>
            </a:r>
            <a:r>
              <a:rPr lang="en-US" sz="1000" b="1" baseline="30000" dirty="0" smtClean="0"/>
              <a:t>rd</a:t>
            </a:r>
            <a:r>
              <a:rPr lang="en-US" sz="1000" b="1" dirty="0" smtClean="0"/>
              <a:t>-25</a:t>
            </a:r>
            <a:r>
              <a:rPr lang="en-US" sz="1000" b="1" baseline="30000" dirty="0" smtClean="0"/>
              <a:t>th</a:t>
            </a:r>
            <a:r>
              <a:rPr lang="en-US" sz="1000" b="1" dirty="0" smtClean="0"/>
              <a:t> 2015</a:t>
            </a:r>
            <a:endParaRPr lang="en-US" sz="1000" dirty="0" smtClean="0"/>
          </a:p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1601" y="6322870"/>
            <a:ext cx="510387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82D36AB3-2316-484A-8EF9-67EFC1B9B32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opendatacube" TargetMode="External"/><Relationship Id="rId4" Type="http://schemas.openxmlformats.org/officeDocument/2006/relationships/hyperlink" Target="http://www.tinyurl.com/datacubeui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5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2451141"/>
            <a:ext cx="6400800" cy="901913"/>
          </a:xfrm>
        </p:spPr>
        <p:txBody>
          <a:bodyPr>
            <a:noAutofit/>
          </a:bodyPr>
          <a:lstStyle/>
          <a:p>
            <a:r>
              <a:rPr lang="en-US" i="1" dirty="0"/>
              <a:t>Brian Killough</a:t>
            </a:r>
            <a:r>
              <a:rPr lang="en-US" i="1" dirty="0" smtClean="0"/>
              <a:t> / NASA, CEOS SEO</a:t>
            </a:r>
          </a:p>
          <a:p>
            <a:r>
              <a:rPr lang="en-US" i="1" dirty="0" smtClean="0"/>
              <a:t>SDCG-11, April 10, 2017</a:t>
            </a:r>
          </a:p>
          <a:p>
            <a:r>
              <a:rPr lang="en-US" i="1" dirty="0" smtClean="0"/>
              <a:t>Session </a:t>
            </a:r>
            <a:r>
              <a:rPr lang="en-US" i="1" dirty="0"/>
              <a:t>5</a:t>
            </a:r>
            <a:endParaRPr lang="en-US" i="1" dirty="0" smtClean="0"/>
          </a:p>
          <a:p>
            <a:r>
              <a:rPr lang="en-US" i="1" dirty="0" smtClean="0"/>
              <a:t>Agenda Items 18 and 19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7329" y="1502267"/>
            <a:ext cx="6860028" cy="698785"/>
          </a:xfrm>
        </p:spPr>
        <p:txBody>
          <a:bodyPr/>
          <a:lstStyle/>
          <a:p>
            <a:r>
              <a:rPr lang="en-US" dirty="0"/>
              <a:t>GFOI Space Data Services</a:t>
            </a:r>
          </a:p>
        </p:txBody>
      </p:sp>
    </p:spTree>
    <p:extLst>
      <p:ext uri="{BB962C8B-B14F-4D97-AF65-F5344CB8AC3E}">
        <p14:creationId xmlns:p14="http://schemas.microsoft.com/office/powerpoint/2010/main" val="31955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"/>
          <p:cNvSpPr/>
          <p:nvPr/>
        </p:nvSpPr>
        <p:spPr>
          <a:xfrm>
            <a:off x="228600" y="203919"/>
            <a:ext cx="70104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3200" b="1" dirty="0">
                <a:solidFill>
                  <a:schemeClr val="bg1"/>
                </a:solidFill>
              </a:rPr>
              <a:t>#11: Model National GFOI Data Services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289" y="2676948"/>
            <a:ext cx="8887822" cy="21459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To date, we have not identified a “Model </a:t>
            </a:r>
            <a:r>
              <a:rPr lang="en-US" sz="2400" dirty="0"/>
              <a:t>N</a:t>
            </a:r>
            <a:r>
              <a:rPr lang="en-US" sz="2400" dirty="0" smtClean="0"/>
              <a:t>ational GFOI Data Services” system. </a:t>
            </a:r>
          </a:p>
          <a:p>
            <a:r>
              <a:rPr lang="en-US" sz="2400" dirty="0" smtClean="0"/>
              <a:t>FAO is continuing to work on its SEPAL tool and the CEOS SEO is working on its Open Data Cube tools.</a:t>
            </a:r>
          </a:p>
          <a:p>
            <a:r>
              <a:rPr lang="en-US" sz="2400" dirty="0" smtClean="0"/>
              <a:t>As these two initiatives progress, the GFOI group should discuss the notion of a “model” system and what serves the community most effectively and efficiently.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0073"/>
            <a:ext cx="9144000" cy="12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714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36575" y="914400"/>
            <a:ext cx="5464220" cy="5157216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171450" indent="-171450">
              <a:buFont typeface="Wingdings" charset="2"/>
              <a:buChar char="§"/>
            </a:pP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Based on an open source </a:t>
            </a:r>
            <a:r>
              <a:rPr lang="en-US" sz="1600" b="1" dirty="0" smtClean="0">
                <a:latin typeface="Calibri" charset="0"/>
                <a:ea typeface="ＭＳ Ｐゴシック" charset="0"/>
                <a:cs typeface="Calibri" charset="0"/>
              </a:rPr>
              <a:t>operational system</a:t>
            </a: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: </a:t>
            </a:r>
            <a:b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Australian Geoscience Data Cube (AGDC).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The </a:t>
            </a:r>
            <a:r>
              <a:rPr lang="en-US" sz="1600" b="1" dirty="0" smtClean="0">
                <a:latin typeface="Calibri" charset="0"/>
                <a:ea typeface="ＭＳ Ｐゴシック" charset="0"/>
                <a:cs typeface="Calibri" charset="0"/>
              </a:rPr>
              <a:t>Open Data Cube, </a:t>
            </a: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is being scaled by CEOS for global use and consistency to increase the uptake and impact of growing satellite data volumes. </a:t>
            </a: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  <a:hlinkClick r:id="rId3"/>
              </a:rPr>
              <a:t>github.com/opendatacube</a:t>
            </a:r>
            <a:endParaRPr lang="en-US" sz="1600" dirty="0" smtClean="0">
              <a:latin typeface="Calibri" charset="0"/>
              <a:ea typeface="ＭＳ Ｐゴシック" charset="0"/>
              <a:cs typeface="Calibri" charset="0"/>
            </a:endParaRPr>
          </a:p>
          <a:p>
            <a:pPr marL="171450" indent="-171450">
              <a:buFont typeface="Wingdings" charset="2"/>
              <a:buChar char="§"/>
            </a:pP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Time series stacks of analysis ready data (</a:t>
            </a:r>
            <a:r>
              <a:rPr lang="en-US" sz="1600" b="1" dirty="0" smtClean="0">
                <a:latin typeface="Calibri" charset="0"/>
                <a:ea typeface="ＭＳ Ｐゴシック" charset="0"/>
                <a:cs typeface="Calibri" charset="0"/>
              </a:rPr>
              <a:t>ARD</a:t>
            </a: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) can ease data handling and applications, enhance analyses (e.g. mosaic creation, change detection), support </a:t>
            </a:r>
            <a:r>
              <a:rPr lang="en-US" sz="1600" b="1" dirty="0" smtClean="0">
                <a:latin typeface="Calibri" charset="0"/>
                <a:ea typeface="ＭＳ Ｐゴシック" charset="0"/>
                <a:cs typeface="Calibri" charset="0"/>
              </a:rPr>
              <a:t>data interoperability </a:t>
            </a: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(e.g. optical and radar data).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600" dirty="0">
                <a:latin typeface="Calibri" charset="0"/>
                <a:ea typeface="ＭＳ Ｐゴシック" charset="0"/>
                <a:cs typeface="Calibri" charset="0"/>
              </a:rPr>
              <a:t>Current </a:t>
            </a:r>
            <a:r>
              <a:rPr lang="en-US" sz="1600" b="1" dirty="0">
                <a:latin typeface="Calibri" charset="0"/>
                <a:ea typeface="ＭＳ Ｐゴシック" charset="0"/>
                <a:cs typeface="Calibri" charset="0"/>
              </a:rPr>
              <a:t>prototype testing </a:t>
            </a:r>
            <a:r>
              <a:rPr lang="en-US" sz="1600" dirty="0">
                <a:latin typeface="Calibri" charset="0"/>
                <a:ea typeface="ＭＳ Ｐゴシック" charset="0"/>
                <a:cs typeface="Calibri" charset="0"/>
              </a:rPr>
              <a:t>in Colombia, Switzerland and </a:t>
            </a: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Vietnam, with more planned.</a:t>
            </a:r>
            <a:endParaRPr lang="en-US" sz="1600" dirty="0">
              <a:latin typeface="Calibri" charset="0"/>
              <a:ea typeface="ＭＳ Ｐゴシック" charset="0"/>
              <a:cs typeface="Calibri" charset="0"/>
            </a:endParaRPr>
          </a:p>
          <a:p>
            <a:pPr marL="171450" indent="-171450">
              <a:buFont typeface="Wingdings" charset="2"/>
              <a:buChar char="§"/>
            </a:pP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Allows for </a:t>
            </a:r>
            <a:r>
              <a:rPr lang="en-US" sz="1600" b="1" dirty="0" smtClean="0">
                <a:latin typeface="Calibri" charset="0"/>
                <a:ea typeface="ＭＳ Ｐゴシック" charset="0"/>
                <a:cs typeface="Calibri" charset="0"/>
              </a:rPr>
              <a:t>local or regional deployment</a:t>
            </a: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, automated data retrieval, data cube ingestion, connection to user interface tools and an API.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Plans for future training tools and workshops with a focus on customer service for sustained growth.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Free/Open demo available on </a:t>
            </a:r>
            <a:r>
              <a:rPr lang="en-US" sz="1600" b="1" dirty="0" smtClean="0">
                <a:latin typeface="Calibri" charset="0"/>
                <a:ea typeface="ＭＳ Ｐゴシック" charset="0"/>
                <a:cs typeface="Calibri" charset="0"/>
              </a:rPr>
              <a:t>Amazon AWS </a:t>
            </a:r>
            <a:br>
              <a:rPr lang="en-US" sz="1600" b="1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with 14 sample data cubes and 7 applications: </a:t>
            </a: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  <a:hlinkClick r:id="rId4"/>
              </a:rPr>
              <a:t>www.tinyurl.com/datacubeui</a:t>
            </a:r>
            <a:endParaRPr lang="en-US" sz="1600" dirty="0" smtClean="0"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7246" y="5214451"/>
            <a:ext cx="1693409" cy="84186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97349" y="219567"/>
            <a:ext cx="5524500" cy="49244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b="1" dirty="0" smtClean="0">
                <a:latin typeface="Proxima Nova Regular"/>
                <a:ea typeface="Proxima Nova Regular"/>
                <a:cs typeface="Proxima Nova Regular"/>
              </a:rPr>
              <a:t>CEOS Open </a:t>
            </a:r>
            <a:r>
              <a:rPr lang="en-US" b="1" smtClean="0">
                <a:latin typeface="Proxima Nova Regular"/>
                <a:ea typeface="Proxima Nova Regular"/>
                <a:cs typeface="Proxima Nova Regular"/>
              </a:rPr>
              <a:t>Data Cube</a:t>
            </a:r>
            <a:endParaRPr lang="en-US" b="1" dirty="0" smtClean="0">
              <a:latin typeface="Proxima Nova Regular"/>
              <a:ea typeface="Proxima Nova Regular"/>
              <a:cs typeface="Proxima Nova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472" y="1018724"/>
            <a:ext cx="3377184" cy="2121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0256" y="3277786"/>
            <a:ext cx="2400945" cy="25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592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152400" y="144667"/>
            <a:ext cx="5486400" cy="646331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sz="3600" b="1" dirty="0" smtClean="0">
                <a:latin typeface="Tahoma" charset="0"/>
                <a:ea typeface="ＭＳ Ｐゴシック" charset="0"/>
                <a:cs typeface="ＭＳ Ｐゴシック" charset="0"/>
              </a:rPr>
              <a:t>Why Data Cubes?</a:t>
            </a:r>
            <a:endParaRPr lang="en-US" sz="40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937737"/>
            <a:ext cx="8835252" cy="433271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l" defTabSz="914400" rtl="0">
              <a:buSzPct val="120000"/>
              <a:buFont typeface="Arial"/>
              <a:buNone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The primary user problems are 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data access, 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/>
            </a:r>
            <a:b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data 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preparation, and efficient analyses</a:t>
            </a:r>
          </a:p>
          <a:p>
            <a:pPr marL="177800" indent="-177800" algn="l" defTabSz="914400" rtl="0">
              <a:buSzPct val="120000"/>
              <a:buFont typeface="Wingdings" charset="2"/>
              <a:buChar char="§"/>
            </a:pPr>
            <a:r>
              <a:rPr lang="en-US" sz="2000" u="sng" kern="1200" dirty="0">
                <a:latin typeface="Calibri" charset="0"/>
                <a:ea typeface="ＭＳ Ｐゴシック" charset="0"/>
                <a:cs typeface="Calibri" charset="0"/>
              </a:rPr>
              <a:t>Users want 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to minimize the time and 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knowledge </a:t>
            </a:r>
            <a:b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required 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to 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prepare 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satellite data</a:t>
            </a:r>
          </a:p>
          <a:p>
            <a:pPr marL="177800" indent="-177800" algn="l" defTabSz="914400" rtl="0">
              <a:buSzPct val="120000"/>
              <a:buFont typeface="Wingdings" charset="2"/>
              <a:buChar char="§"/>
            </a:pPr>
            <a:r>
              <a:rPr lang="en-US" sz="2000" u="sng" kern="1200" dirty="0">
                <a:latin typeface="Calibri" charset="0"/>
                <a:ea typeface="ＭＳ Ｐゴシック" charset="0"/>
                <a:cs typeface="Calibri" charset="0"/>
              </a:rPr>
              <a:t>Users want 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free and open source solutions.</a:t>
            </a:r>
          </a:p>
          <a:p>
            <a:pPr marL="177800" indent="-177800" algn="l" defTabSz="914400" rtl="0">
              <a:buSzPct val="120000"/>
              <a:buFont typeface="Wingdings" charset="2"/>
              <a:buChar char="§"/>
            </a:pPr>
            <a:r>
              <a:rPr lang="en-US" sz="2000" u="sng" kern="1200" dirty="0">
                <a:latin typeface="Calibri" charset="0"/>
                <a:ea typeface="ＭＳ Ｐゴシック" charset="0"/>
                <a:cs typeface="Calibri" charset="0"/>
              </a:rPr>
              <a:t>Users want 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to perform time series analyses</a:t>
            </a:r>
          </a:p>
          <a:p>
            <a:pPr marL="177800" indent="-177800" algn="l" defTabSz="914400" rtl="0">
              <a:buSzPct val="120000"/>
              <a:buFont typeface="Wingdings" charset="2"/>
              <a:buChar char="§"/>
            </a:pPr>
            <a:r>
              <a:rPr lang="en-US" sz="2000" u="sng" kern="1200" dirty="0">
                <a:latin typeface="Calibri" charset="0"/>
                <a:ea typeface="ＭＳ Ｐゴシック" charset="0"/>
                <a:cs typeface="Calibri" charset="0"/>
              </a:rPr>
              <a:t>Users want 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to use multiple datasets together</a:t>
            </a:r>
          </a:p>
          <a:p>
            <a:pPr marL="177800" indent="-177800" algn="l" defTabSz="914400" rtl="0">
              <a:buSzPct val="120000"/>
              <a:buFont typeface="Wingdings" charset="2"/>
              <a:buChar char="§"/>
            </a:pPr>
            <a:r>
              <a:rPr lang="en-US" sz="2000" u="sng" kern="1200" dirty="0">
                <a:latin typeface="Calibri" charset="0"/>
                <a:ea typeface="ＭＳ Ｐゴシック" charset="0"/>
                <a:cs typeface="Calibri" charset="0"/>
              </a:rPr>
              <a:t>Users want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 to use 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common 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GIS tools</a:t>
            </a:r>
          </a:p>
          <a:p>
            <a:pPr marL="177800" indent="-177800" algn="l" defTabSz="914400" rtl="0">
              <a:buSzPct val="120000"/>
              <a:buFont typeface="Wingdings" charset="2"/>
              <a:buChar char="§"/>
            </a:pPr>
            <a:r>
              <a:rPr lang="en-US" sz="2000" u="sng" kern="1200" dirty="0">
                <a:latin typeface="Calibri" charset="0"/>
                <a:ea typeface="ＭＳ Ｐゴシック" charset="0"/>
                <a:cs typeface="Calibri" charset="0"/>
              </a:rPr>
              <a:t>Users want 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to “own” the data and keep it locally</a:t>
            </a:r>
          </a:p>
          <a:p>
            <a:pPr marL="177800" indent="-177800" algn="l" defTabSz="914400" rtl="0">
              <a:buSzPct val="120000"/>
              <a:buFont typeface="Wingdings" charset="2"/>
              <a:buChar char="§"/>
            </a:pPr>
            <a:r>
              <a:rPr lang="en-US" sz="2000" u="sng" kern="1200" dirty="0">
                <a:latin typeface="Calibri" charset="0"/>
                <a:ea typeface="ＭＳ Ｐゴシック" charset="0"/>
                <a:cs typeface="Calibri" charset="0"/>
              </a:rPr>
              <a:t>Users want 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customer service and 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support</a:t>
            </a:r>
            <a:endParaRPr lang="en-US" sz="2000" kern="1200" dirty="0">
              <a:latin typeface="Calibri" charset="0"/>
              <a:ea typeface="ＭＳ Ｐゴシック" charset="0"/>
              <a:cs typeface="Calibri" charset="0"/>
            </a:endParaRPr>
          </a:p>
          <a:p>
            <a:pPr marL="0" indent="0" algn="l" defTabSz="914400" rtl="0">
              <a:buSzPct val="120000"/>
              <a:buFont typeface="Arial"/>
              <a:buNone/>
            </a:pPr>
            <a:endParaRPr lang="en-US" sz="2000" kern="1200" dirty="0" smtClean="0">
              <a:latin typeface="Calibri" charset="0"/>
              <a:ea typeface="ＭＳ Ｐゴシック" charset="0"/>
              <a:cs typeface="Calibri" charset="0"/>
            </a:endParaRPr>
          </a:p>
          <a:p>
            <a:pPr marL="177800" indent="-177800" algn="l" defTabSz="914400" rtl="0">
              <a:buSzPct val="120000"/>
              <a:buFont typeface="Wingdings" charset="2"/>
              <a:buChar char="§"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Our goal is </a:t>
            </a:r>
            <a:r>
              <a:rPr lang="en-US" sz="2000" b="1" kern="12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Calibri" charset="0"/>
              </a:rPr>
              <a:t>NOT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 to sell a product or give out a tool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is-IS" sz="2000" kern="1200" dirty="0" smtClean="0">
                <a:latin typeface="Calibri" charset="0"/>
                <a:ea typeface="ＭＳ Ｐゴシック" charset="0"/>
                <a:cs typeface="Calibri" charset="0"/>
              </a:rPr>
              <a:t>…</a:t>
            </a:r>
          </a:p>
          <a:p>
            <a:pPr marL="177800" indent="-177800" algn="l" defTabSz="914400" rtl="0">
              <a:buSzPct val="120000"/>
              <a:buFont typeface="Wingdings" charset="2"/>
              <a:buChar char="§"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Our goal is to provide a </a:t>
            </a:r>
            <a:r>
              <a:rPr lang="en-US" sz="2000" b="1" kern="1200" dirty="0" smtClean="0">
                <a:latin typeface="Calibri" charset="0"/>
                <a:ea typeface="ＭＳ Ｐゴシック" charset="0"/>
                <a:cs typeface="Calibri" charset="0"/>
              </a:rPr>
              <a:t>SOLUTION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 that has </a:t>
            </a:r>
            <a:r>
              <a:rPr lang="en-US" sz="2000" b="1" kern="1200" dirty="0" smtClean="0">
                <a:latin typeface="Calibri" charset="0"/>
                <a:ea typeface="ＭＳ Ｐゴシック" charset="0"/>
                <a:cs typeface="Calibri" charset="0"/>
              </a:rPr>
              <a:t>VALUE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 and increases the </a:t>
            </a:r>
            <a:r>
              <a:rPr lang="en-US" sz="2000" b="1" kern="1200" dirty="0" smtClean="0">
                <a:latin typeface="Calibri" charset="0"/>
                <a:ea typeface="ＭＳ Ｐゴシック" charset="0"/>
                <a:cs typeface="Calibri" charset="0"/>
              </a:rPr>
              <a:t>IMPACT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 of satellite data.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112" y="3250002"/>
            <a:ext cx="2690933" cy="1341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112" y="937737"/>
            <a:ext cx="2757540" cy="21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485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202534" y="121920"/>
            <a:ext cx="6759098" cy="646331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b="1" dirty="0" smtClean="0">
                <a:latin typeface="Tahoma" charset="0"/>
                <a:ea typeface="ＭＳ Ｐゴシック" charset="0"/>
                <a:cs typeface="ＭＳ Ｐゴシック" charset="0"/>
              </a:rPr>
              <a:t>Open </a:t>
            </a:r>
            <a:r>
              <a:rPr lang="en-US" b="1" smtClean="0">
                <a:latin typeface="Tahoma" charset="0"/>
                <a:ea typeface="ＭＳ Ｐゴシック" charset="0"/>
                <a:cs typeface="ＭＳ Ｐゴシック" charset="0"/>
              </a:rPr>
              <a:t>Data Cube Vision</a:t>
            </a:r>
            <a:endParaRPr lang="en-US" sz="36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808" y="890016"/>
            <a:ext cx="1536192" cy="153619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02534" y="984508"/>
            <a:ext cx="8815136" cy="4869582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l" defTabSz="914400" rtl="0">
              <a:buSzPct val="120000"/>
              <a:buFont typeface="Arial"/>
              <a:buNone/>
            </a:pPr>
            <a:r>
              <a:rPr lang="en-AU" sz="2000" b="1" kern="1200" dirty="0" smtClean="0">
                <a:latin typeface="Calibri" charset="0"/>
                <a:ea typeface="ＭＳ Ｐゴシック" charset="0"/>
                <a:cs typeface="Calibri" charset="0"/>
              </a:rPr>
              <a:t>A </a:t>
            </a:r>
            <a:r>
              <a:rPr lang="en-AU" sz="2000" b="1" kern="1200" dirty="0">
                <a:latin typeface="Calibri" charset="0"/>
                <a:ea typeface="ＭＳ Ｐゴシック" charset="0"/>
                <a:cs typeface="Calibri" charset="0"/>
              </a:rPr>
              <a:t>solution </a:t>
            </a:r>
            <a:r>
              <a:rPr lang="en-AU" sz="2000" b="1" kern="1200" dirty="0" smtClean="0">
                <a:latin typeface="Calibri" charset="0"/>
                <a:ea typeface="ＭＳ Ｐゴシック" charset="0"/>
                <a:cs typeface="Calibri" charset="0"/>
              </a:rPr>
              <a:t>supporting CEOS objectives </a:t>
            </a:r>
            <a:r>
              <a:rPr lang="is-IS" sz="2000" b="1" kern="1200" dirty="0" smtClean="0">
                <a:latin typeface="Calibri" charset="0"/>
                <a:ea typeface="ＭＳ Ｐゴシック" charset="0"/>
                <a:cs typeface="Calibri" charset="0"/>
              </a:rPr>
              <a:t>…</a:t>
            </a:r>
            <a:endParaRPr lang="en-AU" sz="2000" b="1" kern="1200" dirty="0">
              <a:latin typeface="Calibri" charset="0"/>
              <a:ea typeface="ＭＳ Ｐゴシック" charset="0"/>
              <a:cs typeface="Calibri" charset="0"/>
            </a:endParaRPr>
          </a:p>
          <a:p>
            <a:pPr marL="603827" lvl="1" indent="-177800" algn="l" defTabSz="914400" rtl="0">
              <a:buSzPct val="120000"/>
              <a:buFont typeface="Wingdings" charset="2"/>
              <a:buChar char="§"/>
            </a:pPr>
            <a:r>
              <a:rPr lang="en-AU" sz="2000" kern="1200" dirty="0">
                <a:latin typeface="Calibri" charset="0"/>
                <a:ea typeface="ＭＳ Ｐゴシック" charset="0"/>
                <a:cs typeface="Calibri" charset="0"/>
              </a:rPr>
              <a:t>Build capability of users to apply CEOS </a:t>
            </a:r>
            <a:r>
              <a:rPr lang="en-AU" sz="2000" kern="1200" dirty="0" smtClean="0">
                <a:latin typeface="Calibri" charset="0"/>
                <a:ea typeface="ＭＳ Ｐゴシック" charset="0"/>
                <a:cs typeface="Calibri" charset="0"/>
              </a:rPr>
              <a:t>satellite </a:t>
            </a:r>
            <a:r>
              <a:rPr lang="en-AU" sz="2000" kern="1200" dirty="0">
                <a:latin typeface="Calibri" charset="0"/>
                <a:ea typeface="ＭＳ Ｐゴシック" charset="0"/>
                <a:cs typeface="Calibri" charset="0"/>
              </a:rPr>
              <a:t>data</a:t>
            </a:r>
          </a:p>
          <a:p>
            <a:pPr marL="603827" lvl="1" indent="-177800" algn="l" defTabSz="914400" rtl="0">
              <a:buSzPct val="120000"/>
              <a:buFont typeface="Wingdings" charset="2"/>
              <a:buChar char="§"/>
            </a:pPr>
            <a:r>
              <a:rPr lang="en-AU" sz="2000" kern="1200" dirty="0" smtClean="0">
                <a:latin typeface="Calibri" charset="0"/>
                <a:ea typeface="ＭＳ Ｐゴシック" charset="0"/>
                <a:cs typeface="Calibri" charset="0"/>
              </a:rPr>
              <a:t>Supporting </a:t>
            </a:r>
            <a:r>
              <a:rPr lang="en-AU" sz="2000" kern="1200" dirty="0">
                <a:latin typeface="Calibri" charset="0"/>
                <a:ea typeface="ＭＳ Ｐゴシック" charset="0"/>
                <a:cs typeface="Calibri" charset="0"/>
              </a:rPr>
              <a:t>priority </a:t>
            </a:r>
            <a:r>
              <a:rPr lang="en-AU" sz="2000" kern="1200" dirty="0" smtClean="0">
                <a:latin typeface="Calibri" charset="0"/>
                <a:ea typeface="ＭＳ Ｐゴシック" charset="0"/>
                <a:cs typeface="Calibri" charset="0"/>
              </a:rPr>
              <a:t>agendas (UN-SDGs</a:t>
            </a:r>
            <a:r>
              <a:rPr lang="en-AU" sz="2000" kern="1200" dirty="0">
                <a:latin typeface="Calibri" charset="0"/>
                <a:ea typeface="ＭＳ Ｐゴシック" charset="0"/>
                <a:cs typeface="Calibri" charset="0"/>
              </a:rPr>
              <a:t>, Paris and Sendai)</a:t>
            </a:r>
          </a:p>
          <a:p>
            <a:pPr marL="0" indent="0" algn="l" defTabSz="914400" rtl="0">
              <a:buSzPct val="120000"/>
              <a:buFont typeface="Arial"/>
              <a:buNone/>
            </a:pPr>
            <a:r>
              <a:rPr lang="en-US" sz="2000" b="1" kern="1200" dirty="0" smtClean="0">
                <a:latin typeface="Calibri" charset="0"/>
                <a:ea typeface="ＭＳ Ｐゴシック" charset="0"/>
                <a:cs typeface="Calibri" charset="0"/>
              </a:rPr>
              <a:t>CEOS Agencies wanting to participate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is-IS" sz="2000" kern="1200" dirty="0" smtClean="0">
                <a:latin typeface="Calibri" charset="0"/>
                <a:ea typeface="ＭＳ Ｐゴシック" charset="0"/>
                <a:cs typeface="Calibri" charset="0"/>
              </a:rPr>
              <a:t>…</a:t>
            </a:r>
            <a:endParaRPr lang="en-US" sz="2000" kern="1200" dirty="0" smtClean="0">
              <a:latin typeface="Calibri" charset="0"/>
              <a:ea typeface="ＭＳ Ｐゴシック" charset="0"/>
              <a:cs typeface="Calibri" charset="0"/>
            </a:endParaRPr>
          </a:p>
          <a:p>
            <a:pPr marL="603827" lvl="1" indent="-177800" algn="l" defTabSz="914400" rtl="0">
              <a:buSzPct val="120000"/>
              <a:buFont typeface="Wingdings" charset="2"/>
              <a:buChar char="§"/>
            </a:pP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T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hrough provision of Analysis Ready Data (ARD) products</a:t>
            </a:r>
          </a:p>
          <a:p>
            <a:pPr marL="603827" lvl="1" indent="-177800" algn="l" defTabSz="914400" rtl="0">
              <a:buSzPct val="120000"/>
              <a:buFont typeface="Wingdings" charset="2"/>
              <a:buChar char="§"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Contributing to the uptake and impact of satellite data</a:t>
            </a:r>
          </a:p>
          <a:p>
            <a:pPr marL="0" indent="0" algn="l" defTabSz="914400" rtl="0">
              <a:buSzPct val="120000"/>
              <a:buFont typeface="Arial"/>
              <a:buNone/>
            </a:pPr>
            <a:r>
              <a:rPr lang="en-US" sz="2000" b="1" kern="1200" dirty="0" smtClean="0">
                <a:latin typeface="Calibri" charset="0"/>
                <a:ea typeface="ＭＳ Ｐゴシック" charset="0"/>
                <a:cs typeface="Calibri" charset="0"/>
              </a:rPr>
              <a:t>Customers feel that they are the focus </a:t>
            </a:r>
            <a:r>
              <a:rPr lang="is-IS" sz="2000" b="1" kern="1200" dirty="0" smtClean="0">
                <a:latin typeface="Calibri" charset="0"/>
                <a:ea typeface="ＭＳ Ｐゴシック" charset="0"/>
                <a:cs typeface="Calibri" charset="0"/>
              </a:rPr>
              <a:t>… </a:t>
            </a:r>
            <a:endParaRPr lang="en-US" sz="2000" b="1" kern="1200" dirty="0" smtClean="0">
              <a:latin typeface="Calibri" charset="0"/>
              <a:ea typeface="ＭＳ Ｐゴシック" charset="0"/>
              <a:cs typeface="Calibri" charset="0"/>
            </a:endParaRPr>
          </a:p>
          <a:p>
            <a:pPr marL="603827" lvl="1" indent="-177800" algn="l" defTabSz="914400" rtl="0">
              <a:buSzPct val="120000"/>
              <a:buFont typeface="Wingdings" charset="2"/>
              <a:buChar char="§"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Training materials and easy installation/maintenance</a:t>
            </a:r>
          </a:p>
          <a:p>
            <a:pPr marL="603827" lvl="1" indent="-177800" algn="l" defTabSz="914400" rtl="0">
              <a:buSzPct val="120000"/>
              <a:buFont typeface="Wingdings" charset="2"/>
              <a:buChar char="§"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An “</a:t>
            </a:r>
            <a:r>
              <a:rPr lang="en-US" sz="2000" u="sng" kern="1200" dirty="0" smtClean="0">
                <a:latin typeface="Calibri" charset="0"/>
                <a:ea typeface="ＭＳ Ｐゴシック" charset="0"/>
                <a:cs typeface="Calibri" charset="0"/>
              </a:rPr>
              <a:t>Open </a:t>
            </a:r>
            <a:r>
              <a:rPr lang="en-US" sz="2000" u="sng" kern="1200" dirty="0">
                <a:latin typeface="Calibri" charset="0"/>
                <a:ea typeface="ＭＳ Ｐゴシック" charset="0"/>
                <a:cs typeface="Calibri" charset="0"/>
              </a:rPr>
              <a:t>Data Cube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” brand that people know and 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trust</a:t>
            </a:r>
          </a:p>
          <a:p>
            <a:pPr marL="603827" lvl="1" indent="-177800" algn="l" defTabSz="914400" rtl="0">
              <a:buSzPct val="120000"/>
              <a:buFont typeface="Wingdings" charset="2"/>
              <a:buChar char="§"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Users helping each other through an active Open Data Cube community</a:t>
            </a:r>
          </a:p>
          <a:p>
            <a:pPr marL="0" indent="0" algn="l" defTabSz="914400" rtl="0">
              <a:buSzPct val="120000"/>
              <a:buFont typeface="Arial"/>
              <a:buNone/>
            </a:pPr>
            <a:r>
              <a:rPr lang="en-US" sz="2000" b="1" kern="1200" dirty="0" smtClean="0">
                <a:latin typeface="Calibri" charset="0"/>
                <a:ea typeface="ＭＳ Ｐゴシック" charset="0"/>
                <a:cs typeface="Calibri" charset="0"/>
              </a:rPr>
              <a:t>Scalable solution </a:t>
            </a:r>
            <a:r>
              <a:rPr lang="is-IS" sz="2000" b="1" kern="1200" dirty="0" smtClean="0">
                <a:latin typeface="Calibri" charset="0"/>
                <a:ea typeface="ＭＳ Ｐゴシック" charset="0"/>
                <a:cs typeface="Calibri" charset="0"/>
              </a:rPr>
              <a:t>…</a:t>
            </a:r>
            <a:endParaRPr lang="en-US" sz="2000" kern="1200" dirty="0">
              <a:latin typeface="Calibri" charset="0"/>
              <a:ea typeface="ＭＳ Ｐゴシック" charset="0"/>
              <a:cs typeface="Calibri" charset="0"/>
            </a:endParaRPr>
          </a:p>
          <a:p>
            <a:pPr marL="603827" lvl="1" indent="-177800" algn="l" defTabSz="914400" rtl="0">
              <a:buSzPct val="120000"/>
              <a:buFont typeface="Wingdings" charset="2"/>
              <a:buChar char="§"/>
            </a:pP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S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upporting Data Cubes in </a:t>
            </a:r>
            <a:r>
              <a:rPr lang="en-US" sz="2000" b="1" kern="12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Calibri" charset="0"/>
              </a:rPr>
              <a:t>20 countries by 2022</a:t>
            </a:r>
          </a:p>
          <a:p>
            <a:pPr marL="603827" lvl="1" indent="-177800" algn="l" defTabSz="914400" rtl="0">
              <a:buSzPct val="120000"/>
              <a:buFont typeface="Wingdings" charset="2"/>
              <a:buChar char="§"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Key partners (e.g. FAO, World Bank) supporting data cube projects</a:t>
            </a:r>
          </a:p>
        </p:txBody>
      </p:sp>
    </p:spTree>
    <p:extLst>
      <p:ext uri="{BB962C8B-B14F-4D97-AF65-F5344CB8AC3E}">
        <p14:creationId xmlns:p14="http://schemas.microsoft.com/office/powerpoint/2010/main" val="10803028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143256" y="72178"/>
            <a:ext cx="5486400" cy="795795"/>
          </a:xfrm>
        </p:spPr>
        <p:txBody>
          <a:bodyPr wrap="square">
            <a:spAutoFit/>
          </a:bodyPr>
          <a:lstStyle/>
          <a:p>
            <a:pPr algn="l" eaLnBrk="1" hangingPunct="1">
              <a:lnSpc>
                <a:spcPts val="2920"/>
              </a:lnSpc>
            </a:pPr>
            <a:r>
              <a:rPr lang="en-US" sz="3200" b="1" dirty="0" smtClean="0">
                <a:latin typeface="Tahoma" charset="0"/>
                <a:ea typeface="ＭＳ Ｐゴシック" charset="0"/>
                <a:cs typeface="ＭＳ Ｐゴシック" charset="0"/>
              </a:rPr>
              <a:t>Data </a:t>
            </a:r>
            <a:r>
              <a:rPr lang="en-US" sz="3200" b="1" dirty="0">
                <a:latin typeface="Tahoma" charset="0"/>
                <a:ea typeface="ＭＳ Ｐゴシック" charset="0"/>
                <a:cs typeface="ＭＳ Ｐゴシック" charset="0"/>
              </a:rPr>
              <a:t>Cube </a:t>
            </a:r>
            <a:r>
              <a:rPr lang="en-US" sz="3200" b="1" dirty="0" smtClean="0">
                <a:latin typeface="Tahoma" charset="0"/>
                <a:ea typeface="ＭＳ Ｐゴシック" charset="0"/>
                <a:cs typeface="ＭＳ Ｐゴシック" charset="0"/>
              </a:rPr>
              <a:t>Prototypes</a:t>
            </a:r>
            <a:br>
              <a:rPr lang="en-US" sz="3200" b="1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000" b="0" i="1" dirty="0" smtClean="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The Road to 20 countries by 2020</a:t>
            </a:r>
            <a:endParaRPr lang="en-US" sz="1800" b="0" i="1" dirty="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1958"/>
            <a:ext cx="9144000" cy="421133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43256" y="5307275"/>
            <a:ext cx="8866632" cy="914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l" defTabSz="914400" rtl="0">
              <a:buSzPct val="120000"/>
              <a:buNone/>
            </a:pPr>
            <a:r>
              <a:rPr lang="en-US" sz="1600" b="1" kern="1200" dirty="0" smtClean="0">
                <a:latin typeface="Calibri" charset="0"/>
                <a:ea typeface="ＭＳ Ｐゴシック" charset="0"/>
                <a:cs typeface="Calibri" charset="0"/>
              </a:rPr>
              <a:t>Others expressing interest: </a:t>
            </a: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Peru (World Bank), Uganda (ESA), Taiwan, Chile, UAE</a:t>
            </a:r>
            <a:r>
              <a:rPr lang="en-US" sz="1600" kern="1200" dirty="0" smtClean="0">
                <a:latin typeface="Calibri" charset="0"/>
                <a:ea typeface="ＭＳ Ｐゴシック" charset="0"/>
                <a:cs typeface="Calibri" charset="0"/>
              </a:rPr>
              <a:t/>
            </a:r>
            <a:br>
              <a:rPr lang="en-US" sz="1600" kern="1200" dirty="0" smtClean="0">
                <a:latin typeface="Calibri" charset="0"/>
                <a:ea typeface="ＭＳ Ｐゴシック" charset="0"/>
                <a:cs typeface="Calibri" charset="0"/>
              </a:rPr>
            </a:br>
            <a:endParaRPr lang="en-US" sz="1600" kern="1200" dirty="0" smtClean="0"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228600" y="136491"/>
            <a:ext cx="5937542" cy="584775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sz="3200" b="1" dirty="0" smtClean="0">
                <a:latin typeface="Tahoma" charset="0"/>
                <a:ea typeface="ＭＳ Ｐゴシック" charset="0"/>
                <a:cs typeface="ＭＳ Ｐゴシック" charset="0"/>
              </a:rPr>
              <a:t>Sentinel-1 </a:t>
            </a:r>
            <a:r>
              <a:rPr lang="en-US" sz="3200" b="1" smtClean="0">
                <a:latin typeface="Tahoma" charset="0"/>
                <a:ea typeface="ＭＳ Ｐゴシック" charset="0"/>
                <a:cs typeface="ＭＳ Ｐゴシック" charset="0"/>
              </a:rPr>
              <a:t>ARD Processing</a:t>
            </a:r>
            <a:endParaRPr lang="en-US" sz="40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55" y="891923"/>
            <a:ext cx="7162800" cy="226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152523"/>
            <a:ext cx="2415155" cy="223634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5383903"/>
            <a:ext cx="3048000" cy="914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l" defTabSz="914400" rtl="0">
              <a:buSzPct val="120000"/>
              <a:buNone/>
            </a:pPr>
            <a:r>
              <a:rPr lang="en-US" sz="1600" b="1" kern="1200" dirty="0" smtClean="0">
                <a:latin typeface="Calibri" charset="0"/>
                <a:ea typeface="ＭＳ Ｐゴシック" charset="0"/>
                <a:cs typeface="Calibri" charset="0"/>
              </a:rPr>
              <a:t>Unprocessed</a:t>
            </a:r>
            <a:r>
              <a:rPr lang="en-US" sz="1600" kern="1200" dirty="0" smtClean="0">
                <a:latin typeface="Calibri" charset="0"/>
                <a:ea typeface="ＭＳ Ｐゴシック" charset="0"/>
                <a:cs typeface="Calibri" charset="0"/>
              </a:rPr>
              <a:t> - </a:t>
            </a:r>
            <a:r>
              <a:rPr lang="en-US" sz="1600" kern="1200" smtClean="0">
                <a:latin typeface="Calibri" charset="0"/>
                <a:ea typeface="ＭＳ Ｐゴシック" charset="0"/>
                <a:cs typeface="Calibri" charset="0"/>
              </a:rPr>
              <a:t>VH Intensity</a:t>
            </a:r>
            <a:br>
              <a:rPr lang="en-US" sz="1600" kern="120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1600" kern="1200" smtClean="0">
                <a:latin typeface="Calibri" charset="0"/>
                <a:ea typeface="ＭＳ Ｐゴシック" charset="0"/>
                <a:cs typeface="Calibri" charset="0"/>
              </a:rPr>
              <a:t>Lake</a:t>
            </a:r>
            <a:r>
              <a:rPr lang="en-US" sz="1600" kern="1200" dirty="0" smtClean="0">
                <a:latin typeface="Calibri" charset="0"/>
                <a:ea typeface="ＭＳ Ｐゴシック" charset="0"/>
                <a:cs typeface="Calibri" charset="0"/>
              </a:rPr>
              <a:t>: Laguna de </a:t>
            </a:r>
            <a:r>
              <a:rPr lang="en-US" sz="1600" kern="1200" smtClean="0">
                <a:latin typeface="Calibri" charset="0"/>
                <a:ea typeface="ＭＳ Ｐゴシック" charset="0"/>
                <a:cs typeface="Calibri" charset="0"/>
              </a:rPr>
              <a:t>Tota </a:t>
            </a:r>
            <a:br>
              <a:rPr lang="en-US" sz="1600" kern="120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1600" kern="1200" smtClean="0">
                <a:latin typeface="Calibri" charset="0"/>
                <a:ea typeface="ＭＳ Ｐゴシック" charset="0"/>
                <a:cs typeface="Calibri" charset="0"/>
              </a:rPr>
              <a:t>Location</a:t>
            </a:r>
            <a:r>
              <a:rPr lang="en-US" sz="1600" kern="1200" dirty="0" smtClean="0">
                <a:latin typeface="Calibri" charset="0"/>
                <a:ea typeface="ＭＳ Ｐゴシック" charset="0"/>
                <a:cs typeface="Calibri" charset="0"/>
              </a:rPr>
              <a:t>: Sogamoso, Colombia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371" y="3152523"/>
            <a:ext cx="2215877" cy="224973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125298" y="5463214"/>
            <a:ext cx="2514600" cy="6096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l" defTabSz="914400" rtl="0">
              <a:buSzPct val="120000"/>
              <a:buNone/>
            </a:pPr>
            <a:r>
              <a:rPr lang="en-US" sz="1800" b="1" kern="1200" dirty="0" smtClean="0">
                <a:latin typeface="Calibri" charset="0"/>
                <a:ea typeface="ＭＳ Ｐゴシック" charset="0"/>
                <a:cs typeface="Calibri" charset="0"/>
              </a:rPr>
              <a:t>Steps 1 </a:t>
            </a:r>
            <a:r>
              <a:rPr lang="en-US" sz="1800" b="1" kern="1200" smtClean="0">
                <a:latin typeface="Calibri" charset="0"/>
                <a:ea typeface="ＭＳ Ｐゴシック" charset="0"/>
                <a:cs typeface="Calibri" charset="0"/>
              </a:rPr>
              <a:t>to 6</a:t>
            </a:r>
            <a:r>
              <a:rPr lang="en-US" sz="1800" kern="1200" smtClean="0">
                <a:latin typeface="Calibri" charset="0"/>
                <a:ea typeface="ＭＳ Ｐゴシック" charset="0"/>
                <a:cs typeface="Calibri" charset="0"/>
              </a:rPr>
              <a:t> </a:t>
            </a:r>
            <a:br>
              <a:rPr lang="en-US" sz="1800" kern="120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1800" kern="1200" smtClean="0">
                <a:latin typeface="Calibri" charset="0"/>
                <a:ea typeface="ＭＳ Ｐゴシック" charset="0"/>
                <a:cs typeface="Calibri" charset="0"/>
              </a:rPr>
              <a:t>Gamma-0, VH Intensity</a:t>
            </a:r>
            <a:endParaRPr lang="en-US" sz="1800" kern="1200" dirty="0" smtClean="0"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142" y="3152523"/>
            <a:ext cx="1965922" cy="225187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056414" y="5464412"/>
            <a:ext cx="2819400" cy="6096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l" defTabSz="914400" rtl="0">
              <a:buSzPct val="120000"/>
              <a:buNone/>
            </a:pPr>
            <a:r>
              <a:rPr lang="en-US" sz="1800" b="1" kern="1200" dirty="0" smtClean="0">
                <a:latin typeface="Calibri" charset="0"/>
                <a:ea typeface="ＭＳ Ｐゴシック" charset="0"/>
                <a:cs typeface="Calibri" charset="0"/>
              </a:rPr>
              <a:t>Step 7 - </a:t>
            </a:r>
            <a:r>
              <a:rPr lang="en-US" sz="1800" kern="1200" dirty="0" smtClean="0">
                <a:latin typeface="Calibri" charset="0"/>
                <a:ea typeface="ＭＳ Ｐゴシック" charset="0"/>
                <a:cs typeface="Calibri" charset="0"/>
              </a:rPr>
              <a:t>Orthorectification </a:t>
            </a:r>
            <a:br>
              <a:rPr lang="en-US" sz="1800" kern="12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1800" kern="1200" dirty="0" smtClean="0">
                <a:latin typeface="Calibri" charset="0"/>
                <a:ea typeface="ＭＳ Ｐゴシック" charset="0"/>
                <a:cs typeface="Calibri" charset="0"/>
              </a:rPr>
              <a:t>Gamma-0, VH, UTM-WRS84</a:t>
            </a:r>
          </a:p>
        </p:txBody>
      </p:sp>
    </p:spTree>
    <p:extLst>
      <p:ext uri="{BB962C8B-B14F-4D97-AF65-F5344CB8AC3E}">
        <p14:creationId xmlns:p14="http://schemas.microsoft.com/office/powerpoint/2010/main" val="13413758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152400" y="112811"/>
            <a:ext cx="4876800" cy="646331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sz="3600" b="1" smtClean="0">
                <a:latin typeface="Tahoma" charset="0"/>
                <a:ea typeface="ＭＳ Ｐゴシック" charset="0"/>
                <a:cs typeface="ＭＳ Ｐゴシック" charset="0"/>
              </a:rPr>
              <a:t>Vietnam </a:t>
            </a:r>
            <a:r>
              <a:rPr lang="en-US" sz="3600" b="1" dirty="0" smtClean="0">
                <a:latin typeface="Tahoma" charset="0"/>
                <a:ea typeface="ＭＳ Ｐゴシック" charset="0"/>
                <a:cs typeface="ＭＳ Ｐゴシック" charset="0"/>
              </a:rPr>
              <a:t>Prototype</a:t>
            </a:r>
            <a:endParaRPr lang="en-US" sz="40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979536"/>
            <a:ext cx="8848173" cy="1447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171450" indent="-171450">
              <a:buFont typeface="Wingdings" charset="2"/>
              <a:buChar char="§"/>
            </a:pP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SEO and CSIRO are developing plans for a Vietnam Data Cube. The primary applications are rice and water management. 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Two sample data cubes are under development with links to SERVIR (blue) and GFOI (red).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560" y="2045209"/>
            <a:ext cx="3248583" cy="28194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2002537"/>
            <a:ext cx="5220810" cy="2667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171450" indent="-171450">
              <a:buFont typeface="Wingdings" charset="2"/>
              <a:buChar char="§"/>
            </a:pPr>
            <a:r>
              <a:rPr lang="en-US" sz="1800" b="1" dirty="0" smtClean="0">
                <a:latin typeface="Calibri" charset="0"/>
                <a:ea typeface="ＭＳ Ｐゴシック" charset="0"/>
                <a:cs typeface="Calibri" charset="0"/>
              </a:rPr>
              <a:t>BLUE: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 Mekong Basin cube for Cambodia and Vietnam for SERVIR testing.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800" b="1" dirty="0" smtClean="0">
                <a:latin typeface="Calibri" charset="0"/>
                <a:ea typeface="ＭＳ Ｐゴシック" charset="0"/>
                <a:cs typeface="Calibri" charset="0"/>
              </a:rPr>
              <a:t>RED: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 Vietnam cube to support initial deployment training and a data interoperability study.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Datasets include: Landsat-7 (2000-2016), Landsat-8 (2015-2016), Sentinel-1 (2015-2016), JERS mosaic </a:t>
            </a:r>
            <a:r>
              <a:rPr lang="is-IS" sz="1800" dirty="0" smtClean="0">
                <a:latin typeface="Calibri" charset="0"/>
                <a:ea typeface="ＭＳ Ｐゴシック" charset="0"/>
                <a:cs typeface="Calibri" charset="0"/>
              </a:rPr>
              <a:t>(1996</a:t>
            </a:r>
            <a:r>
              <a:rPr lang="is-IS" sz="1800" dirty="0">
                <a:latin typeface="Calibri" charset="0"/>
                <a:ea typeface="ＭＳ Ｐゴシック" charset="0"/>
                <a:cs typeface="Calibri" charset="0"/>
              </a:rPr>
              <a:t>), </a:t>
            </a:r>
            <a:r>
              <a:rPr lang="is-IS" sz="1800" dirty="0" smtClean="0">
                <a:latin typeface="Calibri" charset="0"/>
                <a:ea typeface="ＭＳ Ｐゴシック" charset="0"/>
                <a:cs typeface="Calibri" charset="0"/>
              </a:rPr>
              <a:t>ALOS mosaics </a:t>
            </a:r>
            <a:r>
              <a:rPr lang="is-IS" sz="1800" dirty="0">
                <a:latin typeface="Calibri" charset="0"/>
                <a:ea typeface="ＭＳ Ｐゴシック" charset="0"/>
                <a:cs typeface="Calibri" charset="0"/>
              </a:rPr>
              <a:t>(2007, 2008, 2009, </a:t>
            </a:r>
            <a:r>
              <a:rPr lang="is-IS" sz="1800" dirty="0" smtClean="0">
                <a:latin typeface="Calibri" charset="0"/>
                <a:ea typeface="ＭＳ Ｐゴシック" charset="0"/>
                <a:cs typeface="Calibri" charset="0"/>
              </a:rPr>
              <a:t>2010, 2015, 2016)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.</a:t>
            </a:r>
          </a:p>
        </p:txBody>
      </p:sp>
      <p:graphicFrame>
        <p:nvGraphicFramePr>
          <p:cNvPr id="12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669661"/>
              </p:ext>
            </p:extLst>
          </p:nvPr>
        </p:nvGraphicFramePr>
        <p:xfrm>
          <a:off x="5516046" y="4446604"/>
          <a:ext cx="1473304" cy="1707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Bitmap Image" r:id="rId5" imgW="0" imgH="0" progId="Paint.Picture">
                  <p:embed/>
                </p:oleObj>
              </mc:Choice>
              <mc:Fallback>
                <p:oleObj name="Bitmap Image" r:id="rId5" imgW="0" imgH="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6046" y="4446604"/>
                        <a:ext cx="1473304" cy="1707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95236" y="4526501"/>
            <a:ext cx="1464096" cy="1597049"/>
            <a:chOff x="152400" y="4661623"/>
            <a:chExt cx="1943674" cy="2120177"/>
          </a:xfrm>
        </p:grpSpPr>
        <p:pic>
          <p:nvPicPr>
            <p:cNvPr id="8" name="Picture 2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661623"/>
              <a:ext cx="1943674" cy="1838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85800" y="6443248"/>
              <a:ext cx="54758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spc="0" normalizeH="0" baseline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rPr>
                <a:t>1996</a:t>
              </a:r>
              <a:endParaRPr kumimoji="0" lang="en-US" sz="1600" b="1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076861" y="4526501"/>
            <a:ext cx="1529856" cy="1627796"/>
            <a:chOff x="1973580" y="4687864"/>
            <a:chExt cx="1993885" cy="2121532"/>
          </a:xfrm>
        </p:grpSpPr>
        <p:pic>
          <p:nvPicPr>
            <p:cNvPr id="9" name="Picture 26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580" y="4687864"/>
              <a:ext cx="1993885" cy="1812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573383" y="6470844"/>
              <a:ext cx="54758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 smtClean="0"/>
                <a:t>2005</a:t>
              </a:r>
              <a:endPara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810000" y="4492026"/>
            <a:ext cx="1563210" cy="1596836"/>
            <a:chOff x="3810000" y="4661623"/>
            <a:chExt cx="2102546" cy="2147773"/>
          </a:xfrm>
        </p:grpSpPr>
        <p:pic>
          <p:nvPicPr>
            <p:cNvPr id="10" name="Picture 20" descr="T3_TNB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4661623"/>
              <a:ext cx="2102546" cy="1902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479351" y="6470844"/>
              <a:ext cx="54758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b="1" dirty="0" smtClean="0"/>
                <a:t>2014</a:t>
              </a:r>
              <a:endPara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14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152400" y="112811"/>
            <a:ext cx="7040880" cy="646331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sz="3600" b="1" dirty="0" smtClean="0">
                <a:latin typeface="Tahoma" charset="0"/>
                <a:ea typeface="ＭＳ Ｐゴシック" charset="0"/>
                <a:cs typeface="ＭＳ Ｐゴシック" charset="0"/>
              </a:rPr>
              <a:t>Vietnam 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Examples</a:t>
            </a:r>
            <a:endParaRPr lang="en-US" sz="40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2663953" y="1044392"/>
            <a:ext cx="3717036" cy="6096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l" defTabSz="914400" rtl="0">
              <a:buSzPct val="120000"/>
              <a:buNone/>
            </a:pPr>
            <a:r>
              <a:rPr lang="en-US" sz="1800" b="1" dirty="0" smtClean="0">
                <a:latin typeface="Calibri" charset="0"/>
                <a:ea typeface="ＭＳ Ｐゴシック" charset="0"/>
                <a:cs typeface="Calibri" charset="0"/>
              </a:rPr>
              <a:t>Water Extent (WOFS)</a:t>
            </a:r>
            <a:r>
              <a:rPr lang="en-US" sz="1800" kern="1200" dirty="0" smtClean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/>
            </a:r>
            <a:b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1800" kern="1200" dirty="0" smtClean="0">
                <a:latin typeface="Calibri" charset="0"/>
                <a:ea typeface="ＭＳ Ｐゴシック" charset="0"/>
                <a:cs typeface="Calibri" charset="0"/>
              </a:rPr>
              <a:t>2000 to 2016 (17 years)</a:t>
            </a:r>
          </a:p>
          <a:p>
            <a:pPr marL="0" indent="0" algn="l" defTabSz="914400" rtl="0">
              <a:buSzPct val="120000"/>
              <a:buNone/>
            </a:pP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Dong </a:t>
            </a:r>
            <a:r>
              <a:rPr lang="en-US" sz="1800" dirty="0" err="1" smtClean="0">
                <a:latin typeface="Calibri" charset="0"/>
                <a:ea typeface="ＭＳ Ｐゴシック" charset="0"/>
                <a:cs typeface="Calibri" charset="0"/>
              </a:rPr>
              <a:t>Nai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 and </a:t>
            </a:r>
            <a:r>
              <a:rPr lang="en-US" sz="1800" dirty="0" err="1" smtClean="0">
                <a:latin typeface="Calibri" charset="0"/>
                <a:ea typeface="ＭＳ Ｐゴシック" charset="0"/>
                <a:cs typeface="Calibri" charset="0"/>
              </a:rPr>
              <a:t>Binh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ＭＳ Ｐゴシック" charset="0"/>
                <a:cs typeface="Calibri" charset="0"/>
              </a:rPr>
              <a:t>Phuoc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 Regions</a:t>
            </a:r>
          </a:p>
          <a:p>
            <a:pPr marL="0" indent="0" algn="l" defTabSz="914400" rtl="0">
              <a:buSzPct val="120000"/>
              <a:buNone/>
            </a:pP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Ho Thuy </a:t>
            </a:r>
            <a:r>
              <a:rPr lang="en-US" sz="1800" dirty="0" err="1" smtClean="0">
                <a:latin typeface="Calibri" charset="0"/>
                <a:ea typeface="ＭＳ Ｐゴシック" charset="0"/>
                <a:cs typeface="Calibri" charset="0"/>
              </a:rPr>
              <a:t>dien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1800" dirty="0" err="1" smtClean="0">
                <a:latin typeface="Calibri" charset="0"/>
                <a:ea typeface="ＭＳ Ｐゴシック" charset="0"/>
                <a:cs typeface="Calibri" charset="0"/>
              </a:rPr>
              <a:t>Thac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 Mo</a:t>
            </a:r>
            <a:r>
              <a:rPr lang="en-US" sz="1800" kern="1200" dirty="0" smtClean="0">
                <a:latin typeface="Calibri" charset="0"/>
                <a:ea typeface="ＭＳ Ｐゴシック" charset="0"/>
                <a:cs typeface="Calibri" charset="0"/>
              </a:rPr>
              <a:t> (top)</a:t>
            </a:r>
          </a:p>
          <a:p>
            <a:pPr marL="0" indent="0" algn="l" defTabSz="914400" rtl="0">
              <a:buSzPct val="120000"/>
              <a:buNone/>
            </a:pPr>
            <a:r>
              <a:rPr lang="en-US" sz="1800" dirty="0">
                <a:latin typeface="Calibri" charset="0"/>
                <a:ea typeface="ＭＳ Ｐゴシック" charset="0"/>
                <a:cs typeface="Calibri" charset="0"/>
              </a:rPr>
              <a:t>D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ong </a:t>
            </a:r>
            <a:r>
              <a:rPr lang="en-US" sz="1800" dirty="0" err="1" smtClean="0">
                <a:latin typeface="Calibri" charset="0"/>
                <a:ea typeface="ＭＳ Ｐゴシック" charset="0"/>
                <a:cs typeface="Calibri" charset="0"/>
              </a:rPr>
              <a:t>Nai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 River (bottom)</a:t>
            </a:r>
            <a:endParaRPr lang="en-US" sz="1800" kern="1200" dirty="0" smtClean="0"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22471" y="5295065"/>
            <a:ext cx="4511040" cy="6096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defTabSz="914400">
              <a:buSzPct val="120000"/>
              <a:buNone/>
            </a:pPr>
            <a:r>
              <a:rPr lang="en-US" sz="1800" b="1" dirty="0" smtClean="0">
                <a:latin typeface="Calibri" charset="0"/>
                <a:ea typeface="ＭＳ Ｐゴシック" charset="0"/>
                <a:cs typeface="Calibri" charset="0"/>
              </a:rPr>
              <a:t>Landsat-8 Median Mosaic – 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Year 2016</a:t>
            </a:r>
            <a:b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1600" dirty="0">
                <a:latin typeface="Calibri" charset="0"/>
                <a:ea typeface="ＭＳ Ｐゴシック" charset="0"/>
                <a:cs typeface="Calibri" charset="0"/>
              </a:rPr>
              <a:t>Cloud-free mosaic, RGB: SWIR1-NIR-RED </a:t>
            </a: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(top)</a:t>
            </a:r>
            <a:b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  <a:t>Fractional Cover (bottom)</a:t>
            </a:r>
            <a:br>
              <a:rPr lang="en-US" sz="1600" dirty="0" smtClean="0">
                <a:latin typeface="Calibri" charset="0"/>
                <a:ea typeface="ＭＳ Ｐゴシック" charset="0"/>
                <a:cs typeface="Calibri" charset="0"/>
              </a:rPr>
            </a:br>
            <a:endParaRPr lang="en-US" sz="1600" kern="1200" dirty="0" smtClean="0"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52" y="1044392"/>
            <a:ext cx="2430528" cy="4735672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57" y="2779956"/>
            <a:ext cx="947927" cy="308813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92" y="4045364"/>
            <a:ext cx="1446156" cy="11705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116" y="972075"/>
            <a:ext cx="3104992" cy="28603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3983" y="2874840"/>
            <a:ext cx="2518919" cy="23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157300" y="107121"/>
            <a:ext cx="6914060" cy="646331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b="1" smtClean="0">
                <a:latin typeface="Tahoma" charset="0"/>
                <a:ea typeface="ＭＳ Ｐゴシック" charset="0"/>
                <a:cs typeface="ＭＳ Ｐゴシック" charset="0"/>
              </a:rPr>
              <a:t>Interoperability </a:t>
            </a:r>
            <a:r>
              <a:rPr lang="en-US" b="1" dirty="0" smtClean="0">
                <a:latin typeface="Tahoma" charset="0"/>
                <a:ea typeface="ＭＳ Ｐゴシック" charset="0"/>
                <a:cs typeface="ＭＳ Ｐゴシック" charset="0"/>
              </a:rPr>
              <a:t>Test Plans</a:t>
            </a:r>
            <a:endParaRPr lang="en-US" sz="36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157300" y="1009479"/>
            <a:ext cx="8458199" cy="406239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287338" indent="-287338" algn="l" defTabSz="914400" rtl="0">
              <a:buSzPct val="120000"/>
              <a:buFont typeface="Wingdings" charset="2"/>
              <a:buChar char="§"/>
            </a:pPr>
            <a:r>
              <a:rPr lang="en-US" sz="1800" kern="1200" dirty="0">
                <a:latin typeface="Helvetica"/>
                <a:ea typeface="ＭＳ Ｐゴシック" charset="0"/>
                <a:cs typeface="Calibri" charset="0"/>
              </a:rPr>
              <a:t>D</a:t>
            </a:r>
            <a:r>
              <a:rPr lang="en-US" sz="1800" kern="1200" dirty="0" smtClean="0">
                <a:latin typeface="Helvetica"/>
                <a:ea typeface="ＭＳ Ｐゴシック" charset="0"/>
                <a:cs typeface="Calibri" charset="0"/>
              </a:rPr>
              <a:t>emonstrate Landsat </a:t>
            </a:r>
            <a:r>
              <a:rPr lang="en-US" sz="1800" kern="1200" dirty="0">
                <a:latin typeface="Helvetica"/>
                <a:ea typeface="ＭＳ Ｐゴシック" charset="0"/>
                <a:cs typeface="Calibri" charset="0"/>
              </a:rPr>
              <a:t>7</a:t>
            </a:r>
            <a:r>
              <a:rPr lang="en-US" sz="1800" kern="1200" dirty="0" smtClean="0">
                <a:latin typeface="Helvetica"/>
                <a:ea typeface="ＭＳ Ｐゴシック" charset="0"/>
                <a:cs typeface="Calibri" charset="0"/>
              </a:rPr>
              <a:t>, Landsat 8, Sentinel-1 and ALOS-PALSAR data interoperability in a Vietnam Data Cube.</a:t>
            </a:r>
          </a:p>
          <a:p>
            <a:pPr marL="287338" indent="-287338" algn="l" defTabSz="914400" rtl="0">
              <a:buSzPct val="120000"/>
              <a:buFont typeface="Wingdings" charset="2"/>
              <a:buChar char="§"/>
            </a:pPr>
            <a:r>
              <a:rPr lang="en-US" sz="1800" b="1" kern="1200" dirty="0" smtClean="0">
                <a:latin typeface="Helvetica"/>
                <a:ea typeface="ＭＳ Ｐゴシック" charset="0"/>
                <a:cs typeface="Calibri" charset="0"/>
              </a:rPr>
              <a:t>Sentinel-1 </a:t>
            </a:r>
            <a:r>
              <a:rPr lang="en-US" sz="1800" kern="1200" dirty="0" smtClean="0">
                <a:latin typeface="Helvetica"/>
                <a:ea typeface="ＭＳ Ｐゴシック" charset="0"/>
                <a:cs typeface="Calibri" charset="0"/>
              </a:rPr>
              <a:t>data (10m) will remain in native EPSG:4326 (WGS 84) projection.</a:t>
            </a:r>
          </a:p>
          <a:p>
            <a:pPr marL="287338" indent="-287338" algn="l" defTabSz="914400" rtl="0">
              <a:buSzPct val="120000"/>
              <a:buFont typeface="Wingdings" charset="2"/>
              <a:buChar char="§"/>
            </a:pPr>
            <a:r>
              <a:rPr lang="en-US" sz="1800" b="1" kern="1200" dirty="0" smtClean="0">
                <a:latin typeface="Helvetica"/>
                <a:ea typeface="ＭＳ Ｐゴシック" charset="0"/>
                <a:cs typeface="Calibri" charset="0"/>
              </a:rPr>
              <a:t>Landsat 7/8 </a:t>
            </a:r>
            <a:r>
              <a:rPr lang="en-US" sz="1800" kern="1200" dirty="0" smtClean="0">
                <a:latin typeface="Helvetica"/>
                <a:ea typeface="ＭＳ Ｐゴシック" charset="0"/>
                <a:cs typeface="Calibri" charset="0"/>
              </a:rPr>
              <a:t>SR data (30m) will be resampled from UTM to EPSG:4326. </a:t>
            </a:r>
          </a:p>
          <a:p>
            <a:pPr marL="287338" indent="-287338" algn="l" defTabSz="914400" rtl="0">
              <a:buSzPct val="120000"/>
              <a:buFont typeface="Wingdings" charset="2"/>
              <a:buChar char="§"/>
            </a:pPr>
            <a:r>
              <a:rPr lang="en-US" sz="1800" b="1" kern="1200" dirty="0" smtClean="0">
                <a:latin typeface="Helvetica"/>
                <a:ea typeface="ＭＳ Ｐゴシック" charset="0"/>
                <a:cs typeface="Calibri" charset="0"/>
              </a:rPr>
              <a:t>ALOS-PALSAR</a:t>
            </a:r>
            <a:r>
              <a:rPr lang="en-US" sz="1800" kern="1200" dirty="0" smtClean="0">
                <a:latin typeface="Helvetica"/>
                <a:ea typeface="ＭＳ Ｐゴシック" charset="0"/>
                <a:cs typeface="Calibri" charset="0"/>
              </a:rPr>
              <a:t> data (25m) will be resampled from 25m to 30m resolution and </a:t>
            </a:r>
            <a:r>
              <a:rPr lang="en-US" sz="1800" kern="1200" dirty="0" err="1" smtClean="0">
                <a:latin typeface="Helvetica"/>
                <a:ea typeface="ＭＳ Ｐゴシック" charset="0"/>
                <a:cs typeface="Calibri" charset="0"/>
              </a:rPr>
              <a:t>reprojected</a:t>
            </a:r>
            <a:r>
              <a:rPr lang="en-US" sz="1800" kern="1200" dirty="0" smtClean="0">
                <a:latin typeface="Helvetica"/>
                <a:ea typeface="ＭＳ Ｐゴシック" charset="0"/>
                <a:cs typeface="Calibri" charset="0"/>
              </a:rPr>
              <a:t> from </a:t>
            </a:r>
            <a:r>
              <a:rPr lang="en-US" sz="1800" kern="1200" dirty="0" err="1" smtClean="0">
                <a:latin typeface="Helvetica"/>
                <a:ea typeface="ＭＳ Ｐゴシック" charset="0"/>
                <a:cs typeface="Calibri" charset="0"/>
              </a:rPr>
              <a:t>Lat</a:t>
            </a:r>
            <a:r>
              <a:rPr lang="en-US" sz="1800" kern="1200" dirty="0" smtClean="0">
                <a:latin typeface="Helvetica"/>
                <a:ea typeface="ＭＳ Ｐゴシック" charset="0"/>
                <a:cs typeface="Calibri" charset="0"/>
              </a:rPr>
              <a:t>-Lon (GRS 80) to EPSG:4326 (WGS 84) projection.</a:t>
            </a:r>
          </a:p>
          <a:p>
            <a:pPr marL="287338" indent="-287338" algn="l" defTabSz="914400" rtl="0">
              <a:buSzPct val="120000"/>
              <a:buFont typeface="Wingdings" charset="2"/>
              <a:buChar char="§"/>
            </a:pPr>
            <a:r>
              <a:rPr lang="en-US" sz="1800" kern="1200" dirty="0" smtClean="0">
                <a:latin typeface="Helvetica"/>
                <a:ea typeface="ＭＳ Ｐゴシック" charset="0"/>
                <a:cs typeface="Calibri" charset="0"/>
              </a:rPr>
              <a:t>The first goal is to evaluate the spatial alignment of the 3 datasets within a nested grid data cube. Each Landsat and ALOS pixel should align. There will be nine (9) Sentinel-1 pixels within each Landsat/ALOS pixel. </a:t>
            </a:r>
            <a:br>
              <a:rPr lang="en-US" sz="1800" kern="1200" dirty="0" smtClean="0">
                <a:latin typeface="Helvetica"/>
                <a:ea typeface="ＭＳ Ｐゴシック" charset="0"/>
                <a:cs typeface="Calibri" charset="0"/>
              </a:rPr>
            </a:br>
            <a:r>
              <a:rPr lang="en-US" sz="1800" kern="1200" dirty="0" smtClean="0">
                <a:solidFill>
                  <a:srgbClr val="FF0000"/>
                </a:solidFill>
                <a:latin typeface="Helvetica"/>
                <a:ea typeface="ＭＳ Ｐゴシック" charset="0"/>
                <a:cs typeface="Calibri" charset="0"/>
              </a:rPr>
              <a:t>Preliminary assessment looks good!</a:t>
            </a:r>
          </a:p>
          <a:p>
            <a:pPr marL="287338" indent="-287338" algn="l" defTabSz="914400" rtl="0">
              <a:buSzPct val="120000"/>
              <a:buFont typeface="Wingdings" charset="2"/>
              <a:buChar char="§"/>
            </a:pPr>
            <a:r>
              <a:rPr lang="en-US" sz="1800" kern="1200" dirty="0" smtClean="0">
                <a:latin typeface="Helvetica"/>
                <a:ea typeface="ＭＳ Ｐゴシック" charset="0"/>
                <a:cs typeface="Calibri" charset="0"/>
              </a:rPr>
              <a:t>The second goal is to conduct </a:t>
            </a:r>
            <a:r>
              <a:rPr lang="en-US" sz="1800" kern="1200" dirty="0">
                <a:latin typeface="Helvetica"/>
                <a:ea typeface="ＭＳ Ｐゴシック" charset="0"/>
                <a:cs typeface="Calibri" charset="0"/>
              </a:rPr>
              <a:t>a water application analysis where we use Landsat (WOFS) compared to machine learning algorithm results for S1 and ALOS. </a:t>
            </a:r>
            <a:r>
              <a:rPr lang="en-US" sz="1800" kern="1200" dirty="0" smtClean="0">
                <a:solidFill>
                  <a:srgbClr val="FF0000"/>
                </a:solidFill>
                <a:latin typeface="Helvetica"/>
                <a:ea typeface="ＭＳ Ｐゴシック" charset="0"/>
                <a:cs typeface="Calibri" charset="0"/>
              </a:rPr>
              <a:t>This will be the focus of a 2017 Summer </a:t>
            </a:r>
            <a:r>
              <a:rPr lang="en-US" sz="1800" kern="1200" dirty="0">
                <a:solidFill>
                  <a:srgbClr val="FF0000"/>
                </a:solidFill>
                <a:latin typeface="Helvetica"/>
                <a:ea typeface="ＭＳ Ｐゴシック" charset="0"/>
                <a:cs typeface="Calibri" charset="0"/>
              </a:rPr>
              <a:t>student </a:t>
            </a:r>
            <a:r>
              <a:rPr lang="en-US" sz="1800" kern="1200" dirty="0" smtClean="0">
                <a:solidFill>
                  <a:srgbClr val="FF0000"/>
                </a:solidFill>
                <a:latin typeface="Helvetica"/>
                <a:ea typeface="ＭＳ Ｐゴシック" charset="0"/>
                <a:cs typeface="Calibri" charset="0"/>
              </a:rPr>
              <a:t>project.</a:t>
            </a:r>
          </a:p>
        </p:txBody>
      </p:sp>
    </p:spTree>
    <p:extLst>
      <p:ext uri="{BB962C8B-B14F-4D97-AF65-F5344CB8AC3E}">
        <p14:creationId xmlns:p14="http://schemas.microsoft.com/office/powerpoint/2010/main" val="13214883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152400" y="180868"/>
            <a:ext cx="6541008" cy="584775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sz="3200" b="1" smtClean="0">
                <a:latin typeface="Tahoma" charset="0"/>
                <a:ea typeface="ＭＳ Ｐゴシック" charset="0"/>
                <a:cs typeface="ＭＳ Ｐゴシック" charset="0"/>
              </a:rPr>
              <a:t>Vietnam Example - Optical</a:t>
            </a:r>
            <a:endParaRPr lang="en-US" sz="40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119062" y="5406143"/>
            <a:ext cx="4343400" cy="838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  <a:t>Landsat </a:t>
            </a:r>
            <a:r>
              <a:rPr lang="en-US" sz="200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  <a:t>7</a:t>
            </a:r>
            <a:r>
              <a:rPr lang="en-US" sz="200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  <a:t> Median Mosaic 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  <a:t>– Year 2015</a:t>
            </a:r>
            <a:b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  <a:t>RGB: Bands 5,4,3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marL="223838" indent="-223838">
              <a:buFont typeface="Wingdings" charset="2"/>
              <a:buChar char="§"/>
            </a:pP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76453"/>
            <a:ext cx="4389120" cy="438912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69564" y="5406143"/>
            <a:ext cx="4343400" cy="838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  <a:t>Landsat </a:t>
            </a:r>
            <a:r>
              <a:rPr lang="en-US" sz="200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  <a:t>8 Median Mosaic 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  <a:t>– Year 2015</a:t>
            </a:r>
            <a:b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  <a:t>RGB: Bands 6,5,4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marL="223838" indent="-223838">
              <a:buFont typeface="Wingdings" charset="2"/>
              <a:buChar char="§"/>
            </a:pP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564" y="988645"/>
            <a:ext cx="437930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7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"/>
          <p:cNvSpPr/>
          <p:nvPr/>
        </p:nvSpPr>
        <p:spPr>
          <a:xfrm>
            <a:off x="228600" y="203919"/>
            <a:ext cx="70104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3200" b="1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Agenda – Session 5</a:t>
            </a:r>
            <a:endParaRPr sz="3200" b="1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1301444"/>
            <a:ext cx="8650288" cy="51214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2000"/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2800" b="1" dirty="0"/>
              <a:t>3-Year Work Plan Tasks and Outcomes</a:t>
            </a:r>
          </a:p>
          <a:p>
            <a:pPr marL="1195387" lvl="1" indent="-457200">
              <a:buFont typeface="Courier New"/>
              <a:buChar char="o"/>
            </a:pPr>
            <a:r>
              <a:rPr lang="en-US" sz="2400" dirty="0"/>
              <a:t>#6: Ensured On-going Coverage </a:t>
            </a:r>
          </a:p>
          <a:p>
            <a:pPr marL="1195387" lvl="1" indent="-457200">
              <a:buFont typeface="Courier New"/>
              <a:buChar char="o"/>
            </a:pPr>
            <a:r>
              <a:rPr lang="en-US" sz="2400" dirty="0"/>
              <a:t>#7: Interoperable Data Discovery Tools</a:t>
            </a:r>
          </a:p>
          <a:p>
            <a:pPr marL="1195387" lvl="1" indent="-457200">
              <a:buFont typeface="Courier New"/>
              <a:buChar char="o"/>
            </a:pPr>
            <a:r>
              <a:rPr lang="en-US" sz="2400" dirty="0"/>
              <a:t>#8: Assembly and Delivery of Core Data</a:t>
            </a:r>
          </a:p>
          <a:p>
            <a:pPr marL="1195387" lvl="1" indent="-457200">
              <a:buFont typeface="Courier New"/>
              <a:buChar char="o"/>
            </a:pPr>
            <a:r>
              <a:rPr lang="en-US" sz="2400" dirty="0"/>
              <a:t>#10: Cloud-Computing Pilot Projects</a:t>
            </a:r>
          </a:p>
          <a:p>
            <a:pPr marL="1195387" lvl="1" indent="-457200">
              <a:buFont typeface="Courier New"/>
              <a:buChar char="o"/>
            </a:pPr>
            <a:r>
              <a:rPr lang="en-US" sz="2400" dirty="0"/>
              <a:t>#11: Model National GFOI Data Services</a:t>
            </a:r>
            <a:br>
              <a:rPr lang="en-US" sz="2400" dirty="0"/>
            </a:br>
            <a:endParaRPr lang="en-US" sz="2400" dirty="0"/>
          </a:p>
          <a:p>
            <a:r>
              <a:rPr lang="en-US" sz="2800" b="1" dirty="0"/>
              <a:t>CEOS Data Cube </a:t>
            </a:r>
            <a:r>
              <a:rPr lang="en-US" sz="2800" b="1" dirty="0" smtClean="0"/>
              <a:t>(now </a:t>
            </a:r>
            <a:r>
              <a:rPr lang="is-IS" sz="2800" b="1" dirty="0" smtClean="0"/>
              <a:t>…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Open Data Cube</a:t>
            </a:r>
            <a:r>
              <a:rPr lang="en-US" sz="2800" b="1" dirty="0" smtClean="0"/>
              <a:t>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144" y="1378977"/>
            <a:ext cx="2465856" cy="243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468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162433" y="156484"/>
            <a:ext cx="5468939" cy="584775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sz="3200" b="1" smtClean="0">
                <a:latin typeface="Tahoma" charset="0"/>
                <a:ea typeface="ＭＳ Ｐゴシック" charset="0"/>
                <a:cs typeface="ＭＳ Ｐゴシック" charset="0"/>
              </a:rPr>
              <a:t>Vietnam Example - Radar</a:t>
            </a:r>
            <a:endParaRPr lang="en-US" sz="40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125857" y="5446713"/>
            <a:ext cx="4267200" cy="838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  <a:t>Sentinel-1 Median Mosaic - Year 2015</a:t>
            </a:r>
            <a:b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  <a:t>RGB: VV, VH, VV/VH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marL="223838" indent="-223838">
              <a:buFont typeface="Wingdings" charset="2"/>
              <a:buChar char="§"/>
            </a:pP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40504" y="5446713"/>
            <a:ext cx="4267200" cy="838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  <a:t>ALOS-PALSAR Median Mosaic – 2015</a:t>
            </a:r>
            <a:b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rPr>
              <a:t>RGB: HH, HV, HH/HV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marL="223838" indent="-223838">
              <a:buFont typeface="Wingdings" charset="2"/>
              <a:buChar char="§"/>
            </a:pP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7" y="990600"/>
            <a:ext cx="4398961" cy="4389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960" y="990600"/>
            <a:ext cx="438912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128016" y="1071841"/>
            <a:ext cx="3826765" cy="320040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288925" indent="-288925">
              <a:buFont typeface="Wingdings" charset="2"/>
              <a:buChar char="§"/>
            </a:pP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The SEO is investigating two approaches for change detection with Data Cubes </a:t>
            </a:r>
            <a:r>
              <a:rPr lang="is-IS" sz="2000" dirty="0" smtClean="0">
                <a:latin typeface="Calibri" charset="0"/>
                <a:ea typeface="ＭＳ Ｐゴシック" charset="0"/>
                <a:cs typeface="Calibri" charset="0"/>
              </a:rPr>
              <a:t>… </a:t>
            </a:r>
            <a:r>
              <a:rPr lang="is-IS" sz="20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Calibri" charset="0"/>
              </a:rPr>
              <a:t>CCDC and BFAST</a:t>
            </a:r>
            <a:endParaRPr lang="en-US" sz="2000" b="1" dirty="0" smtClean="0">
              <a:solidFill>
                <a:srgbClr val="FF0000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marL="288925" indent="-288925">
              <a:buFont typeface="Wingdings" charset="2"/>
              <a:buChar char="§"/>
            </a:pPr>
            <a:r>
              <a:rPr lang="en-US" sz="2000" b="1" dirty="0" smtClean="0">
                <a:latin typeface="Calibri" charset="0"/>
                <a:ea typeface="ＭＳ Ｐゴシック" charset="0"/>
                <a:cs typeface="Calibri" charset="0"/>
              </a:rPr>
              <a:t>CCDC</a:t>
            </a: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 (Zhu and Woodcock, 2012) was converted to Python by USGS and recently tested by the SEO on the Vietnam Data Cube. We now call 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Calibri" charset="0"/>
              </a:rPr>
              <a:t>this“</a:t>
            </a:r>
            <a:r>
              <a:rPr lang="en-US" sz="2000" b="1" dirty="0" err="1" smtClean="0">
                <a:latin typeface="Calibri" charset="0"/>
                <a:ea typeface="ＭＳ Ｐゴシック" charset="0"/>
                <a:cs typeface="Calibri" charset="0"/>
              </a:rPr>
              <a:t>PyCCD</a:t>
            </a: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”.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1272" y="223656"/>
            <a:ext cx="5524500" cy="49244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b="1" dirty="0" smtClean="0">
                <a:latin typeface="Proxima Nova Regular"/>
                <a:ea typeface="Proxima Nova Regular"/>
                <a:cs typeface="Proxima Nova Regular"/>
              </a:rPr>
              <a:t>Land Change Detection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032" y="3149885"/>
            <a:ext cx="4440978" cy="238762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28016" y="4007003"/>
            <a:ext cx="3730752" cy="178724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288925" indent="-288925">
              <a:buFont typeface="Wingdings" charset="2"/>
              <a:buChar char="§"/>
            </a:pP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The SEO is also starting a task with Jan 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Calibri" charset="0"/>
              </a:rPr>
              <a:t>Verbesselt</a:t>
            </a: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 in June 2017 to convert </a:t>
            </a:r>
            <a:r>
              <a:rPr lang="en-US" sz="2000" b="1" dirty="0" smtClean="0">
                <a:latin typeface="Calibri" charset="0"/>
                <a:ea typeface="ＭＳ Ｐゴシック" charset="0"/>
                <a:cs typeface="Calibri" charset="0"/>
              </a:rPr>
              <a:t>BFAST</a:t>
            </a: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 from </a:t>
            </a:r>
            <a:b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R-code to Python and to test on the Data Cube.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267" y="1093594"/>
            <a:ext cx="5220533" cy="1993879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657600" y="5635813"/>
            <a:ext cx="5410200" cy="51809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1400" dirty="0" err="1" smtClean="0">
                <a:latin typeface="Calibri" charset="0"/>
                <a:ea typeface="ＭＳ Ｐゴシック" charset="0"/>
                <a:cs typeface="Calibri" charset="0"/>
              </a:rPr>
              <a:t>PyCCD</a:t>
            </a:r>
            <a:r>
              <a:rPr lang="en-US" sz="1400" dirty="0" smtClean="0">
                <a:latin typeface="Calibri" charset="0"/>
                <a:ea typeface="ＭＳ Ｐゴシック" charset="0"/>
                <a:cs typeface="Calibri" charset="0"/>
              </a:rPr>
              <a:t> time series model fits 7 bands to 6 weighted SIN and COS functions in order to find “breaks” that equate to potential land change.</a:t>
            </a:r>
          </a:p>
        </p:txBody>
      </p:sp>
    </p:spTree>
    <p:extLst>
      <p:ext uri="{BB962C8B-B14F-4D97-AF65-F5344CB8AC3E}">
        <p14:creationId xmlns:p14="http://schemas.microsoft.com/office/powerpoint/2010/main" val="8163342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5360416"/>
            <a:ext cx="8686800" cy="654653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1800" b="1" dirty="0" err="1" smtClean="0">
                <a:latin typeface="Calibri" charset="0"/>
                <a:ea typeface="ＭＳ Ｐゴシック" charset="0"/>
                <a:cs typeface="Calibri" charset="0"/>
              </a:rPr>
              <a:t>Bediaye</a:t>
            </a:r>
            <a:r>
              <a:rPr lang="en-US" sz="1800" b="1" dirty="0">
                <a:latin typeface="Calibri" charset="0"/>
                <a:ea typeface="ＭＳ Ｐゴシック" charset="0"/>
                <a:cs typeface="Calibri" charset="0"/>
              </a:rPr>
              <a:t>, </a:t>
            </a:r>
            <a:r>
              <a:rPr lang="en-US" sz="1800" b="1" dirty="0" smtClean="0">
                <a:latin typeface="Calibri" charset="0"/>
                <a:ea typeface="ＭＳ Ｐゴシック" charset="0"/>
                <a:cs typeface="Calibri" charset="0"/>
              </a:rPr>
              <a:t>Vietnam</a:t>
            </a:r>
            <a:r>
              <a:rPr lang="en-US" sz="18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– Data Cube Median Mosaic (left), </a:t>
            </a:r>
            <a:r>
              <a:rPr lang="en-US" sz="1800" dirty="0" err="1" smtClean="0">
                <a:latin typeface="Calibri" charset="0"/>
                <a:ea typeface="ＭＳ Ｐゴシック" charset="0"/>
                <a:cs typeface="Calibri" charset="0"/>
              </a:rPr>
              <a:t>PyCCD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 Results using QGIS (right)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2000 </a:t>
            </a:r>
            <a:r>
              <a:rPr lang="en-US" sz="1800" dirty="0">
                <a:latin typeface="Calibri" charset="0"/>
                <a:ea typeface="ＭＳ Ｐゴシック" charset="0"/>
                <a:cs typeface="Calibri" charset="0"/>
              </a:rPr>
              <a:t>to 2016, 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192 </a:t>
            </a:r>
            <a:r>
              <a:rPr lang="en-US" sz="1800" dirty="0">
                <a:latin typeface="Calibri" charset="0"/>
                <a:ea typeface="ＭＳ Ｐゴシック" charset="0"/>
                <a:cs typeface="Calibri" charset="0"/>
              </a:rPr>
              <a:t>Landsat scenes, </a:t>
            </a:r>
            <a:r>
              <a:rPr lang="en-US" sz="1800" dirty="0" err="1">
                <a:latin typeface="Calibri" charset="0"/>
                <a:ea typeface="ＭＳ Ｐゴシック" charset="0"/>
                <a:cs typeface="Calibri" charset="0"/>
              </a:rPr>
              <a:t>Lat</a:t>
            </a:r>
            <a:r>
              <a:rPr lang="en-US" sz="1800" dirty="0">
                <a:latin typeface="Calibri" charset="0"/>
                <a:ea typeface="ＭＳ Ｐゴシック" charset="0"/>
                <a:cs typeface="Calibri" charset="0"/>
              </a:rPr>
              <a:t> = 11.19 to 11.29, Long = 107.81 to 107.91.</a:t>
            </a:r>
          </a:p>
          <a:p>
            <a:pPr marL="0" indent="0">
              <a:buNone/>
            </a:pPr>
            <a:endParaRPr lang="en-US" sz="1800" dirty="0" smtClean="0"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" y="157035"/>
            <a:ext cx="5524500" cy="49244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b="1" dirty="0" smtClean="0">
                <a:latin typeface="Proxima Nova Regular"/>
                <a:ea typeface="Proxima Nova Regular"/>
                <a:cs typeface="Proxima Nova Regular"/>
              </a:rPr>
              <a:t>Vietnam Land Change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1039368"/>
            <a:ext cx="4152900" cy="415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81885"/>
            <a:ext cx="4420979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798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5748465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351192" y="4803061"/>
            <a:ext cx="3962400" cy="654653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Global Forest Watch – </a:t>
            </a:r>
            <a:r>
              <a:rPr lang="en-US" sz="2000" b="1" dirty="0" smtClean="0">
                <a:latin typeface="Calibri" charset="0"/>
                <a:ea typeface="ＭＳ Ｐゴシック" charset="0"/>
                <a:cs typeface="Calibri" charset="0"/>
              </a:rPr>
              <a:t>Forest Loss </a:t>
            </a: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/>
            </a:r>
            <a:b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2000 to 2015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1192" y="182880"/>
            <a:ext cx="6586056" cy="49244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b="1" dirty="0" smtClean="0">
                <a:latin typeface="Proxima Nova Regular"/>
                <a:ea typeface="Proxima Nova Regular"/>
                <a:cs typeface="Proxima Nova Regular"/>
              </a:rPr>
              <a:t>Global </a:t>
            </a:r>
            <a:r>
              <a:rPr lang="en-US" b="1" smtClean="0">
                <a:latin typeface="Proxima Nova Regular"/>
                <a:ea typeface="Proxima Nova Regular"/>
                <a:cs typeface="Proxima Nova Regular"/>
              </a:rPr>
              <a:t>Forest Watch vs</a:t>
            </a:r>
            <a:r>
              <a:rPr lang="en-US" b="1" dirty="0" smtClean="0">
                <a:latin typeface="Proxima Nova Regular"/>
                <a:ea typeface="Proxima Nova Regular"/>
                <a:cs typeface="Proxima Nova Regular"/>
              </a:rPr>
              <a:t>. </a:t>
            </a:r>
            <a:r>
              <a:rPr lang="en-US" b="1" dirty="0" err="1" smtClean="0">
                <a:latin typeface="Proxima Nova Regular"/>
                <a:ea typeface="Proxima Nova Regular"/>
                <a:cs typeface="Proxima Nova Regular"/>
              </a:rPr>
              <a:t>PyCCD</a:t>
            </a:r>
            <a:endParaRPr lang="en-US" b="1" dirty="0" smtClean="0">
              <a:latin typeface="Proxima Nova Regular"/>
              <a:ea typeface="Proxima Nova Regular"/>
              <a:cs typeface="Proxima Nova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" y="1095254"/>
            <a:ext cx="3767328" cy="3744970"/>
          </a:xfrm>
          <a:prstGeom prst="rect">
            <a:avLst/>
          </a:prstGeom>
          <a:ln w="25400">
            <a:solidFill>
              <a:schemeClr val="accent4">
                <a:shade val="50000"/>
              </a:schemeClr>
            </a:solidFill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690872" y="4824397"/>
            <a:ext cx="4367784" cy="654653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2000" dirty="0" err="1" smtClean="0">
                <a:latin typeface="Calibri" charset="0"/>
                <a:ea typeface="ＭＳ Ｐゴシック" charset="0"/>
                <a:cs typeface="Calibri" charset="0"/>
              </a:rPr>
              <a:t>PyCCD</a:t>
            </a: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 with a Data Cube – </a:t>
            </a:r>
            <a:r>
              <a:rPr lang="en-US" sz="2000" b="1" dirty="0" smtClean="0">
                <a:latin typeface="Calibri" charset="0"/>
                <a:ea typeface="ＭＳ Ｐゴシック" charset="0"/>
                <a:cs typeface="Calibri" charset="0"/>
              </a:rPr>
              <a:t>Land Change</a:t>
            </a: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/>
            </a:r>
            <a:b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2000 to 2016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1772" y="5549960"/>
            <a:ext cx="8458200" cy="32198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1800" b="1" i="1" dirty="0" err="1" smtClean="0">
                <a:latin typeface="Calibri" charset="0"/>
                <a:ea typeface="ＭＳ Ｐゴシック" charset="0"/>
                <a:cs typeface="Calibri" charset="0"/>
              </a:rPr>
              <a:t>PyCCD</a:t>
            </a:r>
            <a:r>
              <a:rPr lang="en-US" sz="1800" b="1" i="1" dirty="0" smtClean="0">
                <a:latin typeface="Calibri" charset="0"/>
                <a:ea typeface="ＭＳ Ｐゴシック" charset="0"/>
                <a:cs typeface="Calibri" charset="0"/>
              </a:rPr>
              <a:t> Execution</a:t>
            </a:r>
            <a:r>
              <a:rPr lang="en-US" sz="1800" i="1" dirty="0" smtClean="0">
                <a:latin typeface="Calibri" charset="0"/>
                <a:ea typeface="ＭＳ Ｐゴシック" charset="0"/>
                <a:cs typeface="Calibri" charset="0"/>
              </a:rPr>
              <a:t>: 372 x 372 pixels, 8 parallel cores, 2.3 hours (</a:t>
            </a:r>
            <a:r>
              <a:rPr lang="en-US" sz="1800" i="1" dirty="0">
                <a:latin typeface="Calibri" charset="0"/>
                <a:ea typeface="ＭＳ Ｐゴシック" charset="0"/>
                <a:cs typeface="Calibri" charset="0"/>
              </a:rPr>
              <a:t>~</a:t>
            </a:r>
            <a:r>
              <a:rPr lang="en-US" sz="1800" i="1" dirty="0" smtClean="0">
                <a:latin typeface="Calibri" charset="0"/>
                <a:ea typeface="ＭＳ Ｐゴシック" charset="0"/>
                <a:cs typeface="Calibri" charset="0"/>
              </a:rPr>
              <a:t>1 </a:t>
            </a:r>
            <a:r>
              <a:rPr lang="en-US" sz="1800" i="1" dirty="0" err="1" smtClean="0">
                <a:latin typeface="Calibri" charset="0"/>
                <a:ea typeface="ＭＳ Ｐゴシック" charset="0"/>
                <a:cs typeface="Calibri" charset="0"/>
              </a:rPr>
              <a:t>msec</a:t>
            </a:r>
            <a:r>
              <a:rPr lang="en-US" sz="1800" i="1" dirty="0" smtClean="0">
                <a:latin typeface="Calibri" charset="0"/>
                <a:ea typeface="ＭＳ Ｐゴシック" charset="0"/>
                <a:cs typeface="Calibri" charset="0"/>
              </a:rPr>
              <a:t> / clear pixel) which equates to about 10 hours per clear Landsat scene.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456" y="1095254"/>
            <a:ext cx="3767328" cy="3745069"/>
          </a:xfrm>
          <a:prstGeom prst="rect">
            <a:avLst/>
          </a:prstGeom>
          <a:ln w="25400">
            <a:solidFill>
              <a:schemeClr val="accent4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5501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64868" y="6004497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11" name="Title 1"/>
          <p:cNvSpPr txBox="1">
            <a:spLocks/>
          </p:cNvSpPr>
          <p:nvPr/>
        </p:nvSpPr>
        <p:spPr>
          <a:xfrm>
            <a:off x="295656" y="219456"/>
            <a:ext cx="5524500" cy="49244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b="1" dirty="0" smtClean="0">
                <a:latin typeface="Proxima Nova Regular"/>
                <a:ea typeface="Proxima Nova Regular"/>
                <a:cs typeface="Proxima Nova Regular"/>
              </a:rPr>
              <a:t>More </a:t>
            </a:r>
            <a:r>
              <a:rPr lang="en-US" b="1" dirty="0" err="1" smtClean="0">
                <a:latin typeface="Proxima Nova Regular"/>
                <a:ea typeface="Proxima Nova Regular"/>
                <a:cs typeface="Proxima Nova Regular"/>
              </a:rPr>
              <a:t>PyCCD</a:t>
            </a:r>
            <a:r>
              <a:rPr lang="en-US" b="1" dirty="0" smtClean="0">
                <a:latin typeface="Proxima Nova Regular"/>
                <a:ea typeface="Proxima Nova Regular"/>
                <a:cs typeface="Proxima Nova Regular"/>
              </a:rPr>
              <a:t> Examples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" y="1014984"/>
            <a:ext cx="5858256" cy="2498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2" y="3533060"/>
            <a:ext cx="5858256" cy="249006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309360" y="1905079"/>
            <a:ext cx="2286000" cy="654653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2800" smtClean="0">
                <a:latin typeface="Calibri" charset="0"/>
                <a:ea typeface="ＭＳ Ｐゴシック" charset="0"/>
                <a:cs typeface="Calibri" charset="0"/>
              </a:rPr>
              <a:t>Deforestation</a:t>
            </a:r>
            <a:endParaRPr lang="en-US" sz="2800" dirty="0" smtClean="0"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09360" y="4123437"/>
            <a:ext cx="2133600" cy="654653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Roadside Clearing</a:t>
            </a:r>
          </a:p>
        </p:txBody>
      </p:sp>
    </p:spTree>
    <p:extLst>
      <p:ext uri="{BB962C8B-B14F-4D97-AF65-F5344CB8AC3E}">
        <p14:creationId xmlns:p14="http://schemas.microsoft.com/office/powerpoint/2010/main" val="7330301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962404" y="604107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11" name="Title 1"/>
          <p:cNvSpPr txBox="1">
            <a:spLocks/>
          </p:cNvSpPr>
          <p:nvPr/>
        </p:nvSpPr>
        <p:spPr>
          <a:xfrm>
            <a:off x="332232" y="182880"/>
            <a:ext cx="5524500" cy="49244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b="1" dirty="0" smtClean="0">
                <a:latin typeface="Proxima Nova Regular"/>
                <a:ea typeface="Proxima Nova Regular"/>
                <a:cs typeface="Proxima Nova Regular"/>
              </a:rPr>
              <a:t>More </a:t>
            </a:r>
            <a:r>
              <a:rPr lang="en-US" b="1" dirty="0" err="1" smtClean="0">
                <a:latin typeface="Proxima Nova Regular"/>
                <a:ea typeface="Proxima Nova Regular"/>
                <a:cs typeface="Proxima Nova Regular"/>
              </a:rPr>
              <a:t>PyCCD</a:t>
            </a:r>
            <a:r>
              <a:rPr lang="en-US" b="1" dirty="0" smtClean="0">
                <a:latin typeface="Proxima Nova Regular"/>
                <a:ea typeface="Proxima Nova Regular"/>
                <a:cs typeface="Proxima Nova Regular"/>
              </a:rPr>
              <a:t> Examples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559296" y="1847755"/>
            <a:ext cx="2286000" cy="654653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2800" smtClean="0">
                <a:latin typeface="Calibri" charset="0"/>
                <a:ea typeface="ＭＳ Ｐゴシック" charset="0"/>
                <a:cs typeface="Calibri" charset="0"/>
              </a:rPr>
              <a:t>Possible</a:t>
            </a:r>
            <a:br>
              <a:rPr lang="en-US" sz="280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800" smtClean="0">
                <a:latin typeface="Calibri" charset="0"/>
                <a:ea typeface="ＭＳ Ｐゴシック" charset="0"/>
                <a:cs typeface="Calibri" charset="0"/>
              </a:rPr>
              <a:t>Deforestation</a:t>
            </a:r>
            <a:endParaRPr lang="en-US" sz="2800" dirty="0" smtClean="0"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559296" y="4276200"/>
            <a:ext cx="2133600" cy="1058513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latin typeface="Calibri" charset="0"/>
                <a:ea typeface="ＭＳ Ｐゴシック" charset="0"/>
                <a:cs typeface="Calibri" charset="0"/>
              </a:rPr>
              <a:t>Reservoir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37" y="963043"/>
            <a:ext cx="5989943" cy="2521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87" y="3508861"/>
            <a:ext cx="5976693" cy="25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219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>
            <a:off x="2789810" y="5955729"/>
            <a:ext cx="26625" cy="343724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11" name="Title 1"/>
          <p:cNvSpPr txBox="1">
            <a:spLocks/>
          </p:cNvSpPr>
          <p:nvPr/>
        </p:nvSpPr>
        <p:spPr>
          <a:xfrm>
            <a:off x="408809" y="216813"/>
            <a:ext cx="6962057" cy="43088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US" sz="2800" b="1" dirty="0" smtClean="0">
                <a:latin typeface="Proxima Nova Regular"/>
                <a:ea typeface="Proxima Nova Regular"/>
                <a:cs typeface="Proxima Nova Regular"/>
              </a:rPr>
              <a:t>Time Series Models </a:t>
            </a:r>
            <a:r>
              <a:rPr lang="en-US" sz="2800" b="1" smtClean="0">
                <a:latin typeface="Proxima Nova Regular"/>
                <a:ea typeface="Proxima Nova Regular"/>
                <a:cs typeface="Proxima Nova Regular"/>
              </a:rPr>
              <a:t>for Deforestation</a:t>
            </a:r>
            <a:endParaRPr lang="en-US" sz="2800" b="1" dirty="0" smtClean="0">
              <a:latin typeface="Proxima Nova Regular"/>
              <a:ea typeface="Proxima Nova Regular"/>
              <a:cs typeface="Proxima Nova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4" y="966216"/>
            <a:ext cx="4757618" cy="288246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76783" y="3874008"/>
            <a:ext cx="2639652" cy="128551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Calibri" charset="0"/>
                <a:ea typeface="ＭＳ Ｐゴシック" charset="0"/>
                <a:cs typeface="Calibri" charset="0"/>
              </a:rPr>
              <a:t>Deforestation </a:t>
            </a: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/>
            </a:r>
            <a:b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(single break)</a:t>
            </a:r>
          </a:p>
          <a:p>
            <a:pPr marL="0" indent="0">
              <a:buNone/>
            </a:pP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Latitude: 11.208</a:t>
            </a:r>
            <a:b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Longitude: 107.89</a:t>
            </a:r>
          </a:p>
          <a:p>
            <a:pPr marL="0" indent="0">
              <a:buNone/>
            </a:pPr>
            <a:r>
              <a:rPr lang="en-US" sz="1800" i="1" dirty="0">
                <a:latin typeface="Calibri" charset="0"/>
                <a:ea typeface="ＭＳ Ｐゴシック" charset="0"/>
                <a:cs typeface="Calibri" charset="0"/>
              </a:rPr>
              <a:t/>
            </a:r>
            <a:br>
              <a:rPr lang="en-US" sz="1800" i="1" dirty="0"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1800" i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Calibri" charset="0"/>
              </a:rPr>
              <a:t>Change is most evident in the SWIR bands</a:t>
            </a:r>
            <a:br>
              <a:rPr lang="en-US" sz="1800" i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Calibri" charset="0"/>
              </a:rPr>
            </a:br>
            <a:endParaRPr lang="en-US" sz="1800" i="1" dirty="0" smtClean="0">
              <a:solidFill>
                <a:srgbClr val="FF0000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8984" y="2261616"/>
            <a:ext cx="235012" cy="228094"/>
          </a:xfrm>
          <a:prstGeom prst="rect">
            <a:avLst/>
          </a:prstGeom>
          <a:solidFill>
            <a:srgbClr val="FFFFFF">
              <a:alpha val="48000"/>
            </a:srgbClr>
          </a:solidFill>
          <a:ln w="38100" cap="flat">
            <a:solidFill>
              <a:srgbClr val="FFFF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473" y="965665"/>
            <a:ext cx="3102080" cy="5161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749" y="2733730"/>
            <a:ext cx="3108724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453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"/>
          <p:cNvSpPr/>
          <p:nvPr/>
        </p:nvSpPr>
        <p:spPr>
          <a:xfrm>
            <a:off x="228600" y="165999"/>
            <a:ext cx="701040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3600" b="1" dirty="0">
                <a:solidFill>
                  <a:schemeClr val="bg1"/>
                </a:solidFill>
              </a:rPr>
              <a:t>#6: Ensured On-going Coverage </a:t>
            </a:r>
            <a:endParaRPr sz="3600" b="1" dirty="0">
              <a:solidFill>
                <a:schemeClr val="bg1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289" y="1937008"/>
            <a:ext cx="8887822" cy="38176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Archive Characterization </a:t>
            </a:r>
          </a:p>
          <a:p>
            <a:r>
              <a:rPr lang="en-US" sz="2000" dirty="0"/>
              <a:t>The SEO has now automated the production of Landsat country reports and they are posted online for all 70 GFOI </a:t>
            </a:r>
            <a:r>
              <a:rPr lang="en-US" sz="2000" dirty="0" smtClean="0"/>
              <a:t>countries</a:t>
            </a:r>
            <a:r>
              <a:rPr lang="en-US" sz="2000" dirty="0"/>
              <a:t>. We plan to update these reports on an annual basis and keep the reports current. </a:t>
            </a:r>
            <a:endParaRPr lang="en-US" sz="2000" dirty="0" smtClean="0"/>
          </a:p>
          <a:p>
            <a:r>
              <a:rPr lang="en-US" sz="2000" dirty="0" smtClean="0"/>
              <a:t>Hard copy reports are available for Vietnam, Gabon, Guatemala, Mozambique, Nepal and Taiwan.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We have now added Sentinel-1 to the report! We will work to include Sentinel-2 by the end of 2017.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These reports will be valuable for countries to assess available scenes and cloud cover for future data ordering.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SEO has provided additional detailed support to countries, as needed.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300"/>
            <a:ext cx="9144000" cy="91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521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"/>
          <p:cNvSpPr/>
          <p:nvPr/>
        </p:nvSpPr>
        <p:spPr>
          <a:xfrm>
            <a:off x="228600" y="203919"/>
            <a:ext cx="70104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3200" b="1" dirty="0">
                <a:solidFill>
                  <a:schemeClr val="bg1"/>
                </a:solidFill>
              </a:rPr>
              <a:t>#7: Interoperable Data Discovery Tools</a:t>
            </a:r>
            <a:endParaRPr sz="3200" b="1" dirty="0">
              <a:solidFill>
                <a:schemeClr val="bg1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289" y="2372312"/>
            <a:ext cx="8887822" cy="42599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The COVE Tool now includes links to archive databases from: Landsat 7/8, SPOT 1-6, Pleaides-1A/1B, Radarsat-2, TSX, </a:t>
            </a:r>
            <a:r>
              <a:rPr lang="en-US" sz="2200" dirty="0" smtClean="0"/>
              <a:t>ALOS-1, Sentinel-1A/1B and Sentinel-2A (</a:t>
            </a:r>
            <a:r>
              <a:rPr lang="en-US" sz="2200" dirty="0" smtClean="0">
                <a:solidFill>
                  <a:srgbClr val="FF0000"/>
                </a:solidFill>
              </a:rPr>
              <a:t>new</a:t>
            </a:r>
            <a:r>
              <a:rPr lang="en-US" sz="2200" dirty="0" smtClean="0"/>
              <a:t>). Following the WGISS meeting (last week), we have plans to add CBERS-3 and ResourceSat-2.</a:t>
            </a:r>
          </a:p>
          <a:p>
            <a:r>
              <a:rPr lang="en-US" sz="2200" dirty="0" smtClean="0"/>
              <a:t>The </a:t>
            </a:r>
            <a:r>
              <a:rPr lang="en-US" sz="2200" dirty="0"/>
              <a:t>SEO vision is that the COVE tool can provide a “one-stop” location to perform coverage assessments and “discovery” of valid images. </a:t>
            </a:r>
            <a:r>
              <a:rPr lang="en-US" sz="2200" dirty="0" smtClean="0"/>
              <a:t>It also gives the user direct links to data ordering, when possible.</a:t>
            </a:r>
            <a:endParaRPr lang="en-US" sz="2200" dirty="0"/>
          </a:p>
          <a:p>
            <a:r>
              <a:rPr lang="en-US" sz="2200" dirty="0"/>
              <a:t>The SEO plans to update the COVE Coverage Analysis tool in </a:t>
            </a:r>
            <a:r>
              <a:rPr lang="en-US" sz="2200" dirty="0" smtClean="0"/>
              <a:t>late 2017 </a:t>
            </a:r>
            <a:r>
              <a:rPr lang="en-US" sz="2200" dirty="0"/>
              <a:t>to make it more robust and “user friendly” for queries and reports.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296"/>
            <a:ext cx="9144000" cy="121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56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"/>
          <p:cNvSpPr/>
          <p:nvPr/>
        </p:nvSpPr>
        <p:spPr>
          <a:xfrm>
            <a:off x="100161" y="146843"/>
            <a:ext cx="701040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3600" b="1" dirty="0">
                <a:solidFill>
                  <a:schemeClr val="bg1"/>
                </a:solidFill>
              </a:rPr>
              <a:t>#8: Assembly/Delivery of Core Data</a:t>
            </a:r>
            <a:endParaRPr sz="3600" b="1" dirty="0">
              <a:solidFill>
                <a:schemeClr val="bg1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289" y="2046473"/>
            <a:ext cx="8887822" cy="44744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Countries </a:t>
            </a:r>
            <a:r>
              <a:rPr lang="en-US" sz="2400" dirty="0"/>
              <a:t>can use scene-based tools (e.g. SEPAL) or </a:t>
            </a:r>
            <a:r>
              <a:rPr lang="en-US" sz="2400" dirty="0" smtClean="0"/>
              <a:t>the new </a:t>
            </a:r>
            <a:r>
              <a:rPr lang="en-US" sz="2400" dirty="0"/>
              <a:t>Data Cube tools as methods for </a:t>
            </a:r>
            <a:r>
              <a:rPr lang="en-US" sz="2400" dirty="0" smtClean="0"/>
              <a:t>data analysis. </a:t>
            </a:r>
            <a:r>
              <a:rPr lang="en-US" sz="2400" dirty="0"/>
              <a:t>These tools can be deployed locally, or on data hubs or </a:t>
            </a:r>
            <a:r>
              <a:rPr lang="en-US" sz="2400" dirty="0" smtClean="0"/>
              <a:t>computing clouds</a:t>
            </a:r>
            <a:r>
              <a:rPr lang="en-US" sz="2400" dirty="0"/>
              <a:t>.</a:t>
            </a:r>
          </a:p>
          <a:p>
            <a:r>
              <a:rPr lang="en-US" sz="2400" dirty="0"/>
              <a:t>The move toward sustained Analysis Ready Data (ARD) significantly improves the efficiency and effectiveness of core satellite data. This is being worked </a:t>
            </a:r>
            <a:r>
              <a:rPr lang="en-US" sz="2400" dirty="0" smtClean="0"/>
              <a:t>within CEOS.</a:t>
            </a:r>
            <a:endParaRPr lang="en-US" sz="2400" dirty="0"/>
          </a:p>
          <a:p>
            <a:r>
              <a:rPr lang="en-US" sz="2400" dirty="0"/>
              <a:t>The new “GFOI Space Data Portal” will improve the capability of countries to identify and obtain needed satellite datasets.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612"/>
            <a:ext cx="9144000" cy="8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760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"/>
          <p:cNvSpPr/>
          <p:nvPr/>
        </p:nvSpPr>
        <p:spPr>
          <a:xfrm>
            <a:off x="228600" y="203919"/>
            <a:ext cx="70104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3200" b="1" dirty="0">
                <a:solidFill>
                  <a:schemeClr val="bg1"/>
                </a:solidFill>
              </a:rPr>
              <a:t>#10: Cloud Computing Pilot Projects</a:t>
            </a:r>
            <a:endParaRPr sz="3200" b="1" dirty="0">
              <a:solidFill>
                <a:schemeClr val="bg1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3289" y="2698640"/>
            <a:ext cx="8887822" cy="363902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2600" dirty="0"/>
              <a:t>The SEO is pursuing collaborations with SERVIR and Amazon to test the use of regional data hubs and cloud computing for Data Cubes. </a:t>
            </a:r>
            <a:endParaRPr lang="en-US" sz="2600" dirty="0">
              <a:solidFill>
                <a:srgbClr val="FF0000"/>
              </a:solidFill>
            </a:endParaRPr>
          </a:p>
          <a:p>
            <a:pPr marL="228600" indent="-228600"/>
            <a:r>
              <a:rPr lang="en-US" sz="2600" dirty="0"/>
              <a:t>The SEO is testing </a:t>
            </a:r>
            <a:r>
              <a:rPr lang="en-US" sz="2600" dirty="0" smtClean="0"/>
              <a:t>a Data </a:t>
            </a:r>
            <a:r>
              <a:rPr lang="en-US" sz="2600" dirty="0"/>
              <a:t>Cube implementation in </a:t>
            </a:r>
            <a:r>
              <a:rPr lang="en-US" sz="2600" dirty="0" smtClean="0"/>
              <a:t>Colombia.</a:t>
            </a:r>
          </a:p>
          <a:p>
            <a:pPr marL="228600" indent="-228600"/>
            <a:r>
              <a:rPr lang="en-US" sz="2600" dirty="0" smtClean="0"/>
              <a:t>The </a:t>
            </a:r>
            <a:r>
              <a:rPr lang="en-US" sz="2600" dirty="0"/>
              <a:t>SEO and FAO identified some collaborative tasks in 2016 that will continue into 2017.  </a:t>
            </a:r>
            <a:endParaRPr lang="en-US" sz="2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FF0000"/>
                </a:solidFill>
              </a:rPr>
              <a:t>More on these topics in the following charts </a:t>
            </a:r>
            <a:r>
              <a:rPr lang="is-IS" sz="2600" dirty="0" smtClean="0">
                <a:solidFill>
                  <a:srgbClr val="FF0000"/>
                </a:solidFill>
              </a:rPr>
              <a:t>…</a:t>
            </a:r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299"/>
            <a:ext cx="9144000" cy="161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723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144463" y="95259"/>
            <a:ext cx="5334000" cy="646331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sz="3600" b="1" dirty="0" smtClean="0">
                <a:latin typeface="Tahoma" charset="0"/>
                <a:ea typeface="ＭＳ Ｐゴシック" charset="0"/>
                <a:cs typeface="ＭＳ Ｐゴシック" charset="0"/>
              </a:rPr>
              <a:t>Colombia Prototype</a:t>
            </a:r>
            <a:endParaRPr lang="en-US" sz="40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144463" y="984808"/>
            <a:ext cx="8793162" cy="1600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171450" indent="-171450">
              <a:buFont typeface="Wingdings" charset="2"/>
              <a:buChar char="§"/>
            </a:pP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The Government </a:t>
            </a:r>
            <a:r>
              <a:rPr lang="en-US" sz="1800" dirty="0">
                <a:latin typeface="Calibri" charset="0"/>
                <a:ea typeface="ＭＳ Ｐゴシック" charset="0"/>
                <a:cs typeface="Calibri" charset="0"/>
              </a:rPr>
              <a:t>(IDEAM) and 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University </a:t>
            </a:r>
            <a:r>
              <a:rPr lang="en-US" sz="1800" dirty="0">
                <a:latin typeface="Calibri" charset="0"/>
                <a:ea typeface="ＭＳ Ｐゴシック" charset="0"/>
                <a:cs typeface="Calibri" charset="0"/>
              </a:rPr>
              <a:t>(Andes) have made considerable progress in learning how to create and use Data Cubes! </a:t>
            </a:r>
            <a:endParaRPr lang="en-US" sz="1800" dirty="0" smtClean="0">
              <a:latin typeface="Calibri" charset="0"/>
              <a:ea typeface="ＭＳ Ｐゴシック" charset="0"/>
              <a:cs typeface="Calibri" charset="0"/>
            </a:endParaRPr>
          </a:p>
          <a:p>
            <a:pPr marL="171450" indent="-171450">
              <a:buFont typeface="Wingdings" charset="2"/>
              <a:buChar char="§"/>
            </a:pP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A </a:t>
            </a:r>
            <a:r>
              <a:rPr lang="en-US" sz="1800" dirty="0">
                <a:latin typeface="Calibri" charset="0"/>
                <a:ea typeface="ＭＳ Ｐゴシック" charset="0"/>
                <a:cs typeface="Calibri" charset="0"/>
              </a:rPr>
              <a:t>complete country-level Landsat Data Cube (25,000 scenes back to year 2000) 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was completed in Dec 2016.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665" y="2048256"/>
            <a:ext cx="3763951" cy="245662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721977" y="4504882"/>
            <a:ext cx="5215648" cy="1607646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171450" indent="-171450">
              <a:buFont typeface="Wingdings" charset="2"/>
              <a:buChar char="§"/>
            </a:pP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Forest mapping and land </a:t>
            </a:r>
            <a:r>
              <a:rPr lang="en-US" sz="1800" dirty="0">
                <a:latin typeface="Calibri" charset="0"/>
                <a:ea typeface="ＭＳ Ｐゴシック" charset="0"/>
                <a:cs typeface="Calibri" charset="0"/>
              </a:rPr>
              <a:t>change detection 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are </a:t>
            </a:r>
            <a:r>
              <a:rPr lang="en-US" sz="1800" dirty="0">
                <a:latin typeface="Calibri" charset="0"/>
                <a:ea typeface="ＭＳ Ｐゴシック" charset="0"/>
                <a:cs typeface="Calibri" charset="0"/>
              </a:rPr>
              <a:t>the primary application needs. </a:t>
            </a:r>
            <a:endParaRPr lang="en-US" sz="1800" dirty="0" smtClean="0">
              <a:latin typeface="Calibri" charset="0"/>
              <a:ea typeface="ＭＳ Ｐゴシック" charset="0"/>
              <a:cs typeface="Calibri" charset="0"/>
            </a:endParaRPr>
          </a:p>
          <a:p>
            <a:pPr marL="171450" indent="-171450">
              <a:buFont typeface="Wingdings" charset="2"/>
              <a:buChar char="§"/>
            </a:pP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Future </a:t>
            </a:r>
            <a:r>
              <a:rPr lang="en-US" sz="1800" dirty="0">
                <a:latin typeface="Calibri" charset="0"/>
                <a:ea typeface="ＭＳ Ｐゴシック" charset="0"/>
                <a:cs typeface="Calibri" charset="0"/>
              </a:rPr>
              <a:t>plans 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to add more </a:t>
            </a:r>
            <a:r>
              <a:rPr lang="en-US" sz="1800" dirty="0">
                <a:latin typeface="Calibri" charset="0"/>
                <a:ea typeface="ＭＳ Ｐゴシック" charset="0"/>
                <a:cs typeface="Calibri" charset="0"/>
              </a:rPr>
              <a:t>datasets and </a:t>
            </a: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applications.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800" dirty="0" smtClean="0">
                <a:latin typeface="Calibri" charset="0"/>
                <a:ea typeface="ＭＳ Ｐゴシック" charset="0"/>
                <a:cs typeface="Calibri" charset="0"/>
              </a:rPr>
              <a:t>The SEO will continue to support IDEAM and the University of Andes in the coming year.</a:t>
            </a:r>
          </a:p>
        </p:txBody>
      </p:sp>
      <p:pic>
        <p:nvPicPr>
          <p:cNvPr id="7" name="Imagen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8" y="2322691"/>
            <a:ext cx="3023439" cy="3690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03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304799" y="119143"/>
            <a:ext cx="5624945" cy="584775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b="1" dirty="0" smtClean="0">
                <a:latin typeface="Tahoma" charset="0"/>
                <a:ea typeface="ＭＳ Ｐゴシック" charset="0"/>
                <a:cs typeface="ＭＳ Ｐゴシック" charset="0"/>
              </a:rPr>
              <a:t>Colombia Work Items</a:t>
            </a:r>
            <a:endParaRPr lang="en-US" sz="3600" b="1" dirty="0">
              <a:solidFill>
                <a:srgbClr val="FFD799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0905" name="Straight Arrow Connector 2"/>
          <p:cNvCxnSpPr>
            <a:cxnSpLocks noChangeShapeType="1"/>
          </p:cNvCxnSpPr>
          <p:nvPr/>
        </p:nvCxnSpPr>
        <p:spPr bwMode="auto">
          <a:xfrm flipH="1">
            <a:off x="1816100" y="6284913"/>
            <a:ext cx="949325" cy="344487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207263" y="1041367"/>
            <a:ext cx="8534401" cy="4906096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287338" indent="-287338" algn="l" defTabSz="914400" rtl="0">
              <a:buSzPct val="120000"/>
              <a:buFont typeface="Wingdings" charset="2"/>
              <a:buChar char="§"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Colombia team has issues running WOFS (water detection) due to memory overload. They would like to run WOFS on L5-L7-L8 over long time periods.</a:t>
            </a:r>
          </a:p>
          <a:p>
            <a:pPr marL="287338" indent="-287338" algn="l" defTabSz="914400" rtl="0">
              <a:buSzPct val="120000"/>
              <a:buFont typeface="Wingdings" charset="2"/>
              <a:buChar char="§"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Colombia desires to merge their local UI with our application UI.</a:t>
            </a:r>
          </a:p>
          <a:p>
            <a:pPr marL="287338" indent="-287338" algn="l" defTabSz="914400" rtl="0">
              <a:buSzPct val="120000"/>
              <a:buFont typeface="Wingdings" charset="2"/>
              <a:buChar char="§"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Colombia team has Landsat cloud mask issues (CFMASK). Gustavo will provide GeoTIFF (input), GeoTIFF (output) and cloud mask samples. The SEO will explore “machine learning” options.</a:t>
            </a:r>
          </a:p>
          <a:p>
            <a:pPr marL="287338" indent="-287338" algn="l" defTabSz="914400" rtl="0">
              <a:buSzPct val="120000"/>
              <a:buFont typeface="Wingdings" charset="2"/>
              <a:buChar char="§"/>
            </a:pP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Colombia asked for support to run the median mosaic algorithm on their Data Cube. We will also look into using the new GA 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“Geometric </a:t>
            </a: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</a:rPr>
              <a:t>M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edian” </a:t>
            </a:r>
            <a:r>
              <a:rPr lang="en-US" sz="2000" kern="1200" dirty="0">
                <a:latin typeface="Calibri" charset="0"/>
                <a:ea typeface="ＭＳ Ｐゴシック" charset="0"/>
                <a:cs typeface="Calibri" charset="0"/>
              </a:rPr>
              <a:t>mosaic.</a:t>
            </a:r>
          </a:p>
          <a:p>
            <a:pPr marL="287338" indent="-287338" algn="l" defTabSz="914400" rtl="0">
              <a:buSzPct val="120000"/>
              <a:buFont typeface="Wingdings" charset="2"/>
              <a:buChar char="§"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The SEO will explore putting Colombia Sentinel-1 data on AWS. We will consider developing some statistical output products.</a:t>
            </a:r>
          </a:p>
          <a:p>
            <a:pPr marL="287338" indent="-287338" algn="l" defTabSz="914400" rtl="0">
              <a:buSzPct val="120000"/>
              <a:buFont typeface="Wingdings" charset="2"/>
              <a:buChar char="§"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Colombia asked if it is possible to get </a:t>
            </a:r>
            <a:r>
              <a:rPr lang="en-US" sz="2000" kern="1200" dirty="0" err="1" smtClean="0">
                <a:latin typeface="Calibri" charset="0"/>
                <a:ea typeface="ＭＳ Ｐゴシック" charset="0"/>
                <a:cs typeface="Calibri" charset="0"/>
              </a:rPr>
              <a:t>NetCDF</a:t>
            </a: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 ARD for Sentinel-1 from the Alaska Science Facility (ASF). This is basically the concept of a “data cube on demand”. We are exploring that option with NASA.</a:t>
            </a:r>
          </a:p>
          <a:p>
            <a:pPr marL="287338" indent="-287338" algn="l" defTabSz="914400" rtl="0">
              <a:buSzPct val="120000"/>
              <a:buFont typeface="Wingdings" charset="2"/>
              <a:buChar char="§"/>
            </a:pPr>
            <a:r>
              <a:rPr lang="en-US" sz="2000" kern="1200" dirty="0" smtClean="0">
                <a:latin typeface="Calibri" charset="0"/>
                <a:ea typeface="ＭＳ Ｐゴシック" charset="0"/>
                <a:cs typeface="Calibri" charset="0"/>
              </a:rPr>
              <a:t>The Colombia team would like us to explore WMS data cube links to QGIS.</a:t>
            </a:r>
          </a:p>
        </p:txBody>
      </p:sp>
    </p:spTree>
    <p:extLst>
      <p:ext uri="{BB962C8B-B14F-4D97-AF65-F5344CB8AC3E}">
        <p14:creationId xmlns:p14="http://schemas.microsoft.com/office/powerpoint/2010/main" val="5052464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00024" y="103188"/>
            <a:ext cx="6837773" cy="944563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SEO and FAO Collaboration</a:t>
            </a:r>
            <a:endParaRPr lang="pt-BR" dirty="0" smtClean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200024" y="1139235"/>
            <a:ext cx="6304596" cy="4831901"/>
          </a:xfrm>
        </p:spPr>
        <p:txBody>
          <a:bodyPr/>
          <a:lstStyle/>
          <a:p>
            <a:pPr marL="171450" indent="-171450"/>
            <a:r>
              <a:rPr lang="en-GB" sz="1800" dirty="0"/>
              <a:t>Brian Killough (CEOS SEO) and Erik Lindquist (FAO, Forestry) i</a:t>
            </a:r>
            <a:r>
              <a:rPr lang="en-GB" sz="1800" dirty="0" smtClean="0"/>
              <a:t>dentified </a:t>
            </a:r>
            <a:r>
              <a:rPr lang="en-GB" sz="1800" dirty="0"/>
              <a:t>several cooperative tasks </a:t>
            </a:r>
            <a:r>
              <a:rPr lang="en-GB" sz="1800" dirty="0" smtClean="0"/>
              <a:t>to investigate how the SEPAL tool can be connected to the Open Data Cube.</a:t>
            </a:r>
          </a:p>
          <a:p>
            <a:pPr marL="171450" indent="-171450"/>
            <a:r>
              <a:rPr lang="en-GB" sz="1800" dirty="0" smtClean="0"/>
              <a:t>Erik has downloaded a sample data cube (</a:t>
            </a:r>
            <a:r>
              <a:rPr lang="en-GB" sz="1800" dirty="0" err="1" smtClean="0"/>
              <a:t>NetCDF</a:t>
            </a:r>
            <a:r>
              <a:rPr lang="en-GB" sz="1800" dirty="0" smtClean="0"/>
              <a:t> format sub-sample of one of our AWS cubes) and is evaluating its potential to support the FAO workflow. Erik will report more in his presentation.</a:t>
            </a:r>
          </a:p>
          <a:p>
            <a:pPr marL="171450" indent="-171450"/>
            <a:r>
              <a:rPr lang="en-GB" sz="1800" dirty="0"/>
              <a:t>The SEO (Andrew Cherry) has reviewed the SEPAL tool and completed a report that highlights strengths and weaknesses.</a:t>
            </a:r>
          </a:p>
          <a:p>
            <a:pPr marL="171450" indent="-171450"/>
            <a:r>
              <a:rPr lang="en-GB" sz="1800" dirty="0" smtClean="0"/>
              <a:t>The SEO has completed its first demonstration of change detection analyses using a data cube (e.g. CCDC). We will be starting a new task with Jan </a:t>
            </a:r>
            <a:r>
              <a:rPr lang="en-GB" sz="1800" dirty="0" err="1" smtClean="0"/>
              <a:t>Verbesselt</a:t>
            </a:r>
            <a:r>
              <a:rPr lang="en-GB" sz="1800" dirty="0" smtClean="0"/>
              <a:t> in June 2017 to test BFAST with the data cube.</a:t>
            </a:r>
          </a:p>
          <a:p>
            <a:pPr marL="171450" indent="-171450"/>
            <a:r>
              <a:rPr lang="en-GB" sz="1800" dirty="0" smtClean="0"/>
              <a:t>The SEO would like to get feedback from FAO on our plans for Sentinel-1 ARD.</a:t>
            </a:r>
          </a:p>
          <a:p>
            <a:pPr marL="171450" indent="-171450"/>
            <a:endParaRPr lang="en-GB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364" y="1139235"/>
            <a:ext cx="1659507" cy="1640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804" y="3134840"/>
            <a:ext cx="2420609" cy="152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1645</Words>
  <Application>Microsoft Macintosh PowerPoint</Application>
  <PresentationFormat>On-screen Show (4:3)</PresentationFormat>
  <Paragraphs>166</Paragraphs>
  <Slides>26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 Bold</vt:lpstr>
      <vt:lpstr>Calibri</vt:lpstr>
      <vt:lpstr>Century Gothic</vt:lpstr>
      <vt:lpstr>Courier New</vt:lpstr>
      <vt:lpstr>Helvetica</vt:lpstr>
      <vt:lpstr>ＭＳ Ｐゴシック</vt:lpstr>
      <vt:lpstr>Proxima Nova Regular</vt:lpstr>
      <vt:lpstr>Tahoma</vt:lpstr>
      <vt:lpstr>Times New Roman</vt:lpstr>
      <vt:lpstr>Wingdings</vt:lpstr>
      <vt:lpstr>Arial</vt:lpstr>
      <vt:lpstr>Office Theme</vt:lpstr>
      <vt:lpstr>Bitmap Image</vt:lpstr>
      <vt:lpstr>GFOI Space Data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Colombia Prototype</vt:lpstr>
      <vt:lpstr>Colombia Work Items</vt:lpstr>
      <vt:lpstr>SEO and FAO Collaboration</vt:lpstr>
      <vt:lpstr>PowerPoint Presentation</vt:lpstr>
      <vt:lpstr>PowerPoint Presentation</vt:lpstr>
      <vt:lpstr>Why Data Cubes?</vt:lpstr>
      <vt:lpstr>Open Data Cube Vision</vt:lpstr>
      <vt:lpstr>Data Cube Prototypes The Road to 20 countries by 2020</vt:lpstr>
      <vt:lpstr>Sentinel-1 ARD Processing</vt:lpstr>
      <vt:lpstr>Vietnam Prototype</vt:lpstr>
      <vt:lpstr>Vietnam Examples</vt:lpstr>
      <vt:lpstr>Interoperability Test Plans</vt:lpstr>
      <vt:lpstr>Vietnam Example - Optical</vt:lpstr>
      <vt:lpstr>Vietnam Example - Radar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Steventon</dc:creator>
  <cp:lastModifiedBy>Brian Killough</cp:lastModifiedBy>
  <cp:revision>177</cp:revision>
  <dcterms:created xsi:type="dcterms:W3CDTF">2015-02-13T06:47:15Z</dcterms:created>
  <dcterms:modified xsi:type="dcterms:W3CDTF">2017-04-09T05:42:57Z</dcterms:modified>
</cp:coreProperties>
</file>