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49" r:id="rId3"/>
  </p:sldMasterIdLst>
  <p:notesMasterIdLst>
    <p:notesMasterId r:id="rId15"/>
  </p:notesMasterIdLst>
  <p:handoutMasterIdLst>
    <p:handoutMasterId r:id="rId16"/>
  </p:handoutMasterIdLst>
  <p:sldIdLst>
    <p:sldId id="311" r:id="rId4"/>
    <p:sldId id="312" r:id="rId5"/>
    <p:sldId id="314" r:id="rId6"/>
    <p:sldId id="299" r:id="rId7"/>
    <p:sldId id="313" r:id="rId8"/>
    <p:sldId id="325" r:id="rId9"/>
    <p:sldId id="326" r:id="rId10"/>
    <p:sldId id="322" r:id="rId11"/>
    <p:sldId id="321" r:id="rId12"/>
    <p:sldId id="320" r:id="rId13"/>
    <p:sldId id="324" r:id="rId14"/>
  </p:sldIdLst>
  <p:sldSz cx="9144000" cy="6858000" type="screen4x3"/>
  <p:notesSz cx="6858000" cy="9144000"/>
  <p:custDataLst>
    <p:tags r:id="rId17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88442" autoAdjust="0"/>
  </p:normalViewPr>
  <p:slideViewPr>
    <p:cSldViewPr snapToGrid="0" showGuides="1">
      <p:cViewPr>
        <p:scale>
          <a:sx n="60" d="100"/>
          <a:sy n="60" d="100"/>
        </p:scale>
        <p:origin x="-72" y="-72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A8EB-9D40-4585-8CDE-5107D626FB64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9D94B-27A9-4F5E-9B3F-6C65C0FAF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5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13EC-55D7-41F0-A036-C6C2004D125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BCC9-0A2B-4666-858D-A0384EB7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R&amp;D Coordination component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will encourage their community to report their research using the CARL framework in order to assess progress toward operational readiness.</a:t>
            </a:r>
          </a:p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Space Data Coordination Group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use CARL to assess approaches to develop platforms, data access and tools that help bridge the gap between scientific and technological developments and country MRV needs.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Methods and Guidance Document component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utilise CARL in assessing and prioritising the development of new guidance on emerging operational technology/methods.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Capacity Building component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communicate the readiness level (through the development of training materials) of the method/technology that forms part of its country outreach/engagement and would encourage countries to seek to build their capacity in technologies that are considered operational (levels 7-9).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Ultimately,</a:t>
            </a:r>
            <a:r>
              <a:rPr lang="en-NZ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countries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use the outputs from CARL to aid decision making concerning the adoption of various technologies/methods/tools/data sources related to National Forest Monitoring Systems and REDD+ MRV.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Space Data Co-ordination Group, which will become the Data Coordination Component once GFOI's Phase 2 is operationalized.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542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9797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94904-B664-4042-BE4D-FBC042F3781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4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6" y="2262392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3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7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6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8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3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3" y="230194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1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3" y="6127851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840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36C07-7E76-46D3-B86B-6AF7C60E533E}" type="datetimeFigureOut">
              <a:rPr lang="nl-NL">
                <a:solidFill>
                  <a:srgbClr val="00517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10-4-2017</a:t>
            </a:fld>
            <a:endParaRPr lang="nl-NL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96D49-DAE3-40DE-93E0-41688E0A5016}" type="slidenum">
              <a:rPr lang="nl-NL">
                <a:solidFill>
                  <a:srgbClr val="00517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>
              <a:solidFill>
                <a:srgbClr val="00517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2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8E1F-5F8B-4A7C-B424-F97AC37353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1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89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9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93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65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83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58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4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er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194" y="620688"/>
            <a:ext cx="4764830" cy="55406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697" y="749509"/>
            <a:ext cx="8214610" cy="524655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7062"/>
          </a:xfrm>
          <a:prstGeom prst="rect">
            <a:avLst/>
          </a:prstGeom>
          <a:solidFill>
            <a:srgbClr val="9BCA3E"/>
          </a:solidFill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153463"/>
            <a:ext cx="9144000" cy="704538"/>
            <a:chOff x="0" y="6153463"/>
            <a:chExt cx="9144000" cy="704538"/>
          </a:xfrm>
        </p:grpSpPr>
        <p:grpSp>
          <p:nvGrpSpPr>
            <p:cNvPr id="15" name="Group 12"/>
            <p:cNvGrpSpPr/>
            <p:nvPr userDrawn="1"/>
          </p:nvGrpSpPr>
          <p:grpSpPr>
            <a:xfrm>
              <a:off x="0" y="6153463"/>
              <a:ext cx="9144000" cy="704538"/>
              <a:chOff x="0" y="6153463"/>
              <a:chExt cx="9144000" cy="7045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0" y="6153463"/>
                <a:ext cx="9144000" cy="704538"/>
              </a:xfrm>
              <a:prstGeom prst="rect">
                <a:avLst/>
              </a:prstGeom>
              <a:solidFill>
                <a:srgbClr val="9BC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830888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 err="1" smtClean="0">
                    <a:solidFill>
                      <a:prstClr val="white"/>
                    </a:solidFill>
                    <a:latin typeface="Century Gothic" pitchFamily="34" charset="0"/>
                  </a:rPr>
                  <a:t>www.robinproject.info</a:t>
                </a:r>
                <a:endParaRPr lang="en-GB" sz="1200" b="1" dirty="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54636" y="6271158"/>
                <a:ext cx="4751882" cy="469148"/>
              </a:xfrm>
              <a:prstGeom prst="rect">
                <a:avLst/>
              </a:prstGeom>
              <a:solidFill>
                <a:srgbClr val="9BC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 smtClean="0">
                    <a:solidFill>
                      <a:prstClr val="white"/>
                    </a:solidFill>
                    <a:latin typeface="Century Gothic" pitchFamily="34" charset="0"/>
                  </a:rPr>
                  <a:t>Role of Biodiversity in Climate Change Mitigation</a:t>
                </a:r>
                <a:endParaRPr lang="en-GB" sz="1400" dirty="0">
                  <a:solidFill>
                    <a:prstClr val="white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19" name="Picture 18" descr="ROBIN logo.jp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0177" y="6195388"/>
                <a:ext cx="403447" cy="620688"/>
              </a:xfrm>
              <a:prstGeom prst="rect">
                <a:avLst/>
              </a:prstGeom>
            </p:spPr>
          </p:pic>
        </p:grpSp>
        <p:pic>
          <p:nvPicPr>
            <p:cNvPr id="16" name="Picture 15" descr="jaune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8368284" y="6314502"/>
              <a:ext cx="568248" cy="38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97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32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30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60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4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24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33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53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0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98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10-4-2017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7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1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6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4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4" y="2262392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3800903" y="6127851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3" y="230194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01050" y="6181725"/>
            <a:ext cx="5143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D7F9-9847-4425-B988-C2C57F73D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747" r:id="rId21"/>
    <p:sldLayoutId id="2147483748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35FAB0-56D9-4ECA-8115-2CF59304D3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09A325-B774-4D80-AFEC-27B9A84FA4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36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10-4-2017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97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fcgold.wur.nl/sites/gofcgold-gfoi_sciencemeeting2016.php" TargetMode="External"/><Relationship Id="rId2" Type="http://schemas.openxmlformats.org/officeDocument/2006/relationships/hyperlink" Target="http://www.gfoi.org/r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fcgold.wur.nl/documents/GFOI-RD-Activiti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orestcarbonpartnership.org/redd-training-material-forest-monitoring" TargetMode="External"/><Relationship Id="rId5" Type="http://schemas.openxmlformats.org/officeDocument/2006/relationships/hyperlink" Target="http://www.gofcgold.wur.nl/redd/Training_materials.php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fcgold.wur.nl/redd/Training_materials.ph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55465"/>
            <a:ext cx="9144000" cy="36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5172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2" y="2301992"/>
            <a:ext cx="81438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i="1" dirty="0" smtClean="0">
              <a:solidFill>
                <a:srgbClr val="005172"/>
              </a:solidFill>
              <a:latin typeface="Calibri" pitchFamily="34" charset="0"/>
            </a:endParaRPr>
          </a:p>
          <a:p>
            <a:pPr algn="ctr"/>
            <a:r>
              <a:rPr lang="en-GB" sz="2400" i="1" dirty="0" smtClean="0">
                <a:solidFill>
                  <a:srgbClr val="005172"/>
                </a:solidFill>
                <a:latin typeface="Calibri" pitchFamily="34" charset="0"/>
              </a:rPr>
              <a:t>Martin Herold, Brice Mora, Sarah Carter</a:t>
            </a:r>
          </a:p>
          <a:p>
            <a:pPr algn="ctr"/>
            <a:r>
              <a:rPr lang="en-GB" sz="2400" i="1" dirty="0" smtClean="0">
                <a:solidFill>
                  <a:srgbClr val="005172"/>
                </a:solidFill>
                <a:latin typeface="Calibri" pitchFamily="34" charset="0"/>
              </a:rPr>
              <a:t>Anthea Mitchell, Ake Rosenqvist, </a:t>
            </a:r>
          </a:p>
          <a:p>
            <a:pPr algn="ctr"/>
            <a:r>
              <a:rPr lang="en-GB" sz="2400" i="1" dirty="0" smtClean="0">
                <a:solidFill>
                  <a:srgbClr val="005172"/>
                </a:solidFill>
                <a:latin typeface="Calibri" pitchFamily="34" charset="0"/>
              </a:rPr>
              <a:t>Frank-Martin Seifert</a:t>
            </a:r>
          </a:p>
          <a:p>
            <a:pPr algn="ctr"/>
            <a:endParaRPr lang="en-GB" sz="2400" i="1" dirty="0" smtClean="0">
              <a:solidFill>
                <a:srgbClr val="005172"/>
              </a:solidFill>
              <a:latin typeface="Calibri" pitchFamily="34" charset="0"/>
            </a:endParaRPr>
          </a:p>
          <a:p>
            <a:pPr algn="ctr"/>
            <a:endParaRPr lang="en-GB" sz="2400" i="1" dirty="0">
              <a:solidFill>
                <a:srgbClr val="005172"/>
              </a:solidFill>
              <a:latin typeface="Calibri" pitchFamily="34" charset="0"/>
            </a:endParaRPr>
          </a:p>
          <a:p>
            <a:pPr algn="ctr"/>
            <a:r>
              <a:rPr lang="en-GB" i="1" dirty="0" smtClean="0">
                <a:solidFill>
                  <a:srgbClr val="005172"/>
                </a:solidFill>
                <a:latin typeface="Calibri" pitchFamily="34" charset="0"/>
              </a:rPr>
              <a:t>GFOI plenary</a:t>
            </a:r>
          </a:p>
          <a:p>
            <a:pPr algn="ctr"/>
            <a:r>
              <a:rPr lang="en-GB" i="1" dirty="0" err="1" smtClean="0">
                <a:solidFill>
                  <a:srgbClr val="005172"/>
                </a:solidFill>
              </a:rPr>
              <a:t>Ho</a:t>
            </a:r>
            <a:r>
              <a:rPr lang="en-GB" i="1" dirty="0" smtClean="0">
                <a:solidFill>
                  <a:srgbClr val="005172"/>
                </a:solidFill>
              </a:rPr>
              <a:t> Chi Minh City</a:t>
            </a:r>
            <a:r>
              <a:rPr lang="en-GB" i="1" dirty="0" smtClean="0">
                <a:solidFill>
                  <a:srgbClr val="005172"/>
                </a:solidFill>
                <a:latin typeface="Calibri" pitchFamily="34" charset="0"/>
              </a:rPr>
              <a:t>, </a:t>
            </a:r>
            <a:r>
              <a:rPr lang="en-GB" i="1" dirty="0" smtClean="0">
                <a:solidFill>
                  <a:srgbClr val="005172"/>
                </a:solidFill>
              </a:rPr>
              <a:t>10</a:t>
            </a:r>
            <a:r>
              <a:rPr lang="en-GB" i="1" dirty="0" smtClean="0">
                <a:solidFill>
                  <a:srgbClr val="005172"/>
                </a:solidFill>
                <a:latin typeface="Calibri" pitchFamily="34" charset="0"/>
              </a:rPr>
              <a:t>. </a:t>
            </a:r>
            <a:r>
              <a:rPr lang="en-GB" i="1" dirty="0" smtClean="0">
                <a:solidFill>
                  <a:srgbClr val="005172"/>
                </a:solidFill>
              </a:rPr>
              <a:t>April.</a:t>
            </a:r>
            <a:r>
              <a:rPr lang="en-GB" i="1" dirty="0" smtClean="0">
                <a:solidFill>
                  <a:srgbClr val="005172"/>
                </a:solidFill>
                <a:latin typeface="Calibri" pitchFamily="34" charset="0"/>
              </a:rPr>
              <a:t> 2017</a:t>
            </a:r>
            <a:endParaRPr lang="en-GB" i="1" dirty="0">
              <a:solidFill>
                <a:srgbClr val="005172"/>
              </a:solidFill>
              <a:latin typeface="Calibri" pitchFamily="34" charset="0"/>
            </a:endParaRPr>
          </a:p>
          <a:p>
            <a:pPr algn="ctr"/>
            <a:endParaRPr lang="en-GB" sz="2400" i="1" dirty="0" smtClean="0">
              <a:solidFill>
                <a:srgbClr val="005172"/>
              </a:solidFill>
              <a:latin typeface="Calibri" pitchFamily="34" charset="0"/>
            </a:endParaRPr>
          </a:p>
          <a:p>
            <a:pPr algn="ctr"/>
            <a:endParaRPr lang="en-GB" sz="1000" i="1" dirty="0" smtClean="0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6596" y="842852"/>
            <a:ext cx="8010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005172"/>
                </a:solidFill>
                <a:latin typeface="Calibri" pitchFamily="34" charset="0"/>
              </a:rPr>
              <a:t>R&amp;D coordination component</a:t>
            </a:r>
            <a:endParaRPr lang="en-GB" sz="3600" i="1" dirty="0">
              <a:solidFill>
                <a:srgbClr val="005172"/>
              </a:solidFill>
              <a:latin typeface="Calibri" pitchFamily="34" charset="0"/>
            </a:endParaRPr>
          </a:p>
        </p:txBody>
      </p:sp>
      <p:pic>
        <p:nvPicPr>
          <p:cNvPr id="6" name="Picture 5" descr="C:\Users\mora001\Desktop\GOFC-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06" y="6025158"/>
            <a:ext cx="1799897" cy="75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untitl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0"/>
          <a:stretch/>
        </p:blipFill>
        <p:spPr bwMode="auto">
          <a:xfrm>
            <a:off x="4132114" y="6025164"/>
            <a:ext cx="1876849" cy="7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4" y="644261"/>
            <a:ext cx="2018376" cy="98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40125"/>
          </a:xfrm>
        </p:spPr>
        <p:txBody>
          <a:bodyPr/>
          <a:lstStyle/>
          <a:p>
            <a:r>
              <a:rPr lang="en-GB" sz="2800" dirty="0" smtClean="0"/>
              <a:t>R&amp;D coordination: next steps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195" y="1213477"/>
            <a:ext cx="8521188" cy="4483667"/>
          </a:xfrm>
        </p:spPr>
        <p:txBody>
          <a:bodyPr/>
          <a:lstStyle/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Model: Country needs -&gt; R&amp;D priorities -&gt; support/research -&gt; synthesis/guidance -&gt; capacities development</a:t>
            </a:r>
          </a:p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R&amp;D representation on the leads</a:t>
            </a:r>
          </a:p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Network of experts respond to specific (technical) issues (countries, donors): from tools to practices</a:t>
            </a: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CARL framework: finalization and implementation</a:t>
            </a:r>
          </a:p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Joint capacity building (i.e. webinars)</a:t>
            </a:r>
          </a:p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Future </a:t>
            </a:r>
            <a:r>
              <a:rPr lang="en-CA" sz="2400" dirty="0">
                <a:solidFill>
                  <a:schemeClr val="tx1"/>
                </a:solidFill>
              </a:rPr>
              <a:t>of R&amp;D </a:t>
            </a:r>
            <a:r>
              <a:rPr lang="en-CA" sz="2400" dirty="0" smtClean="0">
                <a:solidFill>
                  <a:schemeClr val="tx1"/>
                </a:solidFill>
              </a:rPr>
              <a:t>coordination in the longer term</a:t>
            </a:r>
          </a:p>
          <a:p>
            <a:pPr marL="514350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Plenary: </a:t>
            </a:r>
          </a:p>
          <a:p>
            <a:pPr marL="1244600" lvl="1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Objectives for next R&amp;D expert workshop</a:t>
            </a:r>
          </a:p>
          <a:p>
            <a:pPr marL="1244600" lvl="1" indent="-5143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Information session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65" y="5744442"/>
            <a:ext cx="1980848" cy="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81" y="6120230"/>
            <a:ext cx="1756958" cy="7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31" y="141890"/>
            <a:ext cx="1996613" cy="9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395586"/>
          </a:xfrm>
        </p:spPr>
        <p:txBody>
          <a:bodyPr>
            <a:noAutofit/>
          </a:bodyPr>
          <a:lstStyle/>
          <a:p>
            <a:r>
              <a:rPr lang="en-GB" sz="3200" dirty="0" smtClean="0"/>
              <a:t>Information station Wednesday 12 April:</a:t>
            </a:r>
            <a:br>
              <a:rPr lang="en-GB" sz="3200" dirty="0" smtClean="0"/>
            </a:br>
            <a:r>
              <a:rPr lang="en-GB" sz="3200" dirty="0" smtClean="0"/>
              <a:t>R&amp;D topics and  GOFC-GOLD training materials  -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Indochine</a:t>
            </a:r>
            <a:r>
              <a:rPr lang="en-GB" sz="3200" i="1" dirty="0" smtClean="0"/>
              <a:t> Ballroom</a:t>
            </a:r>
            <a:endParaRPr lang="en-GB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72815"/>
            <a:ext cx="8496944" cy="454317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Morning session: 11:15-12:30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11:15 – 12:00 </a:t>
            </a:r>
            <a:r>
              <a:rPr lang="en-GB" b="1" dirty="0" smtClean="0">
                <a:solidFill>
                  <a:schemeClr val="tx2"/>
                </a:solidFill>
              </a:rPr>
              <a:t>CARL framework (Communication and Assessment Readiness Levels) for progress toward operational forest monitoring systems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Martin Herold, Wageningen University 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12:00 – 12:30 </a:t>
            </a:r>
            <a:r>
              <a:rPr lang="en-GB" b="1" dirty="0" smtClean="0">
                <a:solidFill>
                  <a:schemeClr val="tx2"/>
                </a:solidFill>
              </a:rPr>
              <a:t>GOFC-GOLD / World Bank REDD+ MRV training materials,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Sarah Carter,  Wageningen University / GOFC-GOLD</a:t>
            </a: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Afternoon session: 13:30-15:00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13:30 – 14:00 </a:t>
            </a:r>
            <a:r>
              <a:rPr lang="en-GB" b="1" dirty="0" smtClean="0">
                <a:solidFill>
                  <a:schemeClr val="tx2"/>
                </a:solidFill>
              </a:rPr>
              <a:t>The latest R&amp;D outputs, news and priority themes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Anthea Mitchell, The University of New South Wales 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14:00 – 15:00 </a:t>
            </a:r>
            <a:r>
              <a:rPr lang="en-GB" b="1" dirty="0" smtClean="0">
                <a:solidFill>
                  <a:schemeClr val="tx2"/>
                </a:solidFill>
              </a:rPr>
              <a:t>Country R&amp;D needs - planning future support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</a:p>
          <a:p>
            <a:pPr algn="l"/>
            <a:r>
              <a:rPr lang="en-GB" dirty="0" smtClean="0">
                <a:solidFill>
                  <a:schemeClr val="tx2"/>
                </a:solidFill>
              </a:rPr>
              <a:t>Inge Jonckheere, FAO / UN REDD</a:t>
            </a:r>
          </a:p>
          <a:p>
            <a:pPr algn="l"/>
            <a:endParaRPr lang="en-GB" dirty="0" smtClean="0">
              <a:solidFill>
                <a:schemeClr val="tx2"/>
              </a:solidFill>
            </a:endParaRPr>
          </a:p>
          <a:p>
            <a:pPr algn="l"/>
            <a:r>
              <a:rPr lang="en-GB" i="1" dirty="0" smtClean="0">
                <a:solidFill>
                  <a:schemeClr val="tx2"/>
                </a:solidFill>
              </a:rPr>
              <a:t>Feel free to join for just one session or the whole programme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Afbeelding 11" descr="logo_WB FCP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37" y="6095683"/>
            <a:ext cx="946938" cy="6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GOF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96" y="5949280"/>
            <a:ext cx="1742852" cy="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7094" r="66136" b="76884"/>
          <a:stretch>
            <a:fillRect/>
          </a:stretch>
        </p:blipFill>
        <p:spPr bwMode="auto">
          <a:xfrm>
            <a:off x="4934609" y="6124807"/>
            <a:ext cx="1471614" cy="6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050024" y="2742698"/>
            <a:ext cx="1982301" cy="1284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R&amp;D teams addressing priorities in dedicate projects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19147" y="1070127"/>
            <a:ext cx="302617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Advocacy  role for novel data and approaches: potential and limitations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105856" y="2874806"/>
            <a:ext cx="144016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Country needs / capacities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1870" y="1938702"/>
            <a:ext cx="1188132" cy="432048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Data access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76086" y="2982818"/>
            <a:ext cx="1188132" cy="432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Funding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0282" y="2982818"/>
            <a:ext cx="118813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Research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1870" y="4026934"/>
            <a:ext cx="1206000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Capacity building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7085" y="5107054"/>
            <a:ext cx="1206134" cy="576064"/>
          </a:xfrm>
          <a:prstGeom prst="roundRect">
            <a:avLst/>
          </a:prstGeom>
          <a:solidFill>
            <a:srgbClr val="0070C0"/>
          </a:solidFill>
          <a:ln>
            <a:solidFill>
              <a:srgbClr val="00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Methods &amp; Guidance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2300" y="4026934"/>
            <a:ext cx="864096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23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R&amp;D</a:t>
            </a:r>
          </a:p>
        </p:txBody>
      </p:sp>
      <p:cxnSp>
        <p:nvCxnSpPr>
          <p:cNvPr id="13" name="Curved Connector 12"/>
          <p:cNvCxnSpPr>
            <a:stCxn id="5" idx="3"/>
            <a:endCxn id="7" idx="0"/>
          </p:cNvCxnSpPr>
          <p:nvPr/>
        </p:nvCxnSpPr>
        <p:spPr>
          <a:xfrm>
            <a:off x="3420003" y="2154726"/>
            <a:ext cx="3114346" cy="828092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7" idx="2"/>
          </p:cNvCxnSpPr>
          <p:nvPr/>
        </p:nvCxnSpPr>
        <p:spPr>
          <a:xfrm rot="16200000" flipH="1">
            <a:off x="6228847" y="3720375"/>
            <a:ext cx="61100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4" idx="2"/>
          </p:cNvCxnSpPr>
          <p:nvPr/>
        </p:nvCxnSpPr>
        <p:spPr>
          <a:xfrm rot="5400000">
            <a:off x="2573908" y="3774907"/>
            <a:ext cx="504056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5400000">
            <a:off x="2537904" y="2622784"/>
            <a:ext cx="504056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6" idx="1"/>
          </p:cNvCxnSpPr>
          <p:nvPr/>
        </p:nvCxnSpPr>
        <p:spPr>
          <a:xfrm flipV="1">
            <a:off x="3538584" y="3198842"/>
            <a:ext cx="637504" cy="785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flipV="1">
            <a:off x="5372061" y="3208934"/>
            <a:ext cx="576064" cy="3052"/>
          </a:xfrm>
          <a:prstGeom prst="curvedConnector3">
            <a:avLst>
              <a:gd name="adj1" fmla="val 4823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endCxn id="4" idx="1"/>
          </p:cNvCxnSpPr>
          <p:nvPr/>
        </p:nvCxnSpPr>
        <p:spPr>
          <a:xfrm flipV="1">
            <a:off x="1511790" y="3198842"/>
            <a:ext cx="594066" cy="471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647694" y="2946813"/>
            <a:ext cx="864000" cy="576000"/>
          </a:xfrm>
          <a:prstGeom prst="round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Space Data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71" name="Curved Connector 70"/>
          <p:cNvCxnSpPr>
            <a:stCxn id="11" idx="2"/>
            <a:endCxn id="10" idx="3"/>
          </p:cNvCxnSpPr>
          <p:nvPr/>
        </p:nvCxnSpPr>
        <p:spPr>
          <a:xfrm rot="5400000">
            <a:off x="5557740" y="4418481"/>
            <a:ext cx="792088" cy="1161129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70" idx="0"/>
            <a:endCxn id="5" idx="1"/>
          </p:cNvCxnSpPr>
          <p:nvPr/>
        </p:nvCxnSpPr>
        <p:spPr>
          <a:xfrm rot="5400000" flipH="1" flipV="1">
            <a:off x="1259742" y="1974685"/>
            <a:ext cx="792087" cy="1152176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70" idx="2"/>
            <a:endCxn id="9" idx="1"/>
          </p:cNvCxnSpPr>
          <p:nvPr/>
        </p:nvCxnSpPr>
        <p:spPr>
          <a:xfrm rot="16200000" flipH="1">
            <a:off x="1259709" y="3342801"/>
            <a:ext cx="792153" cy="1152176"/>
          </a:xfrm>
          <a:prstGeom prst="curvedConnector2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9" idx="3"/>
            <a:endCxn id="11" idx="1"/>
          </p:cNvCxnSpPr>
          <p:nvPr/>
        </p:nvCxnSpPr>
        <p:spPr>
          <a:xfrm>
            <a:off x="3437871" y="4314966"/>
            <a:ext cx="2664430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9" idx="3"/>
            <a:endCxn id="6" idx="2"/>
          </p:cNvCxnSpPr>
          <p:nvPr/>
        </p:nvCxnSpPr>
        <p:spPr>
          <a:xfrm flipV="1">
            <a:off x="3437870" y="3414866"/>
            <a:ext cx="1332282" cy="900100"/>
          </a:xfrm>
          <a:prstGeom prst="curvedConnector2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1" idx="1"/>
            <a:endCxn id="6" idx="2"/>
          </p:cNvCxnSpPr>
          <p:nvPr/>
        </p:nvCxnSpPr>
        <p:spPr>
          <a:xfrm rot="10800000">
            <a:off x="4770153" y="3414866"/>
            <a:ext cx="1332148" cy="900100"/>
          </a:xfrm>
          <a:prstGeom prst="curvedConnector2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9" idx="2"/>
            <a:endCxn id="10" idx="1"/>
          </p:cNvCxnSpPr>
          <p:nvPr/>
        </p:nvCxnSpPr>
        <p:spPr>
          <a:xfrm rot="16200000" flipH="1">
            <a:off x="3104933" y="4332940"/>
            <a:ext cx="792088" cy="1332215"/>
          </a:xfrm>
          <a:prstGeom prst="curvedConnector2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73276" y="-152247"/>
            <a:ext cx="8442796" cy="129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dirty="0" smtClean="0"/>
              <a:t>R&amp;D as part of the GFOI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4116040" y="1440584"/>
            <a:ext cx="32441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Assessing country needs to define R&amp;D priorities and stimulate research and funding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740252" y="5125973"/>
            <a:ext cx="3208445" cy="1590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synthesis (expert workshops) on key issues (countries, donors) and regular updates of guidance documents (</a:t>
            </a:r>
            <a:r>
              <a:rPr lang="en-GB" dirty="0"/>
              <a:t>GFOI </a:t>
            </a:r>
            <a:r>
              <a:rPr lang="en-GB" dirty="0" smtClean="0"/>
              <a:t>MGD)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09561" y="5091709"/>
            <a:ext cx="302617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Development of training materials and joint capacity building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1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14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40125"/>
          </a:xfrm>
        </p:spPr>
        <p:txBody>
          <a:bodyPr/>
          <a:lstStyle/>
          <a:p>
            <a:r>
              <a:rPr lang="en-GB" sz="2800" dirty="0" smtClean="0"/>
              <a:t>Recent/planned R&amp;D synthesis workshops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5436" y="1135302"/>
            <a:ext cx="8521188" cy="5801528"/>
          </a:xfrm>
        </p:spPr>
        <p:txBody>
          <a:bodyPr/>
          <a:lstStyle/>
          <a:p>
            <a:pPr>
              <a:buSzPct val="100000"/>
            </a:pPr>
            <a:r>
              <a:rPr lang="en-GB" sz="2000" b="1" dirty="0" smtClean="0"/>
              <a:t>5 R&amp;D workshops in 2014/15/16 (</a:t>
            </a:r>
            <a:r>
              <a:rPr lang="en-GB" sz="2000" b="1" dirty="0" smtClean="0">
                <a:hlinkClick r:id="rId2"/>
              </a:rPr>
              <a:t>www.gfoi.org/rd</a:t>
            </a:r>
            <a:r>
              <a:rPr lang="en-GB" sz="2000" b="1" dirty="0" smtClean="0"/>
              <a:t>) </a:t>
            </a:r>
            <a:endParaRPr lang="en-GB" sz="2000" dirty="0"/>
          </a:p>
          <a:p>
            <a:pPr>
              <a:buSzPct val="100000"/>
            </a:pPr>
            <a:r>
              <a:rPr lang="en-GB" sz="2000" b="1" dirty="0" smtClean="0"/>
              <a:t>Nov. </a:t>
            </a:r>
            <a:r>
              <a:rPr lang="en-GB" sz="2000" b="1" dirty="0"/>
              <a:t>2015</a:t>
            </a:r>
            <a:r>
              <a:rPr lang="en-GB" sz="2000" dirty="0"/>
              <a:t>: Global datasets for national REDD+ measuring and </a:t>
            </a:r>
            <a:r>
              <a:rPr lang="en-GB" sz="2000" dirty="0" smtClean="0"/>
              <a:t>monitoring (new MGD module)</a:t>
            </a:r>
          </a:p>
          <a:p>
            <a:pPr>
              <a:buSzPct val="100000"/>
            </a:pPr>
            <a:r>
              <a:rPr lang="en-GB" sz="2000" b="1" dirty="0" smtClean="0"/>
              <a:t>Oct/Nov 2016</a:t>
            </a:r>
            <a:r>
              <a:rPr lang="en-GB" sz="2000" dirty="0" smtClean="0"/>
              <a:t>: Joint GFOI/GOFC-GOLD R&amp;D workshop</a:t>
            </a:r>
          </a:p>
          <a:p>
            <a:pPr lvl="1">
              <a:buSzPct val="100000"/>
            </a:pPr>
            <a:r>
              <a:rPr lang="en-GB" sz="2000" dirty="0" smtClean="0"/>
              <a:t>R&amp;D working plan for next years, incl. biomass</a:t>
            </a:r>
          </a:p>
          <a:p>
            <a:pPr lvl="1">
              <a:buSzPct val="100000"/>
            </a:pPr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www.gofcgold.wur.nl/sites/gofcgold-gfoi_sciencemeeting2016.php</a:t>
            </a:r>
            <a:r>
              <a:rPr lang="en-GB" sz="1400" dirty="0" smtClean="0"/>
              <a:t> </a:t>
            </a:r>
          </a:p>
          <a:p>
            <a:pPr>
              <a:buSzPct val="100000"/>
            </a:pPr>
            <a:r>
              <a:rPr lang="en-GB" sz="2000" b="1" dirty="0" smtClean="0"/>
              <a:t>3/4 April 2017</a:t>
            </a:r>
            <a:r>
              <a:rPr lang="en-GB" sz="2000" dirty="0" smtClean="0"/>
              <a:t>: Expert meeting on Accuracy Assessment: </a:t>
            </a:r>
          </a:p>
          <a:p>
            <a:pPr lvl="1">
              <a:buSzPct val="100000"/>
            </a:pPr>
            <a:r>
              <a:rPr lang="en-GB" sz="2000" dirty="0" smtClean="0"/>
              <a:t>Address practical/conceptual issues with UN-REDD, FAO, FCPF, </a:t>
            </a:r>
            <a:r>
              <a:rPr lang="en-GB" sz="2000" dirty="0" err="1" smtClean="0"/>
              <a:t>bilaterals</a:t>
            </a:r>
            <a:endParaRPr lang="en-GB" sz="2000" dirty="0" smtClean="0"/>
          </a:p>
          <a:p>
            <a:pPr>
              <a:buSzPct val="100000"/>
            </a:pPr>
            <a:r>
              <a:rPr lang="en-GB" sz="2000" dirty="0" smtClean="0"/>
              <a:t>Special GFOI R&amp;D session at ISRSE (South Africa)</a:t>
            </a:r>
          </a:p>
          <a:p>
            <a:pPr>
              <a:buSzPct val="100000"/>
            </a:pPr>
            <a:r>
              <a:rPr lang="en-GB" sz="2000" b="1" dirty="0" smtClean="0"/>
              <a:t>1. Half of 2017</a:t>
            </a:r>
            <a:r>
              <a:rPr lang="en-GB" sz="2000" dirty="0" smtClean="0"/>
              <a:t>: R&amp;D expert meeting (likely in Oslo)</a:t>
            </a:r>
          </a:p>
          <a:p>
            <a:pPr lvl="1">
              <a:buSzPct val="100000"/>
            </a:pPr>
            <a:r>
              <a:rPr lang="en-GB" sz="2000" dirty="0" smtClean="0"/>
              <a:t>Objectives: accuracy of spatially explicit approaches /EFs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40125"/>
          </a:xfrm>
        </p:spPr>
        <p:txBody>
          <a:bodyPr/>
          <a:lstStyle/>
          <a:p>
            <a:r>
              <a:rPr lang="en-GB" sz="2800" dirty="0" smtClean="0"/>
              <a:t>Advocacy to address key deficiencies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15518" r="4518" b="8189"/>
          <a:stretch/>
        </p:blipFill>
        <p:spPr bwMode="auto">
          <a:xfrm>
            <a:off x="173418" y="1198180"/>
            <a:ext cx="8760642" cy="42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3" t="67134" r="2865" b="25970"/>
          <a:stretch/>
        </p:blipFill>
        <p:spPr bwMode="auto">
          <a:xfrm>
            <a:off x="1813031" y="5549473"/>
            <a:ext cx="7357522" cy="52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GOF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61" y="6035392"/>
            <a:ext cx="1742852" cy="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7094" r="66136" b="76884"/>
          <a:stretch>
            <a:fillRect/>
          </a:stretch>
        </p:blipFill>
        <p:spPr bwMode="auto">
          <a:xfrm>
            <a:off x="4333015" y="6124806"/>
            <a:ext cx="1471614" cy="6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3" y="124359"/>
            <a:ext cx="8442796" cy="840125"/>
          </a:xfrm>
        </p:spPr>
        <p:txBody>
          <a:bodyPr/>
          <a:lstStyle/>
          <a:p>
            <a:r>
              <a:rPr lang="en-GB" sz="2900" dirty="0" smtClean="0"/>
              <a:t>Defining priorities and stimulating research</a:t>
            </a:r>
            <a:endParaRPr lang="en-GB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9670" y="1175888"/>
            <a:ext cx="8521188" cy="4483667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GB" sz="2400" dirty="0" smtClean="0"/>
              <a:t>GFOI Review of Priority R&amp;D Topics (2013)</a:t>
            </a:r>
          </a:p>
          <a:p>
            <a:pPr>
              <a:spcBef>
                <a:spcPts val="600"/>
              </a:spcBef>
              <a:buSzPct val="100000"/>
            </a:pPr>
            <a:r>
              <a:rPr lang="en-GB" sz="2400" dirty="0" smtClean="0"/>
              <a:t>GFOI R&amp;D plan (2015)</a:t>
            </a:r>
          </a:p>
          <a:p>
            <a:pPr>
              <a:spcBef>
                <a:spcPts val="600"/>
              </a:spcBef>
              <a:buSzPct val="100000"/>
            </a:pPr>
            <a:r>
              <a:rPr lang="en-GB" sz="2400" dirty="0" smtClean="0"/>
              <a:t>Country needs and priorities (incl. UN-REDD, FCPF)</a:t>
            </a:r>
          </a:p>
          <a:p>
            <a:pPr>
              <a:spcBef>
                <a:spcPts val="600"/>
              </a:spcBef>
              <a:buSzPct val="100000"/>
            </a:pPr>
            <a:r>
              <a:rPr lang="en-GB" sz="2400" dirty="0"/>
              <a:t>2 page </a:t>
            </a:r>
            <a:r>
              <a:rPr lang="en-GB" sz="2400" dirty="0" smtClean="0"/>
              <a:t>summary: </a:t>
            </a:r>
            <a:r>
              <a:rPr lang="en-GB" sz="1200" dirty="0" smtClean="0"/>
              <a:t>(</a:t>
            </a:r>
            <a:r>
              <a:rPr lang="en-GB" sz="1200" dirty="0">
                <a:hlinkClick r:id="rId2"/>
              </a:rPr>
              <a:t>http://</a:t>
            </a:r>
            <a:r>
              <a:rPr lang="en-GB" sz="1200" dirty="0" smtClean="0">
                <a:hlinkClick r:id="rId2"/>
              </a:rPr>
              <a:t>www.gofcgold.wur.nl/documents/GFOI-RD-Activities.pdf</a:t>
            </a:r>
            <a:r>
              <a:rPr lang="en-GB" sz="1200" dirty="0" smtClean="0"/>
              <a:t>)</a:t>
            </a:r>
            <a:endParaRPr lang="en-GB" sz="1200" dirty="0"/>
          </a:p>
          <a:p>
            <a:pPr>
              <a:spcBef>
                <a:spcPts val="600"/>
              </a:spcBef>
              <a:buSzPct val="100000"/>
            </a:pPr>
            <a:r>
              <a:rPr lang="en-GB" sz="2400" dirty="0" smtClean="0"/>
              <a:t>Key topics: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/>
              <a:t>Monitoring of forest </a:t>
            </a:r>
            <a:r>
              <a:rPr lang="en-GB" sz="2000" dirty="0"/>
              <a:t>degradation 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/>
              <a:t>Mapping </a:t>
            </a:r>
            <a:r>
              <a:rPr lang="en-GB" sz="2000" dirty="0"/>
              <a:t>of particular forest types (</a:t>
            </a:r>
            <a:r>
              <a:rPr lang="en-GB" sz="2000" dirty="0" smtClean="0"/>
              <a:t>e.g. peat </a:t>
            </a:r>
            <a:r>
              <a:rPr lang="en-GB" sz="2000" dirty="0"/>
              <a:t>forests</a:t>
            </a:r>
            <a:r>
              <a:rPr lang="en-GB" sz="20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/>
              <a:t>Data interoperability and time series analysis</a:t>
            </a:r>
            <a:r>
              <a:rPr lang="en-GB" sz="2000" dirty="0"/>
              <a:t> </a:t>
            </a:r>
            <a:endParaRPr lang="en-GB" sz="20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/>
              <a:t>Biomass measurement and monitoring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U</a:t>
            </a:r>
            <a:r>
              <a:rPr lang="en-GB" sz="2000" dirty="0" smtClean="0"/>
              <a:t>ncertainties estimation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D</a:t>
            </a:r>
            <a:r>
              <a:rPr lang="en-GB" sz="2000" dirty="0" smtClean="0"/>
              <a:t>ata </a:t>
            </a:r>
            <a:r>
              <a:rPr lang="en-GB" sz="2000" dirty="0"/>
              <a:t>model integration </a:t>
            </a:r>
            <a:r>
              <a:rPr lang="en-GB" sz="2000" dirty="0" smtClean="0"/>
              <a:t>for estimating emissions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Several </a:t>
            </a:r>
            <a:r>
              <a:rPr lang="en-GB" sz="2400" dirty="0"/>
              <a:t>donors </a:t>
            </a:r>
            <a:r>
              <a:rPr lang="en-GB" sz="2400" dirty="0" smtClean="0"/>
              <a:t>supporting </a:t>
            </a:r>
            <a:r>
              <a:rPr lang="en-GB" sz="2400" dirty="0"/>
              <a:t>research dedicated to GFOI: </a:t>
            </a:r>
            <a:r>
              <a:rPr lang="en-GB" sz="2400" dirty="0" err="1"/>
              <a:t>Silvacarbon</a:t>
            </a:r>
            <a:r>
              <a:rPr lang="en-GB" sz="2400" dirty="0"/>
              <a:t>, ESA</a:t>
            </a:r>
            <a:r>
              <a:rPr lang="en-GB" sz="2400" dirty="0" smtClean="0"/>
              <a:t>, EC</a:t>
            </a:r>
            <a:r>
              <a:rPr lang="en-GB" sz="2400" dirty="0"/>
              <a:t>, </a:t>
            </a:r>
            <a:r>
              <a:rPr lang="en-GB" sz="2400" dirty="0" smtClean="0"/>
              <a:t>...</a:t>
            </a:r>
            <a:endParaRPr lang="en-GB" sz="2400" dirty="0"/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endParaRPr lang="en-GB" sz="2400" dirty="0"/>
          </a:p>
        </p:txBody>
      </p:sp>
      <p:pic>
        <p:nvPicPr>
          <p:cNvPr id="4" name="Picture 28" descr="GOF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61" y="6066924"/>
            <a:ext cx="1742852" cy="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7094" r="66136" b="76884"/>
          <a:stretch>
            <a:fillRect/>
          </a:stretch>
        </p:blipFill>
        <p:spPr bwMode="auto">
          <a:xfrm>
            <a:off x="4333015" y="6156338"/>
            <a:ext cx="1471614" cy="6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791650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CARL framework application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13805" y="1349891"/>
            <a:ext cx="8342268" cy="4525963"/>
          </a:xfrm>
        </p:spPr>
        <p:txBody>
          <a:bodyPr/>
          <a:lstStyle/>
          <a:p>
            <a:pPr marL="0" indent="0">
              <a:buNone/>
            </a:pPr>
            <a:endParaRPr lang="en-GB" sz="2800" u="sng" cap="small" dirty="0" smtClean="0">
              <a:solidFill>
                <a:schemeClr val="tx2"/>
              </a:solidFill>
              <a:cs typeface="Times New Roman"/>
            </a:endParaRPr>
          </a:p>
          <a:p>
            <a:pPr marL="0" indent="0">
              <a:buNone/>
            </a:pPr>
            <a:endParaRPr lang="en-GB" sz="3600" dirty="0" smtClean="0"/>
          </a:p>
        </p:txBody>
      </p:sp>
      <p:pic>
        <p:nvPicPr>
          <p:cNvPr id="6" name="Picture 5" descr="D:\gofcgold-lc\GEO\GFOI\R&amp;D_LeadOffice\TRLs\CARL-InteractionFlowchart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b="13494"/>
          <a:stretch/>
        </p:blipFill>
        <p:spPr bwMode="auto">
          <a:xfrm>
            <a:off x="402844" y="1196786"/>
            <a:ext cx="8299724" cy="4557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8" descr="GOF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61" y="6035392"/>
            <a:ext cx="1742852" cy="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7094" r="66136" b="76884"/>
          <a:stretch>
            <a:fillRect/>
          </a:stretch>
        </p:blipFill>
        <p:spPr bwMode="auto">
          <a:xfrm>
            <a:off x="4333015" y="6124806"/>
            <a:ext cx="1471614" cy="6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840125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CARL Framework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13805" y="1349891"/>
            <a:ext cx="828823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 smtClean="0"/>
              <a:t>Assist in communication and assessment of  readiness levels for REDD+ data, methods and tools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dirty="0" smtClean="0"/>
              <a:t>Collaboration between MGD and R&amp;D components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F7D5E0-2763-46FC-81F2-37911A87625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" y="3128646"/>
            <a:ext cx="8896667" cy="9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805" y="486081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Decision framework supported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Detailed description of each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Milestones that indicate level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Supporting information specific to REDD+</a:t>
            </a:r>
            <a:endParaRPr lang="en-GB" sz="1400" dirty="0"/>
          </a:p>
        </p:txBody>
      </p:sp>
      <p:pic>
        <p:nvPicPr>
          <p:cNvPr id="8" name="Picture 28" descr="GOF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61" y="6035392"/>
            <a:ext cx="1742852" cy="7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7094" r="66136" b="76884"/>
          <a:stretch>
            <a:fillRect/>
          </a:stretch>
        </p:blipFill>
        <p:spPr bwMode="auto">
          <a:xfrm>
            <a:off x="4333015" y="6124806"/>
            <a:ext cx="1471614" cy="6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9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6054943"/>
            <a:ext cx="3444240" cy="8030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757" y="2147780"/>
            <a:ext cx="78573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 smtClean="0">
                <a:solidFill>
                  <a:srgbClr val="005172"/>
                </a:solidFill>
                <a:latin typeface="Calibri" pitchFamily="34" charset="0"/>
              </a:rPr>
              <a:t>REDD+ monitoring training materials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4000" dirty="0" smtClean="0">
              <a:solidFill>
                <a:srgbClr val="005172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5172"/>
              </a:solidFill>
              <a:latin typeface="Calibri" pitchFamily="34" charset="0"/>
            </a:endParaRPr>
          </a:p>
        </p:txBody>
      </p:sp>
      <p:pic>
        <p:nvPicPr>
          <p:cNvPr id="4" name="Picture 3" descr="C:\Users\mora001\Desktop\GOFC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498"/>
            <a:ext cx="311023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73" y="392339"/>
            <a:ext cx="2510096" cy="15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2919" y="2977177"/>
            <a:ext cx="80222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5172"/>
                </a:solidFill>
              </a:rPr>
              <a:t>14 modules (lectures, country examples, exercises)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5172"/>
                </a:solidFill>
              </a:rPr>
              <a:t>3 Languages (English, French, Spanish)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5172"/>
                </a:solidFill>
              </a:rPr>
              <a:t>Based on guidance materials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5172"/>
                </a:solidFill>
              </a:rPr>
              <a:t>30+ authors, regular updates incl. scientific synthesis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5172"/>
                </a:solidFill>
              </a:rPr>
              <a:t>Training the trainer workshops (regional)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u="sng" dirty="0" smtClean="0">
              <a:solidFill>
                <a:srgbClr val="005172"/>
              </a:solidFill>
              <a:hlinkClick r:id="rId5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600" u="sng" dirty="0" smtClean="0">
                <a:solidFill>
                  <a:srgbClr val="005172"/>
                </a:solidFill>
                <a:hlinkClick r:id="rId5"/>
              </a:rPr>
              <a:t>http</a:t>
            </a:r>
            <a:r>
              <a:rPr lang="en-GB" sz="2600" u="sng" dirty="0">
                <a:solidFill>
                  <a:srgbClr val="005172"/>
                </a:solidFill>
                <a:hlinkClick r:id="rId5"/>
              </a:rPr>
              <a:t>://www.gofcgold.wur.nl/redd/Training_materials.php</a:t>
            </a:r>
            <a:r>
              <a:rPr lang="en-GB" sz="2600" dirty="0">
                <a:solidFill>
                  <a:srgbClr val="005172"/>
                </a:solidFill>
              </a:rPr>
              <a:t> </a:t>
            </a:r>
            <a:r>
              <a:rPr lang="en-GB" dirty="0">
                <a:solidFill>
                  <a:srgbClr val="005172"/>
                </a:solidFill>
              </a:rPr>
              <a:t/>
            </a:r>
            <a:br>
              <a:rPr lang="en-GB" dirty="0">
                <a:solidFill>
                  <a:srgbClr val="005172"/>
                </a:solidFill>
              </a:rPr>
            </a:br>
            <a:r>
              <a:rPr lang="en-GB" u="sng" dirty="0">
                <a:solidFill>
                  <a:srgbClr val="005172"/>
                </a:solidFill>
                <a:hlinkClick r:id="rId6"/>
              </a:rPr>
              <a:t>https://www.forestcarbonpartnership.org/redd-training-material-forest-monitoring</a:t>
            </a:r>
            <a:endParaRPr lang="en-GB" u="sng" dirty="0">
              <a:solidFill>
                <a:srgbClr val="005172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dirty="0">
              <a:solidFill>
                <a:srgbClr val="00517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54943"/>
            <a:ext cx="1332119" cy="65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1" descr="logo_WB FCP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9429" y="6044310"/>
            <a:ext cx="972687" cy="7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65" y="337068"/>
            <a:ext cx="8442796" cy="1016738"/>
          </a:xfrm>
        </p:spPr>
        <p:txBody>
          <a:bodyPr/>
          <a:lstStyle/>
          <a:p>
            <a:r>
              <a:rPr lang="en-GB" sz="2400" dirty="0" smtClean="0"/>
              <a:t>Joint capacity building</a:t>
            </a:r>
            <a:br>
              <a:rPr lang="en-GB" sz="2400" dirty="0" smtClean="0"/>
            </a:br>
            <a:r>
              <a:rPr lang="en-GB" sz="2400" dirty="0" smtClean="0"/>
              <a:t>for REDD+ monitoring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4" t="42888" r="25845" b="13578"/>
          <a:stretch/>
        </p:blipFill>
        <p:spPr bwMode="auto">
          <a:xfrm>
            <a:off x="4467515" y="142542"/>
            <a:ext cx="4629188" cy="242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9463" y="2789750"/>
            <a:ext cx="4866782" cy="43176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1st workshop: Asia (ENG)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Time: 11-15 April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Location: Bangkok, Thailand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/>
            </a:r>
            <a:br>
              <a:rPr lang="en-GB" sz="1050" dirty="0" smtClean="0"/>
            </a:br>
            <a:r>
              <a:rPr lang="en-GB" sz="1800" dirty="0" smtClean="0"/>
              <a:t>2nd workshop: Latin America (SPAN)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Time: 4-8 July 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Location: Lima, Peru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3rd workshop: Africa (ENG)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Time: 18-23 September</a:t>
            </a:r>
            <a:r>
              <a:rPr lang="en-GB" sz="1800" dirty="0"/>
              <a:t> </a:t>
            </a:r>
            <a:r>
              <a:rPr lang="en-GB" sz="1800" dirty="0" smtClean="0"/>
              <a:t>2016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Location: Addis Ababa, Ethiopia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dirty="0" smtClean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4rd workshop: Africa (FR)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Time: 6-10 </a:t>
            </a:r>
            <a:r>
              <a:rPr lang="en-GB" sz="1800" dirty="0" err="1" smtClean="0"/>
              <a:t>Febr</a:t>
            </a:r>
            <a:r>
              <a:rPr lang="en-GB" sz="1800" dirty="0" smtClean="0"/>
              <a:t>.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Location: Ivory Coast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201878" y="1534602"/>
            <a:ext cx="40783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5172"/>
                </a:solidFill>
                <a:latin typeface="Calibri" pitchFamily="34" charset="0"/>
              </a:rPr>
              <a:t>Objectives: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172"/>
                </a:solidFill>
                <a:latin typeface="Calibri" pitchFamily="34" charset="0"/>
              </a:rPr>
              <a:t>14 </a:t>
            </a:r>
            <a:r>
              <a:rPr lang="en-GB" sz="2400" dirty="0" smtClean="0">
                <a:solidFill>
                  <a:srgbClr val="005172"/>
                </a:solidFill>
                <a:latin typeface="Calibri" pitchFamily="34" charset="0"/>
              </a:rPr>
              <a:t>Modules: lectures, country examples, exercises</a:t>
            </a:r>
            <a:endParaRPr lang="en-GB" sz="2400" dirty="0">
              <a:solidFill>
                <a:srgbClr val="005172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5172"/>
                </a:solidFill>
                <a:latin typeface="Calibri" pitchFamily="34" charset="0"/>
              </a:rPr>
              <a:t>Training </a:t>
            </a:r>
            <a:r>
              <a:rPr lang="en-GB" sz="2400" dirty="0">
                <a:solidFill>
                  <a:srgbClr val="005172"/>
                </a:solidFill>
                <a:latin typeface="Calibri" pitchFamily="34" charset="0"/>
              </a:rPr>
              <a:t>the trainers: multiplying information to </a:t>
            </a:r>
            <a:r>
              <a:rPr lang="en-GB" sz="2400" dirty="0" smtClean="0">
                <a:solidFill>
                  <a:srgbClr val="005172"/>
                </a:solidFill>
                <a:latin typeface="Calibri" pitchFamily="34" charset="0"/>
              </a:rPr>
              <a:t>develop country capacities</a:t>
            </a:r>
            <a:endParaRPr lang="en-GB" sz="2400" dirty="0">
              <a:solidFill>
                <a:srgbClr val="005172"/>
              </a:solidFill>
              <a:latin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5172"/>
                </a:solidFill>
                <a:latin typeface="Calibri" pitchFamily="34" charset="0"/>
              </a:rPr>
              <a:t>Demonstrate the use various </a:t>
            </a:r>
            <a:r>
              <a:rPr lang="en-GB" sz="2400" dirty="0">
                <a:solidFill>
                  <a:srgbClr val="005172"/>
                </a:solidFill>
                <a:latin typeface="Calibri" pitchFamily="34" charset="0"/>
              </a:rPr>
              <a:t>REDD+ training </a:t>
            </a:r>
            <a:r>
              <a:rPr lang="en-GB" sz="2400" dirty="0" smtClean="0">
                <a:solidFill>
                  <a:srgbClr val="005172"/>
                </a:solidFill>
                <a:latin typeface="Calibri" pitchFamily="34" charset="0"/>
              </a:rPr>
              <a:t>materials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5172"/>
                </a:solidFill>
                <a:latin typeface="Calibri" pitchFamily="34" charset="0"/>
              </a:rPr>
              <a:t>E-learning tools and webinars (upcoming)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172"/>
                </a:solidFill>
                <a:latin typeface="Calibri" pitchFamily="34" charset="0"/>
                <a:hlinkClick r:id="rId3"/>
              </a:rPr>
              <a:t>http://www.gofcgold.wur.nl/redd/Training_materials.php</a:t>
            </a:r>
            <a:endParaRPr lang="en-GB" sz="2400" dirty="0">
              <a:solidFill>
                <a:srgbClr val="005172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517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a3eabc1-0f50-4636-a056-50d3a279244a.mdb"/>
</p:tagLst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791</Words>
  <Application>Microsoft Office PowerPoint</Application>
  <PresentationFormat>On-screen Show (4:3)</PresentationFormat>
  <Paragraphs>119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Wageningen UR</vt:lpstr>
      <vt:lpstr>Office Theme</vt:lpstr>
      <vt:lpstr>Office-thema</vt:lpstr>
      <vt:lpstr>PowerPoint Presentation</vt:lpstr>
      <vt:lpstr>PowerPoint Presentation</vt:lpstr>
      <vt:lpstr>Recent/planned R&amp;D synthesis workshops</vt:lpstr>
      <vt:lpstr>Advocacy to address key deficiencies</vt:lpstr>
      <vt:lpstr>Defining priorities and stimulating research</vt:lpstr>
      <vt:lpstr>CARL framework application</vt:lpstr>
      <vt:lpstr>CARL Framework</vt:lpstr>
      <vt:lpstr>PowerPoint Presentation</vt:lpstr>
      <vt:lpstr>Joint capacity building for REDD+ monitoring</vt:lpstr>
      <vt:lpstr>R&amp;D coordination: next steps</vt:lpstr>
      <vt:lpstr>Information station Wednesday 12 April: R&amp;D topics and  GOFC-GOLD training materials  - Indochine Ballroom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AVITECH.COM.VN</cp:lastModifiedBy>
  <cp:revision>401</cp:revision>
  <dcterms:created xsi:type="dcterms:W3CDTF">2011-09-29T08:30:03Z</dcterms:created>
  <dcterms:modified xsi:type="dcterms:W3CDTF">2017-04-10T04:25:22Z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