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302" r:id="rId3"/>
    <p:sldId id="316" r:id="rId4"/>
    <p:sldId id="317" r:id="rId5"/>
    <p:sldId id="312" r:id="rId6"/>
    <p:sldId id="315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00" r:id="rId18"/>
    <p:sldId id="306" r:id="rId19"/>
    <p:sldId id="282" r:id="rId20"/>
    <p:sldId id="301" r:id="rId21"/>
    <p:sldId id="292" r:id="rId22"/>
    <p:sldId id="307" r:id="rId23"/>
    <p:sldId id="313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49" userDrawn="1">
          <p15:clr>
            <a:srgbClr val="A4A3A4"/>
          </p15:clr>
        </p15:guide>
        <p15:guide id="2" pos="823" userDrawn="1">
          <p15:clr>
            <a:srgbClr val="A4A3A4"/>
          </p15:clr>
        </p15:guide>
        <p15:guide id="4" orient="horz" pos="3407" userDrawn="1">
          <p15:clr>
            <a:srgbClr val="A4A3A4"/>
          </p15:clr>
        </p15:guide>
        <p15:guide id="5" pos="2202" userDrawn="1">
          <p15:clr>
            <a:srgbClr val="A4A3A4"/>
          </p15:clr>
        </p15:guide>
        <p15:guide id="7" pos="4937" userDrawn="1">
          <p15:clr>
            <a:srgbClr val="A4A3A4"/>
          </p15:clr>
        </p15:guide>
        <p15:guide id="9" pos="4256" userDrawn="1">
          <p15:clr>
            <a:srgbClr val="A4A3A4"/>
          </p15:clr>
        </p15:guide>
        <p15:guide id="10" orient="horz" pos="41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1" autoAdjust="0"/>
    <p:restoredTop sz="95394" autoAdjust="0"/>
  </p:normalViewPr>
  <p:slideViewPr>
    <p:cSldViewPr snapToGrid="0" showGuides="1">
      <p:cViewPr varScale="1">
        <p:scale>
          <a:sx n="55" d="100"/>
          <a:sy n="55" d="100"/>
        </p:scale>
        <p:origin x="-1672" y="-104"/>
      </p:cViewPr>
      <p:guideLst>
        <p:guide orient="horz" pos="1749"/>
        <p:guide orient="horz" pos="3407"/>
        <p:guide orient="horz" pos="4107"/>
        <p:guide pos="823"/>
        <p:guide pos="2202"/>
        <p:guide pos="4937"/>
        <p:guide pos="42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7C12E-C80A-4F05-83B1-807DC4E3D54F}" type="datetimeFigureOut">
              <a:rPr kumimoji="1" lang="ja-JP" altLang="en-US" smtClean="0"/>
              <a:t>17/04/10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F761B-41A7-42D9-9A2D-149C82E81C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36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761B-41A7-42D9-9A2D-149C82E81C6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01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6C71-A9BE-4104-B219-53912A28D8DD}" type="datetimeFigureOut">
              <a:rPr kumimoji="1" lang="ja-JP" altLang="en-US" smtClean="0"/>
              <a:t>17/04/10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46A4-5C8D-40B1-83C3-550517134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99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6C71-A9BE-4104-B219-53912A28D8DD}" type="datetimeFigureOut">
              <a:rPr kumimoji="1" lang="ja-JP" altLang="en-US" smtClean="0"/>
              <a:t>17/04/10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46A4-5C8D-40B1-83C3-550517134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46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6C71-A9BE-4104-B219-53912A28D8DD}" type="datetimeFigureOut">
              <a:rPr kumimoji="1" lang="ja-JP" altLang="en-US" smtClean="0"/>
              <a:t>17/04/10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46A4-5C8D-40B1-83C3-550517134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4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DD3F-F76D-4891-AC10-7F536F2A42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17/04/10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5908-A7AB-418D-B105-67C3CFD9F86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図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6" t="10005" b="-9702"/>
          <a:stretch>
            <a:fillRect/>
          </a:stretch>
        </p:blipFill>
        <p:spPr bwMode="auto">
          <a:xfrm>
            <a:off x="-684584" y="0"/>
            <a:ext cx="10178824" cy="761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25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DD3F-F76D-4891-AC10-7F536F2A42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17/04/10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5908-A7AB-418D-B105-67C3CFD9F86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43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DD3F-F76D-4891-AC10-7F536F2A42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17/04/10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5908-A7AB-418D-B105-67C3CFD9F86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4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DD3F-F76D-4891-AC10-7F536F2A42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17/04/10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5908-A7AB-418D-B105-67C3CFD9F86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0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DD3F-F76D-4891-AC10-7F536F2A42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17/04/10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5908-A7AB-418D-B105-67C3CFD9F86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48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DD3F-F76D-4891-AC10-7F536F2A42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17/04/10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5908-A7AB-418D-B105-67C3CFD9F86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1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DD3F-F76D-4891-AC10-7F536F2A42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17/04/10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5908-A7AB-418D-B105-67C3CFD9F86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DD3F-F76D-4891-AC10-7F536F2A42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17/04/10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5908-A7AB-418D-B105-67C3CFD9F86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7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6C71-A9BE-4104-B219-53912A28D8DD}" type="datetimeFigureOut">
              <a:rPr kumimoji="1" lang="ja-JP" altLang="en-US" smtClean="0"/>
              <a:t>17/04/10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46A4-5C8D-40B1-83C3-550517134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927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DD3F-F76D-4891-AC10-7F536F2A42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17/04/10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5908-A7AB-418D-B105-67C3CFD9F86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02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DD3F-F76D-4891-AC10-7F536F2A42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17/04/10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5908-A7AB-418D-B105-67C3CFD9F86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4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DD3F-F76D-4891-AC10-7F536F2A42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17/04/10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5908-A7AB-418D-B105-67C3CFD9F86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5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6C71-A9BE-4104-B219-53912A28D8DD}" type="datetimeFigureOut">
              <a:rPr kumimoji="1" lang="ja-JP" altLang="en-US" smtClean="0"/>
              <a:t>17/04/10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46A4-5C8D-40B1-83C3-550517134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3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6C71-A9BE-4104-B219-53912A28D8DD}" type="datetimeFigureOut">
              <a:rPr kumimoji="1" lang="ja-JP" altLang="en-US" smtClean="0"/>
              <a:t>17/04/10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46A4-5C8D-40B1-83C3-550517134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05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6C71-A9BE-4104-B219-53912A28D8DD}" type="datetimeFigureOut">
              <a:rPr kumimoji="1" lang="ja-JP" altLang="en-US" smtClean="0"/>
              <a:t>17/04/10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46A4-5C8D-40B1-83C3-550517134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8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6C71-A9BE-4104-B219-53912A28D8DD}" type="datetimeFigureOut">
              <a:rPr kumimoji="1" lang="ja-JP" altLang="en-US" smtClean="0"/>
              <a:t>17/04/10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46A4-5C8D-40B1-83C3-550517134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71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6C71-A9BE-4104-B219-53912A28D8DD}" type="datetimeFigureOut">
              <a:rPr kumimoji="1" lang="ja-JP" altLang="en-US" smtClean="0"/>
              <a:t>17/04/10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46A4-5C8D-40B1-83C3-550517134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34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6C71-A9BE-4104-B219-53912A28D8DD}" type="datetimeFigureOut">
              <a:rPr kumimoji="1" lang="ja-JP" altLang="en-US" smtClean="0"/>
              <a:t>17/04/10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46A4-5C8D-40B1-83C3-550517134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63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6C71-A9BE-4104-B219-53912A28D8DD}" type="datetimeFigureOut">
              <a:rPr kumimoji="1" lang="ja-JP" altLang="en-US" smtClean="0"/>
              <a:t>17/04/10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46A4-5C8D-40B1-83C3-550517134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38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86C71-A9BE-4104-B219-53912A28D8DD}" type="datetimeFigureOut">
              <a:rPr kumimoji="1" lang="ja-JP" altLang="en-US" smtClean="0"/>
              <a:t>17/04/10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C46A4-5C8D-40B1-83C3-550517134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46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DD3F-F76D-4891-AC10-7F536F2A42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17/04/10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35908-A7AB-418D-B105-67C3CFD9F86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8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emf"/><Relationship Id="rId6" Type="http://schemas.openxmlformats.org/officeDocument/2006/relationships/hyperlink" Target="http://www.eorc.jaxa.jp/jjfast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video" Target="NULL" TargetMode="External"/><Relationship Id="rId2" Type="http://schemas.microsoft.com/office/2007/relationships/media" Target="NUL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___1.xlsx"/><Relationship Id="rId5" Type="http://schemas.openxmlformats.org/officeDocument/2006/relationships/image" Target="../media/image9.emf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-475252" y="3169768"/>
            <a:ext cx="9865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J</a:t>
            </a:r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ICA-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J</a:t>
            </a:r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AXA </a:t>
            </a:r>
          </a:p>
          <a:p>
            <a:pPr algn="ctr"/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</a:t>
            </a:r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orest E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</a:t>
            </a:r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rly W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</a:t>
            </a:r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rning 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S</a:t>
            </a:r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ystem in the 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</a:t>
            </a:r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ropics</a:t>
            </a:r>
          </a:p>
          <a:p>
            <a:pPr algn="ctr"/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JJ-FAST</a:t>
            </a:r>
            <a:r>
              <a:rPr lang="en-US" altLang="ja-JP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)</a:t>
            </a:r>
            <a:endParaRPr lang="ja-JP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79287" y="4693305"/>
            <a:ext cx="7403231" cy="2103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ja-JP" sz="2800" dirty="0">
                <a:solidFill>
                  <a:schemeClr val="bg1"/>
                </a:solidFill>
              </a:rPr>
              <a:t>Masanobu </a:t>
            </a:r>
            <a:r>
              <a:rPr lang="fr-FR" altLang="ja-JP" sz="2800" dirty="0" smtClean="0">
                <a:solidFill>
                  <a:schemeClr val="bg1"/>
                </a:solidFill>
              </a:rPr>
              <a:t>Shimada</a:t>
            </a:r>
            <a:r>
              <a:rPr lang="fr-FR" altLang="ja-JP" sz="2800" baseline="30000" dirty="0" smtClean="0">
                <a:solidFill>
                  <a:schemeClr val="bg1"/>
                </a:solidFill>
              </a:rPr>
              <a:t>1,3</a:t>
            </a:r>
            <a:r>
              <a:rPr lang="fr-FR" altLang="ja-JP" sz="2800" dirty="0" smtClean="0">
                <a:solidFill>
                  <a:schemeClr val="bg1"/>
                </a:solidFill>
              </a:rPr>
              <a:t>, </a:t>
            </a:r>
            <a:r>
              <a:rPr lang="fr-FR" altLang="ja-JP" sz="2800" dirty="0">
                <a:solidFill>
                  <a:schemeClr val="bg1"/>
                </a:solidFill>
              </a:rPr>
              <a:t>Mari </a:t>
            </a:r>
            <a:r>
              <a:rPr lang="fr-FR" altLang="ja-JP" sz="2800" dirty="0" smtClean="0">
                <a:solidFill>
                  <a:schemeClr val="bg1"/>
                </a:solidFill>
              </a:rPr>
              <a:t>Miura</a:t>
            </a:r>
            <a:r>
              <a:rPr lang="fr-FR" altLang="ja-JP" sz="2800" baseline="30000" dirty="0">
                <a:solidFill>
                  <a:schemeClr val="bg1"/>
                </a:solidFill>
              </a:rPr>
              <a:t>2</a:t>
            </a:r>
            <a:r>
              <a:rPr lang="fr-FR" altLang="ja-JP" sz="2800" dirty="0" smtClean="0">
                <a:solidFill>
                  <a:schemeClr val="bg1"/>
                </a:solidFill>
              </a:rPr>
              <a:t>, </a:t>
            </a:r>
            <a:endParaRPr lang="fr-FR" altLang="ja-JP" sz="2800" dirty="0">
              <a:solidFill>
                <a:schemeClr val="bg1"/>
              </a:solidFill>
            </a:endParaRPr>
          </a:p>
          <a:p>
            <a:pPr algn="ctr"/>
            <a:r>
              <a:rPr lang="fr-FR" altLang="ja-JP" sz="2800" dirty="0" err="1" smtClean="0">
                <a:solidFill>
                  <a:schemeClr val="bg1"/>
                </a:solidFill>
              </a:rPr>
              <a:t>T</a:t>
            </a:r>
            <a:r>
              <a:rPr lang="en-US" altLang="ja-JP" sz="2800" dirty="0" smtClean="0">
                <a:solidFill>
                  <a:schemeClr val="bg1"/>
                </a:solidFill>
              </a:rPr>
              <a:t>aka</a:t>
            </a:r>
            <a:r>
              <a:rPr lang="fr-FR" altLang="ja-JP" sz="2800" dirty="0" err="1" smtClean="0">
                <a:solidFill>
                  <a:schemeClr val="bg1"/>
                </a:solidFill>
              </a:rPr>
              <a:t>hiro</a:t>
            </a:r>
            <a:r>
              <a:rPr lang="fr-FR" altLang="ja-JP" sz="2800" dirty="0" smtClean="0">
                <a:solidFill>
                  <a:schemeClr val="bg1"/>
                </a:solidFill>
              </a:rPr>
              <a:t> Endo</a:t>
            </a:r>
            <a:r>
              <a:rPr lang="fr-FR" altLang="ja-JP" sz="2800" baseline="30000" dirty="0" smtClean="0">
                <a:solidFill>
                  <a:schemeClr val="bg1"/>
                </a:solidFill>
              </a:rPr>
              <a:t>4</a:t>
            </a:r>
          </a:p>
          <a:p>
            <a:pPr algn="ctr"/>
            <a:endParaRPr lang="fr-FR" altLang="ja-JP" sz="2800" baseline="30000" dirty="0">
              <a:solidFill>
                <a:schemeClr val="bg1"/>
              </a:solidFill>
            </a:endParaRPr>
          </a:p>
          <a:p>
            <a:pPr algn="ctr"/>
            <a:r>
              <a:rPr lang="fr-FR" altLang="ja-JP" sz="2800" baseline="30000" dirty="0" smtClean="0">
                <a:solidFill>
                  <a:schemeClr val="bg1"/>
                </a:solidFill>
              </a:rPr>
              <a:t>1</a:t>
            </a:r>
            <a:r>
              <a:rPr lang="fr-FR" altLang="ja-JP" sz="2800" dirty="0" smtClean="0">
                <a:solidFill>
                  <a:schemeClr val="bg1"/>
                </a:solidFill>
              </a:rPr>
              <a:t>JAXA,</a:t>
            </a:r>
            <a:r>
              <a:rPr lang="fr-FR" altLang="ja-JP" sz="2800" baseline="30000" dirty="0" smtClean="0">
                <a:solidFill>
                  <a:schemeClr val="bg1"/>
                </a:solidFill>
              </a:rPr>
              <a:t>2</a:t>
            </a:r>
            <a:r>
              <a:rPr lang="fr-FR" altLang="ja-JP" sz="2800" dirty="0" smtClean="0">
                <a:solidFill>
                  <a:schemeClr val="bg1"/>
                </a:solidFill>
              </a:rPr>
              <a:t>JICA,</a:t>
            </a:r>
            <a:r>
              <a:rPr lang="fr-FR" altLang="ja-JP" sz="2800" baseline="30000" dirty="0" smtClean="0">
                <a:solidFill>
                  <a:schemeClr val="bg1"/>
                </a:solidFill>
              </a:rPr>
              <a:t>3</a:t>
            </a:r>
            <a:r>
              <a:rPr lang="fr-FR" altLang="ja-JP" sz="2800" dirty="0" smtClean="0">
                <a:solidFill>
                  <a:schemeClr val="bg1"/>
                </a:solidFill>
              </a:rPr>
              <a:t>Tokyo </a:t>
            </a:r>
            <a:r>
              <a:rPr lang="fr-FR" altLang="ja-JP" sz="2800" dirty="0" err="1" smtClean="0">
                <a:solidFill>
                  <a:schemeClr val="bg1"/>
                </a:solidFill>
              </a:rPr>
              <a:t>Denki</a:t>
            </a:r>
            <a:r>
              <a:rPr lang="fr-FR" altLang="ja-JP" sz="2800" dirty="0" smtClean="0">
                <a:solidFill>
                  <a:schemeClr val="bg1"/>
                </a:solidFill>
              </a:rPr>
              <a:t> </a:t>
            </a:r>
            <a:r>
              <a:rPr lang="fr-FR" altLang="ja-JP" sz="2800" dirty="0" err="1" smtClean="0">
                <a:solidFill>
                  <a:schemeClr val="bg1"/>
                </a:solidFill>
              </a:rPr>
              <a:t>University</a:t>
            </a:r>
            <a:r>
              <a:rPr lang="fr-FR" altLang="ja-JP" sz="2800" dirty="0" smtClean="0">
                <a:solidFill>
                  <a:schemeClr val="bg1"/>
                </a:solidFill>
              </a:rPr>
              <a:t>, </a:t>
            </a:r>
            <a:r>
              <a:rPr lang="fr-FR" altLang="ja-JP" sz="2800" baseline="30000" dirty="0" smtClean="0">
                <a:solidFill>
                  <a:schemeClr val="bg1"/>
                </a:solidFill>
              </a:rPr>
              <a:t>4</a:t>
            </a:r>
            <a:r>
              <a:rPr lang="fr-FR" altLang="ja-JP" sz="2800" dirty="0" smtClean="0">
                <a:solidFill>
                  <a:schemeClr val="bg1"/>
                </a:solidFill>
              </a:rPr>
              <a:t>RESTEC</a:t>
            </a:r>
          </a:p>
          <a:p>
            <a:pPr algn="ctr"/>
            <a:r>
              <a:rPr lang="fr-FR" altLang="ja-JP" sz="2800" dirty="0" smtClean="0">
                <a:solidFill>
                  <a:schemeClr val="bg1"/>
                </a:solidFill>
              </a:rPr>
              <a:t>SDCG-11 meeting April 10, 2017, Ho chi Min City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4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53</a:t>
            </a:r>
            <a:r>
              <a:rPr lang="ja-JP" altLang="en-US" dirty="0" smtClean="0"/>
              <a:t>回帰</a:t>
            </a:r>
            <a:endParaRPr kumimoji="1" lang="ja-JP" alt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268760"/>
            <a:ext cx="8881688" cy="54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184300" y="70004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PALSAR-2 50m ScanSAR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807227" y="1286129"/>
            <a:ext cx="5665902" cy="8465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64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56</a:t>
            </a:r>
            <a:r>
              <a:rPr lang="ja-JP" altLang="en-US" dirty="0" smtClean="0"/>
              <a:t>回帰</a:t>
            </a:r>
            <a:endParaRPr kumimoji="1" lang="ja-JP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268760"/>
            <a:ext cx="8881688" cy="543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184300" y="70004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PALSAR-2 50m ScanSAR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807227" y="1286129"/>
            <a:ext cx="5665902" cy="8465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89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59</a:t>
            </a:r>
            <a:r>
              <a:rPr kumimoji="1" lang="ja-JP" altLang="en-US" dirty="0" smtClean="0"/>
              <a:t>回帰</a:t>
            </a:r>
            <a:endParaRPr kumimoji="1" lang="ja-JP" alt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268760"/>
            <a:ext cx="8881688" cy="543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184300" y="70004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PALSAR-2 50m ScanSAR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807227" y="1286129"/>
            <a:ext cx="5665902" cy="8465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42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62</a:t>
            </a:r>
            <a:r>
              <a:rPr kumimoji="1" lang="ja-JP" altLang="en-US" dirty="0" smtClean="0"/>
              <a:t>回帰</a:t>
            </a:r>
            <a:endParaRPr kumimoji="1" lang="ja-JP" alt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268760"/>
            <a:ext cx="8881688" cy="543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184300" y="70004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PALSAR-2 50m ScanSAR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807227" y="1286129"/>
            <a:ext cx="5665902" cy="8465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66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65</a:t>
            </a:r>
            <a:r>
              <a:rPr kumimoji="1" lang="ja-JP" altLang="en-US" dirty="0" smtClean="0"/>
              <a:t>回帰</a:t>
            </a:r>
            <a:endParaRPr kumimoji="1" lang="ja-JP" alt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268760"/>
            <a:ext cx="8881688" cy="543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184300" y="70004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PALSAR-2 50m ScanSAR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807227" y="1286129"/>
            <a:ext cx="5665902" cy="8465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89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68</a:t>
            </a:r>
            <a:r>
              <a:rPr kumimoji="1" lang="ja-JP" altLang="en-US" dirty="0" smtClean="0"/>
              <a:t>回帰</a:t>
            </a:r>
            <a:endParaRPr kumimoji="1" lang="ja-JP" alt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268760"/>
            <a:ext cx="8881688" cy="543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184300" y="70004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PALSAR-2 50m ScanSAR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807227" y="1286129"/>
            <a:ext cx="5665902" cy="8465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96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0" y="487026"/>
            <a:ext cx="91440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b="1" dirty="0"/>
              <a:t>WEB-based Quick deforestation information system using the time series PALSAR-2 ScanSAR (English and Japanese</a:t>
            </a:r>
            <a:r>
              <a:rPr lang="en-US" altLang="ja-JP" sz="2400" b="1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b="1" dirty="0" smtClean="0"/>
              <a:t>Target info: Deforestation polygon and timing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b="1" dirty="0" smtClean="0"/>
              <a:t>Method: Segmentation – differentiation based method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/>
              <a:t>“</a:t>
            </a:r>
            <a:r>
              <a:rPr lang="en-US" altLang="ja-JP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access from PCs and mobile </a:t>
            </a:r>
            <a:r>
              <a:rPr lang="en-US" altLang="ja-JP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devices(iPad or so)</a:t>
            </a:r>
            <a:r>
              <a:rPr lang="en-US" altLang="ja-JP" sz="2400" dirty="0" smtClean="0"/>
              <a:t>” </a:t>
            </a:r>
            <a:r>
              <a:rPr lang="en-US" altLang="ja-JP" sz="2400" dirty="0"/>
              <a:t>from anywhere in the world</a:t>
            </a:r>
            <a:r>
              <a:rPr lang="ja-JP" altLang="en-US" sz="2400" dirty="0"/>
              <a:t> </a:t>
            </a:r>
            <a:r>
              <a:rPr lang="en-US" altLang="ja-JP" sz="2400" dirty="0"/>
              <a:t> with low</a:t>
            </a:r>
            <a:r>
              <a:rPr lang="ja-JP" altLang="en-US" sz="2400" dirty="0"/>
              <a:t> </a:t>
            </a:r>
            <a:r>
              <a:rPr lang="ja-JP" altLang="ja-JP" sz="2400" dirty="0"/>
              <a:t>s</a:t>
            </a:r>
            <a:r>
              <a:rPr lang="en-US" altLang="ja-JP" sz="2400" dirty="0"/>
              <a:t>peed</a:t>
            </a:r>
            <a:r>
              <a:rPr lang="ja-JP" altLang="en-US" sz="2400" dirty="0"/>
              <a:t> </a:t>
            </a:r>
            <a:r>
              <a:rPr lang="en-US" altLang="ja-JP" sz="2400" dirty="0"/>
              <a:t>internet</a:t>
            </a:r>
            <a:r>
              <a:rPr lang="ja-JP" altLang="en-US" sz="2400" dirty="0"/>
              <a:t> </a:t>
            </a:r>
            <a:r>
              <a:rPr lang="en-US" altLang="ja-JP" sz="2400" dirty="0"/>
              <a:t>condition.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/>
              <a:t>“</a:t>
            </a:r>
            <a:r>
              <a:rPr lang="en-US" altLang="ja-JP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 in a rainy season</a:t>
            </a:r>
            <a:r>
              <a:rPr lang="en-US" altLang="ja-JP" sz="2400" dirty="0"/>
              <a:t>” is detected through SAR sensor (PALSAR-2 (</a:t>
            </a:r>
            <a:r>
              <a:rPr lang="en-US" altLang="ja-JP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L-band SAR</a:t>
            </a:r>
            <a:r>
              <a:rPr lang="en-US" altLang="ja-JP" sz="2400" dirty="0"/>
              <a:t>)</a:t>
            </a:r>
            <a:r>
              <a:rPr lang="en-US" altLang="ja-JP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Observation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frequency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“</a:t>
            </a:r>
            <a:r>
              <a:rPr lang="en-US" altLang="ja-JP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42 days</a:t>
            </a:r>
            <a:r>
              <a:rPr lang="en-US" altLang="ja-JP" sz="2400" dirty="0" smtClean="0"/>
              <a:t>”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Latency: 3 weeks -&gt; in future (1 week: goal)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/>
              <a:t>“</a:t>
            </a:r>
            <a:r>
              <a:rPr lang="en-US" altLang="ja-JP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77 </a:t>
            </a:r>
            <a:r>
              <a:rPr lang="en-US" altLang="ja-JP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 as of now</a:t>
            </a:r>
            <a:r>
              <a:rPr lang="en-US" altLang="ja-JP" sz="2400" dirty="0" smtClean="0"/>
              <a:t>” </a:t>
            </a:r>
            <a:r>
              <a:rPr lang="en-US" altLang="ja-JP" sz="2400" dirty="0"/>
              <a:t>containing tropical </a:t>
            </a:r>
            <a:r>
              <a:rPr lang="en-US" altLang="ja-JP" sz="2400" dirty="0" smtClean="0"/>
              <a:t>forest: 80 countries in Nov. 2017 </a:t>
            </a:r>
            <a:endParaRPr kumimoji="1" lang="en-US" altLang="ja-JP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Launched in Nov</a:t>
            </a:r>
            <a:r>
              <a:rPr lang="en-US" altLang="ja-JP" sz="2400" dirty="0"/>
              <a:t>. </a:t>
            </a:r>
            <a:r>
              <a:rPr lang="en-US" altLang="ja-JP" sz="2400" dirty="0" smtClean="0"/>
              <a:t>2016 and Nov. 2017 for full operation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Spatial resolution of the Image : 50m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Minimum detection size of the polygon: 5ha (1 ha in near future)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400" b="1" dirty="0" smtClean="0"/>
              <a:t>Downloadable: deforestation polygons</a:t>
            </a:r>
            <a:r>
              <a:rPr lang="en-US" altLang="en-US" sz="2400" b="1" dirty="0"/>
              <a:t> </a:t>
            </a:r>
            <a:r>
              <a:rPr lang="en-US" altLang="ja-JP" sz="2400" b="1" dirty="0" smtClean="0"/>
              <a:t>and their 16 </a:t>
            </a:r>
            <a:r>
              <a:rPr lang="en-US" altLang="ja-JP" sz="2400" b="1" dirty="0"/>
              <a:t>bit </a:t>
            </a:r>
            <a:r>
              <a:rPr lang="en-US" altLang="ja-JP" sz="2400" b="1" dirty="0" smtClean="0"/>
              <a:t>TIFF image, </a:t>
            </a:r>
            <a:endParaRPr lang="en-US" altLang="ja-JP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400" b="1" dirty="0"/>
              <a:t>Guideline: Language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(English,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French, Spanish</a:t>
            </a:r>
            <a:r>
              <a:rPr lang="en-US" altLang="ja-JP" sz="2400" b="1" dirty="0" smtClean="0"/>
              <a:t>)</a:t>
            </a:r>
            <a:endParaRPr lang="en-US" altLang="ja-JP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0"/>
            <a:ext cx="2633458" cy="523220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altLang="ja-JP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JJ-FAST</a:t>
            </a:r>
          </a:p>
        </p:txBody>
      </p:sp>
    </p:spTree>
    <p:extLst>
      <p:ext uri="{BB962C8B-B14F-4D97-AF65-F5344CB8AC3E}">
        <p14:creationId xmlns:p14="http://schemas.microsoft.com/office/powerpoint/2010/main" val="37162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16" y="955150"/>
            <a:ext cx="3855949" cy="27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グループ化 16"/>
          <p:cNvGrpSpPr/>
          <p:nvPr/>
        </p:nvGrpSpPr>
        <p:grpSpPr>
          <a:xfrm>
            <a:off x="4211589" y="955150"/>
            <a:ext cx="4500339" cy="2772000"/>
            <a:chOff x="4185623" y="811006"/>
            <a:chExt cx="4500339" cy="2772000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0013" y="811006"/>
              <a:ext cx="3855949" cy="277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ストライプ矢印 23"/>
            <p:cNvSpPr/>
            <p:nvPr/>
          </p:nvSpPr>
          <p:spPr>
            <a:xfrm>
              <a:off x="4185623" y="2036064"/>
              <a:ext cx="769580" cy="321884"/>
            </a:xfrm>
            <a:prstGeom prst="stripedRightArrow">
              <a:avLst>
                <a:gd name="adj1" fmla="val 45215"/>
                <a:gd name="adj2" fmla="val 105247"/>
              </a:avLst>
            </a:prstGeom>
            <a:solidFill>
              <a:srgbClr val="0000FF"/>
            </a:solidFill>
            <a:ln w="12700"/>
            <a:effectLst>
              <a:glow rad="127000">
                <a:schemeClr val="bg1"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499916" y="2041885"/>
            <a:ext cx="8212012" cy="4566813"/>
            <a:chOff x="473950" y="1897741"/>
            <a:chExt cx="8212012" cy="4566813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473950" y="4087109"/>
              <a:ext cx="3991637" cy="1320361"/>
            </a:xfrm>
            <a:prstGeom prst="rect">
              <a:avLst/>
            </a:prstGeom>
            <a:solidFill>
              <a:srgbClr val="EBFFEB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marL="271463" indent="-271463" algn="just">
                <a:lnSpc>
                  <a:spcPct val="110000"/>
                </a:lnSpc>
                <a:spcBef>
                  <a:spcPts val="600"/>
                </a:spcBef>
                <a:buFont typeface="Wingdings" pitchFamily="2" charset="2"/>
                <a:buChar char="v"/>
                <a:defRPr/>
              </a:pPr>
              <a:r>
                <a:rPr lang="en-US" altLang="ja-JP" sz="17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Display deforestation timing, size, Latitude &amp; Longitude</a:t>
              </a:r>
              <a:endParaRPr lang="en-US" altLang="ja-JP" sz="17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271463" indent="-271463" algn="just">
                <a:lnSpc>
                  <a:spcPct val="110000"/>
                </a:lnSpc>
                <a:spcBef>
                  <a:spcPts val="600"/>
                </a:spcBef>
                <a:buFont typeface="Wingdings" pitchFamily="2" charset="2"/>
                <a:buChar char="v"/>
                <a:defRPr/>
              </a:pPr>
              <a:r>
                <a:rPr lang="en-US" altLang="ja-JP" sz="17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Enable to down load PALSAR-2 image &amp; polygon free of charge.</a:t>
              </a:r>
              <a:endParaRPr lang="en-US" altLang="ja-JP" sz="17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0" name="楕円 16"/>
            <p:cNvSpPr/>
            <p:nvPr/>
          </p:nvSpPr>
          <p:spPr>
            <a:xfrm>
              <a:off x="6650213" y="1897741"/>
              <a:ext cx="197880" cy="19788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0013" y="3692554"/>
              <a:ext cx="3855949" cy="277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ストライプ矢印 21"/>
            <p:cNvSpPr/>
            <p:nvPr/>
          </p:nvSpPr>
          <p:spPr>
            <a:xfrm rot="5400000">
              <a:off x="5882447" y="2865622"/>
              <a:ext cx="1733411" cy="321884"/>
            </a:xfrm>
            <a:prstGeom prst="stripedRightArrow">
              <a:avLst>
                <a:gd name="adj1" fmla="val 45215"/>
                <a:gd name="adj2" fmla="val 105247"/>
              </a:avLst>
            </a:prstGeom>
            <a:solidFill>
              <a:srgbClr val="0000FF"/>
            </a:solidFill>
            <a:ln w="12700"/>
            <a:effectLst>
              <a:glow rad="127000">
                <a:schemeClr val="bg1"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2741575" y="110389"/>
            <a:ext cx="3709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JJ-FAST</a:t>
            </a:r>
            <a:r>
              <a:rPr lang="en-US" altLang="ja-JP" sz="36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web site</a:t>
            </a:r>
            <a:endParaRPr kumimoji="1" lang="ja-JP" altLang="en-US" sz="4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381" y="5728240"/>
            <a:ext cx="1057800" cy="105506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52308" y="5635997"/>
            <a:ext cx="3088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hlinkClick r:id="rId6"/>
              </a:rPr>
              <a:t>http://www.eorc.jaxa.jp/jjfast/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410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614" y="1936949"/>
            <a:ext cx="5321665" cy="439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2707180" y="186365"/>
            <a:ext cx="3731150" cy="954107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</a:t>
            </a:r>
            <a:r>
              <a:rPr lang="ja-JP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</a:p>
          <a:p>
            <a:pPr algn="ctr"/>
            <a:r>
              <a:rPr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kumimoji="1" lang="en-US" altLang="ja-JP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 PALSAR-2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205998" y="1336417"/>
            <a:ext cx="3184416" cy="2631620"/>
            <a:chOff x="224173" y="1273629"/>
            <a:chExt cx="3184416" cy="263162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173" y="1273629"/>
              <a:ext cx="3184416" cy="2631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正方形/長方形 6"/>
            <p:cNvSpPr/>
            <p:nvPr/>
          </p:nvSpPr>
          <p:spPr>
            <a:xfrm>
              <a:off x="1964055" y="2619375"/>
              <a:ext cx="68580" cy="6096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5416247" y="2769806"/>
            <a:ext cx="321733" cy="287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37434" y="6390694"/>
            <a:ext cx="518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Peripheral of Bu</a:t>
            </a:r>
            <a:r>
              <a:rPr kumimoji="1" lang="ja-JP" altLang="en-US" sz="2400" b="1" dirty="0" smtClean="0"/>
              <a:t> </a:t>
            </a:r>
            <a:r>
              <a:rPr kumimoji="1" lang="en-US" altLang="ja-JP" sz="2400" b="1" dirty="0" smtClean="0"/>
              <a:t>Gia</a:t>
            </a:r>
            <a:r>
              <a:rPr kumimoji="1" lang="ja-JP" altLang="en-US" sz="2400" b="1" dirty="0" smtClean="0"/>
              <a:t> </a:t>
            </a:r>
            <a:r>
              <a:rPr kumimoji="1" lang="en-US" altLang="ja-JP" sz="2400" b="1" dirty="0" smtClean="0"/>
              <a:t>Map</a:t>
            </a:r>
            <a:r>
              <a:rPr kumimoji="1" lang="ja-JP" altLang="en-US" sz="2400" b="1" dirty="0" smtClean="0"/>
              <a:t> </a:t>
            </a:r>
            <a:r>
              <a:rPr kumimoji="1" lang="en-US" altLang="ja-JP" sz="2400" b="1" dirty="0" smtClean="0"/>
              <a:t>National</a:t>
            </a:r>
            <a:r>
              <a:rPr kumimoji="1" lang="ja-JP" altLang="en-US" sz="2400" b="1" dirty="0" smtClean="0"/>
              <a:t> </a:t>
            </a:r>
            <a:r>
              <a:rPr kumimoji="1" lang="en-US" altLang="ja-JP" sz="2400" b="1" dirty="0" smtClean="0"/>
              <a:t>Park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29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552" y="1852880"/>
            <a:ext cx="2256518" cy="186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8" y="4544199"/>
            <a:ext cx="2009100" cy="186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73" y="1848890"/>
            <a:ext cx="2009100" cy="186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790" y="1842561"/>
            <a:ext cx="2009100" cy="186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直線コネクタ 9"/>
          <p:cNvCxnSpPr/>
          <p:nvPr/>
        </p:nvCxnSpPr>
        <p:spPr>
          <a:xfrm>
            <a:off x="2167470" y="1165893"/>
            <a:ext cx="4576252" cy="0"/>
          </a:xfrm>
          <a:prstGeom prst="line">
            <a:avLst/>
          </a:prstGeom>
          <a:ln w="190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562475" y="1165893"/>
            <a:ext cx="1057275" cy="0"/>
          </a:xfrm>
          <a:prstGeom prst="line">
            <a:avLst/>
          </a:prstGeom>
          <a:ln w="1905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7016145" y="1165893"/>
            <a:ext cx="1057275" cy="0"/>
          </a:xfrm>
          <a:prstGeom prst="line">
            <a:avLst/>
          </a:prstGeom>
          <a:ln w="1905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8384007" y="1165893"/>
            <a:ext cx="758930" cy="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783454" y="672043"/>
            <a:ext cx="1587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Rainy</a:t>
            </a:r>
            <a:r>
              <a:rPr kumimoji="1" lang="ja-JP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</a:t>
            </a:r>
            <a:endParaRPr kumimoji="1" lang="ja-JP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62505" y="670937"/>
            <a:ext cx="1375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</a:t>
            </a:r>
            <a:r>
              <a:rPr kumimoji="1"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912" y="1458909"/>
            <a:ext cx="1092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PALSAR-2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873" y="4110375"/>
            <a:ext cx="11138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Landsat-8</a:t>
            </a:r>
            <a:endParaRPr kumimoji="1" lang="ja-JP" altLang="en-US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6834" y="6503847"/>
            <a:ext cx="11633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350" b="1" dirty="0" smtClean="0"/>
              <a:t>Mar. 31, 2016</a:t>
            </a:r>
            <a:endParaRPr lang="ja-JP" altLang="en-US" sz="1350" b="1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4153533" y="3981440"/>
            <a:ext cx="848966" cy="521334"/>
            <a:chOff x="6312538" y="3492225"/>
            <a:chExt cx="848966" cy="521334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6312538" y="3675005"/>
              <a:ext cx="848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42</a:t>
              </a:r>
              <a:r>
                <a:rPr lang="ja-JP" altLang="en-US" sz="16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16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days</a:t>
              </a:r>
              <a:endParaRPr kumimoji="1" lang="en-US" altLang="ja-JP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右矢印 26"/>
            <p:cNvSpPr/>
            <p:nvPr/>
          </p:nvSpPr>
          <p:spPr>
            <a:xfrm>
              <a:off x="6595814" y="3492225"/>
              <a:ext cx="300138" cy="237067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978955" y="3988113"/>
            <a:ext cx="854957" cy="517819"/>
            <a:chOff x="4105304" y="3498898"/>
            <a:chExt cx="854957" cy="517819"/>
          </a:xfrm>
        </p:grpSpPr>
        <p:sp>
          <p:nvSpPr>
            <p:cNvPr id="29" name="右矢印 28"/>
            <p:cNvSpPr/>
            <p:nvPr/>
          </p:nvSpPr>
          <p:spPr>
            <a:xfrm>
              <a:off x="4417409" y="3498898"/>
              <a:ext cx="300138" cy="237067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105304" y="3678163"/>
              <a:ext cx="854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28 days</a:t>
              </a:r>
              <a:endParaRPr kumimoji="1" lang="en-US" altLang="ja-JP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749218" y="3859160"/>
            <a:ext cx="11256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350" b="1" dirty="0" smtClean="0"/>
              <a:t>Jun. 26, 2016</a:t>
            </a:r>
            <a:endParaRPr lang="ja-JP" altLang="en-US" sz="1350" b="1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936290" y="3860163"/>
            <a:ext cx="107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350" b="1" dirty="0" smtClean="0"/>
              <a:t>Jul. 24, 2016</a:t>
            </a:r>
            <a:endParaRPr lang="ja-JP" altLang="en-US" sz="1350" b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137164" y="3855006"/>
            <a:ext cx="10550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350" b="1" dirty="0" smtClean="0"/>
              <a:t>Sep. 4, 2016</a:t>
            </a:r>
            <a:endParaRPr lang="ja-JP" altLang="en-US" sz="1350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378041" y="6507002"/>
            <a:ext cx="11577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350" b="1" dirty="0" smtClean="0"/>
              <a:t>Nov. 10, 2016</a:t>
            </a:r>
            <a:endParaRPr lang="ja-JP" altLang="en-US" sz="1350" b="1" dirty="0"/>
          </a:p>
        </p:txBody>
      </p:sp>
      <p:cxnSp>
        <p:nvCxnSpPr>
          <p:cNvPr id="55" name="直線コネクタ 54"/>
          <p:cNvCxnSpPr/>
          <p:nvPr/>
        </p:nvCxnSpPr>
        <p:spPr>
          <a:xfrm>
            <a:off x="1051972" y="1165887"/>
            <a:ext cx="1057275" cy="0"/>
          </a:xfrm>
          <a:prstGeom prst="line">
            <a:avLst/>
          </a:prstGeom>
          <a:ln w="1905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-15410" y="1165891"/>
            <a:ext cx="834823" cy="0"/>
          </a:xfrm>
          <a:prstGeom prst="line">
            <a:avLst/>
          </a:prstGeom>
          <a:ln w="190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7008" y="670934"/>
            <a:ext cx="1375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</a:t>
            </a:r>
            <a:r>
              <a:rPr kumimoji="1" lang="ja-JP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</a:t>
            </a:r>
            <a:endParaRPr kumimoji="1"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076789" y="116352"/>
            <a:ext cx="6970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 detection during a rainy season</a:t>
            </a:r>
            <a:endParaRPr kumimoji="1" lang="ja-JP" alt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66606" y="1393266"/>
            <a:ext cx="1644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Deforestation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988098" y="97352"/>
            <a:ext cx="2037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rainy season</a:t>
            </a:r>
            <a:endParaRPr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796048" y="3471070"/>
            <a:ext cx="341116" cy="4575"/>
          </a:xfrm>
          <a:prstGeom prst="straightConnector1">
            <a:avLst/>
          </a:prstGeom>
          <a:ln w="28575">
            <a:solidFill>
              <a:srgbClr val="FFFF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704289" y="3191394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FF00"/>
                </a:solidFill>
              </a:rPr>
              <a:t>500 m</a:t>
            </a:r>
            <a:endParaRPr kumimoji="1" lang="ja-JP" altLang="en-US" sz="1200" b="1" dirty="0">
              <a:solidFill>
                <a:srgbClr val="FFFF00"/>
              </a:solidFill>
            </a:endParaRPr>
          </a:p>
        </p:txBody>
      </p:sp>
      <p:sp>
        <p:nvSpPr>
          <p:cNvPr id="32" name="フリーフォーム 31"/>
          <p:cNvSpPr/>
          <p:nvPr/>
        </p:nvSpPr>
        <p:spPr>
          <a:xfrm>
            <a:off x="5049092" y="2104697"/>
            <a:ext cx="1111469" cy="798786"/>
          </a:xfrm>
          <a:custGeom>
            <a:avLst/>
            <a:gdLst>
              <a:gd name="connsiteX0" fmla="*/ 0 w 1111469"/>
              <a:gd name="connsiteY0" fmla="*/ 727841 h 798786"/>
              <a:gd name="connsiteX1" fmla="*/ 2627 w 1111469"/>
              <a:gd name="connsiteY1" fmla="*/ 798786 h 798786"/>
              <a:gd name="connsiteX2" fmla="*/ 73572 w 1111469"/>
              <a:gd name="connsiteY2" fmla="*/ 796158 h 798786"/>
              <a:gd name="connsiteX3" fmla="*/ 73572 w 1111469"/>
              <a:gd name="connsiteY3" fmla="*/ 759372 h 798786"/>
              <a:gd name="connsiteX4" fmla="*/ 102476 w 1111469"/>
              <a:gd name="connsiteY4" fmla="*/ 756744 h 798786"/>
              <a:gd name="connsiteX5" fmla="*/ 105103 w 1111469"/>
              <a:gd name="connsiteY5" fmla="*/ 796158 h 798786"/>
              <a:gd name="connsiteX6" fmla="*/ 139262 w 1111469"/>
              <a:gd name="connsiteY6" fmla="*/ 793531 h 798786"/>
              <a:gd name="connsiteX7" fmla="*/ 141889 w 1111469"/>
              <a:gd name="connsiteY7" fmla="*/ 762000 h 798786"/>
              <a:gd name="connsiteX8" fmla="*/ 210207 w 1111469"/>
              <a:gd name="connsiteY8" fmla="*/ 759372 h 798786"/>
              <a:gd name="connsiteX9" fmla="*/ 210207 w 1111469"/>
              <a:gd name="connsiteY9" fmla="*/ 725213 h 798786"/>
              <a:gd name="connsiteX10" fmla="*/ 244365 w 1111469"/>
              <a:gd name="connsiteY10" fmla="*/ 725213 h 798786"/>
              <a:gd name="connsiteX11" fmla="*/ 241738 w 1111469"/>
              <a:gd name="connsiteY11" fmla="*/ 656896 h 798786"/>
              <a:gd name="connsiteX12" fmla="*/ 315310 w 1111469"/>
              <a:gd name="connsiteY12" fmla="*/ 654269 h 798786"/>
              <a:gd name="connsiteX13" fmla="*/ 312682 w 1111469"/>
              <a:gd name="connsiteY13" fmla="*/ 693682 h 798786"/>
              <a:gd name="connsiteX14" fmla="*/ 346841 w 1111469"/>
              <a:gd name="connsiteY14" fmla="*/ 691055 h 798786"/>
              <a:gd name="connsiteX15" fmla="*/ 349469 w 1111469"/>
              <a:gd name="connsiteY15" fmla="*/ 656896 h 798786"/>
              <a:gd name="connsiteX16" fmla="*/ 417786 w 1111469"/>
              <a:gd name="connsiteY16" fmla="*/ 654269 h 798786"/>
              <a:gd name="connsiteX17" fmla="*/ 420414 w 1111469"/>
              <a:gd name="connsiteY17" fmla="*/ 756744 h 798786"/>
              <a:gd name="connsiteX18" fmla="*/ 451945 w 1111469"/>
              <a:gd name="connsiteY18" fmla="*/ 759372 h 798786"/>
              <a:gd name="connsiteX19" fmla="*/ 451945 w 1111469"/>
              <a:gd name="connsiteY19" fmla="*/ 722586 h 798786"/>
              <a:gd name="connsiteX20" fmla="*/ 522889 w 1111469"/>
              <a:gd name="connsiteY20" fmla="*/ 725213 h 798786"/>
              <a:gd name="connsiteX21" fmla="*/ 522889 w 1111469"/>
              <a:gd name="connsiteY21" fmla="*/ 691055 h 798786"/>
              <a:gd name="connsiteX22" fmla="*/ 557048 w 1111469"/>
              <a:gd name="connsiteY22" fmla="*/ 693682 h 798786"/>
              <a:gd name="connsiteX23" fmla="*/ 554420 w 1111469"/>
              <a:gd name="connsiteY23" fmla="*/ 625365 h 798786"/>
              <a:gd name="connsiteX24" fmla="*/ 588579 w 1111469"/>
              <a:gd name="connsiteY24" fmla="*/ 622737 h 798786"/>
              <a:gd name="connsiteX25" fmla="*/ 591207 w 1111469"/>
              <a:gd name="connsiteY25" fmla="*/ 585951 h 798786"/>
              <a:gd name="connsiteX26" fmla="*/ 625365 w 1111469"/>
              <a:gd name="connsiteY26" fmla="*/ 583324 h 798786"/>
              <a:gd name="connsiteX27" fmla="*/ 625365 w 1111469"/>
              <a:gd name="connsiteY27" fmla="*/ 554420 h 798786"/>
              <a:gd name="connsiteX28" fmla="*/ 659524 w 1111469"/>
              <a:gd name="connsiteY28" fmla="*/ 554420 h 798786"/>
              <a:gd name="connsiteX29" fmla="*/ 662151 w 1111469"/>
              <a:gd name="connsiteY29" fmla="*/ 656896 h 798786"/>
              <a:gd name="connsiteX30" fmla="*/ 693682 w 1111469"/>
              <a:gd name="connsiteY30" fmla="*/ 656896 h 798786"/>
              <a:gd name="connsiteX31" fmla="*/ 696310 w 1111469"/>
              <a:gd name="connsiteY31" fmla="*/ 557048 h 798786"/>
              <a:gd name="connsiteX32" fmla="*/ 725214 w 1111469"/>
              <a:gd name="connsiteY32" fmla="*/ 551793 h 798786"/>
              <a:gd name="connsiteX33" fmla="*/ 730469 w 1111469"/>
              <a:gd name="connsiteY33" fmla="*/ 378372 h 798786"/>
              <a:gd name="connsiteX34" fmla="*/ 762000 w 1111469"/>
              <a:gd name="connsiteY34" fmla="*/ 375744 h 798786"/>
              <a:gd name="connsiteX35" fmla="*/ 764627 w 1111469"/>
              <a:gd name="connsiteY35" fmla="*/ 451944 h 798786"/>
              <a:gd name="connsiteX36" fmla="*/ 832945 w 1111469"/>
              <a:gd name="connsiteY36" fmla="*/ 451944 h 798786"/>
              <a:gd name="connsiteX37" fmla="*/ 830317 w 1111469"/>
              <a:gd name="connsiteY37" fmla="*/ 344213 h 798786"/>
              <a:gd name="connsiteX38" fmla="*/ 864476 w 1111469"/>
              <a:gd name="connsiteY38" fmla="*/ 346841 h 798786"/>
              <a:gd name="connsiteX39" fmla="*/ 864476 w 1111469"/>
              <a:gd name="connsiteY39" fmla="*/ 312682 h 798786"/>
              <a:gd name="connsiteX40" fmla="*/ 1003738 w 1111469"/>
              <a:gd name="connsiteY40" fmla="*/ 312682 h 798786"/>
              <a:gd name="connsiteX41" fmla="*/ 1001110 w 1111469"/>
              <a:gd name="connsiteY41" fmla="*/ 273269 h 798786"/>
              <a:gd name="connsiteX42" fmla="*/ 1040524 w 1111469"/>
              <a:gd name="connsiteY42" fmla="*/ 275896 h 798786"/>
              <a:gd name="connsiteX43" fmla="*/ 1040524 w 1111469"/>
              <a:gd name="connsiteY43" fmla="*/ 207579 h 798786"/>
              <a:gd name="connsiteX44" fmla="*/ 1074682 w 1111469"/>
              <a:gd name="connsiteY44" fmla="*/ 207579 h 798786"/>
              <a:gd name="connsiteX45" fmla="*/ 1072055 w 1111469"/>
              <a:gd name="connsiteY45" fmla="*/ 141889 h 798786"/>
              <a:gd name="connsiteX46" fmla="*/ 1111469 w 1111469"/>
              <a:gd name="connsiteY46" fmla="*/ 139262 h 798786"/>
              <a:gd name="connsiteX47" fmla="*/ 1106214 w 1111469"/>
              <a:gd name="connsiteY47" fmla="*/ 102475 h 798786"/>
              <a:gd name="connsiteX48" fmla="*/ 1006365 w 1111469"/>
              <a:gd name="connsiteY48" fmla="*/ 102475 h 798786"/>
              <a:gd name="connsiteX49" fmla="*/ 1003738 w 1111469"/>
              <a:gd name="connsiteY49" fmla="*/ 0 h 798786"/>
              <a:gd name="connsiteX50" fmla="*/ 935420 w 1111469"/>
              <a:gd name="connsiteY50" fmla="*/ 2627 h 798786"/>
              <a:gd name="connsiteX51" fmla="*/ 935420 w 1111469"/>
              <a:gd name="connsiteY51" fmla="*/ 65689 h 798786"/>
              <a:gd name="connsiteX52" fmla="*/ 796158 w 1111469"/>
              <a:gd name="connsiteY52" fmla="*/ 70944 h 798786"/>
              <a:gd name="connsiteX53" fmla="*/ 796158 w 1111469"/>
              <a:gd name="connsiteY53" fmla="*/ 105103 h 798786"/>
              <a:gd name="connsiteX54" fmla="*/ 764627 w 1111469"/>
              <a:gd name="connsiteY54" fmla="*/ 102475 h 798786"/>
              <a:gd name="connsiteX55" fmla="*/ 764627 w 1111469"/>
              <a:gd name="connsiteY55" fmla="*/ 173420 h 798786"/>
              <a:gd name="connsiteX56" fmla="*/ 796158 w 1111469"/>
              <a:gd name="connsiteY56" fmla="*/ 170793 h 798786"/>
              <a:gd name="connsiteX57" fmla="*/ 798786 w 1111469"/>
              <a:gd name="connsiteY57" fmla="*/ 207579 h 798786"/>
              <a:gd name="connsiteX58" fmla="*/ 591207 w 1111469"/>
              <a:gd name="connsiteY58" fmla="*/ 202324 h 798786"/>
              <a:gd name="connsiteX59" fmla="*/ 593834 w 1111469"/>
              <a:gd name="connsiteY59" fmla="*/ 346841 h 798786"/>
              <a:gd name="connsiteX60" fmla="*/ 557048 w 1111469"/>
              <a:gd name="connsiteY60" fmla="*/ 349469 h 798786"/>
              <a:gd name="connsiteX61" fmla="*/ 551793 w 1111469"/>
              <a:gd name="connsiteY61" fmla="*/ 310055 h 798786"/>
              <a:gd name="connsiteX62" fmla="*/ 451945 w 1111469"/>
              <a:gd name="connsiteY62" fmla="*/ 312682 h 798786"/>
              <a:gd name="connsiteX63" fmla="*/ 449317 w 1111469"/>
              <a:gd name="connsiteY63" fmla="*/ 375744 h 798786"/>
              <a:gd name="connsiteX64" fmla="*/ 346841 w 1111469"/>
              <a:gd name="connsiteY64" fmla="*/ 381000 h 798786"/>
              <a:gd name="connsiteX65" fmla="*/ 349469 w 1111469"/>
              <a:gd name="connsiteY65" fmla="*/ 486103 h 798786"/>
              <a:gd name="connsiteX66" fmla="*/ 317938 w 1111469"/>
              <a:gd name="connsiteY66" fmla="*/ 486103 h 798786"/>
              <a:gd name="connsiteX67" fmla="*/ 315310 w 1111469"/>
              <a:gd name="connsiteY67" fmla="*/ 515006 h 798786"/>
              <a:gd name="connsiteX68" fmla="*/ 244365 w 1111469"/>
              <a:gd name="connsiteY68" fmla="*/ 517634 h 798786"/>
              <a:gd name="connsiteX69" fmla="*/ 241738 w 1111469"/>
              <a:gd name="connsiteY69" fmla="*/ 554420 h 798786"/>
              <a:gd name="connsiteX70" fmla="*/ 176048 w 1111469"/>
              <a:gd name="connsiteY70" fmla="*/ 557048 h 798786"/>
              <a:gd name="connsiteX71" fmla="*/ 176048 w 1111469"/>
              <a:gd name="connsiteY71" fmla="*/ 622737 h 798786"/>
              <a:gd name="connsiteX72" fmla="*/ 141889 w 1111469"/>
              <a:gd name="connsiteY72" fmla="*/ 625365 h 798786"/>
              <a:gd name="connsiteX73" fmla="*/ 144517 w 1111469"/>
              <a:gd name="connsiteY73" fmla="*/ 654269 h 798786"/>
              <a:gd name="connsiteX74" fmla="*/ 105103 w 1111469"/>
              <a:gd name="connsiteY74" fmla="*/ 654269 h 798786"/>
              <a:gd name="connsiteX75" fmla="*/ 105103 w 1111469"/>
              <a:gd name="connsiteY75" fmla="*/ 691055 h 798786"/>
              <a:gd name="connsiteX76" fmla="*/ 34158 w 1111469"/>
              <a:gd name="connsiteY76" fmla="*/ 688427 h 798786"/>
              <a:gd name="connsiteX77" fmla="*/ 0 w 1111469"/>
              <a:gd name="connsiteY77" fmla="*/ 727841 h 7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111469" h="798786">
                <a:moveTo>
                  <a:pt x="0" y="727841"/>
                </a:moveTo>
                <a:cubicBezTo>
                  <a:pt x="876" y="751489"/>
                  <a:pt x="1751" y="775138"/>
                  <a:pt x="2627" y="798786"/>
                </a:cubicBezTo>
                <a:lnTo>
                  <a:pt x="73572" y="796158"/>
                </a:lnTo>
                <a:lnTo>
                  <a:pt x="73572" y="759372"/>
                </a:lnTo>
                <a:lnTo>
                  <a:pt x="102476" y="756744"/>
                </a:lnTo>
                <a:lnTo>
                  <a:pt x="105103" y="796158"/>
                </a:lnTo>
                <a:lnTo>
                  <a:pt x="139262" y="793531"/>
                </a:lnTo>
                <a:lnTo>
                  <a:pt x="141889" y="762000"/>
                </a:lnTo>
                <a:lnTo>
                  <a:pt x="210207" y="759372"/>
                </a:lnTo>
                <a:lnTo>
                  <a:pt x="210207" y="725213"/>
                </a:lnTo>
                <a:lnTo>
                  <a:pt x="244365" y="725213"/>
                </a:lnTo>
                <a:cubicBezTo>
                  <a:pt x="243489" y="702441"/>
                  <a:pt x="242614" y="679668"/>
                  <a:pt x="241738" y="656896"/>
                </a:cubicBezTo>
                <a:lnTo>
                  <a:pt x="315310" y="654269"/>
                </a:lnTo>
                <a:lnTo>
                  <a:pt x="312682" y="693682"/>
                </a:lnTo>
                <a:lnTo>
                  <a:pt x="346841" y="691055"/>
                </a:lnTo>
                <a:lnTo>
                  <a:pt x="349469" y="656896"/>
                </a:lnTo>
                <a:lnTo>
                  <a:pt x="417786" y="654269"/>
                </a:lnTo>
                <a:lnTo>
                  <a:pt x="420414" y="756744"/>
                </a:lnTo>
                <a:lnTo>
                  <a:pt x="451945" y="759372"/>
                </a:lnTo>
                <a:lnTo>
                  <a:pt x="451945" y="722586"/>
                </a:lnTo>
                <a:lnTo>
                  <a:pt x="522889" y="725213"/>
                </a:lnTo>
                <a:lnTo>
                  <a:pt x="522889" y="691055"/>
                </a:lnTo>
                <a:lnTo>
                  <a:pt x="557048" y="693682"/>
                </a:lnTo>
                <a:lnTo>
                  <a:pt x="554420" y="625365"/>
                </a:lnTo>
                <a:lnTo>
                  <a:pt x="588579" y="622737"/>
                </a:lnTo>
                <a:lnTo>
                  <a:pt x="591207" y="585951"/>
                </a:lnTo>
                <a:lnTo>
                  <a:pt x="625365" y="583324"/>
                </a:lnTo>
                <a:lnTo>
                  <a:pt x="625365" y="554420"/>
                </a:lnTo>
                <a:lnTo>
                  <a:pt x="659524" y="554420"/>
                </a:lnTo>
                <a:cubicBezTo>
                  <a:pt x="660400" y="588579"/>
                  <a:pt x="661275" y="622737"/>
                  <a:pt x="662151" y="656896"/>
                </a:cubicBezTo>
                <a:lnTo>
                  <a:pt x="693682" y="656896"/>
                </a:lnTo>
                <a:lnTo>
                  <a:pt x="696310" y="557048"/>
                </a:lnTo>
                <a:lnTo>
                  <a:pt x="725214" y="551793"/>
                </a:lnTo>
                <a:lnTo>
                  <a:pt x="730469" y="378372"/>
                </a:lnTo>
                <a:lnTo>
                  <a:pt x="762000" y="375744"/>
                </a:lnTo>
                <a:cubicBezTo>
                  <a:pt x="762876" y="401144"/>
                  <a:pt x="763751" y="426544"/>
                  <a:pt x="764627" y="451944"/>
                </a:cubicBezTo>
                <a:lnTo>
                  <a:pt x="832945" y="451944"/>
                </a:lnTo>
                <a:lnTo>
                  <a:pt x="830317" y="344213"/>
                </a:lnTo>
                <a:lnTo>
                  <a:pt x="864476" y="346841"/>
                </a:lnTo>
                <a:lnTo>
                  <a:pt x="864476" y="312682"/>
                </a:lnTo>
                <a:lnTo>
                  <a:pt x="1003738" y="312682"/>
                </a:lnTo>
                <a:lnTo>
                  <a:pt x="1001110" y="273269"/>
                </a:lnTo>
                <a:lnTo>
                  <a:pt x="1040524" y="275896"/>
                </a:lnTo>
                <a:lnTo>
                  <a:pt x="1040524" y="207579"/>
                </a:lnTo>
                <a:lnTo>
                  <a:pt x="1074682" y="207579"/>
                </a:lnTo>
                <a:lnTo>
                  <a:pt x="1072055" y="141889"/>
                </a:lnTo>
                <a:lnTo>
                  <a:pt x="1111469" y="139262"/>
                </a:lnTo>
                <a:lnTo>
                  <a:pt x="1106214" y="102475"/>
                </a:lnTo>
                <a:lnTo>
                  <a:pt x="1006365" y="102475"/>
                </a:lnTo>
                <a:cubicBezTo>
                  <a:pt x="1005489" y="68317"/>
                  <a:pt x="1004614" y="34158"/>
                  <a:pt x="1003738" y="0"/>
                </a:cubicBezTo>
                <a:lnTo>
                  <a:pt x="935420" y="2627"/>
                </a:lnTo>
                <a:lnTo>
                  <a:pt x="935420" y="65689"/>
                </a:lnTo>
                <a:lnTo>
                  <a:pt x="796158" y="70944"/>
                </a:lnTo>
                <a:lnTo>
                  <a:pt x="796158" y="105103"/>
                </a:lnTo>
                <a:lnTo>
                  <a:pt x="764627" y="102475"/>
                </a:lnTo>
                <a:lnTo>
                  <a:pt x="764627" y="173420"/>
                </a:lnTo>
                <a:lnTo>
                  <a:pt x="796158" y="170793"/>
                </a:lnTo>
                <a:lnTo>
                  <a:pt x="798786" y="207579"/>
                </a:lnTo>
                <a:lnTo>
                  <a:pt x="591207" y="202324"/>
                </a:lnTo>
                <a:cubicBezTo>
                  <a:pt x="592083" y="250496"/>
                  <a:pt x="592958" y="298669"/>
                  <a:pt x="593834" y="346841"/>
                </a:cubicBezTo>
                <a:lnTo>
                  <a:pt x="557048" y="349469"/>
                </a:lnTo>
                <a:lnTo>
                  <a:pt x="551793" y="310055"/>
                </a:lnTo>
                <a:lnTo>
                  <a:pt x="451945" y="312682"/>
                </a:lnTo>
                <a:lnTo>
                  <a:pt x="449317" y="375744"/>
                </a:lnTo>
                <a:lnTo>
                  <a:pt x="346841" y="381000"/>
                </a:lnTo>
                <a:lnTo>
                  <a:pt x="349469" y="486103"/>
                </a:lnTo>
                <a:lnTo>
                  <a:pt x="317938" y="486103"/>
                </a:lnTo>
                <a:lnTo>
                  <a:pt x="315310" y="515006"/>
                </a:lnTo>
                <a:lnTo>
                  <a:pt x="244365" y="517634"/>
                </a:lnTo>
                <a:lnTo>
                  <a:pt x="241738" y="554420"/>
                </a:lnTo>
                <a:lnTo>
                  <a:pt x="176048" y="557048"/>
                </a:lnTo>
                <a:lnTo>
                  <a:pt x="176048" y="622737"/>
                </a:lnTo>
                <a:lnTo>
                  <a:pt x="141889" y="625365"/>
                </a:lnTo>
                <a:lnTo>
                  <a:pt x="144517" y="654269"/>
                </a:lnTo>
                <a:lnTo>
                  <a:pt x="105103" y="654269"/>
                </a:lnTo>
                <a:lnTo>
                  <a:pt x="105103" y="691055"/>
                </a:lnTo>
                <a:lnTo>
                  <a:pt x="34158" y="688427"/>
                </a:lnTo>
                <a:lnTo>
                  <a:pt x="0" y="727841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5498409" y="2829910"/>
            <a:ext cx="315310" cy="346842"/>
          </a:xfrm>
          <a:custGeom>
            <a:avLst/>
            <a:gdLst>
              <a:gd name="connsiteX0" fmla="*/ 34159 w 315310"/>
              <a:gd name="connsiteY0" fmla="*/ 70945 h 346842"/>
              <a:gd name="connsiteX1" fmla="*/ 36786 w 315310"/>
              <a:gd name="connsiteY1" fmla="*/ 241738 h 346842"/>
              <a:gd name="connsiteX2" fmla="*/ 2628 w 315310"/>
              <a:gd name="connsiteY2" fmla="*/ 241738 h 346842"/>
              <a:gd name="connsiteX3" fmla="*/ 0 w 315310"/>
              <a:gd name="connsiteY3" fmla="*/ 310056 h 346842"/>
              <a:gd name="connsiteX4" fmla="*/ 36786 w 315310"/>
              <a:gd name="connsiteY4" fmla="*/ 310056 h 346842"/>
              <a:gd name="connsiteX5" fmla="*/ 36786 w 315310"/>
              <a:gd name="connsiteY5" fmla="*/ 346842 h 346842"/>
              <a:gd name="connsiteX6" fmla="*/ 73572 w 315310"/>
              <a:gd name="connsiteY6" fmla="*/ 346842 h 346842"/>
              <a:gd name="connsiteX7" fmla="*/ 76200 w 315310"/>
              <a:gd name="connsiteY7" fmla="*/ 310056 h 346842"/>
              <a:gd name="connsiteX8" fmla="*/ 105103 w 315310"/>
              <a:gd name="connsiteY8" fmla="*/ 310056 h 346842"/>
              <a:gd name="connsiteX9" fmla="*/ 107731 w 315310"/>
              <a:gd name="connsiteY9" fmla="*/ 281152 h 346842"/>
              <a:gd name="connsiteX10" fmla="*/ 176048 w 315310"/>
              <a:gd name="connsiteY10" fmla="*/ 275897 h 346842"/>
              <a:gd name="connsiteX11" fmla="*/ 173421 w 315310"/>
              <a:gd name="connsiteY11" fmla="*/ 312683 h 346842"/>
              <a:gd name="connsiteX12" fmla="*/ 281152 w 315310"/>
              <a:gd name="connsiteY12" fmla="*/ 312683 h 346842"/>
              <a:gd name="connsiteX13" fmla="*/ 283779 w 315310"/>
              <a:gd name="connsiteY13" fmla="*/ 170793 h 346842"/>
              <a:gd name="connsiteX14" fmla="*/ 315310 w 315310"/>
              <a:gd name="connsiteY14" fmla="*/ 173421 h 346842"/>
              <a:gd name="connsiteX15" fmla="*/ 310055 w 315310"/>
              <a:gd name="connsiteY15" fmla="*/ 31531 h 346842"/>
              <a:gd name="connsiteX16" fmla="*/ 176048 w 315310"/>
              <a:gd name="connsiteY16" fmla="*/ 26276 h 346842"/>
              <a:gd name="connsiteX17" fmla="*/ 178676 w 315310"/>
              <a:gd name="connsiteY17" fmla="*/ 0 h 346842"/>
              <a:gd name="connsiteX18" fmla="*/ 141890 w 315310"/>
              <a:gd name="connsiteY18" fmla="*/ 0 h 346842"/>
              <a:gd name="connsiteX19" fmla="*/ 139262 w 315310"/>
              <a:gd name="connsiteY19" fmla="*/ 34159 h 346842"/>
              <a:gd name="connsiteX20" fmla="*/ 107731 w 315310"/>
              <a:gd name="connsiteY20" fmla="*/ 34159 h 346842"/>
              <a:gd name="connsiteX21" fmla="*/ 102476 w 315310"/>
              <a:gd name="connsiteY21" fmla="*/ 70945 h 346842"/>
              <a:gd name="connsiteX22" fmla="*/ 34159 w 315310"/>
              <a:gd name="connsiteY22" fmla="*/ 70945 h 34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5310" h="346842">
                <a:moveTo>
                  <a:pt x="34159" y="70945"/>
                </a:moveTo>
                <a:cubicBezTo>
                  <a:pt x="35035" y="127876"/>
                  <a:pt x="35910" y="184807"/>
                  <a:pt x="36786" y="241738"/>
                </a:cubicBezTo>
                <a:lnTo>
                  <a:pt x="2628" y="241738"/>
                </a:lnTo>
                <a:lnTo>
                  <a:pt x="0" y="310056"/>
                </a:lnTo>
                <a:lnTo>
                  <a:pt x="36786" y="310056"/>
                </a:lnTo>
                <a:lnTo>
                  <a:pt x="36786" y="346842"/>
                </a:lnTo>
                <a:lnTo>
                  <a:pt x="73572" y="346842"/>
                </a:lnTo>
                <a:lnTo>
                  <a:pt x="76200" y="310056"/>
                </a:lnTo>
                <a:lnTo>
                  <a:pt x="105103" y="310056"/>
                </a:lnTo>
                <a:lnTo>
                  <a:pt x="107731" y="281152"/>
                </a:lnTo>
                <a:lnTo>
                  <a:pt x="176048" y="275897"/>
                </a:lnTo>
                <a:lnTo>
                  <a:pt x="173421" y="312683"/>
                </a:lnTo>
                <a:lnTo>
                  <a:pt x="281152" y="312683"/>
                </a:lnTo>
                <a:cubicBezTo>
                  <a:pt x="282028" y="265386"/>
                  <a:pt x="282903" y="218090"/>
                  <a:pt x="283779" y="170793"/>
                </a:cubicBezTo>
                <a:lnTo>
                  <a:pt x="315310" y="173421"/>
                </a:lnTo>
                <a:lnTo>
                  <a:pt x="310055" y="31531"/>
                </a:lnTo>
                <a:lnTo>
                  <a:pt x="176048" y="26276"/>
                </a:lnTo>
                <a:lnTo>
                  <a:pt x="178676" y="0"/>
                </a:lnTo>
                <a:lnTo>
                  <a:pt x="141890" y="0"/>
                </a:lnTo>
                <a:lnTo>
                  <a:pt x="139262" y="34159"/>
                </a:lnTo>
                <a:lnTo>
                  <a:pt x="107731" y="34159"/>
                </a:lnTo>
                <a:lnTo>
                  <a:pt x="102476" y="70945"/>
                </a:lnTo>
                <a:lnTo>
                  <a:pt x="34159" y="70945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>
            <a:off x="5190981" y="3105807"/>
            <a:ext cx="144518" cy="176048"/>
          </a:xfrm>
          <a:custGeom>
            <a:avLst/>
            <a:gdLst>
              <a:gd name="connsiteX0" fmla="*/ 0 w 144518"/>
              <a:gd name="connsiteY0" fmla="*/ 0 h 176048"/>
              <a:gd name="connsiteX1" fmla="*/ 5256 w 144518"/>
              <a:gd name="connsiteY1" fmla="*/ 52552 h 176048"/>
              <a:gd name="connsiteX2" fmla="*/ 34159 w 144518"/>
              <a:gd name="connsiteY2" fmla="*/ 55179 h 176048"/>
              <a:gd name="connsiteX3" fmla="*/ 34159 w 144518"/>
              <a:gd name="connsiteY3" fmla="*/ 176048 h 176048"/>
              <a:gd name="connsiteX4" fmla="*/ 73573 w 144518"/>
              <a:gd name="connsiteY4" fmla="*/ 176048 h 176048"/>
              <a:gd name="connsiteX5" fmla="*/ 73573 w 144518"/>
              <a:gd name="connsiteY5" fmla="*/ 139262 h 176048"/>
              <a:gd name="connsiteX6" fmla="*/ 102476 w 144518"/>
              <a:gd name="connsiteY6" fmla="*/ 139262 h 176048"/>
              <a:gd name="connsiteX7" fmla="*/ 105104 w 144518"/>
              <a:gd name="connsiteY7" fmla="*/ 105103 h 176048"/>
              <a:gd name="connsiteX8" fmla="*/ 144518 w 144518"/>
              <a:gd name="connsiteY8" fmla="*/ 107731 h 176048"/>
              <a:gd name="connsiteX9" fmla="*/ 144518 w 144518"/>
              <a:gd name="connsiteY9" fmla="*/ 65690 h 176048"/>
              <a:gd name="connsiteX10" fmla="*/ 102476 w 144518"/>
              <a:gd name="connsiteY10" fmla="*/ 68317 h 176048"/>
              <a:gd name="connsiteX11" fmla="*/ 105104 w 144518"/>
              <a:gd name="connsiteY11" fmla="*/ 31531 h 176048"/>
              <a:gd name="connsiteX12" fmla="*/ 68318 w 144518"/>
              <a:gd name="connsiteY12" fmla="*/ 28903 h 176048"/>
              <a:gd name="connsiteX13" fmla="*/ 70945 w 144518"/>
              <a:gd name="connsiteY13" fmla="*/ 0 h 176048"/>
              <a:gd name="connsiteX14" fmla="*/ 0 w 144518"/>
              <a:gd name="connsiteY14" fmla="*/ 0 h 17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518" h="176048">
                <a:moveTo>
                  <a:pt x="0" y="0"/>
                </a:moveTo>
                <a:lnTo>
                  <a:pt x="5256" y="52552"/>
                </a:lnTo>
                <a:lnTo>
                  <a:pt x="34159" y="55179"/>
                </a:lnTo>
                <a:lnTo>
                  <a:pt x="34159" y="176048"/>
                </a:lnTo>
                <a:lnTo>
                  <a:pt x="73573" y="176048"/>
                </a:lnTo>
                <a:lnTo>
                  <a:pt x="73573" y="139262"/>
                </a:lnTo>
                <a:lnTo>
                  <a:pt x="102476" y="139262"/>
                </a:lnTo>
                <a:lnTo>
                  <a:pt x="105104" y="105103"/>
                </a:lnTo>
                <a:lnTo>
                  <a:pt x="144518" y="107731"/>
                </a:lnTo>
                <a:lnTo>
                  <a:pt x="144518" y="65690"/>
                </a:lnTo>
                <a:lnTo>
                  <a:pt x="102476" y="68317"/>
                </a:lnTo>
                <a:lnTo>
                  <a:pt x="105104" y="31531"/>
                </a:lnTo>
                <a:lnTo>
                  <a:pt x="68318" y="28903"/>
                </a:lnTo>
                <a:lnTo>
                  <a:pt x="7094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712" y="4556592"/>
            <a:ext cx="2256518" cy="186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9" name="直線矢印コネクタ 58"/>
          <p:cNvCxnSpPr/>
          <p:nvPr/>
        </p:nvCxnSpPr>
        <p:spPr>
          <a:xfrm flipV="1">
            <a:off x="7086332" y="6128015"/>
            <a:ext cx="341116" cy="4575"/>
          </a:xfrm>
          <a:prstGeom prst="straightConnector1">
            <a:avLst/>
          </a:prstGeom>
          <a:ln w="28575">
            <a:solidFill>
              <a:srgbClr val="FFFF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6994573" y="5848339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FFFF00"/>
                </a:solidFill>
              </a:rPr>
              <a:t>500 m</a:t>
            </a:r>
            <a:endParaRPr kumimoji="1" lang="ja-JP" altLang="en-US" sz="1200" b="1" dirty="0">
              <a:solidFill>
                <a:srgbClr val="FFFF00"/>
              </a:solidFill>
            </a:endParaRPr>
          </a:p>
        </p:txBody>
      </p:sp>
      <p:sp>
        <p:nvSpPr>
          <p:cNvPr id="61" name="フリーフォーム 60"/>
          <p:cNvSpPr/>
          <p:nvPr/>
        </p:nvSpPr>
        <p:spPr>
          <a:xfrm>
            <a:off x="7339376" y="4761642"/>
            <a:ext cx="1111469" cy="798786"/>
          </a:xfrm>
          <a:custGeom>
            <a:avLst/>
            <a:gdLst>
              <a:gd name="connsiteX0" fmla="*/ 0 w 1111469"/>
              <a:gd name="connsiteY0" fmla="*/ 727841 h 798786"/>
              <a:gd name="connsiteX1" fmla="*/ 2627 w 1111469"/>
              <a:gd name="connsiteY1" fmla="*/ 798786 h 798786"/>
              <a:gd name="connsiteX2" fmla="*/ 73572 w 1111469"/>
              <a:gd name="connsiteY2" fmla="*/ 796158 h 798786"/>
              <a:gd name="connsiteX3" fmla="*/ 73572 w 1111469"/>
              <a:gd name="connsiteY3" fmla="*/ 759372 h 798786"/>
              <a:gd name="connsiteX4" fmla="*/ 102476 w 1111469"/>
              <a:gd name="connsiteY4" fmla="*/ 756744 h 798786"/>
              <a:gd name="connsiteX5" fmla="*/ 105103 w 1111469"/>
              <a:gd name="connsiteY5" fmla="*/ 796158 h 798786"/>
              <a:gd name="connsiteX6" fmla="*/ 139262 w 1111469"/>
              <a:gd name="connsiteY6" fmla="*/ 793531 h 798786"/>
              <a:gd name="connsiteX7" fmla="*/ 141889 w 1111469"/>
              <a:gd name="connsiteY7" fmla="*/ 762000 h 798786"/>
              <a:gd name="connsiteX8" fmla="*/ 210207 w 1111469"/>
              <a:gd name="connsiteY8" fmla="*/ 759372 h 798786"/>
              <a:gd name="connsiteX9" fmla="*/ 210207 w 1111469"/>
              <a:gd name="connsiteY9" fmla="*/ 725213 h 798786"/>
              <a:gd name="connsiteX10" fmla="*/ 244365 w 1111469"/>
              <a:gd name="connsiteY10" fmla="*/ 725213 h 798786"/>
              <a:gd name="connsiteX11" fmla="*/ 241738 w 1111469"/>
              <a:gd name="connsiteY11" fmla="*/ 656896 h 798786"/>
              <a:gd name="connsiteX12" fmla="*/ 315310 w 1111469"/>
              <a:gd name="connsiteY12" fmla="*/ 654269 h 798786"/>
              <a:gd name="connsiteX13" fmla="*/ 312682 w 1111469"/>
              <a:gd name="connsiteY13" fmla="*/ 693682 h 798786"/>
              <a:gd name="connsiteX14" fmla="*/ 346841 w 1111469"/>
              <a:gd name="connsiteY14" fmla="*/ 691055 h 798786"/>
              <a:gd name="connsiteX15" fmla="*/ 349469 w 1111469"/>
              <a:gd name="connsiteY15" fmla="*/ 656896 h 798786"/>
              <a:gd name="connsiteX16" fmla="*/ 417786 w 1111469"/>
              <a:gd name="connsiteY16" fmla="*/ 654269 h 798786"/>
              <a:gd name="connsiteX17" fmla="*/ 420414 w 1111469"/>
              <a:gd name="connsiteY17" fmla="*/ 756744 h 798786"/>
              <a:gd name="connsiteX18" fmla="*/ 451945 w 1111469"/>
              <a:gd name="connsiteY18" fmla="*/ 759372 h 798786"/>
              <a:gd name="connsiteX19" fmla="*/ 451945 w 1111469"/>
              <a:gd name="connsiteY19" fmla="*/ 722586 h 798786"/>
              <a:gd name="connsiteX20" fmla="*/ 522889 w 1111469"/>
              <a:gd name="connsiteY20" fmla="*/ 725213 h 798786"/>
              <a:gd name="connsiteX21" fmla="*/ 522889 w 1111469"/>
              <a:gd name="connsiteY21" fmla="*/ 691055 h 798786"/>
              <a:gd name="connsiteX22" fmla="*/ 557048 w 1111469"/>
              <a:gd name="connsiteY22" fmla="*/ 693682 h 798786"/>
              <a:gd name="connsiteX23" fmla="*/ 554420 w 1111469"/>
              <a:gd name="connsiteY23" fmla="*/ 625365 h 798786"/>
              <a:gd name="connsiteX24" fmla="*/ 588579 w 1111469"/>
              <a:gd name="connsiteY24" fmla="*/ 622737 h 798786"/>
              <a:gd name="connsiteX25" fmla="*/ 591207 w 1111469"/>
              <a:gd name="connsiteY25" fmla="*/ 585951 h 798786"/>
              <a:gd name="connsiteX26" fmla="*/ 625365 w 1111469"/>
              <a:gd name="connsiteY26" fmla="*/ 583324 h 798786"/>
              <a:gd name="connsiteX27" fmla="*/ 625365 w 1111469"/>
              <a:gd name="connsiteY27" fmla="*/ 554420 h 798786"/>
              <a:gd name="connsiteX28" fmla="*/ 659524 w 1111469"/>
              <a:gd name="connsiteY28" fmla="*/ 554420 h 798786"/>
              <a:gd name="connsiteX29" fmla="*/ 662151 w 1111469"/>
              <a:gd name="connsiteY29" fmla="*/ 656896 h 798786"/>
              <a:gd name="connsiteX30" fmla="*/ 693682 w 1111469"/>
              <a:gd name="connsiteY30" fmla="*/ 656896 h 798786"/>
              <a:gd name="connsiteX31" fmla="*/ 696310 w 1111469"/>
              <a:gd name="connsiteY31" fmla="*/ 557048 h 798786"/>
              <a:gd name="connsiteX32" fmla="*/ 725214 w 1111469"/>
              <a:gd name="connsiteY32" fmla="*/ 551793 h 798786"/>
              <a:gd name="connsiteX33" fmla="*/ 730469 w 1111469"/>
              <a:gd name="connsiteY33" fmla="*/ 378372 h 798786"/>
              <a:gd name="connsiteX34" fmla="*/ 762000 w 1111469"/>
              <a:gd name="connsiteY34" fmla="*/ 375744 h 798786"/>
              <a:gd name="connsiteX35" fmla="*/ 764627 w 1111469"/>
              <a:gd name="connsiteY35" fmla="*/ 451944 h 798786"/>
              <a:gd name="connsiteX36" fmla="*/ 832945 w 1111469"/>
              <a:gd name="connsiteY36" fmla="*/ 451944 h 798786"/>
              <a:gd name="connsiteX37" fmla="*/ 830317 w 1111469"/>
              <a:gd name="connsiteY37" fmla="*/ 344213 h 798786"/>
              <a:gd name="connsiteX38" fmla="*/ 864476 w 1111469"/>
              <a:gd name="connsiteY38" fmla="*/ 346841 h 798786"/>
              <a:gd name="connsiteX39" fmla="*/ 864476 w 1111469"/>
              <a:gd name="connsiteY39" fmla="*/ 312682 h 798786"/>
              <a:gd name="connsiteX40" fmla="*/ 1003738 w 1111469"/>
              <a:gd name="connsiteY40" fmla="*/ 312682 h 798786"/>
              <a:gd name="connsiteX41" fmla="*/ 1001110 w 1111469"/>
              <a:gd name="connsiteY41" fmla="*/ 273269 h 798786"/>
              <a:gd name="connsiteX42" fmla="*/ 1040524 w 1111469"/>
              <a:gd name="connsiteY42" fmla="*/ 275896 h 798786"/>
              <a:gd name="connsiteX43" fmla="*/ 1040524 w 1111469"/>
              <a:gd name="connsiteY43" fmla="*/ 207579 h 798786"/>
              <a:gd name="connsiteX44" fmla="*/ 1074682 w 1111469"/>
              <a:gd name="connsiteY44" fmla="*/ 207579 h 798786"/>
              <a:gd name="connsiteX45" fmla="*/ 1072055 w 1111469"/>
              <a:gd name="connsiteY45" fmla="*/ 141889 h 798786"/>
              <a:gd name="connsiteX46" fmla="*/ 1111469 w 1111469"/>
              <a:gd name="connsiteY46" fmla="*/ 139262 h 798786"/>
              <a:gd name="connsiteX47" fmla="*/ 1106214 w 1111469"/>
              <a:gd name="connsiteY47" fmla="*/ 102475 h 798786"/>
              <a:gd name="connsiteX48" fmla="*/ 1006365 w 1111469"/>
              <a:gd name="connsiteY48" fmla="*/ 102475 h 798786"/>
              <a:gd name="connsiteX49" fmla="*/ 1003738 w 1111469"/>
              <a:gd name="connsiteY49" fmla="*/ 0 h 798786"/>
              <a:gd name="connsiteX50" fmla="*/ 935420 w 1111469"/>
              <a:gd name="connsiteY50" fmla="*/ 2627 h 798786"/>
              <a:gd name="connsiteX51" fmla="*/ 935420 w 1111469"/>
              <a:gd name="connsiteY51" fmla="*/ 65689 h 798786"/>
              <a:gd name="connsiteX52" fmla="*/ 796158 w 1111469"/>
              <a:gd name="connsiteY52" fmla="*/ 70944 h 798786"/>
              <a:gd name="connsiteX53" fmla="*/ 796158 w 1111469"/>
              <a:gd name="connsiteY53" fmla="*/ 105103 h 798786"/>
              <a:gd name="connsiteX54" fmla="*/ 764627 w 1111469"/>
              <a:gd name="connsiteY54" fmla="*/ 102475 h 798786"/>
              <a:gd name="connsiteX55" fmla="*/ 764627 w 1111469"/>
              <a:gd name="connsiteY55" fmla="*/ 173420 h 798786"/>
              <a:gd name="connsiteX56" fmla="*/ 796158 w 1111469"/>
              <a:gd name="connsiteY56" fmla="*/ 170793 h 798786"/>
              <a:gd name="connsiteX57" fmla="*/ 798786 w 1111469"/>
              <a:gd name="connsiteY57" fmla="*/ 207579 h 798786"/>
              <a:gd name="connsiteX58" fmla="*/ 591207 w 1111469"/>
              <a:gd name="connsiteY58" fmla="*/ 202324 h 798786"/>
              <a:gd name="connsiteX59" fmla="*/ 593834 w 1111469"/>
              <a:gd name="connsiteY59" fmla="*/ 346841 h 798786"/>
              <a:gd name="connsiteX60" fmla="*/ 557048 w 1111469"/>
              <a:gd name="connsiteY60" fmla="*/ 349469 h 798786"/>
              <a:gd name="connsiteX61" fmla="*/ 551793 w 1111469"/>
              <a:gd name="connsiteY61" fmla="*/ 310055 h 798786"/>
              <a:gd name="connsiteX62" fmla="*/ 451945 w 1111469"/>
              <a:gd name="connsiteY62" fmla="*/ 312682 h 798786"/>
              <a:gd name="connsiteX63" fmla="*/ 449317 w 1111469"/>
              <a:gd name="connsiteY63" fmla="*/ 375744 h 798786"/>
              <a:gd name="connsiteX64" fmla="*/ 346841 w 1111469"/>
              <a:gd name="connsiteY64" fmla="*/ 381000 h 798786"/>
              <a:gd name="connsiteX65" fmla="*/ 349469 w 1111469"/>
              <a:gd name="connsiteY65" fmla="*/ 486103 h 798786"/>
              <a:gd name="connsiteX66" fmla="*/ 317938 w 1111469"/>
              <a:gd name="connsiteY66" fmla="*/ 486103 h 798786"/>
              <a:gd name="connsiteX67" fmla="*/ 315310 w 1111469"/>
              <a:gd name="connsiteY67" fmla="*/ 515006 h 798786"/>
              <a:gd name="connsiteX68" fmla="*/ 244365 w 1111469"/>
              <a:gd name="connsiteY68" fmla="*/ 517634 h 798786"/>
              <a:gd name="connsiteX69" fmla="*/ 241738 w 1111469"/>
              <a:gd name="connsiteY69" fmla="*/ 554420 h 798786"/>
              <a:gd name="connsiteX70" fmla="*/ 176048 w 1111469"/>
              <a:gd name="connsiteY70" fmla="*/ 557048 h 798786"/>
              <a:gd name="connsiteX71" fmla="*/ 176048 w 1111469"/>
              <a:gd name="connsiteY71" fmla="*/ 622737 h 798786"/>
              <a:gd name="connsiteX72" fmla="*/ 141889 w 1111469"/>
              <a:gd name="connsiteY72" fmla="*/ 625365 h 798786"/>
              <a:gd name="connsiteX73" fmla="*/ 144517 w 1111469"/>
              <a:gd name="connsiteY73" fmla="*/ 654269 h 798786"/>
              <a:gd name="connsiteX74" fmla="*/ 105103 w 1111469"/>
              <a:gd name="connsiteY74" fmla="*/ 654269 h 798786"/>
              <a:gd name="connsiteX75" fmla="*/ 105103 w 1111469"/>
              <a:gd name="connsiteY75" fmla="*/ 691055 h 798786"/>
              <a:gd name="connsiteX76" fmla="*/ 34158 w 1111469"/>
              <a:gd name="connsiteY76" fmla="*/ 688427 h 798786"/>
              <a:gd name="connsiteX77" fmla="*/ 0 w 1111469"/>
              <a:gd name="connsiteY77" fmla="*/ 727841 h 7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111469" h="798786">
                <a:moveTo>
                  <a:pt x="0" y="727841"/>
                </a:moveTo>
                <a:cubicBezTo>
                  <a:pt x="876" y="751489"/>
                  <a:pt x="1751" y="775138"/>
                  <a:pt x="2627" y="798786"/>
                </a:cubicBezTo>
                <a:lnTo>
                  <a:pt x="73572" y="796158"/>
                </a:lnTo>
                <a:lnTo>
                  <a:pt x="73572" y="759372"/>
                </a:lnTo>
                <a:lnTo>
                  <a:pt x="102476" y="756744"/>
                </a:lnTo>
                <a:lnTo>
                  <a:pt x="105103" y="796158"/>
                </a:lnTo>
                <a:lnTo>
                  <a:pt x="139262" y="793531"/>
                </a:lnTo>
                <a:lnTo>
                  <a:pt x="141889" y="762000"/>
                </a:lnTo>
                <a:lnTo>
                  <a:pt x="210207" y="759372"/>
                </a:lnTo>
                <a:lnTo>
                  <a:pt x="210207" y="725213"/>
                </a:lnTo>
                <a:lnTo>
                  <a:pt x="244365" y="725213"/>
                </a:lnTo>
                <a:cubicBezTo>
                  <a:pt x="243489" y="702441"/>
                  <a:pt x="242614" y="679668"/>
                  <a:pt x="241738" y="656896"/>
                </a:cubicBezTo>
                <a:lnTo>
                  <a:pt x="315310" y="654269"/>
                </a:lnTo>
                <a:lnTo>
                  <a:pt x="312682" y="693682"/>
                </a:lnTo>
                <a:lnTo>
                  <a:pt x="346841" y="691055"/>
                </a:lnTo>
                <a:lnTo>
                  <a:pt x="349469" y="656896"/>
                </a:lnTo>
                <a:lnTo>
                  <a:pt x="417786" y="654269"/>
                </a:lnTo>
                <a:lnTo>
                  <a:pt x="420414" y="756744"/>
                </a:lnTo>
                <a:lnTo>
                  <a:pt x="451945" y="759372"/>
                </a:lnTo>
                <a:lnTo>
                  <a:pt x="451945" y="722586"/>
                </a:lnTo>
                <a:lnTo>
                  <a:pt x="522889" y="725213"/>
                </a:lnTo>
                <a:lnTo>
                  <a:pt x="522889" y="691055"/>
                </a:lnTo>
                <a:lnTo>
                  <a:pt x="557048" y="693682"/>
                </a:lnTo>
                <a:lnTo>
                  <a:pt x="554420" y="625365"/>
                </a:lnTo>
                <a:lnTo>
                  <a:pt x="588579" y="622737"/>
                </a:lnTo>
                <a:lnTo>
                  <a:pt x="591207" y="585951"/>
                </a:lnTo>
                <a:lnTo>
                  <a:pt x="625365" y="583324"/>
                </a:lnTo>
                <a:lnTo>
                  <a:pt x="625365" y="554420"/>
                </a:lnTo>
                <a:lnTo>
                  <a:pt x="659524" y="554420"/>
                </a:lnTo>
                <a:cubicBezTo>
                  <a:pt x="660400" y="588579"/>
                  <a:pt x="661275" y="622737"/>
                  <a:pt x="662151" y="656896"/>
                </a:cubicBezTo>
                <a:lnTo>
                  <a:pt x="693682" y="656896"/>
                </a:lnTo>
                <a:lnTo>
                  <a:pt x="696310" y="557048"/>
                </a:lnTo>
                <a:lnTo>
                  <a:pt x="725214" y="551793"/>
                </a:lnTo>
                <a:lnTo>
                  <a:pt x="730469" y="378372"/>
                </a:lnTo>
                <a:lnTo>
                  <a:pt x="762000" y="375744"/>
                </a:lnTo>
                <a:cubicBezTo>
                  <a:pt x="762876" y="401144"/>
                  <a:pt x="763751" y="426544"/>
                  <a:pt x="764627" y="451944"/>
                </a:cubicBezTo>
                <a:lnTo>
                  <a:pt x="832945" y="451944"/>
                </a:lnTo>
                <a:lnTo>
                  <a:pt x="830317" y="344213"/>
                </a:lnTo>
                <a:lnTo>
                  <a:pt x="864476" y="346841"/>
                </a:lnTo>
                <a:lnTo>
                  <a:pt x="864476" y="312682"/>
                </a:lnTo>
                <a:lnTo>
                  <a:pt x="1003738" y="312682"/>
                </a:lnTo>
                <a:lnTo>
                  <a:pt x="1001110" y="273269"/>
                </a:lnTo>
                <a:lnTo>
                  <a:pt x="1040524" y="275896"/>
                </a:lnTo>
                <a:lnTo>
                  <a:pt x="1040524" y="207579"/>
                </a:lnTo>
                <a:lnTo>
                  <a:pt x="1074682" y="207579"/>
                </a:lnTo>
                <a:lnTo>
                  <a:pt x="1072055" y="141889"/>
                </a:lnTo>
                <a:lnTo>
                  <a:pt x="1111469" y="139262"/>
                </a:lnTo>
                <a:lnTo>
                  <a:pt x="1106214" y="102475"/>
                </a:lnTo>
                <a:lnTo>
                  <a:pt x="1006365" y="102475"/>
                </a:lnTo>
                <a:cubicBezTo>
                  <a:pt x="1005489" y="68317"/>
                  <a:pt x="1004614" y="34158"/>
                  <a:pt x="1003738" y="0"/>
                </a:cubicBezTo>
                <a:lnTo>
                  <a:pt x="935420" y="2627"/>
                </a:lnTo>
                <a:lnTo>
                  <a:pt x="935420" y="65689"/>
                </a:lnTo>
                <a:lnTo>
                  <a:pt x="796158" y="70944"/>
                </a:lnTo>
                <a:lnTo>
                  <a:pt x="796158" y="105103"/>
                </a:lnTo>
                <a:lnTo>
                  <a:pt x="764627" y="102475"/>
                </a:lnTo>
                <a:lnTo>
                  <a:pt x="764627" y="173420"/>
                </a:lnTo>
                <a:lnTo>
                  <a:pt x="796158" y="170793"/>
                </a:lnTo>
                <a:lnTo>
                  <a:pt x="798786" y="207579"/>
                </a:lnTo>
                <a:lnTo>
                  <a:pt x="591207" y="202324"/>
                </a:lnTo>
                <a:cubicBezTo>
                  <a:pt x="592083" y="250496"/>
                  <a:pt x="592958" y="298669"/>
                  <a:pt x="593834" y="346841"/>
                </a:cubicBezTo>
                <a:lnTo>
                  <a:pt x="557048" y="349469"/>
                </a:lnTo>
                <a:lnTo>
                  <a:pt x="551793" y="310055"/>
                </a:lnTo>
                <a:lnTo>
                  <a:pt x="451945" y="312682"/>
                </a:lnTo>
                <a:lnTo>
                  <a:pt x="449317" y="375744"/>
                </a:lnTo>
                <a:lnTo>
                  <a:pt x="346841" y="381000"/>
                </a:lnTo>
                <a:lnTo>
                  <a:pt x="349469" y="486103"/>
                </a:lnTo>
                <a:lnTo>
                  <a:pt x="317938" y="486103"/>
                </a:lnTo>
                <a:lnTo>
                  <a:pt x="315310" y="515006"/>
                </a:lnTo>
                <a:lnTo>
                  <a:pt x="244365" y="517634"/>
                </a:lnTo>
                <a:lnTo>
                  <a:pt x="241738" y="554420"/>
                </a:lnTo>
                <a:lnTo>
                  <a:pt x="176048" y="557048"/>
                </a:lnTo>
                <a:lnTo>
                  <a:pt x="176048" y="622737"/>
                </a:lnTo>
                <a:lnTo>
                  <a:pt x="141889" y="625365"/>
                </a:lnTo>
                <a:lnTo>
                  <a:pt x="144517" y="654269"/>
                </a:lnTo>
                <a:lnTo>
                  <a:pt x="105103" y="654269"/>
                </a:lnTo>
                <a:lnTo>
                  <a:pt x="105103" y="691055"/>
                </a:lnTo>
                <a:lnTo>
                  <a:pt x="34158" y="688427"/>
                </a:lnTo>
                <a:lnTo>
                  <a:pt x="0" y="727841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/>
          <p:cNvSpPr/>
          <p:nvPr/>
        </p:nvSpPr>
        <p:spPr>
          <a:xfrm>
            <a:off x="7788693" y="5486855"/>
            <a:ext cx="315310" cy="346842"/>
          </a:xfrm>
          <a:custGeom>
            <a:avLst/>
            <a:gdLst>
              <a:gd name="connsiteX0" fmla="*/ 34159 w 315310"/>
              <a:gd name="connsiteY0" fmla="*/ 70945 h 346842"/>
              <a:gd name="connsiteX1" fmla="*/ 36786 w 315310"/>
              <a:gd name="connsiteY1" fmla="*/ 241738 h 346842"/>
              <a:gd name="connsiteX2" fmla="*/ 2628 w 315310"/>
              <a:gd name="connsiteY2" fmla="*/ 241738 h 346842"/>
              <a:gd name="connsiteX3" fmla="*/ 0 w 315310"/>
              <a:gd name="connsiteY3" fmla="*/ 310056 h 346842"/>
              <a:gd name="connsiteX4" fmla="*/ 36786 w 315310"/>
              <a:gd name="connsiteY4" fmla="*/ 310056 h 346842"/>
              <a:gd name="connsiteX5" fmla="*/ 36786 w 315310"/>
              <a:gd name="connsiteY5" fmla="*/ 346842 h 346842"/>
              <a:gd name="connsiteX6" fmla="*/ 73572 w 315310"/>
              <a:gd name="connsiteY6" fmla="*/ 346842 h 346842"/>
              <a:gd name="connsiteX7" fmla="*/ 76200 w 315310"/>
              <a:gd name="connsiteY7" fmla="*/ 310056 h 346842"/>
              <a:gd name="connsiteX8" fmla="*/ 105103 w 315310"/>
              <a:gd name="connsiteY8" fmla="*/ 310056 h 346842"/>
              <a:gd name="connsiteX9" fmla="*/ 107731 w 315310"/>
              <a:gd name="connsiteY9" fmla="*/ 281152 h 346842"/>
              <a:gd name="connsiteX10" fmla="*/ 176048 w 315310"/>
              <a:gd name="connsiteY10" fmla="*/ 275897 h 346842"/>
              <a:gd name="connsiteX11" fmla="*/ 173421 w 315310"/>
              <a:gd name="connsiteY11" fmla="*/ 312683 h 346842"/>
              <a:gd name="connsiteX12" fmla="*/ 281152 w 315310"/>
              <a:gd name="connsiteY12" fmla="*/ 312683 h 346842"/>
              <a:gd name="connsiteX13" fmla="*/ 283779 w 315310"/>
              <a:gd name="connsiteY13" fmla="*/ 170793 h 346842"/>
              <a:gd name="connsiteX14" fmla="*/ 315310 w 315310"/>
              <a:gd name="connsiteY14" fmla="*/ 173421 h 346842"/>
              <a:gd name="connsiteX15" fmla="*/ 310055 w 315310"/>
              <a:gd name="connsiteY15" fmla="*/ 31531 h 346842"/>
              <a:gd name="connsiteX16" fmla="*/ 176048 w 315310"/>
              <a:gd name="connsiteY16" fmla="*/ 26276 h 346842"/>
              <a:gd name="connsiteX17" fmla="*/ 178676 w 315310"/>
              <a:gd name="connsiteY17" fmla="*/ 0 h 346842"/>
              <a:gd name="connsiteX18" fmla="*/ 141890 w 315310"/>
              <a:gd name="connsiteY18" fmla="*/ 0 h 346842"/>
              <a:gd name="connsiteX19" fmla="*/ 139262 w 315310"/>
              <a:gd name="connsiteY19" fmla="*/ 34159 h 346842"/>
              <a:gd name="connsiteX20" fmla="*/ 107731 w 315310"/>
              <a:gd name="connsiteY20" fmla="*/ 34159 h 346842"/>
              <a:gd name="connsiteX21" fmla="*/ 102476 w 315310"/>
              <a:gd name="connsiteY21" fmla="*/ 70945 h 346842"/>
              <a:gd name="connsiteX22" fmla="*/ 34159 w 315310"/>
              <a:gd name="connsiteY22" fmla="*/ 70945 h 34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5310" h="346842">
                <a:moveTo>
                  <a:pt x="34159" y="70945"/>
                </a:moveTo>
                <a:cubicBezTo>
                  <a:pt x="35035" y="127876"/>
                  <a:pt x="35910" y="184807"/>
                  <a:pt x="36786" y="241738"/>
                </a:cubicBezTo>
                <a:lnTo>
                  <a:pt x="2628" y="241738"/>
                </a:lnTo>
                <a:lnTo>
                  <a:pt x="0" y="310056"/>
                </a:lnTo>
                <a:lnTo>
                  <a:pt x="36786" y="310056"/>
                </a:lnTo>
                <a:lnTo>
                  <a:pt x="36786" y="346842"/>
                </a:lnTo>
                <a:lnTo>
                  <a:pt x="73572" y="346842"/>
                </a:lnTo>
                <a:lnTo>
                  <a:pt x="76200" y="310056"/>
                </a:lnTo>
                <a:lnTo>
                  <a:pt x="105103" y="310056"/>
                </a:lnTo>
                <a:lnTo>
                  <a:pt x="107731" y="281152"/>
                </a:lnTo>
                <a:lnTo>
                  <a:pt x="176048" y="275897"/>
                </a:lnTo>
                <a:lnTo>
                  <a:pt x="173421" y="312683"/>
                </a:lnTo>
                <a:lnTo>
                  <a:pt x="281152" y="312683"/>
                </a:lnTo>
                <a:cubicBezTo>
                  <a:pt x="282028" y="265386"/>
                  <a:pt x="282903" y="218090"/>
                  <a:pt x="283779" y="170793"/>
                </a:cubicBezTo>
                <a:lnTo>
                  <a:pt x="315310" y="173421"/>
                </a:lnTo>
                <a:lnTo>
                  <a:pt x="310055" y="31531"/>
                </a:lnTo>
                <a:lnTo>
                  <a:pt x="176048" y="26276"/>
                </a:lnTo>
                <a:lnTo>
                  <a:pt x="178676" y="0"/>
                </a:lnTo>
                <a:lnTo>
                  <a:pt x="141890" y="0"/>
                </a:lnTo>
                <a:lnTo>
                  <a:pt x="139262" y="34159"/>
                </a:lnTo>
                <a:lnTo>
                  <a:pt x="107731" y="34159"/>
                </a:lnTo>
                <a:lnTo>
                  <a:pt x="102476" y="70945"/>
                </a:lnTo>
                <a:lnTo>
                  <a:pt x="34159" y="70945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/>
        </p:nvSpPr>
        <p:spPr>
          <a:xfrm>
            <a:off x="7481265" y="5762752"/>
            <a:ext cx="144518" cy="176048"/>
          </a:xfrm>
          <a:custGeom>
            <a:avLst/>
            <a:gdLst>
              <a:gd name="connsiteX0" fmla="*/ 0 w 144518"/>
              <a:gd name="connsiteY0" fmla="*/ 0 h 176048"/>
              <a:gd name="connsiteX1" fmla="*/ 5256 w 144518"/>
              <a:gd name="connsiteY1" fmla="*/ 52552 h 176048"/>
              <a:gd name="connsiteX2" fmla="*/ 34159 w 144518"/>
              <a:gd name="connsiteY2" fmla="*/ 55179 h 176048"/>
              <a:gd name="connsiteX3" fmla="*/ 34159 w 144518"/>
              <a:gd name="connsiteY3" fmla="*/ 176048 h 176048"/>
              <a:gd name="connsiteX4" fmla="*/ 73573 w 144518"/>
              <a:gd name="connsiteY4" fmla="*/ 176048 h 176048"/>
              <a:gd name="connsiteX5" fmla="*/ 73573 w 144518"/>
              <a:gd name="connsiteY5" fmla="*/ 139262 h 176048"/>
              <a:gd name="connsiteX6" fmla="*/ 102476 w 144518"/>
              <a:gd name="connsiteY6" fmla="*/ 139262 h 176048"/>
              <a:gd name="connsiteX7" fmla="*/ 105104 w 144518"/>
              <a:gd name="connsiteY7" fmla="*/ 105103 h 176048"/>
              <a:gd name="connsiteX8" fmla="*/ 144518 w 144518"/>
              <a:gd name="connsiteY8" fmla="*/ 107731 h 176048"/>
              <a:gd name="connsiteX9" fmla="*/ 144518 w 144518"/>
              <a:gd name="connsiteY9" fmla="*/ 65690 h 176048"/>
              <a:gd name="connsiteX10" fmla="*/ 102476 w 144518"/>
              <a:gd name="connsiteY10" fmla="*/ 68317 h 176048"/>
              <a:gd name="connsiteX11" fmla="*/ 105104 w 144518"/>
              <a:gd name="connsiteY11" fmla="*/ 31531 h 176048"/>
              <a:gd name="connsiteX12" fmla="*/ 68318 w 144518"/>
              <a:gd name="connsiteY12" fmla="*/ 28903 h 176048"/>
              <a:gd name="connsiteX13" fmla="*/ 70945 w 144518"/>
              <a:gd name="connsiteY13" fmla="*/ 0 h 176048"/>
              <a:gd name="connsiteX14" fmla="*/ 0 w 144518"/>
              <a:gd name="connsiteY14" fmla="*/ 0 h 17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518" h="176048">
                <a:moveTo>
                  <a:pt x="0" y="0"/>
                </a:moveTo>
                <a:lnTo>
                  <a:pt x="5256" y="52552"/>
                </a:lnTo>
                <a:lnTo>
                  <a:pt x="34159" y="55179"/>
                </a:lnTo>
                <a:lnTo>
                  <a:pt x="34159" y="176048"/>
                </a:lnTo>
                <a:lnTo>
                  <a:pt x="73573" y="176048"/>
                </a:lnTo>
                <a:lnTo>
                  <a:pt x="73573" y="139262"/>
                </a:lnTo>
                <a:lnTo>
                  <a:pt x="102476" y="139262"/>
                </a:lnTo>
                <a:lnTo>
                  <a:pt x="105104" y="105103"/>
                </a:lnTo>
                <a:lnTo>
                  <a:pt x="144518" y="107731"/>
                </a:lnTo>
                <a:lnTo>
                  <a:pt x="144518" y="65690"/>
                </a:lnTo>
                <a:lnTo>
                  <a:pt x="102476" y="68317"/>
                </a:lnTo>
                <a:lnTo>
                  <a:pt x="105104" y="31531"/>
                </a:lnTo>
                <a:lnTo>
                  <a:pt x="68318" y="28903"/>
                </a:lnTo>
                <a:lnTo>
                  <a:pt x="7094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732" y="1858866"/>
            <a:ext cx="2099713" cy="186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3" name="グループ化 42"/>
          <p:cNvGrpSpPr/>
          <p:nvPr/>
        </p:nvGrpSpPr>
        <p:grpSpPr>
          <a:xfrm>
            <a:off x="6337147" y="3979321"/>
            <a:ext cx="848966" cy="521334"/>
            <a:chOff x="6312538" y="3492225"/>
            <a:chExt cx="848966" cy="521334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6312538" y="3675005"/>
              <a:ext cx="848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42</a:t>
              </a:r>
              <a:r>
                <a:rPr lang="ja-JP" altLang="en-US" sz="16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16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days</a:t>
              </a:r>
              <a:endParaRPr kumimoji="1" lang="en-US" altLang="ja-JP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6595814" y="3492225"/>
              <a:ext cx="300138" cy="237067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7279934" y="3866422"/>
            <a:ext cx="11304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350" b="1" dirty="0" smtClean="0"/>
              <a:t>Oct. 16, 2016</a:t>
            </a:r>
            <a:endParaRPr lang="ja-JP" alt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89726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1505744" y="264856"/>
            <a:ext cx="6132512" cy="649288"/>
          </a:xfrm>
        </p:spPr>
        <p:txBody>
          <a:bodyPr/>
          <a:lstStyle/>
          <a:p>
            <a:pPr algn="ctr"/>
            <a:r>
              <a:rPr lang="en-US" altLang="ja-JP" sz="2800" b="1" dirty="0">
                <a:latin typeface="Arial Black" panose="020B0A04020102020204" pitchFamily="34" charset="0"/>
              </a:rPr>
              <a:t>P</a:t>
            </a:r>
            <a:r>
              <a:rPr lang="en-US" altLang="ja-JP" sz="2800" b="1" dirty="0" smtClean="0">
                <a:latin typeface="Arial Black" panose="020B0A04020102020204" pitchFamily="34" charset="0"/>
              </a:rPr>
              <a:t>revious operation in Brazil</a:t>
            </a:r>
            <a:endParaRPr lang="ja-JP" altLang="en-US" sz="2800" b="1" dirty="0" smtClean="0">
              <a:latin typeface="Arial Black" panose="020B0A04020102020204" pitchFamily="34" charset="0"/>
            </a:endParaRPr>
          </a:p>
        </p:txBody>
      </p:sp>
      <p:sp>
        <p:nvSpPr>
          <p:cNvPr id="10" name="スライド番号プレースホルダー 3"/>
          <p:cNvSpPr txBox="1">
            <a:spLocks/>
          </p:cNvSpPr>
          <p:nvPr/>
        </p:nvSpPr>
        <p:spPr bwMode="auto">
          <a:xfrm>
            <a:off x="8569325" y="6519863"/>
            <a:ext cx="574675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051E2F51-70AA-4BC3-B0DF-3EFB7B1F7BFC}" type="slidenum">
              <a:rPr lang="ja-JP" alt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</a:t>
            </a:fld>
            <a:endParaRPr lang="ja-JP" alt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2" descr="C:\Users\13498\Desktop\ブラジル森林減少グラフ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41413"/>
            <a:ext cx="81057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ホームベース 5"/>
          <p:cNvSpPr/>
          <p:nvPr/>
        </p:nvSpPr>
        <p:spPr>
          <a:xfrm>
            <a:off x="6012160" y="4525441"/>
            <a:ext cx="2520280" cy="288032"/>
          </a:xfrm>
          <a:prstGeom prst="homePlate">
            <a:avLst>
              <a:gd name="adj" fmla="val 26484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400" dirty="0">
                <a:solidFill>
                  <a:schemeClr val="tx1"/>
                </a:solidFill>
                <a:latin typeface="+mj-lt"/>
              </a:rPr>
              <a:t>Brazilian Government</a:t>
            </a:r>
            <a:endParaRPr lang="ja-JP" alt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24" name="Title 1"/>
          <p:cNvSpPr txBox="1">
            <a:spLocks/>
          </p:cNvSpPr>
          <p:nvPr/>
        </p:nvSpPr>
        <p:spPr bwMode="auto">
          <a:xfrm>
            <a:off x="661988" y="1196975"/>
            <a:ext cx="7813675" cy="5492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Deforestation in the Legal Amazon</a:t>
            </a:r>
            <a:endParaRPr lang="ja-JP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74675" y="5093896"/>
            <a:ext cx="8245475" cy="1503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355600" indent="-355600" algn="l" eaLnBrk="1" hangingPunct="1">
              <a:defRPr/>
            </a:pP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Brazilian government has been tackling illegal deforestation using optical satellite images (Landsat) since 2004.</a:t>
            </a:r>
          </a:p>
          <a:p>
            <a:pPr marL="360363" indent="-360363" eaLnBrk="1" hangingPunct="1">
              <a:defRPr/>
            </a:pP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JAXA-IBAMA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ALOS/PALSAR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illegal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deforestation monitoring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2007.</a:t>
            </a:r>
          </a:p>
          <a:p>
            <a:pPr algn="l" eaLnBrk="1" hangingPunct="1">
              <a:defRPr/>
            </a:pP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was deforestation detection in the rainy season</a:t>
            </a:r>
            <a:r>
              <a:rPr lang="en-US" altLang="ja-JP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ja-JP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2339975"/>
            <a:ext cx="3070225" cy="2536825"/>
          </a:xfrm>
        </p:spPr>
      </p:pic>
    </p:spTree>
    <p:extLst>
      <p:ext uri="{BB962C8B-B14F-4D97-AF65-F5344CB8AC3E}">
        <p14:creationId xmlns:p14="http://schemas.microsoft.com/office/powerpoint/2010/main" val="418518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39015"/>
              </p:ext>
            </p:extLst>
          </p:nvPr>
        </p:nvGraphicFramePr>
        <p:xfrm>
          <a:off x="101890" y="1517606"/>
          <a:ext cx="8953622" cy="405525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629723"/>
                <a:gridCol w="1580447"/>
                <a:gridCol w="424198"/>
                <a:gridCol w="663828"/>
                <a:gridCol w="1550221"/>
                <a:gridCol w="1340671"/>
                <a:gridCol w="1764534"/>
              </a:tblGrid>
              <a:tr h="281264">
                <a:tc rowSpan="2">
                  <a:txBody>
                    <a:bodyPr/>
                    <a:lstStyle/>
                    <a:p>
                      <a:pPr algn="l" fontAlgn="b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 smtClean="0">
                          <a:effectLst/>
                        </a:rPr>
                        <a:t>JFY</a:t>
                      </a:r>
                      <a:r>
                        <a:rPr lang="en-US" altLang="ja-JP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ja-JP" sz="1800" u="none" strike="noStrike" dirty="0" smtClean="0">
                          <a:effectLst/>
                        </a:rPr>
                        <a:t>2016</a:t>
                      </a:r>
                      <a:endParaRPr lang="ja-JP" altLang="en-US" sz="1800" b="1" i="0" u="none" strike="noStrike" dirty="0">
                        <a:effectLst/>
                        <a:latin typeface="+mn-lt"/>
                        <a:ea typeface="+mn-ea"/>
                      </a:endParaRPr>
                    </a:p>
                  </a:txBody>
                  <a:tcPr marL="5967" marR="5967" marT="5967" marB="0"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 smtClean="0">
                          <a:effectLst/>
                        </a:rPr>
                        <a:t>JFY 2017</a:t>
                      </a:r>
                      <a:endParaRPr lang="ja-JP" altLang="en-US" sz="1800" b="1" i="0" u="none" strike="noStrike" dirty="0"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 smtClean="0">
                          <a:effectLst/>
                        </a:rPr>
                        <a:t>JFY 2018</a:t>
                      </a:r>
                      <a:endParaRPr lang="ja-JP" altLang="en-US" sz="1800" b="1" i="0" u="none" strike="noStrike" dirty="0"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 anchor="ctr">
                    <a:solidFill>
                      <a:srgbClr val="CCFFCC"/>
                    </a:solidFill>
                  </a:tcPr>
                </a:tc>
              </a:tr>
              <a:tr h="28126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 smtClean="0">
                          <a:effectLst/>
                        </a:rPr>
                        <a:t>11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 anchor="b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 smtClean="0">
                          <a:effectLst/>
                        </a:rPr>
                        <a:t>12-3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 anchor="b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 smtClean="0">
                          <a:effectLst/>
                        </a:rPr>
                        <a:t>4-9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 smtClean="0">
                          <a:effectLst/>
                        </a:rPr>
                        <a:t>10-3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800" u="none" strike="noStrike" dirty="0" smtClean="0">
                          <a:effectLst/>
                        </a:rPr>
                        <a:t>4-</a:t>
                      </a:r>
                      <a:endParaRPr lang="en-US" altLang="ja-JP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 anchor="b">
                    <a:solidFill>
                      <a:srgbClr val="CCFFCC"/>
                    </a:solidFill>
                  </a:tcPr>
                </a:tc>
              </a:tr>
              <a:tr h="64829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 smtClean="0">
                          <a:effectLst/>
                        </a:rPr>
                        <a:t>International</a:t>
                      </a:r>
                      <a:r>
                        <a:rPr lang="en-US" altLang="ja-JP" sz="16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altLang="ja-JP" sz="1600" u="none" strike="noStrike" baseline="0" dirty="0" smtClean="0">
                          <a:effectLst/>
                        </a:rPr>
                        <a:t>meeting</a:t>
                      </a:r>
                      <a:endParaRPr lang="ja-JP" altLang="en-US" sz="1600" b="0" i="0" u="none" strike="noStrike" dirty="0"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COP22</a:t>
                      </a:r>
                      <a:b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r>
                        <a:rPr lang="ja-JP" alt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（</a:t>
                      </a:r>
                      <a:r>
                        <a:rPr lang="en-US" altLang="ja-JP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Morocco</a:t>
                      </a:r>
                      <a:r>
                        <a:rPr lang="ja-JP" alt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）</a:t>
                      </a:r>
                      <a:r>
                        <a:rPr lang="ja-JP" altLang="en-US" sz="1400" u="none" strike="noStrike" dirty="0">
                          <a:effectLst/>
                        </a:rPr>
                        <a:t/>
                      </a:r>
                      <a:br>
                        <a:rPr lang="ja-JP" altLang="en-US" sz="1400" u="none" strike="noStrike" dirty="0">
                          <a:effectLst/>
                        </a:rPr>
                      </a:br>
                      <a:endParaRPr lang="en-US" altLang="ja-JP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 anchor="b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u="none" strike="noStrike" dirty="0" smtClean="0">
                          <a:effectLst/>
                        </a:rPr>
                        <a:t>△</a:t>
                      </a:r>
                      <a:r>
                        <a:rPr lang="en-US" altLang="ja-JP" sz="1400" u="none" strike="noStrike" dirty="0" smtClean="0">
                          <a:effectLst/>
                        </a:rPr>
                        <a:t>ACTO</a:t>
                      </a:r>
                    </a:p>
                    <a:p>
                      <a:pPr algn="l" fontAlgn="b"/>
                      <a:r>
                        <a:rPr lang="en-US" altLang="ja-JP" sz="1400" u="none" strike="noStrike" dirty="0" smtClean="0">
                          <a:effectLst/>
                        </a:rPr>
                        <a:t>△</a:t>
                      </a:r>
                      <a:r>
                        <a:rPr lang="en-US" sz="1400" u="none" strike="noStrike" dirty="0" smtClean="0">
                          <a:effectLst/>
                        </a:rPr>
                        <a:t>COMIFAC</a:t>
                      </a:r>
                      <a:r>
                        <a:rPr lang="en-US" sz="1400" u="none" strike="noStrike" dirty="0">
                          <a:effectLst/>
                        </a:rPr>
                        <a:t>?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△SADC?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 anchor="b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</a:p>
                    <a:p>
                      <a:pPr algn="ctr" fontAlgn="b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▲</a:t>
                      </a:r>
                      <a:r>
                        <a:rPr lang="en-US" altLang="ja-JP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en-US" altLang="ja-JP" sz="14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meeting</a:t>
                      </a:r>
                      <a:r>
                        <a:rPr lang="en-US" altLang="ja-JP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en-US" altLang="ja-JP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ja-JP" alt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　（</a:t>
                      </a:r>
                      <a:r>
                        <a:rPr lang="en-US" altLang="ja-JP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Tokyo</a:t>
                      </a:r>
                      <a:r>
                        <a:rPr lang="ja-JP" alt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）</a:t>
                      </a:r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/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 anchor="b"/>
                </a:tc>
              </a:tr>
              <a:tr h="7529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Target</a:t>
                      </a:r>
                      <a:endParaRPr lang="en-US" altLang="ja-JP" sz="2000" u="none" strike="noStrike" baseline="0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altLang="ja-JP" sz="2000" u="none" strike="noStrike" baseline="0" dirty="0" smtClean="0">
                          <a:effectLst/>
                        </a:rPr>
                        <a:t>countries</a:t>
                      </a:r>
                      <a:endParaRPr lang="ja-JP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5967" marR="5967" marT="5967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000" u="sng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</a:t>
                      </a:r>
                      <a:endParaRPr lang="en-US" altLang="ja-JP" sz="2000" b="1" i="0" u="sng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</a:endParaRPr>
                    </a:p>
                  </a:txBody>
                  <a:tcPr marL="5967" marR="5967" marT="5967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u="none" strike="noStrike" dirty="0" smtClean="0">
                          <a:effectLst/>
                        </a:rPr>
                        <a:t>Amazon</a:t>
                      </a:r>
                    </a:p>
                    <a:p>
                      <a:pPr algn="ctr"/>
                      <a:r>
                        <a:rPr kumimoji="1" lang="en-US" altLang="ja-JP" sz="2000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Africa</a:t>
                      </a:r>
                      <a:endParaRPr lang="en-US" altLang="ja-JP" sz="2000" b="1" i="0" u="sng" strike="noStrike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</a:endParaRPr>
                    </a:p>
                  </a:txBody>
                  <a:tcPr marL="5967" marR="5967" marT="5967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u="none" strike="noStrike" dirty="0" smtClean="0">
                          <a:effectLst/>
                        </a:rPr>
                        <a:t>Amazon</a:t>
                      </a:r>
                    </a:p>
                    <a:p>
                      <a:pPr algn="ctr"/>
                      <a:r>
                        <a:rPr kumimoji="1" lang="en-US" altLang="ja-JP" sz="2000" u="none" dirty="0" smtClean="0">
                          <a:effectLst/>
                        </a:rPr>
                        <a:t>Africa</a:t>
                      </a:r>
                      <a:endParaRPr kumimoji="1" lang="en-US" altLang="ja-JP" sz="2000" b="0" u="non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67" marR="5967" marT="59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000" u="sng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 77 </a:t>
                      </a:r>
                    </a:p>
                    <a:p>
                      <a:pPr algn="ctr" fontAlgn="b"/>
                      <a:r>
                        <a:rPr lang="en-US" altLang="ja-JP" sz="2000" u="sng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country</a:t>
                      </a:r>
                      <a:endParaRPr lang="ja-JP" altLang="en-US" sz="2000" b="1" i="0" u="sng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</a:endParaRPr>
                    </a:p>
                  </a:txBody>
                  <a:tcPr marL="5967" marR="5967" marT="596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2000" b="1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967" marR="5967" marT="5967" marB="0"/>
                </a:tc>
              </a:tr>
              <a:tr h="8814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Target</a:t>
                      </a:r>
                    </a:p>
                    <a:p>
                      <a:pPr algn="ctr" fontAlgn="ctr"/>
                      <a:r>
                        <a:rPr lang="en-US" altLang="ja-JP" sz="2000" u="none" strike="noStrike" dirty="0" smtClean="0">
                          <a:effectLst/>
                        </a:rPr>
                        <a:t>date</a:t>
                      </a:r>
                      <a:endParaRPr lang="en-US" altLang="ja-JP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967" marR="5967" marT="5967" marB="0" anchor="ctr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 smtClean="0">
                          <a:effectLst/>
                        </a:rPr>
                        <a:t>May 9, 2016 – </a:t>
                      </a:r>
                    </a:p>
                    <a:p>
                      <a:pPr algn="ctr"/>
                      <a:r>
                        <a:rPr kumimoji="1" lang="en-US" altLang="ja-JP" sz="2000" baseline="0" dirty="0" smtClean="0">
                          <a:effectLst/>
                        </a:rPr>
                        <a:t>Aug. 29, 2016</a:t>
                      </a:r>
                    </a:p>
                  </a:txBody>
                  <a:tcPr marL="5967" marR="5967" marT="5967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000" b="1" baseline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67" marR="5967" marT="59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smtClean="0">
                          <a:effectLst/>
                        </a:rPr>
                        <a:t>March 28, 2016 –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1.5 month after a PALSAR-2 observation</a:t>
                      </a:r>
                      <a:endParaRPr kumimoji="1" lang="en-US" altLang="ja-JP" sz="2000" b="1" baseline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67" marR="5967" marT="5967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2000" b="0" u="non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67" marR="5967" marT="5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ja-JP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967" marR="5967" marT="59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2000" b="1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967" marR="5967" marT="5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7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Obs. frequency</a:t>
                      </a:r>
                      <a:endParaRPr kumimoji="1" lang="ja-JP" altLang="en-US" sz="2000" b="0" dirty="0" smtClean="0"/>
                    </a:p>
                  </a:txBody>
                  <a:tcPr marL="5967" marR="5967" marT="5967" marB="0" anchor="ctr">
                    <a:solidFill>
                      <a:srgbClr val="CC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9 times/year</a:t>
                      </a:r>
                      <a:endParaRPr kumimoji="1" lang="ja-JP" altLang="en-US" sz="2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5967" marR="5967" marT="5967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ja-JP" altLang="en-US" sz="1600" b="0" i="0" u="none" strike="noStrike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967" marR="5967" marT="5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ja-JP" altLang="en-US" sz="1600" b="0" i="0" u="none" strike="noStrike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967" marR="5967" marT="5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ja-JP" altLang="en-US" sz="1600" b="0" i="0" u="none" strike="noStrike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967" marR="5967" marT="5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  <a:tr h="6413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Min. size</a:t>
                      </a:r>
                    </a:p>
                    <a:p>
                      <a:pPr algn="ctr"/>
                      <a:r>
                        <a:rPr kumimoji="1" lang="en-US" altLang="ja-JP" sz="2000" baseline="0" dirty="0" smtClean="0"/>
                        <a:t>of detection</a:t>
                      </a:r>
                      <a:endParaRPr kumimoji="1" lang="ja-JP" altLang="en-US" sz="2000" dirty="0" smtClean="0"/>
                    </a:p>
                  </a:txBody>
                  <a:tcPr marL="5967" marR="5967" marT="5967" marB="0" anchor="ctr"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5 ha</a:t>
                      </a:r>
                    </a:p>
                  </a:txBody>
                  <a:tcPr marL="5967" marR="5967" marT="5967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ja-JP" altLang="en-US" sz="1600" b="0" i="0" u="none" strike="noStrike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967" marR="5967" marT="5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ja-JP" altLang="en-US" sz="1600" b="0" i="0" u="none" strike="noStrike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967" marR="5967" marT="596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000" u="none" strike="noStrike" dirty="0" smtClean="0">
                          <a:effectLst/>
                        </a:rPr>
                        <a:t>1ha?</a:t>
                      </a:r>
                      <a:endParaRPr lang="ja-JP" alt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967" marR="5967" marT="5967" marB="0" anchor="ctr"/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3613137" y="416211"/>
            <a:ext cx="1928733" cy="646331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ja-JP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Schedule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921708" y="6374865"/>
            <a:ext cx="322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>
                    <a:lumMod val="65000"/>
                  </a:schemeClr>
                </a:solidFill>
              </a:rPr>
              <a:t>* Core algorithm  ** Advanced algorithm</a:t>
            </a:r>
            <a:endParaRPr kumimoji="1" lang="ja-JP" alt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0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57630" y="2127613"/>
            <a:ext cx="4643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http://www.eorc.jaxa.jp/jjfast</a:t>
            </a:r>
            <a:r>
              <a:rPr lang="ja-JP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ja-JP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233" y="2949198"/>
            <a:ext cx="1757970" cy="175342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813159" y="430351"/>
            <a:ext cx="1528688" cy="523220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ja-JP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JJ-FAST</a:t>
            </a:r>
          </a:p>
        </p:txBody>
      </p:sp>
    </p:spTree>
    <p:extLst>
      <p:ext uri="{BB962C8B-B14F-4D97-AF65-F5344CB8AC3E}">
        <p14:creationId xmlns:p14="http://schemas.microsoft.com/office/powerpoint/2010/main" val="377082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40060"/>
            <a:ext cx="9144000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+mn-lt"/>
              </a:rPr>
              <a:t>JJ-FAST</a:t>
            </a:r>
          </a:p>
          <a:p>
            <a:endParaRPr lang="en-US" altLang="ja-JP" sz="2400" b="1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400" b="1" dirty="0" smtClean="0">
                <a:latin typeface="+mn-lt"/>
              </a:rPr>
              <a:t>WEB-based Quick deforestation information system using the time series PALSAR-2 ScanSAR (English and Japanese)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400" b="1" dirty="0" smtClean="0">
                <a:latin typeface="+mn-lt"/>
              </a:rPr>
              <a:t>JICA-JAXA-TDU-RESTEC</a:t>
            </a:r>
            <a:endParaRPr lang="en-US" altLang="ja-JP" sz="2400" b="1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400" b="1" dirty="0" smtClean="0">
                <a:latin typeface="+mn-lt"/>
              </a:rPr>
              <a:t>Deliverable: deforestation info of 5ha unit accessible even low internet speed, i.e., @REDD+ country and using </a:t>
            </a:r>
            <a:r>
              <a:rPr lang="en-US" altLang="ja-JP" sz="2400" b="1" dirty="0" err="1" smtClean="0">
                <a:latin typeface="+mn-lt"/>
              </a:rPr>
              <a:t>iPad</a:t>
            </a:r>
            <a:r>
              <a:rPr lang="en-US" altLang="ja-JP" sz="2400" b="1" dirty="0" smtClean="0">
                <a:latin typeface="+mn-lt"/>
              </a:rPr>
              <a:t> or so.</a:t>
            </a:r>
          </a:p>
          <a:p>
            <a:pPr marL="342900" indent="-342900">
              <a:buFont typeface="Arial"/>
              <a:buChar char="•"/>
            </a:pPr>
            <a:endParaRPr lang="en-US" altLang="ja-JP" sz="2400" b="1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400" b="1" dirty="0" smtClean="0">
                <a:latin typeface="+mn-lt"/>
              </a:rPr>
              <a:t>Resolution 5ha -&gt; 1 ha (goal)</a:t>
            </a:r>
          </a:p>
          <a:p>
            <a:endParaRPr kumimoji="1" lang="en-US" altLang="ja-JP" sz="2400" b="1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400" b="1" dirty="0" smtClean="0">
                <a:latin typeface="+mn-lt"/>
              </a:rPr>
              <a:t>Access condition: Open</a:t>
            </a:r>
            <a:endParaRPr kumimoji="1" lang="en-US" altLang="ja-JP" sz="2400" b="1" dirty="0" smtClean="0">
              <a:latin typeface="+mn-lt"/>
            </a:endParaRPr>
          </a:p>
          <a:p>
            <a:endParaRPr lang="en-US" altLang="ja-JP" sz="2400" b="1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400" b="1" dirty="0" smtClean="0">
                <a:latin typeface="+mn-lt"/>
              </a:rPr>
              <a:t>Downloadable:50</a:t>
            </a:r>
            <a:r>
              <a:rPr lang="en-US" altLang="ja-JP" sz="2400" b="1" dirty="0" smtClean="0">
                <a:latin typeface="+mn-lt"/>
              </a:rPr>
              <a:t>m-FNF (</a:t>
            </a:r>
            <a:r>
              <a:rPr lang="en-US" altLang="ja-JP" sz="2400" b="1" dirty="0" err="1" smtClean="0">
                <a:latin typeface="+mn-lt"/>
              </a:rPr>
              <a:t>Pantropical</a:t>
            </a:r>
            <a:r>
              <a:rPr lang="en-US" altLang="ja-JP" sz="2400" b="1" dirty="0" smtClean="0">
                <a:latin typeface="+mn-lt"/>
              </a:rPr>
              <a:t> region), 16 bit TIFF images (limited area), updated 45 days at each region with latency of 3~4 weeks (shorter in future). </a:t>
            </a:r>
            <a:endParaRPr kumimoji="1" lang="en-US" altLang="ja-JP" sz="2400" b="1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400" b="1" dirty="0" smtClean="0">
                <a:latin typeface="+mn-lt"/>
              </a:rPr>
              <a:t>Service areas: ~60 countries (Nov. 2016), updated to ~80 countries (Nov. 2017-)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400" b="1" dirty="0" smtClean="0">
                <a:latin typeface="+mn-lt"/>
              </a:rPr>
              <a:t>Guideline: Language</a:t>
            </a:r>
            <a:r>
              <a:rPr kumimoji="1" lang="ja-JP" altLang="en-US" sz="2400" b="1" dirty="0" smtClean="0">
                <a:latin typeface="+mn-lt"/>
              </a:rPr>
              <a:t> </a:t>
            </a:r>
            <a:r>
              <a:rPr kumimoji="1" lang="en-US" altLang="ja-JP" sz="2400" b="1" dirty="0" smtClean="0">
                <a:latin typeface="+mn-lt"/>
              </a:rPr>
              <a:t>(English,</a:t>
            </a:r>
            <a:r>
              <a:rPr kumimoji="1" lang="ja-JP" altLang="en-US" sz="2400" b="1" dirty="0" smtClean="0">
                <a:latin typeface="+mn-lt"/>
              </a:rPr>
              <a:t> </a:t>
            </a:r>
            <a:r>
              <a:rPr kumimoji="1" lang="en-US" altLang="ja-JP" sz="2400" b="1" dirty="0" smtClean="0">
                <a:latin typeface="+mn-lt"/>
              </a:rPr>
              <a:t>French, Spanish)</a:t>
            </a:r>
          </a:p>
        </p:txBody>
      </p:sp>
    </p:spTree>
    <p:extLst>
      <p:ext uri="{BB962C8B-B14F-4D97-AF65-F5344CB8AC3E}">
        <p14:creationId xmlns:p14="http://schemas.microsoft.com/office/powerpoint/2010/main" val="101637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22225"/>
            <a:ext cx="9109075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スライド番号プレースホルダー 3"/>
          <p:cNvSpPr>
            <a:spLocks noGrp="1"/>
          </p:cNvSpPr>
          <p:nvPr>
            <p:ph type="sldNum" sz="quarter" idx="11"/>
          </p:nvPr>
        </p:nvSpPr>
        <p:spPr bwMode="auto">
          <a:xfrm>
            <a:off x="520700" y="59912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83E5BE4-F7D9-411D-A008-176526C14CEF}" type="slidenum">
              <a:rPr lang="ja-JP" altLang="en-US" sz="1200" b="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eaLnBrk="1" hangingPunct="1"/>
              <a:t>3</a:t>
            </a:fld>
            <a:endParaRPr lang="en-US" altLang="ja-JP" sz="1200" b="0">
              <a:solidFill>
                <a:srgbClr val="898989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003604">
            <a:off x="5018088" y="188912"/>
            <a:ext cx="248285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グループ化 2"/>
          <p:cNvGrpSpPr>
            <a:grpSpLocks/>
          </p:cNvGrpSpPr>
          <p:nvPr/>
        </p:nvGrpSpPr>
        <p:grpSpPr bwMode="auto">
          <a:xfrm rot="-2459425">
            <a:off x="3973513" y="779463"/>
            <a:ext cx="3921125" cy="4498975"/>
            <a:chOff x="2843808" y="1628800"/>
            <a:chExt cx="3509142" cy="4027281"/>
          </a:xfrm>
        </p:grpSpPr>
        <p:sp>
          <p:nvSpPr>
            <p:cNvPr id="2" name="円/楕円 1"/>
            <p:cNvSpPr/>
            <p:nvPr/>
          </p:nvSpPr>
          <p:spPr>
            <a:xfrm>
              <a:off x="3564064" y="1625627"/>
              <a:ext cx="1295683" cy="108000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 rot="3027106">
              <a:off x="2626286" y="3401622"/>
              <a:ext cx="3042488" cy="107973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 rot="20067444">
              <a:off x="4840858" y="5115597"/>
              <a:ext cx="1511630" cy="54000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2844096" y="1987956"/>
              <a:ext cx="647842" cy="54000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2843213" y="22225"/>
            <a:ext cx="4248150" cy="742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Landsat 5 Image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on  2011/09/07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グループ化 11"/>
          <p:cNvGrpSpPr>
            <a:grpSpLocks/>
          </p:cNvGrpSpPr>
          <p:nvPr/>
        </p:nvGrpSpPr>
        <p:grpSpPr bwMode="auto">
          <a:xfrm>
            <a:off x="4892675" y="846138"/>
            <a:ext cx="4024313" cy="2152650"/>
            <a:chOff x="6229362" y="1890325"/>
            <a:chExt cx="4023940" cy="1996283"/>
          </a:xfrm>
        </p:grpSpPr>
        <p:cxnSp>
          <p:nvCxnSpPr>
            <p:cNvPr id="10" name="直線コネクタ 9"/>
            <p:cNvCxnSpPr>
              <a:stCxn id="19" idx="2"/>
            </p:cNvCxnSpPr>
            <p:nvPr/>
          </p:nvCxnSpPr>
          <p:spPr>
            <a:xfrm flipH="1">
              <a:off x="6916686" y="2432089"/>
              <a:ext cx="1325439" cy="1454519"/>
            </a:xfrm>
            <a:prstGeom prst="line">
              <a:avLst/>
            </a:prstGeom>
            <a:ln w="5715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正方形/長方形 18"/>
            <p:cNvSpPr/>
            <p:nvPr/>
          </p:nvSpPr>
          <p:spPr>
            <a:xfrm>
              <a:off x="6229362" y="1890325"/>
              <a:ext cx="4023940" cy="541764"/>
            </a:xfrm>
            <a:prstGeom prst="rect">
              <a:avLst/>
            </a:prstGeom>
            <a:ln>
              <a:tailEnd type="stealth" w="lg" len="lg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ja-JP" sz="1800" dirty="0">
                  <a:latin typeface="Arial" panose="020B0604020202020204" pitchFamily="34" charset="0"/>
                  <a:cs typeface="Arial" panose="020B0604020202020204" pitchFamily="34" charset="0"/>
                </a:rPr>
                <a:t>Forest Density Difference by ALOS</a:t>
              </a:r>
            </a:p>
            <a:p>
              <a:pPr>
                <a:defRPr/>
              </a:pPr>
              <a:r>
                <a:rPr lang="en-US" altLang="ja-JP" sz="1800" dirty="0">
                  <a:latin typeface="Arial" panose="020B0604020202020204" pitchFamily="34" charset="0"/>
                  <a:cs typeface="Arial" panose="020B0604020202020204" pitchFamily="34" charset="0"/>
                </a:rPr>
                <a:t>Between 2009 and 2011</a:t>
              </a:r>
              <a:endParaRPr lang="ja-JP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135053" y="1792144"/>
            <a:ext cx="3194307" cy="2031325"/>
          </a:xfrm>
          <a:prstGeom prst="rect">
            <a:avLst/>
          </a:prstGeom>
          <a:solidFill>
            <a:schemeClr val="accent3">
              <a:lumMod val="40000"/>
              <a:lumOff val="60000"/>
              <a:alpha val="50196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a half period of a year, the Amazon Forest is covered with clouds.</a:t>
            </a:r>
          </a:p>
          <a:p>
            <a:pPr algn="just">
              <a:defRPr/>
            </a:pPr>
            <a:endParaRPr lang="en-US" altLang="ja-JP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altLang="ja-JP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PALSAR </a:t>
            </a:r>
            <a:r>
              <a:rPr lang="en-US" altLang="ja-JP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detect deforestation even in the rainy season or night time.</a:t>
            </a:r>
            <a:endParaRPr lang="ja-JP" alt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表 17"/>
          <p:cNvGraphicFramePr>
            <a:graphicFrameLocks noGrp="1"/>
          </p:cNvGraphicFramePr>
          <p:nvPr/>
        </p:nvGraphicFramePr>
        <p:xfrm>
          <a:off x="4427538" y="5084763"/>
          <a:ext cx="4681538" cy="1728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34"/>
                <a:gridCol w="1455602"/>
                <a:gridCol w="1455602"/>
              </a:tblGrid>
              <a:tr h="579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latin typeface="+mj-lt"/>
                        </a:rPr>
                        <a:t>Year</a:t>
                      </a:r>
                      <a:endParaRPr kumimoji="1" lang="ja-JP" altLang="en-US" sz="1600" b="0" dirty="0">
                        <a:latin typeface="+mj-lt"/>
                      </a:endParaRPr>
                    </a:p>
                  </a:txBody>
                  <a:tcPr marL="91464" marR="91464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latin typeface="+mj-lt"/>
                        </a:rPr>
                        <a:t>Detection</a:t>
                      </a:r>
                      <a:r>
                        <a:rPr kumimoji="1" lang="en-US" altLang="ja-JP" sz="1600" b="0" baseline="0" dirty="0" smtClean="0">
                          <a:latin typeface="+mj-lt"/>
                        </a:rPr>
                        <a:t> of Deforestation</a:t>
                      </a:r>
                      <a:endParaRPr kumimoji="1" lang="ja-JP" altLang="en-US" sz="1600" b="0" dirty="0">
                        <a:latin typeface="+mj-lt"/>
                      </a:endParaRPr>
                    </a:p>
                  </a:txBody>
                  <a:tcPr marL="91464" marR="9146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latin typeface="+mj-lt"/>
                        </a:rPr>
                        <a:t>Illegal Logging</a:t>
                      </a:r>
                      <a:endParaRPr kumimoji="1" lang="ja-JP" altLang="en-US" sz="1600" b="0" dirty="0">
                        <a:latin typeface="+mj-lt"/>
                      </a:endParaRPr>
                    </a:p>
                  </a:txBody>
                  <a:tcPr marL="91464" marR="91464" marT="45745" marB="45745" anchor="ctr"/>
                </a:tc>
              </a:tr>
              <a:tr h="5700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latin typeface="+mj-lt"/>
                        </a:rPr>
                        <a:t>2010</a:t>
                      </a:r>
                      <a:endParaRPr kumimoji="1" lang="ja-JP" altLang="en-US" sz="1600" b="0" dirty="0">
                        <a:latin typeface="+mj-lt"/>
                      </a:endParaRPr>
                    </a:p>
                  </a:txBody>
                  <a:tcPr marL="91464" marR="9146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latin typeface="+mj-lt"/>
                        </a:rPr>
                        <a:t>1,007</a:t>
                      </a:r>
                      <a:endParaRPr kumimoji="1" lang="ja-JP" altLang="en-US" sz="1600" b="0" dirty="0">
                        <a:latin typeface="+mj-lt"/>
                      </a:endParaRPr>
                    </a:p>
                  </a:txBody>
                  <a:tcPr marL="91464" marR="9146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latin typeface="+mj-lt"/>
                        </a:rPr>
                        <a:t>140</a:t>
                      </a:r>
                      <a:endParaRPr kumimoji="1" lang="ja-JP" altLang="en-US" sz="1600" b="0" dirty="0">
                        <a:latin typeface="+mj-lt"/>
                      </a:endParaRPr>
                    </a:p>
                  </a:txBody>
                  <a:tcPr marL="91464" marR="91464" marT="45745" marB="45745" anchor="ctr"/>
                </a:tc>
              </a:tr>
              <a:tr h="579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latin typeface="+mj-lt"/>
                        </a:rPr>
                        <a:t>2011</a:t>
                      </a:r>
                    </a:p>
                    <a:p>
                      <a:pPr algn="ctr"/>
                      <a:r>
                        <a:rPr kumimoji="1" lang="en-US" altLang="ja-JP" sz="1600" b="0" dirty="0" smtClean="0">
                          <a:latin typeface="+mj-lt"/>
                        </a:rPr>
                        <a:t>(stopped in April)</a:t>
                      </a:r>
                      <a:endParaRPr kumimoji="1" lang="ja-JP" altLang="en-US" sz="1600" b="0" dirty="0">
                        <a:latin typeface="+mj-lt"/>
                      </a:endParaRPr>
                    </a:p>
                  </a:txBody>
                  <a:tcPr marL="91464" marR="9146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latin typeface="+mj-lt"/>
                        </a:rPr>
                        <a:t>   176</a:t>
                      </a:r>
                      <a:endParaRPr kumimoji="1" lang="ja-JP" altLang="en-US" sz="1600" b="0" dirty="0">
                        <a:latin typeface="+mj-lt"/>
                      </a:endParaRPr>
                    </a:p>
                  </a:txBody>
                  <a:tcPr marL="91464" marR="91464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latin typeface="+mj-lt"/>
                        </a:rPr>
                        <a:t>  11</a:t>
                      </a:r>
                      <a:endParaRPr kumimoji="1" lang="ja-JP" altLang="en-US" sz="1600" b="0" dirty="0">
                        <a:latin typeface="+mj-lt"/>
                      </a:endParaRPr>
                    </a:p>
                  </a:txBody>
                  <a:tcPr marL="91464" marR="91464" marT="45745" marB="45745" anchor="ctr"/>
                </a:tc>
              </a:tr>
            </a:tbl>
          </a:graphicData>
        </a:graphic>
      </p:graphicFrame>
      <p:grpSp>
        <p:nvGrpSpPr>
          <p:cNvPr id="16" name="グループ化 15"/>
          <p:cNvGrpSpPr>
            <a:grpSpLocks/>
          </p:cNvGrpSpPr>
          <p:nvPr/>
        </p:nvGrpSpPr>
        <p:grpSpPr bwMode="auto">
          <a:xfrm>
            <a:off x="107950" y="44450"/>
            <a:ext cx="2132013" cy="1597025"/>
            <a:chOff x="107504" y="44624"/>
            <a:chExt cx="2131907" cy="1597620"/>
          </a:xfrm>
        </p:grpSpPr>
        <p:pic>
          <p:nvPicPr>
            <p:cNvPr id="10270" name="Picture 5" descr="C:\Documents and Settings\Admin\My Documents\My Pictures\view-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4624"/>
              <a:ext cx="2131907" cy="159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1" name="テキスト ボックス 14"/>
            <p:cNvSpPr txBox="1">
              <a:spLocks noChangeArrowheads="1"/>
            </p:cNvSpPr>
            <p:nvPr/>
          </p:nvSpPr>
          <p:spPr bwMode="auto">
            <a:xfrm>
              <a:off x="107504" y="1180579"/>
              <a:ext cx="11027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4000" b="1">
                  <a:solidFill>
                    <a:srgbClr val="FF3300"/>
                  </a:solidFill>
                  <a:latin typeface="Times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4000" b="1">
                  <a:solidFill>
                    <a:srgbClr val="FF3300"/>
                  </a:solidFill>
                  <a:latin typeface="Times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4000" b="1">
                  <a:solidFill>
                    <a:srgbClr val="FF3300"/>
                  </a:solidFill>
                  <a:latin typeface="Times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4000" b="1">
                  <a:solidFill>
                    <a:srgbClr val="FF3300"/>
                  </a:solidFill>
                  <a:latin typeface="Times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4000" b="1">
                  <a:solidFill>
                    <a:srgbClr val="FF3300"/>
                  </a:solidFill>
                  <a:latin typeface="Times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3300"/>
                  </a:solidFill>
                  <a:latin typeface="Times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3300"/>
                  </a:solidFill>
                  <a:latin typeface="Times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3300"/>
                  </a:solidFill>
                  <a:latin typeface="Times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rgbClr val="FF3300"/>
                  </a:solidFill>
                  <a:latin typeface="Times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400">
                  <a:latin typeface="Arial Black" panose="020B0A04020102020204" pitchFamily="34" charset="0"/>
                </a:rPr>
                <a:t>ALOS</a:t>
              </a:r>
              <a:endParaRPr lang="ja-JP" altLang="en-US" sz="2400">
                <a:latin typeface="Arial Black" panose="020B0A04020102020204" pitchFamily="34" charset="0"/>
              </a:endParaRPr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4427538" y="4581525"/>
            <a:ext cx="3313112" cy="422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During the Project… </a:t>
            </a:r>
            <a:endParaRPr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7475" y="4252913"/>
            <a:ext cx="3241675" cy="1477328"/>
          </a:xfrm>
          <a:prstGeom prst="rect">
            <a:avLst/>
          </a:prstGeom>
          <a:solidFill>
            <a:schemeClr val="accent3">
              <a:lumMod val="40000"/>
              <a:lumOff val="60000"/>
              <a:alpha val="50196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ja-JP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IBAMA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Brazilian Institute of Environment and Renewable Natural </a:t>
            </a:r>
            <a:r>
              <a:rPr lang="en-US" altLang="ja-JP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Resources) 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DPF (Federal Police Department) implemented the project.</a:t>
            </a:r>
          </a:p>
        </p:txBody>
      </p:sp>
    </p:spTree>
    <p:extLst>
      <p:ext uri="{BB962C8B-B14F-4D97-AF65-F5344CB8AC3E}">
        <p14:creationId xmlns:p14="http://schemas.microsoft.com/office/powerpoint/2010/main" val="337168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5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正方形/長方形 73"/>
          <p:cNvSpPr/>
          <p:nvPr/>
        </p:nvSpPr>
        <p:spPr>
          <a:xfrm>
            <a:off x="100013" y="1462088"/>
            <a:ext cx="4111625" cy="2447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/>
          <a:lstStyle/>
          <a:p>
            <a:pPr>
              <a:defRPr/>
            </a:pPr>
            <a:r>
              <a:rPr lang="en-US" altLang="ja-JP" sz="2400" u="sng" dirty="0">
                <a:solidFill>
                  <a:schemeClr val="tx2"/>
                </a:solidFill>
                <a:latin typeface="Arial" charset="0"/>
                <a:cs typeface="Arial" charset="0"/>
              </a:rPr>
              <a:t>JICA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179388" y="1924050"/>
            <a:ext cx="3887787" cy="619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defTabSz="5581114">
              <a:defRPr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Governance Initiatives coordination</a:t>
            </a:r>
          </a:p>
        </p:txBody>
      </p:sp>
      <p:sp>
        <p:nvSpPr>
          <p:cNvPr id="76" name="正方形/長方形 75"/>
          <p:cNvSpPr/>
          <p:nvPr/>
        </p:nvSpPr>
        <p:spPr>
          <a:xfrm>
            <a:off x="4932363" y="1462088"/>
            <a:ext cx="4111625" cy="2447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/>
          <a:lstStyle/>
          <a:p>
            <a:pPr>
              <a:defRPr/>
            </a:pPr>
            <a:r>
              <a:rPr lang="en-US" altLang="ja-JP" sz="2400" u="sng" dirty="0">
                <a:solidFill>
                  <a:srgbClr val="FF0000"/>
                </a:solidFill>
                <a:latin typeface="Arial" charset="0"/>
                <a:cs typeface="Arial" charset="0"/>
              </a:rPr>
              <a:t>JAXA</a:t>
            </a:r>
          </a:p>
        </p:txBody>
      </p:sp>
      <p:sp>
        <p:nvSpPr>
          <p:cNvPr id="79" name="正方形/長方形 78"/>
          <p:cNvSpPr/>
          <p:nvPr/>
        </p:nvSpPr>
        <p:spPr>
          <a:xfrm>
            <a:off x="5073650" y="1924050"/>
            <a:ext cx="3887788" cy="866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defTabSz="5581114">
              <a:defRPr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development </a:t>
            </a:r>
          </a:p>
          <a:p>
            <a:pPr defTabSz="5581114">
              <a:defRPr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-Tropical Forests Early Warning System -</a:t>
            </a:r>
          </a:p>
        </p:txBody>
      </p:sp>
      <p:sp>
        <p:nvSpPr>
          <p:cNvPr id="42" name="テキスト ボックス 109"/>
          <p:cNvSpPr txBox="1">
            <a:spLocks noChangeArrowheads="1"/>
          </p:cNvSpPr>
          <p:nvPr/>
        </p:nvSpPr>
        <p:spPr bwMode="auto">
          <a:xfrm>
            <a:off x="47625" y="5827365"/>
            <a:ext cx="9058275" cy="743297"/>
          </a:xfrm>
          <a:prstGeom prst="rect">
            <a:avLst/>
          </a:prstGeom>
          <a:solidFill>
            <a:srgbClr val="FFFF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>
            <a:lvl1pPr eaLnBrk="0" hangingPunct="0">
              <a:defRPr kumimoji="1" sz="6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6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6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6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6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1717675" eaLnBrk="0" fontAlgn="base" hangingPunct="0">
              <a:spcBef>
                <a:spcPct val="0"/>
              </a:spcBef>
              <a:spcAft>
                <a:spcPct val="0"/>
              </a:spcAft>
              <a:defRPr kumimoji="1" sz="6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1717675" eaLnBrk="0" fontAlgn="base" hangingPunct="0">
              <a:spcBef>
                <a:spcPct val="0"/>
              </a:spcBef>
              <a:spcAft>
                <a:spcPct val="0"/>
              </a:spcAft>
              <a:defRPr kumimoji="1" sz="6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1717675" eaLnBrk="0" fontAlgn="base" hangingPunct="0">
              <a:spcBef>
                <a:spcPct val="0"/>
              </a:spcBef>
              <a:spcAft>
                <a:spcPct val="0"/>
              </a:spcAft>
              <a:defRPr kumimoji="1" sz="6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1717675" eaLnBrk="0" fontAlgn="base" hangingPunct="0">
              <a:spcBef>
                <a:spcPct val="0"/>
              </a:spcBef>
              <a:spcAft>
                <a:spcPct val="0"/>
              </a:spcAft>
              <a:defRPr kumimoji="1" sz="6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Contributing to “ Improvement of Forest Governance in Tropical Forest”</a:t>
            </a:r>
          </a:p>
          <a:p>
            <a:pPr algn="ctr" eaLnBrk="1" hangingPunct="1">
              <a:defRPr/>
            </a:pPr>
            <a:r>
              <a:rPr lang="en-US" altLang="ja-JP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Area: Approximately 16.6 million km</a:t>
            </a:r>
            <a:r>
              <a:rPr lang="en-US" altLang="ja-JP" sz="1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ja-JP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1222876" y="4482455"/>
            <a:ext cx="3151295" cy="58019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Concession management </a:t>
            </a:r>
          </a:p>
          <a:p>
            <a:pPr>
              <a:defRPr/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private companies</a:t>
            </a:r>
            <a:endParaRPr lang="ja-JP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左右矢印 44"/>
          <p:cNvSpPr/>
          <p:nvPr/>
        </p:nvSpPr>
        <p:spPr bwMode="auto">
          <a:xfrm>
            <a:off x="4102100" y="2205038"/>
            <a:ext cx="914400" cy="1452562"/>
          </a:xfrm>
          <a:prstGeom prst="leftRightArrow">
            <a:avLst>
              <a:gd name="adj1" fmla="val 81772"/>
              <a:gd name="adj2" fmla="val 19988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>
              <a:defRPr/>
            </a:pPr>
            <a:r>
              <a:rPr lang="en-US" altLang="ja-JP" sz="1050" dirty="0">
                <a:solidFill>
                  <a:schemeClr val="bg1"/>
                </a:solidFill>
                <a:latin typeface="Arial" charset="0"/>
                <a:cs typeface="Arial" charset="0"/>
              </a:rPr>
              <a:t>Joint</a:t>
            </a:r>
          </a:p>
          <a:p>
            <a:pPr>
              <a:defRPr/>
            </a:pPr>
            <a:r>
              <a:rPr lang="en-US" altLang="ja-JP" sz="1050" dirty="0">
                <a:solidFill>
                  <a:schemeClr val="bg1"/>
                </a:solidFill>
                <a:latin typeface="Arial" charset="0"/>
                <a:cs typeface="Arial" charset="0"/>
              </a:rPr>
              <a:t>Development </a:t>
            </a:r>
          </a:p>
          <a:p>
            <a:pPr>
              <a:defRPr/>
            </a:pPr>
            <a:r>
              <a:rPr lang="en-US" altLang="ja-JP" sz="1050" dirty="0">
                <a:solidFill>
                  <a:schemeClr val="bg1"/>
                </a:solidFill>
                <a:latin typeface="Arial" charset="0"/>
                <a:cs typeface="Arial" charset="0"/>
              </a:rPr>
              <a:t>&amp;</a:t>
            </a:r>
          </a:p>
          <a:p>
            <a:pPr>
              <a:defRPr/>
            </a:pPr>
            <a:r>
              <a:rPr lang="en-US" altLang="ja-JP" sz="1050" dirty="0">
                <a:solidFill>
                  <a:schemeClr val="bg1"/>
                </a:solidFill>
                <a:latin typeface="Arial" charset="0"/>
                <a:cs typeface="Arial" charset="0"/>
              </a:rPr>
              <a:t>Operation</a:t>
            </a:r>
            <a:endParaRPr lang="ja-JP" altLang="en-US" sz="105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右矢印 46"/>
          <p:cNvSpPr/>
          <p:nvPr/>
        </p:nvSpPr>
        <p:spPr>
          <a:xfrm rot="5400000">
            <a:off x="4387057" y="4045744"/>
            <a:ext cx="344487" cy="4222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8651" tIns="199325" rIns="398651" bIns="199325" anchor="ctr"/>
          <a:lstStyle/>
          <a:p>
            <a:pPr>
              <a:defRPr/>
            </a:pP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4741860" y="4482455"/>
            <a:ext cx="3347654" cy="6001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 deforestation monitoring </a:t>
            </a:r>
          </a:p>
          <a:p>
            <a:pPr>
              <a:defRPr/>
            </a:pPr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government agencies</a:t>
            </a:r>
            <a:endParaRPr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073650" y="3117850"/>
            <a:ext cx="3887788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defTabSz="5581114">
              <a:defRPr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site development to disclose the Early Warning System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79388" y="2614613"/>
            <a:ext cx="3887787" cy="6429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defTabSz="5581114">
              <a:defRPr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and seminars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179388" y="3333750"/>
            <a:ext cx="3887787" cy="3571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defTabSz="5581114">
              <a:defRPr/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capacity development</a:t>
            </a:r>
          </a:p>
        </p:txBody>
      </p:sp>
      <p:sp>
        <p:nvSpPr>
          <p:cNvPr id="26" name="右矢印 25"/>
          <p:cNvSpPr/>
          <p:nvPr/>
        </p:nvSpPr>
        <p:spPr>
          <a:xfrm rot="5400000">
            <a:off x="4387057" y="5269706"/>
            <a:ext cx="344488" cy="4222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8651" tIns="199325" rIns="398651" bIns="199325" anchor="ctr"/>
          <a:lstStyle/>
          <a:p>
            <a:pPr>
              <a:defRPr/>
            </a:pP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0013" y="128890"/>
            <a:ext cx="8943975" cy="954107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Tropical Forest Early Warning System with </a:t>
            </a:r>
            <a:r>
              <a:rPr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PALSAR-2</a:t>
            </a:r>
            <a:r>
              <a:rPr lang="en-US" altLang="ja-JP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JJ-FAST</a:t>
            </a:r>
            <a:endParaRPr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052920" y="1099195"/>
            <a:ext cx="5044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ja-JP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ICA-</a:t>
            </a:r>
            <a:r>
              <a:rPr lang="en-US" altLang="ja-JP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ja-JP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AXA </a:t>
            </a:r>
            <a:r>
              <a:rPr lang="en-US" altLang="ja-JP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16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orest E</a:t>
            </a:r>
            <a:r>
              <a:rPr lang="en-US" altLang="ja-JP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16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rly W</a:t>
            </a:r>
            <a:r>
              <a:rPr lang="en-US" altLang="ja-JP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16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rning </a:t>
            </a:r>
            <a:r>
              <a:rPr lang="en-US" altLang="ja-JP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16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ystem in the </a:t>
            </a:r>
            <a:r>
              <a:rPr lang="en-US" altLang="ja-JP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1600" i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ropics)</a:t>
            </a:r>
            <a:endParaRPr lang="en-US" altLang="ja-JP" sz="1600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3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27" y="1197714"/>
            <a:ext cx="9153227" cy="457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3636675" y="6089587"/>
            <a:ext cx="125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Target area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96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Target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area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(9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times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year)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932040" y="4149080"/>
          <a:ext cx="3611142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ワークシート" r:id="rId4" imgW="2981340" imgH="1723935" progId="Excel.Sheet.12">
                  <p:embed/>
                </p:oleObj>
              </mc:Choice>
              <mc:Fallback>
                <p:oleObj name="ワークシート" r:id="rId4" imgW="2981340" imgH="172393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149080"/>
                        <a:ext cx="3611142" cy="2088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471111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2852017" cy="241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09" y="4149080"/>
            <a:ext cx="336493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テキスト ボックス 33"/>
          <p:cNvSpPr txBox="1"/>
          <p:nvPr/>
        </p:nvSpPr>
        <p:spPr>
          <a:xfrm>
            <a:off x="1691680" y="37890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南米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211960" y="386104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アフリカ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21131" y="6156012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東南アジア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372200" y="630002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観測回帰詳細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6653" y="827420"/>
            <a:ext cx="371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2016</a:t>
            </a:r>
            <a:r>
              <a:rPr kumimoji="1" lang="ja-JP" altLang="en-US" dirty="0" smtClean="0"/>
              <a:t>モザイク作成範囲を以下に示す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75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45</a:t>
            </a:r>
            <a:r>
              <a:rPr kumimoji="1" lang="ja-JP" altLang="en-US" dirty="0" smtClean="0"/>
              <a:t>回帰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85" y="1248707"/>
            <a:ext cx="8881431" cy="542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67753" y="107340"/>
            <a:ext cx="443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各回帰別の</a:t>
            </a:r>
            <a:r>
              <a:rPr kumimoji="1" lang="en-US" altLang="ja-JP" dirty="0" err="1" smtClean="0"/>
              <a:t>ScanSAR</a:t>
            </a:r>
            <a:r>
              <a:rPr kumimoji="1" lang="ja-JP" altLang="en-US" dirty="0" smtClean="0"/>
              <a:t>モザイクを以下に示す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84300" y="70004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PALSAR-2 50m ScanSAR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807227" y="1286129"/>
            <a:ext cx="5665902" cy="8465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82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48</a:t>
            </a:r>
            <a:r>
              <a:rPr lang="ja-JP" altLang="en-US" dirty="0" smtClean="0"/>
              <a:t>回帰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268760"/>
            <a:ext cx="8881688" cy="543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184300" y="70004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PALSAR-2 50m ScanSAR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807227" y="1286129"/>
            <a:ext cx="5665902" cy="8465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02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51</a:t>
            </a:r>
            <a:r>
              <a:rPr lang="ja-JP" altLang="en-US" dirty="0" smtClean="0"/>
              <a:t>回帰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56" y="1268760"/>
            <a:ext cx="8881688" cy="543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184300" y="70004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PALSAR-2 50m ScanSAR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807227" y="1286129"/>
            <a:ext cx="5665902" cy="8465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35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7295</TotalTime>
  <Words>920</Words>
  <Application>Microsoft Macintosh PowerPoint</Application>
  <PresentationFormat>画面に合わせる (4:3)</PresentationFormat>
  <Paragraphs>177</Paragraphs>
  <Slides>22</Slides>
  <Notes>1</Notes>
  <HiddenSlides>0</HiddenSlides>
  <MMClips>1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5" baseType="lpstr">
      <vt:lpstr>Office テーマ</vt:lpstr>
      <vt:lpstr>Office ​​テーマ</vt:lpstr>
      <vt:lpstr>ワークシート</vt:lpstr>
      <vt:lpstr>PowerPoint プレゼンテーション</vt:lpstr>
      <vt:lpstr>Previous operation in Brazil</vt:lpstr>
      <vt:lpstr>PowerPoint プレゼンテーション</vt:lpstr>
      <vt:lpstr>PowerPoint プレゼンテーション</vt:lpstr>
      <vt:lpstr>PowerPoint プレゼンテーション</vt:lpstr>
      <vt:lpstr>Target area (9 times a year)</vt:lpstr>
      <vt:lpstr>45回帰</vt:lpstr>
      <vt:lpstr>48回帰</vt:lpstr>
      <vt:lpstr>51回帰</vt:lpstr>
      <vt:lpstr>53回帰</vt:lpstr>
      <vt:lpstr>56回帰</vt:lpstr>
      <vt:lpstr>59回帰</vt:lpstr>
      <vt:lpstr>62回帰</vt:lpstr>
      <vt:lpstr>65回帰</vt:lpstr>
      <vt:lpstr>68回帰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渡辺学</dc:creator>
  <cp:lastModifiedBy>Shimada/TDU</cp:lastModifiedBy>
  <cp:revision>728</cp:revision>
  <dcterms:created xsi:type="dcterms:W3CDTF">2016-05-30T18:59:23Z</dcterms:created>
  <dcterms:modified xsi:type="dcterms:W3CDTF">2017-04-10T05:31:15Z</dcterms:modified>
</cp:coreProperties>
</file>