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8" r:id="rId2"/>
    <p:sldId id="260" r:id="rId3"/>
    <p:sldId id="265" r:id="rId4"/>
    <p:sldId id="263" r:id="rId5"/>
    <p:sldId id="264" r:id="rId6"/>
    <p:sldId id="258" r:id="rId7"/>
    <p:sldId id="262" r:id="rId8"/>
    <p:sldId id="272" r:id="rId9"/>
    <p:sldId id="273" r:id="rId10"/>
    <p:sldId id="274" r:id="rId11"/>
    <p:sldId id="275" r:id="rId12"/>
    <p:sldId id="276" r:id="rId13"/>
    <p:sldId id="277" r:id="rId14"/>
    <p:sldId id="279" r:id="rId15"/>
    <p:sldId id="280" r:id="rId16"/>
    <p:sldId id="278" r:id="rId17"/>
    <p:sldId id="281" r:id="rId18"/>
    <p:sldId id="282" r:id="rId19"/>
    <p:sldId id="283" r:id="rId20"/>
    <p:sldId id="284" r:id="rId21"/>
    <p:sldId id="285" r:id="rId22"/>
    <p:sldId id="286" r:id="rId23"/>
    <p:sldId id="28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8" autoAdjust="0"/>
    <p:restoredTop sz="85978" autoAdjust="0"/>
  </p:normalViewPr>
  <p:slideViewPr>
    <p:cSldViewPr snapToGrid="0">
      <p:cViewPr>
        <p:scale>
          <a:sx n="60" d="100"/>
          <a:sy n="60" d="100"/>
        </p:scale>
        <p:origin x="36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FF48F-6882-4640-9A08-038994E25BC0}" type="datetimeFigureOut">
              <a:rPr lang="en-US" smtClean="0"/>
              <a:t>4/9/2017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B5210-98EC-43B9-A5E0-445E3E145D15}" type="slidenum">
              <a:rPr lang="en-US" smtClean="0"/>
              <a:t>‹#›</a:t>
            </a:fld>
            <a:endParaRPr lang="en-US"/>
          </a:p>
        </p:txBody>
      </p:sp>
    </p:spTree>
    <p:extLst>
      <p:ext uri="{BB962C8B-B14F-4D97-AF65-F5344CB8AC3E}">
        <p14:creationId xmlns:p14="http://schemas.microsoft.com/office/powerpoint/2010/main" val="1599825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new alerts are higher resolution and more frequent than ever before. </a:t>
            </a:r>
            <a:r>
              <a:rPr lang="en-US" baseline="0" dirty="0"/>
              <a:t>The finer resolution gives us a better idea of what’s happening, and can help target enforcement efforts.</a:t>
            </a:r>
          </a:p>
          <a:p>
            <a:endParaRPr lang="en-US" baseline="0" dirty="0"/>
          </a:p>
          <a:p>
            <a:pPr rtl="0" fontAlgn="base"/>
            <a:r>
              <a:rPr lang="en-US" sz="1200" b="0" i="0" kern="1200" dirty="0">
                <a:solidFill>
                  <a:schemeClr val="tx1"/>
                </a:solidFill>
                <a:effectLst/>
                <a:latin typeface="+mn-lt"/>
                <a:ea typeface="+mn-ea"/>
                <a:cs typeface="+mn-cs"/>
              </a:rPr>
              <a:t>The new alerts offer an unprecedented level of power for monitoring forests in near-real-time for three reasons: </a:t>
            </a:r>
          </a:p>
          <a:p>
            <a:pPr rtl="0" fontAlgn="base"/>
            <a:r>
              <a:rPr lang="en-US" sz="1200" b="1" i="0" kern="1200" dirty="0">
                <a:solidFill>
                  <a:schemeClr val="tx1"/>
                </a:solidFill>
                <a:effectLst/>
                <a:latin typeface="+mn-lt"/>
                <a:ea typeface="+mn-ea"/>
                <a:cs typeface="+mn-cs"/>
              </a:rPr>
              <a:t>Timeliness:</a:t>
            </a:r>
            <a:r>
              <a:rPr lang="en-US" sz="1200" b="0" i="0" kern="1200" dirty="0">
                <a:solidFill>
                  <a:schemeClr val="tx1"/>
                </a:solidFill>
                <a:effectLst/>
                <a:latin typeface="+mn-lt"/>
                <a:ea typeface="+mn-ea"/>
                <a:cs typeface="+mn-cs"/>
              </a:rPr>
              <a:t> The alerts are weekly (as cloud-free images are available), more frequent than any alerts every available at this scale. This makes it possible those monitoring areas to take immediate action. </a:t>
            </a:r>
          </a:p>
          <a:p>
            <a:pPr rtl="0" fontAlgn="base"/>
            <a:r>
              <a:rPr lang="en-US" sz="1200" b="1" i="0" kern="1200" dirty="0">
                <a:solidFill>
                  <a:schemeClr val="tx1"/>
                </a:solidFill>
                <a:effectLst/>
                <a:latin typeface="+mn-lt"/>
                <a:ea typeface="+mn-ea"/>
                <a:cs typeface="+mn-cs"/>
              </a:rPr>
              <a:t>Fine scale</a:t>
            </a:r>
            <a:r>
              <a:rPr lang="en-US" sz="1200" b="0" i="0" kern="1200" dirty="0">
                <a:solidFill>
                  <a:schemeClr val="tx1"/>
                </a:solidFill>
                <a:effectLst/>
                <a:latin typeface="+mn-lt"/>
                <a:ea typeface="+mn-ea"/>
                <a:cs typeface="+mn-cs"/>
              </a:rPr>
              <a:t>: These are the first alerts at a 30x30 m resolution, fine enough to see things that may have been missed before, like logging roads. </a:t>
            </a:r>
          </a:p>
          <a:p>
            <a:pPr rtl="0" fontAlgn="base"/>
            <a:r>
              <a:rPr lang="en-US" sz="1200" b="1" i="0" kern="1200" dirty="0">
                <a:solidFill>
                  <a:schemeClr val="tx1"/>
                </a:solidFill>
                <a:effectLst/>
                <a:latin typeface="+mn-lt"/>
                <a:ea typeface="+mn-ea"/>
                <a:cs typeface="+mn-cs"/>
              </a:rPr>
              <a:t>Ability to subscribe</a:t>
            </a:r>
            <a:r>
              <a:rPr lang="en-US" sz="1200" b="0" i="0" kern="1200" dirty="0">
                <a:solidFill>
                  <a:schemeClr val="tx1"/>
                </a:solidFill>
                <a:effectLst/>
                <a:latin typeface="+mn-lt"/>
                <a:ea typeface="+mn-ea"/>
                <a:cs typeface="+mn-cs"/>
              </a:rPr>
              <a:t>: Improvements in the GFW system allow users to get new alerts in their inbox more reliably than ever before. You can subscribe to any shapes in GFW (protected areas, concessions) or upload your own area. Every time</a:t>
            </a:r>
            <a:r>
              <a:rPr lang="en-US" sz="1200" b="0" i="0" kern="1200" baseline="0" dirty="0">
                <a:solidFill>
                  <a:schemeClr val="tx1"/>
                </a:solidFill>
                <a:effectLst/>
                <a:latin typeface="+mn-lt"/>
                <a:ea typeface="+mn-ea"/>
                <a:cs typeface="+mn-cs"/>
              </a:rPr>
              <a:t> there is a new alert in their area of interest, users will get an email with the number of new alerts and a link to view the alerts on GFW and download the alerts in a variety of formats (</a:t>
            </a:r>
            <a:r>
              <a:rPr lang="en-US" sz="1200" b="0" i="0" kern="1200" baseline="0" dirty="0" err="1">
                <a:solidFill>
                  <a:schemeClr val="tx1"/>
                </a:solidFill>
                <a:effectLst/>
                <a:latin typeface="+mn-lt"/>
                <a:ea typeface="+mn-ea"/>
                <a:cs typeface="+mn-cs"/>
              </a:rPr>
              <a:t>shp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kml</a:t>
            </a:r>
            <a:r>
              <a:rPr lang="en-US" sz="1200" b="0" i="0" kern="1200" baseline="0" dirty="0">
                <a:solidFill>
                  <a:schemeClr val="tx1"/>
                </a:solidFill>
                <a:effectLst/>
                <a:latin typeface="+mn-lt"/>
                <a:ea typeface="+mn-ea"/>
                <a:cs typeface="+mn-cs"/>
              </a:rPr>
              <a:t>, csv)</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3B5210-98EC-43B9-A5E0-445E3E145D15}" type="slidenum">
              <a:rPr lang="en-US" smtClean="0"/>
              <a:t>2</a:t>
            </a:fld>
            <a:endParaRPr lang="en-US"/>
          </a:p>
        </p:txBody>
      </p:sp>
    </p:spTree>
    <p:extLst>
      <p:ext uri="{BB962C8B-B14F-4D97-AF65-F5344CB8AC3E}">
        <p14:creationId xmlns:p14="http://schemas.microsoft.com/office/powerpoint/2010/main" val="4697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 animated GIF</a:t>
            </a:r>
            <a:r>
              <a:rPr lang="en-US" baseline="0" dirty="0"/>
              <a:t> (will play automatically in presentation mode) of the new GLAD alerts. You can see illegal roads being built into the Cordillera Azul National Park in Peru. The high resolution enables us to see these previously invisible roads, and the fast refresh rate lets law enforcement respond faster than ever.</a:t>
            </a:r>
            <a:endParaRPr lang="en-US" dirty="0"/>
          </a:p>
        </p:txBody>
      </p:sp>
      <p:sp>
        <p:nvSpPr>
          <p:cNvPr id="4" name="Slide Number Placeholder 3"/>
          <p:cNvSpPr>
            <a:spLocks noGrp="1"/>
          </p:cNvSpPr>
          <p:nvPr>
            <p:ph type="sldNum" sz="quarter" idx="10"/>
          </p:nvPr>
        </p:nvSpPr>
        <p:spPr/>
        <p:txBody>
          <a:bodyPr/>
          <a:lstStyle/>
          <a:p>
            <a:fld id="{BF4B1CDE-E4CA-458F-A45C-C87540B0C16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5681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gif of </a:t>
            </a:r>
            <a:r>
              <a:rPr lang="en-US" dirty="0" err="1"/>
              <a:t>landsat</a:t>
            </a:r>
            <a:r>
              <a:rPr lang="en-US" dirty="0"/>
              <a:t> series / logging </a:t>
            </a:r>
            <a:r>
              <a:rPr lang="en-US"/>
              <a:t>roads in Congo</a:t>
            </a:r>
          </a:p>
        </p:txBody>
      </p:sp>
      <p:sp>
        <p:nvSpPr>
          <p:cNvPr id="4" name="Slide Number Placeholder 3"/>
          <p:cNvSpPr>
            <a:spLocks noGrp="1"/>
          </p:cNvSpPr>
          <p:nvPr>
            <p:ph type="sldNum" sz="quarter" idx="10"/>
          </p:nvPr>
        </p:nvSpPr>
        <p:spPr/>
        <p:txBody>
          <a:bodyPr/>
          <a:lstStyle/>
          <a:p>
            <a:fld id="{A83B5210-98EC-43B9-A5E0-445E3E145D15}" type="slidenum">
              <a:rPr lang="en-US" smtClean="0"/>
              <a:t>7</a:t>
            </a:fld>
            <a:endParaRPr lang="en-US"/>
          </a:p>
        </p:txBody>
      </p:sp>
    </p:spTree>
    <p:extLst>
      <p:ext uri="{BB962C8B-B14F-4D97-AF65-F5344CB8AC3E}">
        <p14:creationId xmlns:p14="http://schemas.microsoft.com/office/powerpoint/2010/main" val="106000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Now, when a tree falls in the rainforest, it shows up as a pink deforestation alert on the Global Forest Watch map. </a:t>
            </a:r>
          </a:p>
          <a:p>
            <a:pPr marL="0" indent="0">
              <a:buNone/>
            </a:pPr>
            <a:endParaRPr lang="en-US" baseline="0" dirty="0"/>
          </a:p>
          <a:p>
            <a:pPr marL="0" indent="0">
              <a:buNone/>
            </a:pPr>
            <a:r>
              <a:rPr lang="en-US" baseline="0" dirty="0"/>
              <a:t>Here we can see a new logging road snaking its way into a national park buffer zone in Peru.</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C73410B-B6CE-4839-80CB-89640553958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072110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here see the devastating impacts of oil palm production in Indonesia.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C73410B-B6CE-4839-80CB-89640553958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9751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then translate this forest monitoring data into online interactive maps and decision-support tools that are easy for users in NGOs, governments, companies, and the general public to use.</a:t>
            </a:r>
          </a:p>
          <a:p>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CA2A0FD-73B6-4A32-BA85-24A9C63E043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2988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t>17</a:t>
            </a:fld>
            <a:endParaRPr lang="en-GB"/>
          </a:p>
        </p:txBody>
      </p:sp>
    </p:spTree>
    <p:extLst>
      <p:ext uri="{BB962C8B-B14F-4D97-AF65-F5344CB8AC3E}">
        <p14:creationId xmlns:p14="http://schemas.microsoft.com/office/powerpoint/2010/main" val="7444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DE1DF8-4B38-40CA-BD08-A8B2E6085FB5}" type="datetimeFigureOut">
              <a:rPr lang="en-US" smtClean="0"/>
              <a:t>4/9/2017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167729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E1DF8-4B38-40CA-BD08-A8B2E6085FB5}" type="datetimeFigureOut">
              <a:rPr lang="en-US" smtClean="0"/>
              <a:t>4/9/2017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104299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E1DF8-4B38-40CA-BD08-A8B2E6085FB5}" type="datetimeFigureOut">
              <a:rPr lang="en-US" smtClean="0"/>
              <a:t>4/9/2017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395328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_White">
    <p:spTree>
      <p:nvGrpSpPr>
        <p:cNvPr id="1" name="Shape 184"/>
        <p:cNvGrpSpPr/>
        <p:nvPr/>
      </p:nvGrpSpPr>
      <p:grpSpPr>
        <a:xfrm>
          <a:off x="0" y="0"/>
          <a:ext cx="0" cy="0"/>
          <a:chOff x="0" y="0"/>
          <a:chExt cx="0" cy="0"/>
        </a:xfrm>
      </p:grpSpPr>
    </p:spTree>
    <p:extLst>
      <p:ext uri="{BB962C8B-B14F-4D97-AF65-F5344CB8AC3E}">
        <p14:creationId xmlns:p14="http://schemas.microsoft.com/office/powerpoint/2010/main" val="3766551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en-GB"/>
              <a:t>Klik om de stijl te bewerken</a:t>
            </a:r>
            <a:endParaRPr lang="en-GB" dirty="0"/>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rPr>
              <a:t>Datum, Auteursnaam</a:t>
            </a:r>
            <a:endParaRPr kumimoji="0" lang="en-GB"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78170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Tree>
    <p:extLst>
      <p:ext uri="{BB962C8B-B14F-4D97-AF65-F5344CB8AC3E}">
        <p14:creationId xmlns:p14="http://schemas.microsoft.com/office/powerpoint/2010/main" val="80733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E1DF8-4B38-40CA-BD08-A8B2E6085FB5}" type="datetimeFigureOut">
              <a:rPr lang="en-US" smtClean="0"/>
              <a:t>4/9/2017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180393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DE1DF8-4B38-40CA-BD08-A8B2E6085FB5}" type="datetimeFigureOut">
              <a:rPr lang="en-US" smtClean="0"/>
              <a:t>4/9/2017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150841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DE1DF8-4B38-40CA-BD08-A8B2E6085FB5}" type="datetimeFigureOut">
              <a:rPr lang="en-US" smtClean="0"/>
              <a:t>4/9/2017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56963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DE1DF8-4B38-40CA-BD08-A8B2E6085FB5}" type="datetimeFigureOut">
              <a:rPr lang="en-US" smtClean="0"/>
              <a:t>4/9/2017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242044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DE1DF8-4B38-40CA-BD08-A8B2E6085FB5}" type="datetimeFigureOut">
              <a:rPr lang="en-US" smtClean="0"/>
              <a:t>4/9/2017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306057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E1DF8-4B38-40CA-BD08-A8B2E6085FB5}" type="datetimeFigureOut">
              <a:rPr lang="en-US" smtClean="0"/>
              <a:t>4/9/2017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3112972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DE1DF8-4B38-40CA-BD08-A8B2E6085FB5}" type="datetimeFigureOut">
              <a:rPr lang="en-US" smtClean="0"/>
              <a:t>4/9/2017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270709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DE1DF8-4B38-40CA-BD08-A8B2E6085FB5}" type="datetimeFigureOut">
              <a:rPr lang="en-US" smtClean="0"/>
              <a:t>4/9/2017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61514-027B-4D2F-95FC-B48477CB05ED}" type="slidenum">
              <a:rPr lang="en-US" smtClean="0"/>
              <a:t>‹#›</a:t>
            </a:fld>
            <a:endParaRPr lang="en-US"/>
          </a:p>
        </p:txBody>
      </p:sp>
    </p:spTree>
    <p:extLst>
      <p:ext uri="{BB962C8B-B14F-4D97-AF65-F5344CB8AC3E}">
        <p14:creationId xmlns:p14="http://schemas.microsoft.com/office/powerpoint/2010/main" val="275000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E1DF8-4B38-40CA-BD08-A8B2E6085FB5}" type="datetimeFigureOut">
              <a:rPr lang="en-US" smtClean="0"/>
              <a:t>4/9/2017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61514-027B-4D2F-95FC-B48477CB05ED}" type="slidenum">
              <a:rPr lang="en-US" smtClean="0"/>
              <a:t>‹#›</a:t>
            </a:fld>
            <a:endParaRPr lang="en-US"/>
          </a:p>
        </p:txBody>
      </p:sp>
    </p:spTree>
    <p:extLst>
      <p:ext uri="{BB962C8B-B14F-4D97-AF65-F5344CB8AC3E}">
        <p14:creationId xmlns:p14="http://schemas.microsoft.com/office/powerpoint/2010/main" val="4148134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234" y="0"/>
            <a:ext cx="8437418" cy="1369868"/>
          </a:xfrm>
        </p:spPr>
        <p:txBody>
          <a:bodyPr>
            <a:normAutofit/>
          </a:bodyPr>
          <a:lstStyle/>
          <a:p>
            <a:r>
              <a:rPr lang="en-US" dirty="0"/>
              <a:t>Near-Real Time Alerts</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1841644"/>
            <a:ext cx="9144000" cy="5176549"/>
          </a:xfrm>
          <a:prstGeom prst="rect">
            <a:avLst/>
          </a:prstGeom>
        </p:spPr>
      </p:pic>
    </p:spTree>
    <p:extLst>
      <p:ext uri="{BB962C8B-B14F-4D97-AF65-F5344CB8AC3E}">
        <p14:creationId xmlns:p14="http://schemas.microsoft.com/office/powerpoint/2010/main" val="1387788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089"/>
            <a:ext cx="9144000" cy="4439822"/>
          </a:xfrm>
          <a:prstGeom prst="rect">
            <a:avLst/>
          </a:prstGeom>
        </p:spPr>
      </p:pic>
    </p:spTree>
    <p:extLst>
      <p:ext uri="{BB962C8B-B14F-4D97-AF65-F5344CB8AC3E}">
        <p14:creationId xmlns:p14="http://schemas.microsoft.com/office/powerpoint/2010/main" val="3165303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591056" cy="1591056"/>
          </a:xfrm>
          <a:prstGeom prst="rect">
            <a:avLst/>
          </a:prstGeom>
        </p:spPr>
      </p:pic>
    </p:spTree>
    <p:extLst>
      <p:ext uri="{BB962C8B-B14F-4D97-AF65-F5344CB8AC3E}">
        <p14:creationId xmlns:p14="http://schemas.microsoft.com/office/powerpoint/2010/main" val="2835067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11" y="0"/>
            <a:ext cx="10673544"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590258" cy="1590258"/>
          </a:xfrm>
          <a:prstGeom prst="rect">
            <a:avLst/>
          </a:prstGeom>
        </p:spPr>
      </p:pic>
    </p:spTree>
    <p:extLst>
      <p:ext uri="{BB962C8B-B14F-4D97-AF65-F5344CB8AC3E}">
        <p14:creationId xmlns:p14="http://schemas.microsoft.com/office/powerpoint/2010/main" val="114803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rachael.petersen\Downloads\GFW_logo_RGB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0892" y="223197"/>
            <a:ext cx="2720028" cy="2720028"/>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929" y="3543300"/>
            <a:ext cx="3079918" cy="312135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074" y="3328989"/>
            <a:ext cx="1752026" cy="3086098"/>
          </a:xfrm>
          <a:prstGeom prst="rect">
            <a:avLst/>
          </a:prstGeom>
        </p:spPr>
      </p:pic>
      <p:cxnSp>
        <p:nvCxnSpPr>
          <p:cNvPr id="14" name="Straight Arrow Connector 13"/>
          <p:cNvCxnSpPr/>
          <p:nvPr/>
        </p:nvCxnSpPr>
        <p:spPr>
          <a:xfrm flipH="1">
            <a:off x="1543051" y="1866238"/>
            <a:ext cx="1489423" cy="12055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129338" y="1866238"/>
            <a:ext cx="1100137" cy="12055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3487" y="4262438"/>
            <a:ext cx="1219200" cy="1219200"/>
          </a:xfrm>
          <a:prstGeom prst="rect">
            <a:avLst/>
          </a:prstGeom>
        </p:spPr>
      </p:pic>
    </p:spTree>
    <p:extLst>
      <p:ext uri="{BB962C8B-B14F-4D97-AF65-F5344CB8AC3E}">
        <p14:creationId xmlns:p14="http://schemas.microsoft.com/office/powerpoint/2010/main" val="4152385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96" y="120713"/>
            <a:ext cx="7886700" cy="1325563"/>
          </a:xfrm>
        </p:spPr>
        <p:txBody>
          <a:bodyPr/>
          <a:lstStyle/>
          <a:p>
            <a:r>
              <a:rPr lang="en-US" dirty="0"/>
              <a:t>Accuracy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0008777"/>
              </p:ext>
            </p:extLst>
          </p:nvPr>
        </p:nvGraphicFramePr>
        <p:xfrm>
          <a:off x="561796" y="1690689"/>
          <a:ext cx="7953554" cy="3036495"/>
        </p:xfrm>
        <a:graphic>
          <a:graphicData uri="http://schemas.openxmlformats.org/drawingml/2006/table">
            <a:tbl>
              <a:tblPr>
                <a:tableStyleId>{5C22544A-7EE6-4342-B048-85BDC9FD1C3A}</a:tableStyleId>
              </a:tblPr>
              <a:tblGrid>
                <a:gridCol w="1251707">
                  <a:extLst>
                    <a:ext uri="{9D8B030D-6E8A-4147-A177-3AD203B41FA5}">
                      <a16:colId xmlns:a16="http://schemas.microsoft.com/office/drawing/2014/main" val="3870438081"/>
                    </a:ext>
                  </a:extLst>
                </a:gridCol>
                <a:gridCol w="1408170">
                  <a:extLst>
                    <a:ext uri="{9D8B030D-6E8A-4147-A177-3AD203B41FA5}">
                      <a16:colId xmlns:a16="http://schemas.microsoft.com/office/drawing/2014/main" val="2196245451"/>
                    </a:ext>
                  </a:extLst>
                </a:gridCol>
                <a:gridCol w="1408170">
                  <a:extLst>
                    <a:ext uri="{9D8B030D-6E8A-4147-A177-3AD203B41FA5}">
                      <a16:colId xmlns:a16="http://schemas.microsoft.com/office/drawing/2014/main" val="3899644504"/>
                    </a:ext>
                  </a:extLst>
                </a:gridCol>
                <a:gridCol w="1251707">
                  <a:extLst>
                    <a:ext uri="{9D8B030D-6E8A-4147-A177-3AD203B41FA5}">
                      <a16:colId xmlns:a16="http://schemas.microsoft.com/office/drawing/2014/main" val="175059262"/>
                    </a:ext>
                  </a:extLst>
                </a:gridCol>
                <a:gridCol w="1535250">
                  <a:extLst>
                    <a:ext uri="{9D8B030D-6E8A-4147-A177-3AD203B41FA5}">
                      <a16:colId xmlns:a16="http://schemas.microsoft.com/office/drawing/2014/main" val="4293778525"/>
                    </a:ext>
                  </a:extLst>
                </a:gridCol>
                <a:gridCol w="1098550">
                  <a:extLst>
                    <a:ext uri="{9D8B030D-6E8A-4147-A177-3AD203B41FA5}">
                      <a16:colId xmlns:a16="http://schemas.microsoft.com/office/drawing/2014/main" val="2965464565"/>
                    </a:ext>
                  </a:extLst>
                </a:gridCol>
              </a:tblGrid>
              <a:tr h="619091">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6692952"/>
                  </a:ext>
                </a:extLst>
              </a:tr>
              <a:tr h="619091">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a:effectLst/>
                        </a:rPr>
                        <a:t>Accuracy</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a:effectLst/>
                        </a:rPr>
                        <a:t>All forests </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a:effectLst/>
                        </a:rPr>
                        <a:t>Primary </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dirty="0">
                          <a:effectLst/>
                        </a:rPr>
                        <a:t>Secondary</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9674792"/>
                  </a:ext>
                </a:extLst>
              </a:tr>
              <a:tr h="589611">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a:effectLst/>
                        </a:rPr>
                        <a:t>users </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87</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86</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87</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9582425"/>
                  </a:ext>
                </a:extLst>
              </a:tr>
              <a:tr h="619091">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a:effectLst/>
                        </a:rPr>
                        <a:t>producers</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67</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78</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57</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5440304"/>
                  </a:ext>
                </a:extLst>
              </a:tr>
              <a:tr h="589611">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90382657"/>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72492221"/>
              </p:ext>
            </p:extLst>
          </p:nvPr>
        </p:nvGraphicFramePr>
        <p:xfrm>
          <a:off x="561796" y="5088448"/>
          <a:ext cx="2701147" cy="1597024"/>
        </p:xfrm>
        <a:graphic>
          <a:graphicData uri="http://schemas.openxmlformats.org/drawingml/2006/table">
            <a:tbl>
              <a:tblPr>
                <a:tableStyleId>{5C22544A-7EE6-4342-B048-85BDC9FD1C3A}</a:tableStyleId>
              </a:tblPr>
              <a:tblGrid>
                <a:gridCol w="1156934">
                  <a:extLst>
                    <a:ext uri="{9D8B030D-6E8A-4147-A177-3AD203B41FA5}">
                      <a16:colId xmlns:a16="http://schemas.microsoft.com/office/drawing/2014/main" val="474011193"/>
                    </a:ext>
                  </a:extLst>
                </a:gridCol>
                <a:gridCol w="941234">
                  <a:extLst>
                    <a:ext uri="{9D8B030D-6E8A-4147-A177-3AD203B41FA5}">
                      <a16:colId xmlns:a16="http://schemas.microsoft.com/office/drawing/2014/main" val="487119067"/>
                    </a:ext>
                  </a:extLst>
                </a:gridCol>
                <a:gridCol w="602979">
                  <a:extLst>
                    <a:ext uri="{9D8B030D-6E8A-4147-A177-3AD203B41FA5}">
                      <a16:colId xmlns:a16="http://schemas.microsoft.com/office/drawing/2014/main" val="3785016540"/>
                    </a:ext>
                  </a:extLst>
                </a:gridCol>
              </a:tblGrid>
              <a:tr h="394327">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800" u="none" strike="noStrike">
                          <a:effectLst/>
                        </a:rPr>
                        <a:t>Tested Dataset</a:t>
                      </a:r>
                      <a:endParaRPr lang="en-US"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4129726430"/>
                  </a:ext>
                </a:extLst>
              </a:tr>
              <a:tr h="394327">
                <a:tc>
                  <a:txBody>
                    <a:bodyPr/>
                    <a:lstStyle/>
                    <a:p>
                      <a:pPr algn="l" fontAlgn="b"/>
                      <a:r>
                        <a:rPr lang="en-US" sz="1800" u="none" strike="noStrike" dirty="0">
                          <a:effectLst/>
                        </a:rPr>
                        <a:t>Validation</a:t>
                      </a:r>
                      <a:endParaRPr lang="en-US" sz="18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l" fontAlgn="b"/>
                      <a:r>
                        <a:rPr lang="en-US" sz="1800" u="none" strike="noStrike" dirty="0">
                          <a:effectLst/>
                        </a:rPr>
                        <a:t>No-Loss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Loss</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1907932"/>
                  </a:ext>
                </a:extLst>
              </a:tr>
              <a:tr h="394327">
                <a:tc>
                  <a:txBody>
                    <a:bodyPr/>
                    <a:lstStyle/>
                    <a:p>
                      <a:pPr algn="l" fontAlgn="b"/>
                      <a:r>
                        <a:rPr lang="en-US" sz="1800" u="none" strike="noStrike" dirty="0">
                          <a:effectLst/>
                        </a:rPr>
                        <a:t>No-Loss</a:t>
                      </a:r>
                      <a:endParaRPr lang="en-US" sz="18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l" fontAlgn="b"/>
                      <a:r>
                        <a:rPr lang="en-US" sz="1800" u="none" strike="noStrike" dirty="0">
                          <a:effectLst/>
                        </a:rPr>
                        <a:t>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B</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448146"/>
                  </a:ext>
                </a:extLst>
              </a:tr>
              <a:tr h="414043">
                <a:tc>
                  <a:txBody>
                    <a:bodyPr/>
                    <a:lstStyle/>
                    <a:p>
                      <a:pPr algn="l" fontAlgn="b"/>
                      <a:r>
                        <a:rPr lang="en-US" sz="1800" u="none" strike="noStrike" dirty="0">
                          <a:effectLst/>
                        </a:rPr>
                        <a:t>Loss</a:t>
                      </a:r>
                      <a:endParaRPr lang="en-US" sz="18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l" fontAlgn="b"/>
                      <a:r>
                        <a:rPr lang="en-US" sz="1800" u="none" strike="noStrike">
                          <a:effectLst/>
                        </a:rPr>
                        <a:t>C</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D</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912567"/>
                  </a:ext>
                </a:extLst>
              </a:tr>
            </a:tbl>
          </a:graphicData>
        </a:graphic>
      </p:graphicFrame>
      <p:sp>
        <p:nvSpPr>
          <p:cNvPr id="6" name="TextBox 5"/>
          <p:cNvSpPr txBox="1"/>
          <p:nvPr/>
        </p:nvSpPr>
        <p:spPr>
          <a:xfrm>
            <a:off x="3262943" y="5088448"/>
            <a:ext cx="3077381" cy="523220"/>
          </a:xfrm>
          <a:prstGeom prst="rect">
            <a:avLst/>
          </a:prstGeom>
          <a:noFill/>
        </p:spPr>
        <p:txBody>
          <a:bodyPr wrap="none" rtlCol="0">
            <a:spAutoFit/>
          </a:bodyPr>
          <a:lstStyle/>
          <a:p>
            <a:r>
              <a:rPr lang="en-US" sz="2800" dirty="0"/>
              <a:t>Producers: D/ (C+D)</a:t>
            </a:r>
          </a:p>
        </p:txBody>
      </p:sp>
      <p:sp>
        <p:nvSpPr>
          <p:cNvPr id="8" name="TextBox 7"/>
          <p:cNvSpPr txBox="1"/>
          <p:nvPr/>
        </p:nvSpPr>
        <p:spPr>
          <a:xfrm>
            <a:off x="3262943" y="5634378"/>
            <a:ext cx="3164905" cy="523220"/>
          </a:xfrm>
          <a:prstGeom prst="rect">
            <a:avLst/>
          </a:prstGeom>
          <a:noFill/>
        </p:spPr>
        <p:txBody>
          <a:bodyPr wrap="none" rtlCol="0">
            <a:spAutoFit/>
          </a:bodyPr>
          <a:lstStyle/>
          <a:p>
            <a:r>
              <a:rPr lang="en-US" sz="2800" dirty="0"/>
              <a:t>Users:          D/ (B+D)</a:t>
            </a:r>
          </a:p>
        </p:txBody>
      </p:sp>
    </p:spTree>
    <p:extLst>
      <p:ext uri="{BB962C8B-B14F-4D97-AF65-F5344CB8AC3E}">
        <p14:creationId xmlns:p14="http://schemas.microsoft.com/office/powerpoint/2010/main" val="121350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a:t>
            </a:r>
          </a:p>
        </p:txBody>
      </p:sp>
      <p:sp>
        <p:nvSpPr>
          <p:cNvPr id="3" name="Content Placeholder 2"/>
          <p:cNvSpPr>
            <a:spLocks noGrp="1"/>
          </p:cNvSpPr>
          <p:nvPr>
            <p:ph idx="1"/>
          </p:nvPr>
        </p:nvSpPr>
        <p:spPr/>
        <p:txBody>
          <a:bodyPr>
            <a:normAutofit/>
          </a:bodyPr>
          <a:lstStyle/>
          <a:p>
            <a:pPr marL="0" indent="0">
              <a:buNone/>
            </a:pPr>
            <a:r>
              <a:rPr lang="en-US" dirty="0"/>
              <a:t>Peru, </a:t>
            </a:r>
          </a:p>
          <a:p>
            <a:r>
              <a:rPr lang="en-US" dirty="0"/>
              <a:t>13.5 percent false positives (loss detected where none occurred)</a:t>
            </a:r>
          </a:p>
          <a:p>
            <a:r>
              <a:rPr lang="en-US" dirty="0"/>
              <a:t>The rate of false positives drops to 1 percent when only considering confirmed alerts. </a:t>
            </a:r>
          </a:p>
          <a:p>
            <a:r>
              <a:rPr lang="en-US" dirty="0"/>
              <a:t>The data has 33 percent false negatives (undetected loss where it has occurred), </a:t>
            </a:r>
          </a:p>
        </p:txBody>
      </p:sp>
    </p:spTree>
    <p:extLst>
      <p:ext uri="{BB962C8B-B14F-4D97-AF65-F5344CB8AC3E}">
        <p14:creationId xmlns:p14="http://schemas.microsoft.com/office/powerpoint/2010/main" val="3878033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21" y="365126"/>
            <a:ext cx="8609158" cy="1325563"/>
          </a:xfrm>
        </p:spPr>
        <p:txBody>
          <a:bodyPr/>
          <a:lstStyle/>
          <a:p>
            <a:r>
              <a:rPr lang="en-US" dirty="0"/>
              <a:t>How Near-real time is near-real time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81534185"/>
              </p:ext>
            </p:extLst>
          </p:nvPr>
        </p:nvGraphicFramePr>
        <p:xfrm>
          <a:off x="267420" y="2104848"/>
          <a:ext cx="8609159" cy="4019906"/>
        </p:xfrm>
        <a:graphic>
          <a:graphicData uri="http://schemas.openxmlformats.org/drawingml/2006/table">
            <a:tbl>
              <a:tblPr>
                <a:tableStyleId>{5C22544A-7EE6-4342-B048-85BDC9FD1C3A}</a:tableStyleId>
              </a:tblPr>
              <a:tblGrid>
                <a:gridCol w="1818837">
                  <a:extLst>
                    <a:ext uri="{9D8B030D-6E8A-4147-A177-3AD203B41FA5}">
                      <a16:colId xmlns:a16="http://schemas.microsoft.com/office/drawing/2014/main" val="1181508073"/>
                    </a:ext>
                  </a:extLst>
                </a:gridCol>
                <a:gridCol w="970046">
                  <a:extLst>
                    <a:ext uri="{9D8B030D-6E8A-4147-A177-3AD203B41FA5}">
                      <a16:colId xmlns:a16="http://schemas.microsoft.com/office/drawing/2014/main" val="1506175595"/>
                    </a:ext>
                  </a:extLst>
                </a:gridCol>
                <a:gridCol w="970046">
                  <a:extLst>
                    <a:ext uri="{9D8B030D-6E8A-4147-A177-3AD203B41FA5}">
                      <a16:colId xmlns:a16="http://schemas.microsoft.com/office/drawing/2014/main" val="30259733"/>
                    </a:ext>
                  </a:extLst>
                </a:gridCol>
                <a:gridCol w="970046">
                  <a:extLst>
                    <a:ext uri="{9D8B030D-6E8A-4147-A177-3AD203B41FA5}">
                      <a16:colId xmlns:a16="http://schemas.microsoft.com/office/drawing/2014/main" val="1498809169"/>
                    </a:ext>
                  </a:extLst>
                </a:gridCol>
                <a:gridCol w="970046">
                  <a:extLst>
                    <a:ext uri="{9D8B030D-6E8A-4147-A177-3AD203B41FA5}">
                      <a16:colId xmlns:a16="http://schemas.microsoft.com/office/drawing/2014/main" val="1483306502"/>
                    </a:ext>
                  </a:extLst>
                </a:gridCol>
                <a:gridCol w="970046">
                  <a:extLst>
                    <a:ext uri="{9D8B030D-6E8A-4147-A177-3AD203B41FA5}">
                      <a16:colId xmlns:a16="http://schemas.microsoft.com/office/drawing/2014/main" val="4086703317"/>
                    </a:ext>
                  </a:extLst>
                </a:gridCol>
                <a:gridCol w="970046">
                  <a:extLst>
                    <a:ext uri="{9D8B030D-6E8A-4147-A177-3AD203B41FA5}">
                      <a16:colId xmlns:a16="http://schemas.microsoft.com/office/drawing/2014/main" val="151138965"/>
                    </a:ext>
                  </a:extLst>
                </a:gridCol>
                <a:gridCol w="970046">
                  <a:extLst>
                    <a:ext uri="{9D8B030D-6E8A-4147-A177-3AD203B41FA5}">
                      <a16:colId xmlns:a16="http://schemas.microsoft.com/office/drawing/2014/main" val="1419742880"/>
                    </a:ext>
                  </a:extLst>
                </a:gridCol>
              </a:tblGrid>
              <a:tr h="458794">
                <a:tc>
                  <a:txBody>
                    <a:bodyPr/>
                    <a:lstStyle/>
                    <a:p>
                      <a:pPr algn="l" fontAlgn="b"/>
                      <a:r>
                        <a:rPr lang="en-US" sz="2000" u="none" strike="noStrike">
                          <a:effectLst/>
                        </a:rPr>
                        <a:t>CLOUD FREE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Brazil</a:t>
                      </a:r>
                      <a:endParaRPr lang="en-US" sz="20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2000" u="none" strike="noStrike" dirty="0">
                          <a:effectLst/>
                        </a:rPr>
                        <a:t>Peru</a:t>
                      </a:r>
                      <a:endParaRPr lang="en-US" sz="20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2000" u="none" strike="noStrike">
                          <a:effectLst/>
                        </a:rPr>
                        <a:t>ROC</a:t>
                      </a:r>
                      <a:endParaRPr lang="en-US" sz="20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2000" u="none" strike="noStrike">
                          <a:effectLst/>
                        </a:rPr>
                        <a:t>Kalimantan</a:t>
                      </a:r>
                      <a:endParaRPr lang="en-US" sz="20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3626365729"/>
                  </a:ext>
                </a:extLst>
              </a:tr>
              <a:tr h="436946">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2-016</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64518540"/>
                  </a:ext>
                </a:extLst>
              </a:tr>
              <a:tr h="458794">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Percent</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Percent</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Percent</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Percent</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Percent</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Percent</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Percent</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92227587"/>
                  </a:ext>
                </a:extLst>
              </a:tr>
              <a:tr h="436946">
                <a:tc>
                  <a:txBody>
                    <a:bodyPr/>
                    <a:lstStyle/>
                    <a:p>
                      <a:pPr algn="l" fontAlgn="b"/>
                      <a:r>
                        <a:rPr lang="en-US" sz="2000" u="none" strike="noStrike">
                          <a:effectLst/>
                        </a:rPr>
                        <a:t>Last 1 week</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57.8%</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10.5%</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42.9%</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26.1%</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23.8%</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2.5%</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14.1%</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extLst>
                  <a:ext uri="{0D108BD9-81ED-4DB2-BD59-A6C34878D82A}">
                    <a16:rowId xmlns:a16="http://schemas.microsoft.com/office/drawing/2014/main" val="751442285"/>
                  </a:ext>
                </a:extLst>
              </a:tr>
              <a:tr h="436946">
                <a:tc>
                  <a:txBody>
                    <a:bodyPr/>
                    <a:lstStyle/>
                    <a:p>
                      <a:pPr algn="l" fontAlgn="b"/>
                      <a:r>
                        <a:rPr lang="en-US" sz="2000" u="none" strike="noStrike">
                          <a:effectLst/>
                        </a:rPr>
                        <a:t>Last 2 weeks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75.0%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16.8%</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61.9%</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37.3%</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44.2%</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6.0%</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31.5%</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extLst>
                  <a:ext uri="{0D108BD9-81ED-4DB2-BD59-A6C34878D82A}">
                    <a16:rowId xmlns:a16="http://schemas.microsoft.com/office/drawing/2014/main" val="1511542383"/>
                  </a:ext>
                </a:extLst>
              </a:tr>
              <a:tr h="436946">
                <a:tc>
                  <a:txBody>
                    <a:bodyPr/>
                    <a:lstStyle/>
                    <a:p>
                      <a:pPr algn="l" fontAlgn="b"/>
                      <a:r>
                        <a:rPr lang="en-US" sz="2000" u="none" strike="noStrike">
                          <a:effectLst/>
                        </a:rPr>
                        <a:t>Last month</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88.0%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45.2%</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a:effectLst/>
                        </a:rPr>
                        <a:t>75.2%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52.2%</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53.9%</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16.7%</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dirty="0">
                          <a:effectLst/>
                        </a:rPr>
                        <a:t>52.8%</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extLst>
                  <a:ext uri="{0D108BD9-81ED-4DB2-BD59-A6C34878D82A}">
                    <a16:rowId xmlns:a16="http://schemas.microsoft.com/office/drawing/2014/main" val="465079015"/>
                  </a:ext>
                </a:extLst>
              </a:tr>
              <a:tr h="436946">
                <a:tc>
                  <a:txBody>
                    <a:bodyPr/>
                    <a:lstStyle/>
                    <a:p>
                      <a:pPr algn="l" fontAlgn="b"/>
                      <a:r>
                        <a:rPr lang="en-US" sz="2000" u="none" strike="noStrike">
                          <a:effectLst/>
                        </a:rPr>
                        <a:t>Last 3 months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95.7%</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89.3%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88.2%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63.1%</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a:effectLst/>
                        </a:rPr>
                        <a:t>76.9%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46.5%</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2"/>
                    </a:solidFill>
                  </a:tcPr>
                </a:tc>
                <a:tc>
                  <a:txBody>
                    <a:bodyPr/>
                    <a:lstStyle/>
                    <a:p>
                      <a:pPr algn="r" fontAlgn="b"/>
                      <a:r>
                        <a:rPr lang="en-US" sz="2000" u="none" strike="noStrike">
                          <a:effectLst/>
                        </a:rPr>
                        <a:t>86.6%</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3057452"/>
                  </a:ext>
                </a:extLst>
              </a:tr>
              <a:tr h="458794">
                <a:tc>
                  <a:txBody>
                    <a:bodyPr/>
                    <a:lstStyle/>
                    <a:p>
                      <a:pPr algn="l" fontAlgn="b"/>
                      <a:r>
                        <a:rPr lang="en-US" sz="2000" u="none" strike="noStrike">
                          <a:effectLst/>
                        </a:rPr>
                        <a:t>Last 6 months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97.4%</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98.1%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92.7%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76.6%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92.0%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80.4%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94.7%</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38821462"/>
                  </a:ext>
                </a:extLst>
              </a:tr>
              <a:tr h="458794">
                <a:tc>
                  <a:txBody>
                    <a:bodyPr/>
                    <a:lstStyle/>
                    <a:p>
                      <a:pPr algn="l" fontAlgn="b"/>
                      <a:r>
                        <a:rPr lang="en-US" sz="2000" u="none" strike="noStrike">
                          <a:effectLst/>
                        </a:rPr>
                        <a:t>Since year began</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98.3%</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98.9%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96.4%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94.4%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95.3%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95.7%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95.7%</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8181592"/>
                  </a:ext>
                </a:extLst>
              </a:tr>
            </a:tbl>
          </a:graphicData>
        </a:graphic>
      </p:graphicFrame>
    </p:spTree>
    <p:extLst>
      <p:ext uri="{BB962C8B-B14F-4D97-AF65-F5344CB8AC3E}">
        <p14:creationId xmlns:p14="http://schemas.microsoft.com/office/powerpoint/2010/main" val="1231178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539470"/>
            <a:ext cx="8915400" cy="1422144"/>
          </a:xfrm>
        </p:spPr>
        <p:txBody>
          <a:bodyPr/>
          <a:lstStyle/>
          <a:p>
            <a:pPr algn="ctr">
              <a:lnSpc>
                <a:spcPts val="4500"/>
              </a:lnSpc>
            </a:pPr>
            <a:r>
              <a:rPr lang="en-GB" sz="3200" b="1" dirty="0">
                <a:solidFill>
                  <a:schemeClr val="tx2"/>
                </a:solidFill>
              </a:rPr>
              <a:t>Operational Radar based deforestation alerts</a:t>
            </a:r>
            <a:endParaRPr lang="en-GB" sz="2800" dirty="0">
              <a:solidFill>
                <a:schemeClr val="tx1"/>
              </a:solidFill>
            </a:endParaRPr>
          </a:p>
        </p:txBody>
      </p:sp>
      <p:pic>
        <p:nvPicPr>
          <p:cNvPr id="6" name="Picture Placeholder 5"/>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0076" r="20076"/>
          <a:stretch>
            <a:fillRect/>
          </a:stretch>
        </p:blipFill>
        <p:spPr>
          <a:xfrm>
            <a:off x="6445299" y="3919180"/>
            <a:ext cx="2475330" cy="2475330"/>
          </a:xfrm>
        </p:spPr>
      </p:pic>
      <p:pic>
        <p:nvPicPr>
          <p:cNvPr id="8" name="Picture Placeholder 7"/>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12500" r="12500"/>
          <a:stretch>
            <a:fillRect/>
          </a:stretch>
        </p:blipFill>
        <p:spPr>
          <a:xfrm>
            <a:off x="4953037" y="3940473"/>
            <a:ext cx="2409568" cy="2409568"/>
          </a:xfrm>
        </p:spPr>
      </p:pic>
      <p:pic>
        <p:nvPicPr>
          <p:cNvPr id="5" name="Picture Placeholder 4"/>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21875" r="21875"/>
          <a:stretch>
            <a:fillRect/>
          </a:stretch>
        </p:blipFill>
        <p:spPr>
          <a:xfrm>
            <a:off x="3358874" y="3940473"/>
            <a:ext cx="2409568" cy="2409568"/>
          </a:xfrm>
        </p:spPr>
      </p:pic>
      <p:sp>
        <p:nvSpPr>
          <p:cNvPr id="4" name="Tijdelijke aanduiding voor tekst 3"/>
          <p:cNvSpPr>
            <a:spLocks noGrp="1"/>
          </p:cNvSpPr>
          <p:nvPr>
            <p:ph type="body" sz="quarter" idx="17"/>
          </p:nvPr>
        </p:nvSpPr>
        <p:spPr>
          <a:xfrm>
            <a:off x="474758" y="2104564"/>
            <a:ext cx="8669242" cy="2933011"/>
          </a:xfrm>
        </p:spPr>
        <p:txBody>
          <a:bodyPr/>
          <a:lstStyle/>
          <a:p>
            <a:pPr algn="ctr">
              <a:lnSpc>
                <a:spcPct val="130000"/>
              </a:lnSpc>
            </a:pPr>
            <a:r>
              <a:rPr lang="en-GB" sz="1600" i="1" dirty="0">
                <a:solidFill>
                  <a:schemeClr val="tx1"/>
                </a:solidFill>
              </a:rPr>
              <a:t>Johannes Reiche &amp; Martin Herold</a:t>
            </a:r>
          </a:p>
          <a:p>
            <a:pPr algn="ctr">
              <a:lnSpc>
                <a:spcPct val="130000"/>
              </a:lnSpc>
            </a:pPr>
            <a:r>
              <a:rPr lang="en-GB" sz="1400" dirty="0">
                <a:solidFill>
                  <a:schemeClr val="tx1"/>
                </a:solidFill>
              </a:rPr>
              <a:t>Laboratory of Geo-Information Science and Remote Sensing, </a:t>
            </a:r>
            <a:r>
              <a:rPr lang="en-GB" sz="1400" dirty="0" err="1">
                <a:solidFill>
                  <a:schemeClr val="tx1"/>
                </a:solidFill>
              </a:rPr>
              <a:t>Wageningen</a:t>
            </a:r>
            <a:r>
              <a:rPr lang="en-GB" sz="1400" dirty="0">
                <a:solidFill>
                  <a:schemeClr val="tx1"/>
                </a:solidFill>
              </a:rPr>
              <a:t> University &amp; Research, The Netherlands</a:t>
            </a:r>
          </a:p>
          <a:p>
            <a:pPr algn="ctr">
              <a:lnSpc>
                <a:spcPct val="130000"/>
              </a:lnSpc>
            </a:pPr>
            <a:r>
              <a:rPr lang="en-GB" sz="1400" dirty="0">
                <a:solidFill>
                  <a:schemeClr val="tx1"/>
                </a:solidFill>
              </a:rPr>
              <a:t>V02 (13.3.2017)</a:t>
            </a:r>
          </a:p>
          <a:p>
            <a:pPr>
              <a:lnSpc>
                <a:spcPct val="130000"/>
              </a:lnSpc>
            </a:pPr>
            <a:endParaRPr lang="en-GB" sz="1600" dirty="0">
              <a:solidFill>
                <a:schemeClr val="tx1"/>
              </a:solidFill>
            </a:endParaRPr>
          </a:p>
        </p:txBody>
      </p:sp>
    </p:spTree>
    <p:extLst>
      <p:ext uri="{BB962C8B-B14F-4D97-AF65-F5344CB8AC3E}">
        <p14:creationId xmlns:p14="http://schemas.microsoft.com/office/powerpoint/2010/main" val="3065919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dirty="0">
                <a:solidFill>
                  <a:schemeClr val="tx2"/>
                </a:solidFill>
              </a:rPr>
              <a:t>Summary</a:t>
            </a:r>
          </a:p>
        </p:txBody>
      </p:sp>
      <p:sp>
        <p:nvSpPr>
          <p:cNvPr id="4" name="Tijdelijke aanduiding voor tekst 4"/>
          <p:cNvSpPr>
            <a:spLocks noGrp="1"/>
          </p:cNvSpPr>
          <p:nvPr>
            <p:ph type="body" sz="quarter" idx="10"/>
          </p:nvPr>
        </p:nvSpPr>
        <p:spPr>
          <a:xfrm>
            <a:off x="421199" y="1251050"/>
            <a:ext cx="8722801" cy="4711600"/>
          </a:xfrm>
        </p:spPr>
        <p:txBody>
          <a:bodyPr/>
          <a:lstStyle/>
          <a:p>
            <a:pPr>
              <a:lnSpc>
                <a:spcPct val="120000"/>
              </a:lnSpc>
              <a:buClrTx/>
            </a:pPr>
            <a:r>
              <a:rPr lang="en-GB" sz="1800" dirty="0"/>
              <a:t>Operational Sentinel-1 based deforestation alerts:</a:t>
            </a:r>
          </a:p>
          <a:p>
            <a:pPr lvl="1">
              <a:lnSpc>
                <a:spcPct val="120000"/>
              </a:lnSpc>
              <a:buClrTx/>
            </a:pPr>
            <a:r>
              <a:rPr lang="en-GB" sz="1800" dirty="0"/>
              <a:t>Using at least 12 day repeat Sentinel 1 (A+B) data</a:t>
            </a:r>
          </a:p>
          <a:p>
            <a:pPr lvl="1">
              <a:lnSpc>
                <a:spcPct val="120000"/>
              </a:lnSpc>
              <a:buClrTx/>
            </a:pPr>
            <a:r>
              <a:rPr lang="en-GB" sz="1800" dirty="0"/>
              <a:t>Spatial resolution: ~30 m (consistent with Landsat) </a:t>
            </a:r>
          </a:p>
          <a:p>
            <a:pPr>
              <a:lnSpc>
                <a:spcPct val="120000"/>
              </a:lnSpc>
              <a:buClrTx/>
            </a:pPr>
            <a:r>
              <a:rPr lang="en-GB" sz="1800" dirty="0"/>
              <a:t>Implementation framework:</a:t>
            </a:r>
          </a:p>
          <a:p>
            <a:pPr lvl="1">
              <a:lnSpc>
                <a:spcPct val="120000"/>
              </a:lnSpc>
              <a:buClrTx/>
            </a:pPr>
            <a:r>
              <a:rPr lang="en-GB" sz="1800" dirty="0"/>
              <a:t>Evolution @ Wageningen University &amp; Research-WUR (methods, demonstration, calibration/validation)</a:t>
            </a:r>
          </a:p>
          <a:p>
            <a:pPr lvl="1">
              <a:lnSpc>
                <a:spcPct val="120000"/>
              </a:lnSpc>
              <a:buClrTx/>
            </a:pPr>
            <a:r>
              <a:rPr lang="en-GB" sz="1800" dirty="0"/>
              <a:t>Operations (large area) @ </a:t>
            </a:r>
            <a:r>
              <a:rPr lang="en-GB" sz="1800" dirty="0" err="1"/>
              <a:t>Satelligence</a:t>
            </a:r>
            <a:r>
              <a:rPr lang="en-GB" sz="1800" dirty="0"/>
              <a:t> (with WUR)</a:t>
            </a:r>
          </a:p>
          <a:p>
            <a:pPr lvl="1">
              <a:lnSpc>
                <a:spcPct val="120000"/>
              </a:lnSpc>
              <a:buClrTx/>
            </a:pPr>
            <a:r>
              <a:rPr lang="en-GB" sz="1800" dirty="0"/>
              <a:t>Distribution @ GFW</a:t>
            </a:r>
          </a:p>
          <a:p>
            <a:pPr marL="0" indent="0">
              <a:lnSpc>
                <a:spcPct val="120000"/>
              </a:lnSpc>
              <a:buClrTx/>
              <a:buNone/>
            </a:pPr>
            <a:endParaRPr lang="en-GB" sz="1800" dirty="0"/>
          </a:p>
          <a:p>
            <a:pPr marL="0" indent="0">
              <a:lnSpc>
                <a:spcPct val="120000"/>
              </a:lnSpc>
              <a:buClrTx/>
              <a:buNone/>
            </a:pPr>
            <a:endParaRPr lang="en-GB" sz="1800" dirty="0"/>
          </a:p>
          <a:p>
            <a:pPr marL="0" indent="0">
              <a:lnSpc>
                <a:spcPct val="120000"/>
              </a:lnSpc>
              <a:buClrTx/>
              <a:buNone/>
            </a:pPr>
            <a:endParaRPr lang="en-GB" sz="1800" dirty="0"/>
          </a:p>
          <a:p>
            <a:pPr lvl="1"/>
            <a:endParaRPr lang="en-GB" sz="1800" dirty="0"/>
          </a:p>
          <a:p>
            <a:pPr lvl="1"/>
            <a:endParaRPr lang="en-GB" sz="1800" dirty="0"/>
          </a:p>
          <a:p>
            <a:pPr marL="457200" lvl="1" indent="0">
              <a:buNone/>
            </a:pPr>
            <a:endParaRPr lang="en-GB" sz="1800" dirty="0"/>
          </a:p>
          <a:p>
            <a:pPr marL="457200" lvl="1" indent="0">
              <a:buNone/>
            </a:pPr>
            <a:endParaRPr lang="en-GB" sz="1800" b="1" dirty="0"/>
          </a:p>
          <a:p>
            <a:pPr lvl="1"/>
            <a:endParaRPr lang="en-GB" sz="1800" dirty="0"/>
          </a:p>
          <a:p>
            <a:pPr lvl="1"/>
            <a:endParaRPr lang="en-GB" sz="1800" dirty="0"/>
          </a:p>
          <a:p>
            <a:endParaRPr lang="en-GB" sz="2000" dirty="0"/>
          </a:p>
          <a:p>
            <a:pPr lvl="1"/>
            <a:endParaRPr lang="en-GB" sz="1600" dirty="0"/>
          </a:p>
        </p:txBody>
      </p:sp>
    </p:spTree>
    <p:extLst>
      <p:ext uri="{BB962C8B-B14F-4D97-AF65-F5344CB8AC3E}">
        <p14:creationId xmlns:p14="http://schemas.microsoft.com/office/powerpoint/2010/main" val="1760589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77_Publications\01 Bolivia Bayesian\Animations\Bayts_subset_750ms_loo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556" y="1306926"/>
            <a:ext cx="7539720" cy="5334180"/>
          </a:xfrm>
          <a:prstGeom prst="rect">
            <a:avLst/>
          </a:prstGeom>
          <a:noFill/>
          <a:ln w="9525">
            <a:solidFill>
              <a:srgbClr val="FF0000"/>
            </a:solidFill>
          </a:ln>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863" y="6194057"/>
            <a:ext cx="4246179" cy="49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91642" y="230188"/>
            <a:ext cx="8442796" cy="791650"/>
          </a:xfrm>
        </p:spPr>
        <p:txBody>
          <a:bodyPr/>
          <a:lstStyle/>
          <a:p>
            <a:r>
              <a:rPr lang="en-GB" dirty="0">
                <a:solidFill>
                  <a:schemeClr val="tx2"/>
                </a:solidFill>
              </a:rPr>
              <a:t>Alerting example case</a:t>
            </a:r>
          </a:p>
        </p:txBody>
      </p:sp>
      <p:grpSp>
        <p:nvGrpSpPr>
          <p:cNvPr id="20" name="Group 19"/>
          <p:cNvGrpSpPr/>
          <p:nvPr/>
        </p:nvGrpSpPr>
        <p:grpSpPr>
          <a:xfrm>
            <a:off x="1185924" y="1575397"/>
            <a:ext cx="7784095" cy="2662517"/>
            <a:chOff x="0" y="2447365"/>
            <a:chExt cx="7784095" cy="2662517"/>
          </a:xfrm>
        </p:grpSpPr>
        <p:grpSp>
          <p:nvGrpSpPr>
            <p:cNvPr id="21" name="Group 20"/>
            <p:cNvGrpSpPr/>
            <p:nvPr/>
          </p:nvGrpSpPr>
          <p:grpSpPr>
            <a:xfrm>
              <a:off x="0" y="2447365"/>
              <a:ext cx="7784095" cy="2662517"/>
              <a:chOff x="0" y="2447365"/>
              <a:chExt cx="7784095" cy="2662517"/>
            </a:xfrm>
          </p:grpSpPr>
          <p:sp>
            <p:nvSpPr>
              <p:cNvPr id="23" name="Rectangle 22"/>
              <p:cNvSpPr/>
              <p:nvPr/>
            </p:nvSpPr>
            <p:spPr>
              <a:xfrm>
                <a:off x="0" y="2447365"/>
                <a:ext cx="7784095" cy="2662517"/>
              </a:xfrm>
              <a:prstGeom prst="rect">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nvGrpSpPr>
              <p:cNvPr id="24" name="Group 23"/>
              <p:cNvGrpSpPr/>
              <p:nvPr/>
            </p:nvGrpSpPr>
            <p:grpSpPr>
              <a:xfrm>
                <a:off x="141179" y="2882769"/>
                <a:ext cx="7642915" cy="2106090"/>
                <a:chOff x="155135" y="2063807"/>
                <a:chExt cx="7702196" cy="2106090"/>
              </a:xfrm>
            </p:grpSpPr>
            <p:pic>
              <p:nvPicPr>
                <p:cNvPr id="2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18906" b="12267"/>
                <a:stretch/>
              </p:blipFill>
              <p:spPr bwMode="auto">
                <a:xfrm>
                  <a:off x="318607" y="2063807"/>
                  <a:ext cx="7538724" cy="210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18906" r="89303" b="23873"/>
                <a:stretch/>
              </p:blipFill>
              <p:spPr bwMode="auto">
                <a:xfrm>
                  <a:off x="155135" y="2063807"/>
                  <a:ext cx="806451" cy="175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Rectangle 24"/>
              <p:cNvSpPr/>
              <p:nvPr/>
            </p:nvSpPr>
            <p:spPr>
              <a:xfrm>
                <a:off x="1168639" y="4097327"/>
                <a:ext cx="1929252" cy="523220"/>
              </a:xfrm>
              <a:prstGeom prst="rect">
                <a:avLst/>
              </a:prstGeom>
            </p:spPr>
            <p:txBody>
              <a:bodyPr wrap="square">
                <a:spAutoFit/>
              </a:bodyPr>
              <a:lstStyle/>
              <a:p>
                <a:r>
                  <a:rPr lang="en-GB" sz="1400" dirty="0"/>
                  <a:t>Flagged:         2016.4 </a:t>
                </a:r>
              </a:p>
              <a:p>
                <a:r>
                  <a:rPr lang="en-GB" sz="1400" dirty="0"/>
                  <a:t>Confirmed:   </a:t>
                </a:r>
                <a:r>
                  <a:rPr lang="en-GB" sz="300" dirty="0"/>
                  <a:t> </a:t>
                </a:r>
                <a:r>
                  <a:rPr lang="en-GB" sz="200" dirty="0">
                    <a:solidFill>
                      <a:schemeClr val="bg1"/>
                    </a:solidFill>
                  </a:rPr>
                  <a:t>d</a:t>
                </a:r>
                <a:r>
                  <a:rPr lang="en-GB" sz="1400" dirty="0"/>
                  <a:t>2016.22</a:t>
                </a:r>
              </a:p>
            </p:txBody>
          </p:sp>
          <p:cxnSp>
            <p:nvCxnSpPr>
              <p:cNvPr id="26" name="Straight Connector 25"/>
              <p:cNvCxnSpPr/>
              <p:nvPr/>
            </p:nvCxnSpPr>
            <p:spPr>
              <a:xfrm>
                <a:off x="865389" y="4284177"/>
                <a:ext cx="315175"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70749" y="4468989"/>
                <a:ext cx="315175" cy="0"/>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169892" y="2541494"/>
              <a:ext cx="5526741" cy="302712"/>
            </a:xfrm>
            <a:prstGeom prst="rect">
              <a:avLst/>
            </a:prstGeom>
            <a:solidFill>
              <a:schemeClr val="bg1"/>
            </a:solidFill>
          </p:spPr>
          <p:txBody>
            <a:bodyPr wrap="square" rtlCol="0">
              <a:spAutoFit/>
            </a:bodyPr>
            <a:lstStyle/>
            <a:p>
              <a:pPr algn="ctr">
                <a:lnSpc>
                  <a:spcPts val="1800"/>
                </a:lnSpc>
              </a:pPr>
              <a:r>
                <a:rPr lang="nl-NL" sz="1400" dirty="0">
                  <a:latin typeface="Verdana" pitchFamily="34" charset="0"/>
                </a:rPr>
                <a:t>Sentinel-1 time series</a:t>
              </a:r>
            </a:p>
          </p:txBody>
        </p:sp>
      </p:grpSp>
    </p:spTree>
    <p:extLst>
      <p:ext uri="{BB962C8B-B14F-4D97-AF65-F5344CB8AC3E}">
        <p14:creationId xmlns:p14="http://schemas.microsoft.com/office/powerpoint/2010/main" val="39004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98671" y="5128758"/>
            <a:ext cx="4598322" cy="861774"/>
          </a:xfrm>
          <a:prstGeom prst="rect">
            <a:avLst/>
          </a:prstGeom>
          <a:noFill/>
        </p:spPr>
        <p:txBody>
          <a:bodyPr wrap="none" rtlCol="0">
            <a:spAutoFit/>
          </a:bodyPr>
          <a:lstStyle/>
          <a:p>
            <a:pPr algn="ctr"/>
            <a:r>
              <a:rPr lang="en-US" dirty="0">
                <a:latin typeface="Fira Sans" panose="020B0503050000020004" pitchFamily="34" charset="0"/>
                <a:ea typeface="Fira Sans" panose="020B0503050000020004" pitchFamily="34" charset="0"/>
              </a:rPr>
              <a:t>GLAD Landsat-based tree cover loss alerts</a:t>
            </a:r>
          </a:p>
          <a:p>
            <a:pPr algn="ctr"/>
            <a:r>
              <a:rPr lang="en-US" sz="1600" dirty="0">
                <a:latin typeface="Fira Sans" panose="020B0503050000020004" pitchFamily="34" charset="0"/>
                <a:ea typeface="Fira Sans" panose="020B0503050000020004" pitchFamily="34" charset="0"/>
              </a:rPr>
              <a:t>Updated weekly</a:t>
            </a:r>
          </a:p>
          <a:p>
            <a:pPr algn="ctr"/>
            <a:r>
              <a:rPr lang="en-US" sz="1600" dirty="0">
                <a:latin typeface="Fira Sans" panose="020B0503050000020004" pitchFamily="34" charset="0"/>
                <a:ea typeface="Fira Sans" panose="020B0503050000020004" pitchFamily="34" charset="0"/>
              </a:rPr>
              <a:t>30 meters x 30 meters</a:t>
            </a:r>
          </a:p>
        </p:txBody>
      </p:sp>
      <p:sp>
        <p:nvSpPr>
          <p:cNvPr id="7" name="TextBox 6"/>
          <p:cNvSpPr txBox="1"/>
          <p:nvPr/>
        </p:nvSpPr>
        <p:spPr>
          <a:xfrm>
            <a:off x="-82794" y="5128758"/>
            <a:ext cx="4725685" cy="1046440"/>
          </a:xfrm>
          <a:prstGeom prst="rect">
            <a:avLst/>
          </a:prstGeom>
          <a:noFill/>
        </p:spPr>
        <p:txBody>
          <a:bodyPr wrap="none" rtlCol="0">
            <a:spAutoFit/>
          </a:bodyPr>
          <a:lstStyle/>
          <a:p>
            <a:pPr algn="ctr"/>
            <a:r>
              <a:rPr lang="en-US" dirty="0">
                <a:latin typeface="Fira Sans" panose="020B0503050000020004" pitchFamily="34" charset="0"/>
                <a:ea typeface="Fira Sans" panose="020B0503050000020004" pitchFamily="34" charset="0"/>
              </a:rPr>
              <a:t>FORMA MODIS-based tree cover loss alerts</a:t>
            </a:r>
          </a:p>
          <a:p>
            <a:pPr algn="ctr"/>
            <a:r>
              <a:rPr lang="en-US" sz="1600">
                <a:latin typeface="Fira Sans" panose="020B0503050000020004" pitchFamily="34" charset="0"/>
                <a:ea typeface="Fira Sans" panose="020B0503050000020004" pitchFamily="34" charset="0"/>
              </a:rPr>
              <a:t>Updated monthly</a:t>
            </a:r>
            <a:endParaRPr lang="en-US" sz="1600" dirty="0">
              <a:latin typeface="Fira Sans" panose="020B0503050000020004" pitchFamily="34" charset="0"/>
              <a:ea typeface="Fira Sans" panose="020B0503050000020004" pitchFamily="34" charset="0"/>
            </a:endParaRPr>
          </a:p>
          <a:p>
            <a:pPr algn="ctr"/>
            <a:r>
              <a:rPr lang="en-US" sz="1600" dirty="0">
                <a:latin typeface="Fira Sans" panose="020B0503050000020004" pitchFamily="34" charset="0"/>
                <a:ea typeface="Fira Sans" panose="020B0503050000020004" pitchFamily="34" charset="0"/>
              </a:rPr>
              <a:t>500 meters x 500 meters</a:t>
            </a:r>
          </a:p>
          <a:p>
            <a:pPr algn="ctr"/>
            <a:r>
              <a:rPr lang="en-US" sz="1200" i="1" dirty="0">
                <a:latin typeface="Fira Sans" panose="020B0503050000020004" pitchFamily="34" charset="0"/>
                <a:ea typeface="Fira Sans" panose="020B0503050000020004" pitchFamily="34" charset="0"/>
              </a:rPr>
              <a:t>(yellow pixels represent most recent alerts)</a:t>
            </a:r>
          </a:p>
        </p:txBody>
      </p:sp>
      <p:sp>
        <p:nvSpPr>
          <p:cNvPr id="8" name="TextBox 7"/>
          <p:cNvSpPr txBox="1"/>
          <p:nvPr/>
        </p:nvSpPr>
        <p:spPr>
          <a:xfrm>
            <a:off x="-1" y="107911"/>
            <a:ext cx="9144001" cy="830997"/>
          </a:xfrm>
          <a:prstGeom prst="rect">
            <a:avLst/>
          </a:prstGeom>
          <a:noFill/>
        </p:spPr>
        <p:txBody>
          <a:bodyPr wrap="square" rtlCol="0">
            <a:spAutoFit/>
          </a:bodyPr>
          <a:lstStyle/>
          <a:p>
            <a:pPr algn="ctr"/>
            <a:r>
              <a:rPr lang="en-US" sz="2400" dirty="0">
                <a:latin typeface="Fira Sans Medium" panose="020B0603050000020004" pitchFamily="34" charset="0"/>
                <a:ea typeface="Fira Sans Medium" panose="020B0603050000020004" pitchFamily="34" charset="0"/>
              </a:rPr>
              <a:t>NEW LANDSAT ALERTS SHOW TREE COVER LOSS IN HIGH RESOLUTION</a:t>
            </a:r>
            <a:endParaRPr lang="en-US" sz="2000" dirty="0">
              <a:latin typeface="Fira Sans Medium" panose="020B0603050000020004" pitchFamily="34" charset="0"/>
              <a:ea typeface="Fira Sans Medium" panose="020B0603050000020004" pitchFamily="34" charset="0"/>
            </a:endParaRPr>
          </a:p>
        </p:txBody>
      </p:sp>
      <p:sp>
        <p:nvSpPr>
          <p:cNvPr id="9" name="TextBox 8"/>
          <p:cNvSpPr txBox="1"/>
          <p:nvPr/>
        </p:nvSpPr>
        <p:spPr>
          <a:xfrm>
            <a:off x="630545" y="775937"/>
            <a:ext cx="7943476" cy="369332"/>
          </a:xfrm>
          <a:prstGeom prst="rect">
            <a:avLst/>
          </a:prstGeom>
          <a:noFill/>
        </p:spPr>
        <p:txBody>
          <a:bodyPr wrap="none" rtlCol="0">
            <a:spAutoFit/>
          </a:bodyPr>
          <a:lstStyle/>
          <a:p>
            <a:pPr algn="ctr"/>
            <a:r>
              <a:rPr lang="en-US" dirty="0">
                <a:latin typeface="Fira Sans" panose="020B0503050000020004" pitchFamily="34" charset="0"/>
                <a:ea typeface="Fira Sans" panose="020B0503050000020004" pitchFamily="34" charset="0"/>
              </a:rPr>
              <a:t>Forest clearing at the United Cacao plantation near </a:t>
            </a:r>
            <a:r>
              <a:rPr lang="en-US" dirty="0" err="1">
                <a:latin typeface="Fira Sans" panose="020B0503050000020004" pitchFamily="34" charset="0"/>
                <a:ea typeface="Fira Sans" panose="020B0503050000020004" pitchFamily="34" charset="0"/>
              </a:rPr>
              <a:t>Tamshiyacu</a:t>
            </a:r>
            <a:r>
              <a:rPr lang="en-US" dirty="0">
                <a:latin typeface="Fira Sans" panose="020B0503050000020004" pitchFamily="34" charset="0"/>
                <a:ea typeface="Fira Sans" panose="020B0503050000020004" pitchFamily="34" charset="0"/>
              </a:rPr>
              <a:t>, Peru, 2015</a:t>
            </a:r>
          </a:p>
        </p:txBody>
      </p:sp>
      <p:sp>
        <p:nvSpPr>
          <p:cNvPr id="10" name="TextBox 9"/>
          <p:cNvSpPr txBox="1"/>
          <p:nvPr/>
        </p:nvSpPr>
        <p:spPr>
          <a:xfrm>
            <a:off x="-655716" y="6464442"/>
            <a:ext cx="10516024" cy="307777"/>
          </a:xfrm>
          <a:prstGeom prst="rect">
            <a:avLst/>
          </a:prstGeom>
          <a:noFill/>
        </p:spPr>
        <p:txBody>
          <a:bodyPr wrap="none" rtlCol="0">
            <a:spAutoFit/>
          </a:bodyPr>
          <a:lstStyle/>
          <a:p>
            <a:pPr algn="ctr"/>
            <a:r>
              <a:rPr lang="en-US" sz="1400" i="1" dirty="0">
                <a:latin typeface="Fira Sans" panose="020B0503050000020004" pitchFamily="34" charset="0"/>
                <a:ea typeface="Fira Sans" panose="020B0503050000020004" pitchFamily="34" charset="0"/>
              </a:rPr>
              <a:t>Image Credit: Google Earth </a:t>
            </a:r>
            <a:r>
              <a:rPr lang="en-US" sz="1400" i="1" dirty="0" err="1">
                <a:latin typeface="Fira Sans" panose="020B0503050000020004" pitchFamily="34" charset="0"/>
                <a:ea typeface="Fira Sans" panose="020B0503050000020004" pitchFamily="34" charset="0"/>
              </a:rPr>
              <a:t>basemap</a:t>
            </a:r>
            <a:r>
              <a:rPr lang="en-US" sz="1400" i="1" dirty="0">
                <a:latin typeface="Fira Sans" panose="020B0503050000020004" pitchFamily="34" charset="0"/>
                <a:ea typeface="Fira Sans" panose="020B0503050000020004" pitchFamily="34" charset="0"/>
              </a:rPr>
              <a:t>, Data from WRI  and UMD/ Google / NASA / USGS, accessed through Global Forest Watch</a:t>
            </a:r>
          </a:p>
        </p:txBody>
      </p:sp>
      <p:pic>
        <p:nvPicPr>
          <p:cNvPr id="2" name="Picture 1"/>
          <p:cNvPicPr>
            <a:picLocks noChangeAspect="1"/>
          </p:cNvPicPr>
          <p:nvPr/>
        </p:nvPicPr>
        <p:blipFill rotWithShape="1">
          <a:blip r:embed="rId3"/>
          <a:srcRect l="19912" t="20016" r="23123" b="14670"/>
          <a:stretch/>
        </p:blipFill>
        <p:spPr>
          <a:xfrm>
            <a:off x="4675910" y="1343335"/>
            <a:ext cx="4253345" cy="3657600"/>
          </a:xfrm>
          <a:prstGeom prst="rect">
            <a:avLst/>
          </a:prstGeom>
        </p:spPr>
      </p:pic>
      <p:pic>
        <p:nvPicPr>
          <p:cNvPr id="3" name="Picture 2"/>
          <p:cNvPicPr>
            <a:picLocks noChangeAspect="1"/>
          </p:cNvPicPr>
          <p:nvPr/>
        </p:nvPicPr>
        <p:blipFill rotWithShape="1">
          <a:blip r:embed="rId4"/>
          <a:srcRect l="20111" t="20145" r="23189" b="14670"/>
          <a:stretch/>
        </p:blipFill>
        <p:spPr>
          <a:xfrm>
            <a:off x="159025" y="1343335"/>
            <a:ext cx="4242044" cy="3657600"/>
          </a:xfrm>
          <a:prstGeom prst="rect">
            <a:avLst/>
          </a:prstGeom>
        </p:spPr>
      </p:pic>
    </p:spTree>
    <p:extLst>
      <p:ext uri="{BB962C8B-B14F-4D97-AF65-F5344CB8AC3E}">
        <p14:creationId xmlns:p14="http://schemas.microsoft.com/office/powerpoint/2010/main" val="2149805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6973"/>
          </a:xfrm>
        </p:spPr>
        <p:txBody>
          <a:bodyPr/>
          <a:lstStyle/>
          <a:p>
            <a:r>
              <a:rPr lang="en-GB" sz="3200" dirty="0">
                <a:solidFill>
                  <a:schemeClr val="tx2"/>
                </a:solidFill>
              </a:rPr>
              <a:t>Sentinel-1 global acquisition strategy</a:t>
            </a:r>
          </a:p>
        </p:txBody>
      </p:sp>
      <p:sp>
        <p:nvSpPr>
          <p:cNvPr id="4" name="AutoShape 2" descr="https://sentinel.esa.int/documents/247904/1651948/Sentinel-1-revisit-frequency.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04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11095" r="2434" b="24462"/>
          <a:stretch/>
        </p:blipFill>
        <p:spPr bwMode="auto">
          <a:xfrm>
            <a:off x="63500" y="1116281"/>
            <a:ext cx="8926121" cy="4279211"/>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547" t="76937" r="54655" b="9472"/>
          <a:stretch/>
        </p:blipFill>
        <p:spPr bwMode="auto">
          <a:xfrm>
            <a:off x="5636641" y="5472227"/>
            <a:ext cx="3495480" cy="1130454"/>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560121" y="6612258"/>
            <a:ext cx="4572000" cy="253916"/>
          </a:xfrm>
          <a:prstGeom prst="rect">
            <a:avLst/>
          </a:prstGeom>
        </p:spPr>
        <p:txBody>
          <a:bodyPr>
            <a:spAutoFit/>
          </a:bodyPr>
          <a:lstStyle/>
          <a:p>
            <a:r>
              <a:rPr lang="en-GB" sz="1050" dirty="0"/>
              <a:t>https://sentinel.esa.int/web/sentinel/missions/sentinel-1/observation-scenario</a:t>
            </a:r>
          </a:p>
        </p:txBody>
      </p:sp>
    </p:spTree>
    <p:extLst>
      <p:ext uri="{BB962C8B-B14F-4D97-AF65-F5344CB8AC3E}">
        <p14:creationId xmlns:p14="http://schemas.microsoft.com/office/powerpoint/2010/main" val="1270007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dirty="0">
                <a:solidFill>
                  <a:schemeClr val="tx2"/>
                </a:solidFill>
              </a:rPr>
              <a:t>Year 1 planning</a:t>
            </a:r>
          </a:p>
        </p:txBody>
      </p:sp>
      <p:sp>
        <p:nvSpPr>
          <p:cNvPr id="7" name="Tijdelijke aanduiding voor tekst 4"/>
          <p:cNvSpPr txBox="1">
            <a:spLocks/>
          </p:cNvSpPr>
          <p:nvPr/>
        </p:nvSpPr>
        <p:spPr bwMode="auto">
          <a:xfrm>
            <a:off x="421200" y="1216545"/>
            <a:ext cx="8386624" cy="490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ClrTx/>
              <a:buFont typeface="Wingdings" pitchFamily="2" charset="2"/>
              <a:buNone/>
            </a:pPr>
            <a:r>
              <a:rPr lang="en-GB" sz="1800" u="sng" dirty="0">
                <a:solidFill>
                  <a:schemeClr val="tx1"/>
                </a:solidFill>
              </a:rPr>
              <a:t>Development and R&amp;D by WUR)</a:t>
            </a:r>
          </a:p>
          <a:p>
            <a:pPr>
              <a:lnSpc>
                <a:spcPct val="120000"/>
              </a:lnSpc>
              <a:buClrTx/>
            </a:pPr>
            <a:r>
              <a:rPr lang="en-GB" sz="1800" dirty="0">
                <a:solidFill>
                  <a:schemeClr val="tx1"/>
                </a:solidFill>
              </a:rPr>
              <a:t>S1 deforestation alert method implementation (open source)</a:t>
            </a:r>
          </a:p>
          <a:p>
            <a:pPr>
              <a:lnSpc>
                <a:spcPct val="120000"/>
              </a:lnSpc>
              <a:buClrTx/>
            </a:pPr>
            <a:r>
              <a:rPr lang="en-GB" sz="1800" dirty="0">
                <a:solidFill>
                  <a:schemeClr val="tx1"/>
                </a:solidFill>
              </a:rPr>
              <a:t>Use GLAD format, comparison &amp; synergy (collaboration with UMD)</a:t>
            </a:r>
          </a:p>
          <a:p>
            <a:pPr>
              <a:lnSpc>
                <a:spcPct val="120000"/>
              </a:lnSpc>
              <a:buClrTx/>
            </a:pPr>
            <a:r>
              <a:rPr lang="en-GB" sz="1800" dirty="0">
                <a:solidFill>
                  <a:schemeClr val="tx1"/>
                </a:solidFill>
              </a:rPr>
              <a:t>Scientific paper (method and validated results, key areas in Sumatra)</a:t>
            </a:r>
          </a:p>
          <a:p>
            <a:pPr marL="0" indent="0">
              <a:lnSpc>
                <a:spcPct val="120000"/>
              </a:lnSpc>
              <a:buClrTx/>
              <a:buNone/>
            </a:pPr>
            <a:r>
              <a:rPr lang="en-GB" sz="1800" u="sng" dirty="0">
                <a:solidFill>
                  <a:schemeClr val="tx1"/>
                </a:solidFill>
              </a:rPr>
              <a:t>Demonstration and delivery of alerts</a:t>
            </a:r>
          </a:p>
          <a:p>
            <a:pPr>
              <a:lnSpc>
                <a:spcPct val="120000"/>
              </a:lnSpc>
              <a:buClrTx/>
            </a:pPr>
            <a:r>
              <a:rPr lang="en-GB" sz="1800" dirty="0">
                <a:solidFill>
                  <a:schemeClr val="tx1"/>
                </a:solidFill>
              </a:rPr>
              <a:t>From month 3: alerts for Riau</a:t>
            </a:r>
          </a:p>
          <a:p>
            <a:pPr>
              <a:lnSpc>
                <a:spcPct val="120000"/>
              </a:lnSpc>
              <a:buClrTx/>
            </a:pPr>
            <a:r>
              <a:rPr lang="en-GB" sz="1800" dirty="0">
                <a:solidFill>
                  <a:schemeClr val="tx1"/>
                </a:solidFill>
              </a:rPr>
              <a:t>From month 6: alerts Sumatra</a:t>
            </a:r>
          </a:p>
          <a:p>
            <a:pPr>
              <a:lnSpc>
                <a:spcPct val="120000"/>
              </a:lnSpc>
              <a:buClrTx/>
            </a:pPr>
            <a:r>
              <a:rPr lang="en-GB" sz="1800" dirty="0">
                <a:solidFill>
                  <a:schemeClr val="tx1"/>
                </a:solidFill>
              </a:rPr>
              <a:t>Month 6-12: validation/feedback with GFW/companies</a:t>
            </a:r>
          </a:p>
          <a:p>
            <a:pPr>
              <a:lnSpc>
                <a:spcPct val="120000"/>
              </a:lnSpc>
              <a:buClrTx/>
            </a:pPr>
            <a:r>
              <a:rPr lang="en-GB" sz="1800" dirty="0">
                <a:solidFill>
                  <a:schemeClr val="tx1"/>
                </a:solidFill>
              </a:rPr>
              <a:t>Upscaling prototype for all of Indonesia and Malaysia ? (</a:t>
            </a:r>
            <a:r>
              <a:rPr lang="en-GB" sz="1800" dirty="0" err="1">
                <a:solidFill>
                  <a:schemeClr val="tx1"/>
                </a:solidFill>
              </a:rPr>
              <a:t>Satelligence</a:t>
            </a:r>
            <a:r>
              <a:rPr lang="en-GB" sz="1800" dirty="0">
                <a:solidFill>
                  <a:schemeClr val="tx1"/>
                </a:solidFill>
              </a:rPr>
              <a:t>) </a:t>
            </a:r>
          </a:p>
          <a:p>
            <a:pPr marL="0" indent="0">
              <a:lnSpc>
                <a:spcPct val="120000"/>
              </a:lnSpc>
              <a:buClrTx/>
              <a:buFont typeface="Wingdings" pitchFamily="2" charset="2"/>
              <a:buNone/>
            </a:pPr>
            <a:endParaRPr lang="en-GB" sz="1800" dirty="0">
              <a:solidFill>
                <a:schemeClr val="tx1"/>
              </a:solidFill>
            </a:endParaRPr>
          </a:p>
          <a:p>
            <a:pPr lvl="1"/>
            <a:endParaRPr lang="en-GB" sz="1800" dirty="0">
              <a:solidFill>
                <a:schemeClr val="tx1"/>
              </a:solidFill>
            </a:endParaRPr>
          </a:p>
          <a:p>
            <a:pPr lvl="1"/>
            <a:endParaRPr lang="en-GB" sz="1800" dirty="0">
              <a:solidFill>
                <a:schemeClr val="tx1"/>
              </a:solidFill>
            </a:endParaRPr>
          </a:p>
          <a:p>
            <a:pPr marL="457200" lvl="1" indent="0">
              <a:buFont typeface="Verdana" pitchFamily="34" charset="0"/>
              <a:buNone/>
            </a:pPr>
            <a:endParaRPr lang="en-GB" sz="1800" dirty="0">
              <a:solidFill>
                <a:schemeClr val="tx1"/>
              </a:solidFill>
            </a:endParaRPr>
          </a:p>
          <a:p>
            <a:pPr marL="457200" lvl="1" indent="0">
              <a:buFont typeface="Verdana" pitchFamily="34" charset="0"/>
              <a:buNone/>
            </a:pPr>
            <a:endParaRPr lang="en-GB" sz="1800" b="1" dirty="0">
              <a:solidFill>
                <a:schemeClr val="tx1"/>
              </a:solidFill>
            </a:endParaRPr>
          </a:p>
          <a:p>
            <a:pPr lvl="1"/>
            <a:endParaRPr lang="en-GB" sz="1800" dirty="0">
              <a:solidFill>
                <a:schemeClr val="tx1"/>
              </a:solidFill>
            </a:endParaRPr>
          </a:p>
          <a:p>
            <a:pPr lvl="1"/>
            <a:endParaRPr lang="en-GB" sz="1800" dirty="0">
              <a:solidFill>
                <a:schemeClr val="tx1"/>
              </a:solidFill>
            </a:endParaRPr>
          </a:p>
          <a:p>
            <a:endParaRPr lang="en-GB" sz="2000" dirty="0">
              <a:solidFill>
                <a:schemeClr val="tx1"/>
              </a:solidFill>
            </a:endParaRPr>
          </a:p>
          <a:p>
            <a:pPr lvl="1"/>
            <a:endParaRPr lang="en-GB" sz="1600" dirty="0">
              <a:solidFill>
                <a:schemeClr val="tx1"/>
              </a:solidFill>
            </a:endParaRPr>
          </a:p>
        </p:txBody>
      </p:sp>
    </p:spTree>
    <p:extLst>
      <p:ext uri="{BB962C8B-B14F-4D97-AF65-F5344CB8AC3E}">
        <p14:creationId xmlns:p14="http://schemas.microsoft.com/office/powerpoint/2010/main" val="2985597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dirty="0">
                <a:solidFill>
                  <a:schemeClr val="tx2"/>
                </a:solidFill>
              </a:rPr>
              <a:t>Year 2 and 3 planning</a:t>
            </a:r>
          </a:p>
        </p:txBody>
      </p:sp>
      <p:sp>
        <p:nvSpPr>
          <p:cNvPr id="4" name="Tijdelijke aanduiding voor tekst 4"/>
          <p:cNvSpPr txBox="1">
            <a:spLocks/>
          </p:cNvSpPr>
          <p:nvPr/>
        </p:nvSpPr>
        <p:spPr bwMode="auto">
          <a:xfrm>
            <a:off x="352189" y="1134847"/>
            <a:ext cx="8238706" cy="501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ClrTx/>
              <a:buFont typeface="Wingdings" pitchFamily="2" charset="2"/>
              <a:buNone/>
            </a:pPr>
            <a:r>
              <a:rPr lang="en-GB" sz="2000" b="1" dirty="0">
                <a:solidFill>
                  <a:schemeClr val="tx1"/>
                </a:solidFill>
              </a:rPr>
              <a:t>YEAR 2</a:t>
            </a:r>
          </a:p>
          <a:p>
            <a:pPr marL="0" indent="0">
              <a:lnSpc>
                <a:spcPct val="120000"/>
              </a:lnSpc>
              <a:buClrTx/>
              <a:buFont typeface="Wingdings" pitchFamily="2" charset="2"/>
              <a:buNone/>
            </a:pPr>
            <a:r>
              <a:rPr lang="en-GB" sz="1800" u="sng" dirty="0">
                <a:solidFill>
                  <a:schemeClr val="tx1"/>
                </a:solidFill>
              </a:rPr>
              <a:t>Evolution (WUR)</a:t>
            </a:r>
          </a:p>
          <a:p>
            <a:pPr>
              <a:lnSpc>
                <a:spcPct val="120000"/>
              </a:lnSpc>
              <a:buClrTx/>
            </a:pPr>
            <a:r>
              <a:rPr lang="en-GB" sz="1800" dirty="0">
                <a:solidFill>
                  <a:schemeClr val="tx1"/>
                </a:solidFill>
              </a:rPr>
              <a:t>Method improvement based on feedback and interactive validation</a:t>
            </a:r>
          </a:p>
          <a:p>
            <a:pPr>
              <a:lnSpc>
                <a:spcPct val="120000"/>
              </a:lnSpc>
              <a:buClrTx/>
            </a:pPr>
            <a:r>
              <a:rPr lang="en-GB" sz="1800" dirty="0">
                <a:solidFill>
                  <a:schemeClr val="tx1"/>
                </a:solidFill>
              </a:rPr>
              <a:t>Development of multi-sensor alerts (S1 + S2 + Landsat) to increase temporal detail and accuracy</a:t>
            </a:r>
          </a:p>
          <a:p>
            <a:pPr marL="0" indent="0">
              <a:lnSpc>
                <a:spcPct val="120000"/>
              </a:lnSpc>
              <a:buClrTx/>
              <a:buNone/>
            </a:pPr>
            <a:r>
              <a:rPr lang="en-GB" sz="1800" u="sng" dirty="0">
                <a:solidFill>
                  <a:schemeClr val="tx1"/>
                </a:solidFill>
              </a:rPr>
              <a:t>Operations (</a:t>
            </a:r>
            <a:r>
              <a:rPr lang="en-GB" sz="1800" u="sng" dirty="0" err="1">
                <a:solidFill>
                  <a:schemeClr val="tx1"/>
                </a:solidFill>
              </a:rPr>
              <a:t>Satelligence</a:t>
            </a:r>
            <a:r>
              <a:rPr lang="en-GB" sz="1800" u="sng" dirty="0">
                <a:solidFill>
                  <a:schemeClr val="tx1"/>
                </a:solidFill>
              </a:rPr>
              <a:t>)</a:t>
            </a:r>
          </a:p>
          <a:p>
            <a:pPr>
              <a:lnSpc>
                <a:spcPct val="120000"/>
              </a:lnSpc>
              <a:buClrTx/>
            </a:pPr>
            <a:r>
              <a:rPr lang="en-GB" sz="1800" dirty="0">
                <a:solidFill>
                  <a:schemeClr val="tx1"/>
                </a:solidFill>
              </a:rPr>
              <a:t>Operational delivery of alerts for tropics ?</a:t>
            </a:r>
          </a:p>
          <a:p>
            <a:pPr marL="0" indent="0">
              <a:lnSpc>
                <a:spcPct val="120000"/>
              </a:lnSpc>
              <a:buClrTx/>
              <a:buNone/>
            </a:pPr>
            <a:endParaRPr lang="en-GB" sz="2000" b="1" dirty="0">
              <a:solidFill>
                <a:schemeClr val="tx1"/>
              </a:solidFill>
            </a:endParaRPr>
          </a:p>
          <a:p>
            <a:pPr marL="0" indent="0">
              <a:lnSpc>
                <a:spcPct val="120000"/>
              </a:lnSpc>
              <a:buClrTx/>
              <a:buNone/>
            </a:pPr>
            <a:r>
              <a:rPr lang="en-GB" sz="2000" b="1" dirty="0">
                <a:solidFill>
                  <a:schemeClr val="tx1"/>
                </a:solidFill>
              </a:rPr>
              <a:t>YEAR 3</a:t>
            </a:r>
          </a:p>
          <a:p>
            <a:pPr marL="0" indent="0">
              <a:lnSpc>
                <a:spcPct val="120000"/>
              </a:lnSpc>
              <a:buClrTx/>
              <a:buNone/>
            </a:pPr>
            <a:r>
              <a:rPr lang="en-GB" sz="1800" dirty="0">
                <a:solidFill>
                  <a:schemeClr val="tx1"/>
                </a:solidFill>
              </a:rPr>
              <a:t>Upscaling to global - 12 day alerts</a:t>
            </a:r>
            <a:endParaRPr lang="en-GB" sz="1600" dirty="0">
              <a:solidFill>
                <a:schemeClr val="tx1"/>
              </a:solidFill>
            </a:endParaRPr>
          </a:p>
          <a:p>
            <a:pPr marL="457200" lvl="1" indent="0">
              <a:buFont typeface="Verdana" pitchFamily="34" charset="0"/>
              <a:buNone/>
            </a:pPr>
            <a:endParaRPr lang="en-GB" sz="1800" dirty="0">
              <a:solidFill>
                <a:schemeClr val="tx1"/>
              </a:solidFill>
            </a:endParaRPr>
          </a:p>
          <a:p>
            <a:pPr marL="457200" lvl="1" indent="0">
              <a:buFont typeface="Verdana" pitchFamily="34" charset="0"/>
              <a:buNone/>
            </a:pPr>
            <a:endParaRPr lang="en-GB" sz="1800" b="1" dirty="0">
              <a:solidFill>
                <a:schemeClr val="tx1"/>
              </a:solidFill>
            </a:endParaRPr>
          </a:p>
          <a:p>
            <a:pPr lvl="1"/>
            <a:endParaRPr lang="en-GB" sz="1800" dirty="0">
              <a:solidFill>
                <a:schemeClr val="tx1"/>
              </a:solidFill>
            </a:endParaRPr>
          </a:p>
          <a:p>
            <a:pPr lvl="1"/>
            <a:endParaRPr lang="en-GB" sz="1800" dirty="0">
              <a:solidFill>
                <a:schemeClr val="tx1"/>
              </a:solidFill>
            </a:endParaRPr>
          </a:p>
          <a:p>
            <a:endParaRPr lang="en-GB" sz="2000" dirty="0">
              <a:solidFill>
                <a:schemeClr val="tx1"/>
              </a:solidFill>
            </a:endParaRPr>
          </a:p>
          <a:p>
            <a:pPr lvl="1"/>
            <a:endParaRPr lang="en-GB" sz="1600" dirty="0">
              <a:solidFill>
                <a:schemeClr val="tx1"/>
              </a:solidFill>
            </a:endParaRPr>
          </a:p>
        </p:txBody>
      </p:sp>
    </p:spTree>
    <p:extLst>
      <p:ext uri="{BB962C8B-B14F-4D97-AF65-F5344CB8AC3E}">
        <p14:creationId xmlns:p14="http://schemas.microsoft.com/office/powerpoint/2010/main" val="3195726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 name="Picture 3" descr="Reversed-GoldBackgroun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597" y="-1"/>
            <a:ext cx="2805487" cy="1322498"/>
          </a:xfrm>
          <a:prstGeom prst="rect">
            <a:avLst/>
          </a:prstGeom>
        </p:spPr>
      </p:pic>
      <p:pic>
        <p:nvPicPr>
          <p:cNvPr id="5" name="Picture 4"/>
          <p:cNvPicPr/>
          <p:nvPr/>
        </p:nvPicPr>
        <p:blipFill>
          <a:blip r:embed="rId3">
            <a:biLevel thresh="75000"/>
            <a:extLst>
              <a:ext uri="{28A0092B-C50C-407E-A947-70E740481C1C}">
                <a14:useLocalDpi xmlns:a14="http://schemas.microsoft.com/office/drawing/2010/main" val="0"/>
              </a:ext>
            </a:extLst>
          </a:blip>
          <a:stretch>
            <a:fillRect/>
          </a:stretch>
        </p:blipFill>
        <p:spPr>
          <a:xfrm>
            <a:off x="2383942" y="1552686"/>
            <a:ext cx="2162014" cy="1052405"/>
          </a:xfrm>
          <a:prstGeom prst="rect">
            <a:avLst/>
          </a:prstGeom>
          <a:solidFill>
            <a:schemeClr val="bg1"/>
          </a:solidFill>
        </p:spPr>
      </p:pic>
      <p:pic>
        <p:nvPicPr>
          <p:cNvPr id="6" name="Shape 88"/>
          <p:cNvPicPr preferRelativeResize="0"/>
          <p:nvPr/>
        </p:nvPicPr>
        <p:blipFill rotWithShape="1">
          <a:blip r:embed="rId4">
            <a:alphaModFix/>
          </a:blip>
          <a:srcRect/>
          <a:stretch/>
        </p:blipFill>
        <p:spPr>
          <a:xfrm>
            <a:off x="491642" y="2318102"/>
            <a:ext cx="1563624" cy="1561947"/>
          </a:xfrm>
          <a:prstGeom prst="rect">
            <a:avLst/>
          </a:prstGeom>
          <a:noFill/>
          <a:ln>
            <a:noFill/>
          </a:ln>
        </p:spPr>
      </p:pic>
    </p:spTree>
    <p:extLst>
      <p:ext uri="{BB962C8B-B14F-4D97-AF65-F5344CB8AC3E}">
        <p14:creationId xmlns:p14="http://schemas.microsoft.com/office/powerpoint/2010/main" val="4141857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7638" y="1"/>
            <a:ext cx="8988724" cy="6858000"/>
          </a:xfrm>
          <a:prstGeom prst="rect">
            <a:avLst/>
          </a:prstGeom>
        </p:spPr>
      </p:pic>
    </p:spTree>
    <p:extLst>
      <p:ext uri="{BB962C8B-B14F-4D97-AF65-F5344CB8AC3E}">
        <p14:creationId xmlns:p14="http://schemas.microsoft.com/office/powerpoint/2010/main" val="2433563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616" y="0"/>
            <a:ext cx="7886700" cy="1325563"/>
          </a:xfrm>
        </p:spPr>
        <p:txBody>
          <a:bodyPr/>
          <a:lstStyle/>
          <a:p>
            <a:r>
              <a:rPr lang="en-US" dirty="0"/>
              <a:t>Countries</a:t>
            </a:r>
          </a:p>
        </p:txBody>
      </p:sp>
      <p:sp>
        <p:nvSpPr>
          <p:cNvPr id="3" name="Content Placeholder 2"/>
          <p:cNvSpPr>
            <a:spLocks noGrp="1"/>
          </p:cNvSpPr>
          <p:nvPr>
            <p:ph idx="1"/>
          </p:nvPr>
        </p:nvSpPr>
        <p:spPr>
          <a:xfrm>
            <a:off x="628650" y="1104181"/>
            <a:ext cx="7886700" cy="5072782"/>
          </a:xfrm>
        </p:spPr>
        <p:txBody>
          <a:bodyPr numCol="2">
            <a:normAutofit/>
          </a:bodyPr>
          <a:lstStyle/>
          <a:p>
            <a:r>
              <a:rPr lang="en-US" dirty="0"/>
              <a:t>Peru</a:t>
            </a:r>
          </a:p>
          <a:p>
            <a:r>
              <a:rPr lang="en-US" dirty="0"/>
              <a:t>Brazil,</a:t>
            </a:r>
          </a:p>
          <a:p>
            <a:r>
              <a:rPr lang="en-US" dirty="0"/>
              <a:t>Indonesia</a:t>
            </a:r>
          </a:p>
          <a:p>
            <a:r>
              <a:rPr lang="en-US" dirty="0"/>
              <a:t>Malaysia</a:t>
            </a:r>
          </a:p>
          <a:p>
            <a:r>
              <a:rPr lang="en-US" dirty="0"/>
              <a:t>PNG</a:t>
            </a:r>
          </a:p>
          <a:p>
            <a:r>
              <a:rPr lang="en-US" dirty="0"/>
              <a:t>East Timor </a:t>
            </a:r>
          </a:p>
          <a:p>
            <a:r>
              <a:rPr lang="en-US" dirty="0"/>
              <a:t>Brunei </a:t>
            </a:r>
          </a:p>
          <a:p>
            <a:r>
              <a:rPr lang="en-US" dirty="0"/>
              <a:t>DRC</a:t>
            </a:r>
          </a:p>
          <a:p>
            <a:r>
              <a:rPr lang="en-US" dirty="0"/>
              <a:t>ROC</a:t>
            </a:r>
          </a:p>
          <a:p>
            <a:r>
              <a:rPr lang="en-US" dirty="0"/>
              <a:t>Cameroon, </a:t>
            </a:r>
          </a:p>
          <a:p>
            <a:r>
              <a:rPr lang="en-US" dirty="0"/>
              <a:t>Equatorial Guinea, </a:t>
            </a:r>
          </a:p>
          <a:p>
            <a:r>
              <a:rPr lang="en-US" dirty="0"/>
              <a:t>Gabon, </a:t>
            </a:r>
          </a:p>
          <a:p>
            <a:r>
              <a:rPr lang="en-US" dirty="0"/>
              <a:t>CAR,</a:t>
            </a:r>
          </a:p>
          <a:p>
            <a:r>
              <a:rPr lang="en-US" dirty="0"/>
              <a:t>Uganda, </a:t>
            </a:r>
          </a:p>
          <a:p>
            <a:r>
              <a:rPr lang="en-US" dirty="0"/>
              <a:t>Rwanda,</a:t>
            </a:r>
          </a:p>
          <a:p>
            <a:r>
              <a:rPr lang="en-US" dirty="0"/>
              <a:t>Burundi, </a:t>
            </a:r>
          </a:p>
          <a:p>
            <a:r>
              <a:rPr lang="en-US" dirty="0"/>
              <a:t>Russia Far East</a:t>
            </a:r>
          </a:p>
        </p:txBody>
      </p:sp>
      <p:sp>
        <p:nvSpPr>
          <p:cNvPr id="4" name="TextBox 3"/>
          <p:cNvSpPr txBox="1"/>
          <p:nvPr/>
        </p:nvSpPr>
        <p:spPr>
          <a:xfrm>
            <a:off x="1205946" y="6176963"/>
            <a:ext cx="5022575" cy="400110"/>
          </a:xfrm>
          <a:prstGeom prst="rect">
            <a:avLst/>
          </a:prstGeom>
          <a:noFill/>
        </p:spPr>
        <p:txBody>
          <a:bodyPr wrap="square" rtlCol="0">
            <a:spAutoFit/>
          </a:bodyPr>
          <a:lstStyle/>
          <a:p>
            <a:r>
              <a:rPr lang="en-US" sz="2000" b="1" dirty="0">
                <a:solidFill>
                  <a:srgbClr val="FF0000"/>
                </a:solidFill>
              </a:rPr>
              <a:t>Currently GLAD alerts temporary stopped</a:t>
            </a:r>
          </a:p>
        </p:txBody>
      </p:sp>
    </p:spTree>
    <p:extLst>
      <p:ext uri="{BB962C8B-B14F-4D97-AF65-F5344CB8AC3E}">
        <p14:creationId xmlns:p14="http://schemas.microsoft.com/office/powerpoint/2010/main" val="2666040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890" y="-204129"/>
            <a:ext cx="7886700" cy="1325563"/>
          </a:xfrm>
        </p:spPr>
        <p:txBody>
          <a:bodyPr/>
          <a:lstStyle/>
          <a:p>
            <a:r>
              <a:rPr lang="en-US" dirty="0"/>
              <a:t>Method</a:t>
            </a:r>
          </a:p>
        </p:txBody>
      </p:sp>
      <p:sp>
        <p:nvSpPr>
          <p:cNvPr id="3" name="Content Placeholder 2"/>
          <p:cNvSpPr>
            <a:spLocks noGrp="1"/>
          </p:cNvSpPr>
          <p:nvPr>
            <p:ph idx="1"/>
          </p:nvPr>
        </p:nvSpPr>
        <p:spPr>
          <a:xfrm>
            <a:off x="161365" y="699248"/>
            <a:ext cx="8672083" cy="5925840"/>
          </a:xfrm>
        </p:spPr>
        <p:txBody>
          <a:bodyPr>
            <a:noAutofit/>
          </a:bodyPr>
          <a:lstStyle/>
          <a:p>
            <a:pPr algn="just"/>
            <a:r>
              <a:rPr lang="en-US" sz="2400" dirty="0"/>
              <a:t>New Landsat 7 and 8 images</a:t>
            </a:r>
          </a:p>
          <a:p>
            <a:pPr lvl="1" algn="just"/>
            <a:r>
              <a:rPr lang="en-US" sz="2000" dirty="0"/>
              <a:t>Downloaded USGS EROS, </a:t>
            </a:r>
          </a:p>
          <a:p>
            <a:pPr lvl="1" algn="just"/>
            <a:r>
              <a:rPr lang="en-US" sz="2000" dirty="0"/>
              <a:t>Assessed for cloud cover or poor data quality, </a:t>
            </a:r>
          </a:p>
          <a:p>
            <a:pPr lvl="1" algn="just"/>
            <a:r>
              <a:rPr lang="en-US" sz="2000" dirty="0"/>
              <a:t>Compared to the three previous years of Landsat-derived metrics (including ranks, means, and regressions of red, infrared and shortwave bands, and ranks of NDVI and NDWI). </a:t>
            </a:r>
          </a:p>
          <a:p>
            <a:pPr lvl="1" algn="just"/>
            <a:r>
              <a:rPr lang="en-US" sz="2000" dirty="0"/>
              <a:t>Seven decision trees to calculate a median probability of forest disturbance. Pixels with probability &gt;50% are reported as tree cover loss alerts. </a:t>
            </a:r>
          </a:p>
          <a:p>
            <a:pPr algn="just" fontAlgn="base"/>
            <a:endParaRPr lang="en-US" sz="2400" dirty="0"/>
          </a:p>
          <a:p>
            <a:pPr algn="just" fontAlgn="base"/>
            <a:r>
              <a:rPr lang="en-US" sz="2400" dirty="0"/>
              <a:t>Alerts remain </a:t>
            </a:r>
            <a:r>
              <a:rPr lang="en-US" sz="2400" b="1" dirty="0"/>
              <a:t>unconfirmed until two or more out of four consecutive observations</a:t>
            </a:r>
            <a:r>
              <a:rPr lang="en-US" sz="2400" dirty="0"/>
              <a:t> are labelled as tree cover loss.</a:t>
            </a:r>
          </a:p>
          <a:p>
            <a:pPr algn="just" fontAlgn="base"/>
            <a:r>
              <a:rPr lang="en-US" sz="2400" dirty="0"/>
              <a:t> Alerts that </a:t>
            </a:r>
            <a:r>
              <a:rPr lang="en-US" sz="2400" b="1" dirty="0"/>
              <a:t>remain unconfirmed after subsequent observations are removed</a:t>
            </a:r>
            <a:r>
              <a:rPr lang="en-US" sz="2400" dirty="0"/>
              <a:t> from the data set</a:t>
            </a:r>
          </a:p>
          <a:p>
            <a:pPr algn="just" fontAlgn="base"/>
            <a:r>
              <a:rPr lang="en-US" sz="2400" dirty="0"/>
              <a:t> You can choose to view only confirmed alerts in the menu, though keep in mind that using only confirmed alerts misses the newest detections of tree cover loss.</a:t>
            </a:r>
          </a:p>
          <a:p>
            <a:pPr algn="just"/>
            <a:endParaRPr lang="en-US" sz="1600" dirty="0"/>
          </a:p>
        </p:txBody>
      </p:sp>
    </p:spTree>
    <p:extLst>
      <p:ext uri="{BB962C8B-B14F-4D97-AF65-F5344CB8AC3E}">
        <p14:creationId xmlns:p14="http://schemas.microsoft.com/office/powerpoint/2010/main" val="171567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80705"/>
            <a:ext cx="9144000" cy="6720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a:r>
              <a:rPr lang="en-US" sz="3200" dirty="0">
                <a:latin typeface="Arial Narrow" panose="020B0606020202030204" pitchFamily="34" charset="0"/>
              </a:rPr>
              <a:t>GLAD Alerts Detect Illegal Roads in Peru National park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5776"/>
            <a:ext cx="9143999" cy="5649696"/>
          </a:xfrm>
          <a:prstGeom prst="rect">
            <a:avLst/>
          </a:prstGeom>
        </p:spPr>
      </p:pic>
    </p:spTree>
    <p:extLst>
      <p:ext uri="{BB962C8B-B14F-4D97-AF65-F5344CB8AC3E}">
        <p14:creationId xmlns:p14="http://schemas.microsoft.com/office/powerpoint/2010/main" val="2011858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015" y="0"/>
            <a:ext cx="6871970" cy="6871970"/>
          </a:xfrm>
          <a:prstGeom prst="rect">
            <a:avLst/>
          </a:prstGeom>
        </p:spPr>
      </p:pic>
    </p:spTree>
    <p:extLst>
      <p:ext uri="{BB962C8B-B14F-4D97-AF65-F5344CB8AC3E}">
        <p14:creationId xmlns:p14="http://schemas.microsoft.com/office/powerpoint/2010/main" val="129618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089"/>
            <a:ext cx="9144000" cy="4439822"/>
          </a:xfrm>
          <a:prstGeom prst="rect">
            <a:avLst/>
          </a:prstGeom>
        </p:spPr>
      </p:pic>
    </p:spTree>
    <p:extLst>
      <p:ext uri="{BB962C8B-B14F-4D97-AF65-F5344CB8AC3E}">
        <p14:creationId xmlns:p14="http://schemas.microsoft.com/office/powerpoint/2010/main" val="3069231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089"/>
            <a:ext cx="9144000" cy="4439822"/>
          </a:xfrm>
          <a:prstGeom prst="rect">
            <a:avLst/>
          </a:prstGeom>
        </p:spPr>
      </p:pic>
    </p:spTree>
    <p:extLst>
      <p:ext uri="{BB962C8B-B14F-4D97-AF65-F5344CB8AC3E}">
        <p14:creationId xmlns:p14="http://schemas.microsoft.com/office/powerpoint/2010/main" val="1922794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3369</TotalTime>
  <Words>925</Words>
  <Application>Microsoft Office PowerPoint</Application>
  <PresentationFormat>On-screen Show (4:3)</PresentationFormat>
  <Paragraphs>220</Paragraphs>
  <Slides>23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Calibri</vt:lpstr>
      <vt:lpstr>Calibri Light</vt:lpstr>
      <vt:lpstr>Fira Sans</vt:lpstr>
      <vt:lpstr>Fira Sans Medium</vt:lpstr>
      <vt:lpstr>Verdana</vt:lpstr>
      <vt:lpstr>Wingdings</vt:lpstr>
      <vt:lpstr>Office Theme</vt:lpstr>
      <vt:lpstr>Near-Real Time Alerts</vt:lpstr>
      <vt:lpstr>PowerPoint Presentation</vt:lpstr>
      <vt:lpstr>PowerPoint Presentation</vt:lpstr>
      <vt:lpstr>Countries</vt:lpstr>
      <vt:lpstr>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Accuracy</vt:lpstr>
      <vt:lpstr>Accuracy</vt:lpstr>
      <vt:lpstr>How Near-real time is near-real time</vt:lpstr>
      <vt:lpstr>Operational Radar based deforestation alerts</vt:lpstr>
      <vt:lpstr>Summary</vt:lpstr>
      <vt:lpstr>Alerting example case</vt:lpstr>
      <vt:lpstr>Sentinel-1 global acquisition strategy</vt:lpstr>
      <vt:lpstr>Year 1 planning</vt:lpstr>
      <vt:lpstr>Year 2 and 3 planning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Anderson</dc:creator>
  <cp:lastModifiedBy>Fred Stolle</cp:lastModifiedBy>
  <cp:revision>41</cp:revision>
  <dcterms:created xsi:type="dcterms:W3CDTF">2016-02-17T22:58:40Z</dcterms:created>
  <dcterms:modified xsi:type="dcterms:W3CDTF">2017-04-10T06:50:07Z</dcterms:modified>
</cp:coreProperties>
</file>