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1" r:id="rId2"/>
  </p:sldMasterIdLst>
  <p:notesMasterIdLst>
    <p:notesMasterId r:id="rId35"/>
  </p:notesMasterIdLst>
  <p:sldIdLst>
    <p:sldId id="256" r:id="rId3"/>
    <p:sldId id="280" r:id="rId4"/>
    <p:sldId id="284" r:id="rId5"/>
    <p:sldId id="281" r:id="rId6"/>
    <p:sldId id="305" r:id="rId7"/>
    <p:sldId id="306" r:id="rId8"/>
    <p:sldId id="283" r:id="rId9"/>
    <p:sldId id="285" r:id="rId10"/>
    <p:sldId id="309" r:id="rId11"/>
    <p:sldId id="286" r:id="rId12"/>
    <p:sldId id="264" r:id="rId13"/>
    <p:sldId id="265" r:id="rId14"/>
    <p:sldId id="289" r:id="rId15"/>
    <p:sldId id="287" r:id="rId16"/>
    <p:sldId id="266" r:id="rId17"/>
    <p:sldId id="267" r:id="rId18"/>
    <p:sldId id="268" r:id="rId19"/>
    <p:sldId id="290" r:id="rId20"/>
    <p:sldId id="269" r:id="rId21"/>
    <p:sldId id="311" r:id="rId22"/>
    <p:sldId id="291" r:id="rId23"/>
    <p:sldId id="292" r:id="rId24"/>
    <p:sldId id="295" r:id="rId25"/>
    <p:sldId id="298" r:id="rId26"/>
    <p:sldId id="299" r:id="rId27"/>
    <p:sldId id="293" r:id="rId28"/>
    <p:sldId id="294" r:id="rId29"/>
    <p:sldId id="303" r:id="rId30"/>
    <p:sldId id="308" r:id="rId31"/>
    <p:sldId id="304" r:id="rId32"/>
    <p:sldId id="307" r:id="rId33"/>
    <p:sldId id="310"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ael Petersen" initials="RP"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AB00"/>
    <a:srgbClr val="D0D8E8"/>
    <a:srgbClr val="007A4D"/>
    <a:srgbClr val="71105E"/>
    <a:srgbClr val="CD0034"/>
    <a:srgbClr val="0076A3"/>
    <a:srgbClr val="009C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82" autoAdjust="0"/>
    <p:restoredTop sz="68297" autoAdjust="0"/>
  </p:normalViewPr>
  <p:slideViewPr>
    <p:cSldViewPr snapToGrid="0" snapToObjects="1">
      <p:cViewPr varScale="1">
        <p:scale>
          <a:sx n="44" d="100"/>
          <a:sy n="44" d="100"/>
        </p:scale>
        <p:origin x="87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7D9D96-CBBC-44E9-A659-EAFCED7FF009}" type="doc">
      <dgm:prSet loTypeId="urn:microsoft.com/office/officeart/2005/8/layout/cycle1" loCatId="cycle" qsTypeId="urn:microsoft.com/office/officeart/2005/8/quickstyle/simple1" qsCatId="simple" csTypeId="urn:microsoft.com/office/officeart/2005/8/colors/accent3_1" csCatId="accent3" phldr="1"/>
      <dgm:spPr/>
      <dgm:t>
        <a:bodyPr/>
        <a:lstStyle/>
        <a:p>
          <a:endParaRPr lang="en-US"/>
        </a:p>
      </dgm:t>
    </dgm:pt>
    <dgm:pt modelId="{3F5E1ABB-ACB8-4E39-8F3F-B81DCBE07B87}">
      <dgm:prSet phldrT="[Text]" custT="1"/>
      <dgm:spPr/>
      <dgm:t>
        <a:bodyPr/>
        <a:lstStyle/>
        <a:p>
          <a:pPr>
            <a:spcAft>
              <a:spcPts val="0"/>
            </a:spcAft>
          </a:pPr>
          <a:r>
            <a:rPr lang="en-US" sz="2800" b="1" dirty="0">
              <a:solidFill>
                <a:srgbClr val="F0AB00"/>
              </a:solidFill>
              <a:latin typeface="Arial" panose="020B0604020202020204" pitchFamily="34" charset="0"/>
              <a:cs typeface="Arial" panose="020B0604020202020204" pitchFamily="34" charset="0"/>
            </a:rPr>
            <a:t>Action</a:t>
          </a:r>
        </a:p>
        <a:p>
          <a:pPr>
            <a:spcAft>
              <a:spcPts val="0"/>
            </a:spcAft>
          </a:pPr>
          <a:r>
            <a:rPr lang="en-US" sz="2800" b="1" dirty="0">
              <a:solidFill>
                <a:srgbClr val="F0AB00"/>
              </a:solidFill>
              <a:latin typeface="Arial" panose="020B0604020202020204" pitchFamily="34" charset="0"/>
              <a:cs typeface="Arial" panose="020B0604020202020204" pitchFamily="34" charset="0"/>
            </a:rPr>
            <a:t>Accountability</a:t>
          </a:r>
        </a:p>
      </dgm:t>
    </dgm:pt>
    <dgm:pt modelId="{2C6DC29B-1519-4899-90C8-B32681392F4D}" type="parTrans" cxnId="{C8AB8630-9A23-41F0-BF52-F974A2FF7FCD}">
      <dgm:prSet/>
      <dgm:spPr/>
      <dgm:t>
        <a:bodyPr/>
        <a:lstStyle/>
        <a:p>
          <a:endParaRPr lang="en-US"/>
        </a:p>
      </dgm:t>
    </dgm:pt>
    <dgm:pt modelId="{6C28A360-D922-4625-9C84-09AFF27A33C6}" type="sibTrans" cxnId="{C8AB8630-9A23-41F0-BF52-F974A2FF7FCD}">
      <dgm:prSet/>
      <dgm:spPr/>
      <dgm:t>
        <a:bodyPr/>
        <a:lstStyle/>
        <a:p>
          <a:endParaRPr lang="en-US"/>
        </a:p>
      </dgm:t>
    </dgm:pt>
    <dgm:pt modelId="{ADC528FA-C851-45C6-82D6-7DB47D67A09B}">
      <dgm:prSet phldrT="[Text]" custT="1"/>
      <dgm:spPr/>
      <dgm:t>
        <a:bodyPr/>
        <a:lstStyle/>
        <a:p>
          <a:pPr>
            <a:lnSpc>
              <a:spcPct val="100000"/>
            </a:lnSpc>
            <a:spcAft>
              <a:spcPts val="0"/>
            </a:spcAft>
          </a:pPr>
          <a:r>
            <a:rPr lang="en-US" sz="2800" b="1" dirty="0">
              <a:solidFill>
                <a:srgbClr val="F0AB00"/>
              </a:solidFill>
              <a:latin typeface="Arial" panose="020B0604020202020204" pitchFamily="34" charset="0"/>
              <a:cs typeface="Arial" panose="020B0604020202020204" pitchFamily="34" charset="0"/>
            </a:rPr>
            <a:t>Information </a:t>
          </a:r>
        </a:p>
        <a:p>
          <a:pPr>
            <a:lnSpc>
              <a:spcPct val="100000"/>
            </a:lnSpc>
            <a:spcAft>
              <a:spcPts val="0"/>
            </a:spcAft>
          </a:pPr>
          <a:r>
            <a:rPr lang="en-US" sz="2800" b="1" dirty="0">
              <a:solidFill>
                <a:srgbClr val="F0AB00"/>
              </a:solidFill>
              <a:latin typeface="Arial" panose="020B0604020202020204" pitchFamily="34" charset="0"/>
              <a:cs typeface="Arial" panose="020B0604020202020204" pitchFamily="34" charset="0"/>
            </a:rPr>
            <a:t>Transparency</a:t>
          </a:r>
        </a:p>
      </dgm:t>
    </dgm:pt>
    <dgm:pt modelId="{B6918681-D53B-44CC-B978-99A8DFC7140C}" type="parTrans" cxnId="{2A7256B5-AC31-49B8-9D5D-8FDAD677486C}">
      <dgm:prSet/>
      <dgm:spPr/>
      <dgm:t>
        <a:bodyPr/>
        <a:lstStyle/>
        <a:p>
          <a:endParaRPr lang="en-US"/>
        </a:p>
      </dgm:t>
    </dgm:pt>
    <dgm:pt modelId="{EF4390BC-8EFD-41B5-8EDF-44657AB44AE6}" type="sibTrans" cxnId="{2A7256B5-AC31-49B8-9D5D-8FDAD677486C}">
      <dgm:prSet/>
      <dgm:spPr/>
      <dgm:t>
        <a:bodyPr/>
        <a:lstStyle/>
        <a:p>
          <a:endParaRPr lang="en-US"/>
        </a:p>
      </dgm:t>
    </dgm:pt>
    <dgm:pt modelId="{0FE9223B-5A35-42AA-9489-88C9A87CC4E2}" type="pres">
      <dgm:prSet presAssocID="{EC7D9D96-CBBC-44E9-A659-EAFCED7FF009}" presName="cycle" presStyleCnt="0">
        <dgm:presLayoutVars>
          <dgm:dir/>
          <dgm:resizeHandles val="exact"/>
        </dgm:presLayoutVars>
      </dgm:prSet>
      <dgm:spPr/>
    </dgm:pt>
    <dgm:pt modelId="{3E31687C-EE3D-4689-A702-6C67C0692631}" type="pres">
      <dgm:prSet presAssocID="{3F5E1ABB-ACB8-4E39-8F3F-B81DCBE07B87}" presName="dummy" presStyleCnt="0"/>
      <dgm:spPr/>
    </dgm:pt>
    <dgm:pt modelId="{B3B7C97B-3F33-4747-9312-B86C760CF6C8}" type="pres">
      <dgm:prSet presAssocID="{3F5E1ABB-ACB8-4E39-8F3F-B81DCBE07B87}" presName="node" presStyleLbl="revTx" presStyleIdx="0" presStyleCnt="2" custScaleX="113755">
        <dgm:presLayoutVars>
          <dgm:bulletEnabled val="1"/>
        </dgm:presLayoutVars>
      </dgm:prSet>
      <dgm:spPr/>
    </dgm:pt>
    <dgm:pt modelId="{4B929C80-97B5-420D-9503-60CF6825FD6D}" type="pres">
      <dgm:prSet presAssocID="{6C28A360-D922-4625-9C84-09AFF27A33C6}" presName="sibTrans" presStyleLbl="node1" presStyleIdx="0" presStyleCnt="2"/>
      <dgm:spPr/>
    </dgm:pt>
    <dgm:pt modelId="{67EAA2B3-E2BE-4C9C-8498-E452BEF44CC5}" type="pres">
      <dgm:prSet presAssocID="{ADC528FA-C851-45C6-82D6-7DB47D67A09B}" presName="dummy" presStyleCnt="0"/>
      <dgm:spPr/>
    </dgm:pt>
    <dgm:pt modelId="{4161C8F5-4A71-4A60-8F57-E19783D8FF79}" type="pres">
      <dgm:prSet presAssocID="{ADC528FA-C851-45C6-82D6-7DB47D67A09B}" presName="node" presStyleLbl="revTx" presStyleIdx="1" presStyleCnt="2" custScaleX="121563">
        <dgm:presLayoutVars>
          <dgm:bulletEnabled val="1"/>
        </dgm:presLayoutVars>
      </dgm:prSet>
      <dgm:spPr/>
    </dgm:pt>
    <dgm:pt modelId="{D5F3288F-36EC-467D-A016-6B628D099A02}" type="pres">
      <dgm:prSet presAssocID="{EF4390BC-8EFD-41B5-8EDF-44657AB44AE6}" presName="sibTrans" presStyleLbl="node1" presStyleIdx="1" presStyleCnt="2"/>
      <dgm:spPr/>
    </dgm:pt>
  </dgm:ptLst>
  <dgm:cxnLst>
    <dgm:cxn modelId="{C8AB8630-9A23-41F0-BF52-F974A2FF7FCD}" srcId="{EC7D9D96-CBBC-44E9-A659-EAFCED7FF009}" destId="{3F5E1ABB-ACB8-4E39-8F3F-B81DCBE07B87}" srcOrd="0" destOrd="0" parTransId="{2C6DC29B-1519-4899-90C8-B32681392F4D}" sibTransId="{6C28A360-D922-4625-9C84-09AFF27A33C6}"/>
    <dgm:cxn modelId="{E6D89845-CDD1-433C-8EEE-F328C0BB8317}" type="presOf" srcId="{EC7D9D96-CBBC-44E9-A659-EAFCED7FF009}" destId="{0FE9223B-5A35-42AA-9489-88C9A87CC4E2}" srcOrd="0" destOrd="0" presId="urn:microsoft.com/office/officeart/2005/8/layout/cycle1"/>
    <dgm:cxn modelId="{A492BC4F-C328-47C7-A68E-C970C3EC7839}" type="presOf" srcId="{ADC528FA-C851-45C6-82D6-7DB47D67A09B}" destId="{4161C8F5-4A71-4A60-8F57-E19783D8FF79}" srcOrd="0" destOrd="0" presId="urn:microsoft.com/office/officeart/2005/8/layout/cycle1"/>
    <dgm:cxn modelId="{ECB78C50-F012-4D91-B755-14557FEC17B4}" type="presOf" srcId="{EF4390BC-8EFD-41B5-8EDF-44657AB44AE6}" destId="{D5F3288F-36EC-467D-A016-6B628D099A02}" srcOrd="0" destOrd="0" presId="urn:microsoft.com/office/officeart/2005/8/layout/cycle1"/>
    <dgm:cxn modelId="{2A7256B5-AC31-49B8-9D5D-8FDAD677486C}" srcId="{EC7D9D96-CBBC-44E9-A659-EAFCED7FF009}" destId="{ADC528FA-C851-45C6-82D6-7DB47D67A09B}" srcOrd="1" destOrd="0" parTransId="{B6918681-D53B-44CC-B978-99A8DFC7140C}" sibTransId="{EF4390BC-8EFD-41B5-8EDF-44657AB44AE6}"/>
    <dgm:cxn modelId="{1A3E91B5-20EA-46AC-AD43-1E7C122E3371}" type="presOf" srcId="{6C28A360-D922-4625-9C84-09AFF27A33C6}" destId="{4B929C80-97B5-420D-9503-60CF6825FD6D}" srcOrd="0" destOrd="0" presId="urn:microsoft.com/office/officeart/2005/8/layout/cycle1"/>
    <dgm:cxn modelId="{5DC9DFE8-0F2E-4AB7-8FA9-1BBDFEE65ECC}" type="presOf" srcId="{3F5E1ABB-ACB8-4E39-8F3F-B81DCBE07B87}" destId="{B3B7C97B-3F33-4747-9312-B86C760CF6C8}" srcOrd="0" destOrd="0" presId="urn:microsoft.com/office/officeart/2005/8/layout/cycle1"/>
    <dgm:cxn modelId="{A980512C-194C-4E31-B39D-80D665B256B4}" type="presParOf" srcId="{0FE9223B-5A35-42AA-9489-88C9A87CC4E2}" destId="{3E31687C-EE3D-4689-A702-6C67C0692631}" srcOrd="0" destOrd="0" presId="urn:microsoft.com/office/officeart/2005/8/layout/cycle1"/>
    <dgm:cxn modelId="{EF5517D0-8F24-4E86-9741-ECD3A91B2CEE}" type="presParOf" srcId="{0FE9223B-5A35-42AA-9489-88C9A87CC4E2}" destId="{B3B7C97B-3F33-4747-9312-B86C760CF6C8}" srcOrd="1" destOrd="0" presId="urn:microsoft.com/office/officeart/2005/8/layout/cycle1"/>
    <dgm:cxn modelId="{52FFFF42-3FAA-4143-82E2-FE9BCB7BD9AC}" type="presParOf" srcId="{0FE9223B-5A35-42AA-9489-88C9A87CC4E2}" destId="{4B929C80-97B5-420D-9503-60CF6825FD6D}" srcOrd="2" destOrd="0" presId="urn:microsoft.com/office/officeart/2005/8/layout/cycle1"/>
    <dgm:cxn modelId="{F970E345-BD08-46A6-A2E7-DF1FC9AE839C}" type="presParOf" srcId="{0FE9223B-5A35-42AA-9489-88C9A87CC4E2}" destId="{67EAA2B3-E2BE-4C9C-8498-E452BEF44CC5}" srcOrd="3" destOrd="0" presId="urn:microsoft.com/office/officeart/2005/8/layout/cycle1"/>
    <dgm:cxn modelId="{F6D2A0E1-DC88-48E1-A56C-60CD60AB4C19}" type="presParOf" srcId="{0FE9223B-5A35-42AA-9489-88C9A87CC4E2}" destId="{4161C8F5-4A71-4A60-8F57-E19783D8FF79}" srcOrd="4" destOrd="0" presId="urn:microsoft.com/office/officeart/2005/8/layout/cycle1"/>
    <dgm:cxn modelId="{1102D669-988E-4C1C-A47C-824C731C0227}" type="presParOf" srcId="{0FE9223B-5A35-42AA-9489-88C9A87CC4E2}" destId="{D5F3288F-36EC-467D-A016-6B628D099A02}" srcOrd="5"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2849FD-E1CE-4F9D-ACBC-3262E1D839F7}" type="doc">
      <dgm:prSet loTypeId="urn:microsoft.com/office/officeart/2005/8/layout/chevron1" loCatId="process" qsTypeId="urn:microsoft.com/office/officeart/2005/8/quickstyle/simple1" qsCatId="simple" csTypeId="urn:microsoft.com/office/officeart/2005/8/colors/colorful5" csCatId="colorful" phldr="1"/>
      <dgm:spPr/>
    </dgm:pt>
    <dgm:pt modelId="{1BACB4B6-C577-48F9-A9AB-FE5B4E3909A0}">
      <dgm:prSet phldrT="[Text]"/>
      <dgm:spPr>
        <a:solidFill>
          <a:srgbClr val="4472C4">
            <a:alpha val="69804"/>
          </a:srgbClr>
        </a:solidFill>
      </dgm:spPr>
      <dgm:t>
        <a:bodyPr/>
        <a:lstStyle/>
        <a:p>
          <a:r>
            <a:rPr lang="en-US" dirty="0">
              <a:latin typeface="Franklin Gothic Book" panose="020B0503020102020204" pitchFamily="34" charset="0"/>
            </a:rPr>
            <a:t>EW data increases the effectiveness and efficiency of monitoring, which…</a:t>
          </a:r>
        </a:p>
      </dgm:t>
    </dgm:pt>
    <dgm:pt modelId="{50820074-BEE7-47F9-A692-0CAFBEDDA621}" type="parTrans" cxnId="{4BBDE4EB-24BF-4541-8389-05570F862566}">
      <dgm:prSet/>
      <dgm:spPr/>
      <dgm:t>
        <a:bodyPr/>
        <a:lstStyle/>
        <a:p>
          <a:endParaRPr lang="en-US"/>
        </a:p>
      </dgm:t>
    </dgm:pt>
    <dgm:pt modelId="{8390229A-9B03-49DD-911F-BBA5BBB8A9CE}" type="sibTrans" cxnId="{4BBDE4EB-24BF-4541-8389-05570F862566}">
      <dgm:prSet/>
      <dgm:spPr/>
      <dgm:t>
        <a:bodyPr/>
        <a:lstStyle/>
        <a:p>
          <a:endParaRPr lang="en-US"/>
        </a:p>
      </dgm:t>
    </dgm:pt>
    <dgm:pt modelId="{F0A4DDB5-3E4D-47BD-B9FD-37C740733931}">
      <dgm:prSet phldrT="[Text]"/>
      <dgm:spPr>
        <a:solidFill>
          <a:srgbClr val="43BB8D">
            <a:alpha val="61176"/>
          </a:srgbClr>
        </a:solidFill>
      </dgm:spPr>
      <dgm:t>
        <a:bodyPr/>
        <a:lstStyle/>
        <a:p>
          <a:r>
            <a:rPr lang="en-US" dirty="0">
              <a:latin typeface="Franklin Gothic Book" panose="020B0503020102020204" pitchFamily="34" charset="0"/>
            </a:rPr>
            <a:t>…Increases the number of response actions against illegal or unsustainable forest clearing, which…</a:t>
          </a:r>
        </a:p>
      </dgm:t>
    </dgm:pt>
    <dgm:pt modelId="{D4E6AA27-A998-4AD5-8586-359AF6EC8B37}" type="parTrans" cxnId="{0F2D4B02-B088-4EAE-A563-2B080784FA72}">
      <dgm:prSet/>
      <dgm:spPr/>
      <dgm:t>
        <a:bodyPr/>
        <a:lstStyle/>
        <a:p>
          <a:endParaRPr lang="en-US"/>
        </a:p>
      </dgm:t>
    </dgm:pt>
    <dgm:pt modelId="{A075F4C7-EEE2-49E0-AF06-749F662591D2}" type="sibTrans" cxnId="{0F2D4B02-B088-4EAE-A563-2B080784FA72}">
      <dgm:prSet/>
      <dgm:spPr/>
      <dgm:t>
        <a:bodyPr/>
        <a:lstStyle/>
        <a:p>
          <a:endParaRPr lang="en-US"/>
        </a:p>
      </dgm:t>
    </dgm:pt>
    <dgm:pt modelId="{8BE6D69D-331B-4021-B1BC-B8568ED19AF5}">
      <dgm:prSet phldrT="[Text]"/>
      <dgm:spPr>
        <a:solidFill>
          <a:srgbClr val="70AD47">
            <a:alpha val="61176"/>
          </a:srgbClr>
        </a:solidFill>
      </dgm:spPr>
      <dgm:t>
        <a:bodyPr/>
        <a:lstStyle/>
        <a:p>
          <a:r>
            <a:rPr lang="en-US" dirty="0">
              <a:latin typeface="Franklin Gothic Book" panose="020B0503020102020204" pitchFamily="34" charset="0"/>
            </a:rPr>
            <a:t>…reduces rates of illegal or unsustainable forest clearing.</a:t>
          </a:r>
        </a:p>
      </dgm:t>
    </dgm:pt>
    <dgm:pt modelId="{D5F20460-5B02-446D-82FA-380A590C41CB}" type="parTrans" cxnId="{2B04456F-F288-4F68-9C4E-9451C185275A}">
      <dgm:prSet/>
      <dgm:spPr/>
      <dgm:t>
        <a:bodyPr/>
        <a:lstStyle/>
        <a:p>
          <a:endParaRPr lang="en-US"/>
        </a:p>
      </dgm:t>
    </dgm:pt>
    <dgm:pt modelId="{7922EFB4-ABA5-4C26-841F-0C30F2B4ED28}" type="sibTrans" cxnId="{2B04456F-F288-4F68-9C4E-9451C185275A}">
      <dgm:prSet/>
      <dgm:spPr/>
      <dgm:t>
        <a:bodyPr/>
        <a:lstStyle/>
        <a:p>
          <a:endParaRPr lang="en-US"/>
        </a:p>
      </dgm:t>
    </dgm:pt>
    <dgm:pt modelId="{DB0D1B22-DC06-49D8-882E-D12B584DBA29}" type="pres">
      <dgm:prSet presAssocID="{F62849FD-E1CE-4F9D-ACBC-3262E1D839F7}" presName="Name0" presStyleCnt="0">
        <dgm:presLayoutVars>
          <dgm:dir/>
          <dgm:animLvl val="lvl"/>
          <dgm:resizeHandles val="exact"/>
        </dgm:presLayoutVars>
      </dgm:prSet>
      <dgm:spPr/>
    </dgm:pt>
    <dgm:pt modelId="{79A277D8-EFA7-4EDA-B0EB-87D442C11256}" type="pres">
      <dgm:prSet presAssocID="{1BACB4B6-C577-48F9-A9AB-FE5B4E3909A0}" presName="parTxOnly" presStyleLbl="node1" presStyleIdx="0" presStyleCnt="3" custLinFactY="24938" custLinFactNeighborX="-34895" custLinFactNeighborY="100000">
        <dgm:presLayoutVars>
          <dgm:chMax val="0"/>
          <dgm:chPref val="0"/>
          <dgm:bulletEnabled val="1"/>
        </dgm:presLayoutVars>
      </dgm:prSet>
      <dgm:spPr/>
    </dgm:pt>
    <dgm:pt modelId="{F812B440-B538-4788-93BF-6C3746957FB2}" type="pres">
      <dgm:prSet presAssocID="{8390229A-9B03-49DD-911F-BBA5BBB8A9CE}" presName="parTxOnlySpace" presStyleCnt="0"/>
      <dgm:spPr/>
    </dgm:pt>
    <dgm:pt modelId="{FAB84E90-6786-4536-BBCB-237254393BE7}" type="pres">
      <dgm:prSet presAssocID="{F0A4DDB5-3E4D-47BD-B9FD-37C740733931}" presName="parTxOnly" presStyleLbl="node1" presStyleIdx="1" presStyleCnt="3" custLinFactY="24938" custLinFactNeighborY="100000">
        <dgm:presLayoutVars>
          <dgm:chMax val="0"/>
          <dgm:chPref val="0"/>
          <dgm:bulletEnabled val="1"/>
        </dgm:presLayoutVars>
      </dgm:prSet>
      <dgm:spPr/>
    </dgm:pt>
    <dgm:pt modelId="{810342B9-EEA4-471C-B41B-62EBC7DC0E91}" type="pres">
      <dgm:prSet presAssocID="{A075F4C7-EEE2-49E0-AF06-749F662591D2}" presName="parTxOnlySpace" presStyleCnt="0"/>
      <dgm:spPr/>
    </dgm:pt>
    <dgm:pt modelId="{0286618A-61BE-427F-A2A4-3FB7D18B4334}" type="pres">
      <dgm:prSet presAssocID="{8BE6D69D-331B-4021-B1BC-B8568ED19AF5}" presName="parTxOnly" presStyleLbl="node1" presStyleIdx="2" presStyleCnt="3" custLinFactY="27777" custLinFactNeighborX="54771" custLinFactNeighborY="100000">
        <dgm:presLayoutVars>
          <dgm:chMax val="0"/>
          <dgm:chPref val="0"/>
          <dgm:bulletEnabled val="1"/>
        </dgm:presLayoutVars>
      </dgm:prSet>
      <dgm:spPr/>
    </dgm:pt>
  </dgm:ptLst>
  <dgm:cxnLst>
    <dgm:cxn modelId="{0F2D4B02-B088-4EAE-A563-2B080784FA72}" srcId="{F62849FD-E1CE-4F9D-ACBC-3262E1D839F7}" destId="{F0A4DDB5-3E4D-47BD-B9FD-37C740733931}" srcOrd="1" destOrd="0" parTransId="{D4E6AA27-A998-4AD5-8586-359AF6EC8B37}" sibTransId="{A075F4C7-EEE2-49E0-AF06-749F662591D2}"/>
    <dgm:cxn modelId="{34792D24-DCCE-46F5-8534-C9DD724CAA01}" type="presOf" srcId="{1BACB4B6-C577-48F9-A9AB-FE5B4E3909A0}" destId="{79A277D8-EFA7-4EDA-B0EB-87D442C11256}" srcOrd="0" destOrd="0" presId="urn:microsoft.com/office/officeart/2005/8/layout/chevron1"/>
    <dgm:cxn modelId="{2B04456F-F288-4F68-9C4E-9451C185275A}" srcId="{F62849FD-E1CE-4F9D-ACBC-3262E1D839F7}" destId="{8BE6D69D-331B-4021-B1BC-B8568ED19AF5}" srcOrd="2" destOrd="0" parTransId="{D5F20460-5B02-446D-82FA-380A590C41CB}" sibTransId="{7922EFB4-ABA5-4C26-841F-0C30F2B4ED28}"/>
    <dgm:cxn modelId="{AA42C952-51B1-4FB9-936C-80C7419F51EA}" type="presOf" srcId="{8BE6D69D-331B-4021-B1BC-B8568ED19AF5}" destId="{0286618A-61BE-427F-A2A4-3FB7D18B4334}" srcOrd="0" destOrd="0" presId="urn:microsoft.com/office/officeart/2005/8/layout/chevron1"/>
    <dgm:cxn modelId="{76082ECC-0E1D-4C7F-9F96-6CBC1AE73877}" type="presOf" srcId="{F62849FD-E1CE-4F9D-ACBC-3262E1D839F7}" destId="{DB0D1B22-DC06-49D8-882E-D12B584DBA29}" srcOrd="0" destOrd="0" presId="urn:microsoft.com/office/officeart/2005/8/layout/chevron1"/>
    <dgm:cxn modelId="{308A29DD-63B8-4781-BC50-977034531C4D}" type="presOf" srcId="{F0A4DDB5-3E4D-47BD-B9FD-37C740733931}" destId="{FAB84E90-6786-4536-BBCB-237254393BE7}" srcOrd="0" destOrd="0" presId="urn:microsoft.com/office/officeart/2005/8/layout/chevron1"/>
    <dgm:cxn modelId="{4BBDE4EB-24BF-4541-8389-05570F862566}" srcId="{F62849FD-E1CE-4F9D-ACBC-3262E1D839F7}" destId="{1BACB4B6-C577-48F9-A9AB-FE5B4E3909A0}" srcOrd="0" destOrd="0" parTransId="{50820074-BEE7-47F9-A692-0CAFBEDDA621}" sibTransId="{8390229A-9B03-49DD-911F-BBA5BBB8A9CE}"/>
    <dgm:cxn modelId="{0E4A124F-5752-451D-AF09-0A70F2A80F72}" type="presParOf" srcId="{DB0D1B22-DC06-49D8-882E-D12B584DBA29}" destId="{79A277D8-EFA7-4EDA-B0EB-87D442C11256}" srcOrd="0" destOrd="0" presId="urn:microsoft.com/office/officeart/2005/8/layout/chevron1"/>
    <dgm:cxn modelId="{8D0D0A03-03AA-44C3-B746-2D123D25BA75}" type="presParOf" srcId="{DB0D1B22-DC06-49D8-882E-D12B584DBA29}" destId="{F812B440-B538-4788-93BF-6C3746957FB2}" srcOrd="1" destOrd="0" presId="urn:microsoft.com/office/officeart/2005/8/layout/chevron1"/>
    <dgm:cxn modelId="{B0B545C8-6406-4832-8CC1-7C4A4A62D6E1}" type="presParOf" srcId="{DB0D1B22-DC06-49D8-882E-D12B584DBA29}" destId="{FAB84E90-6786-4536-BBCB-237254393BE7}" srcOrd="2" destOrd="0" presId="urn:microsoft.com/office/officeart/2005/8/layout/chevron1"/>
    <dgm:cxn modelId="{89A54A27-795D-43DA-9470-948CF6E044C4}" type="presParOf" srcId="{DB0D1B22-DC06-49D8-882E-D12B584DBA29}" destId="{810342B9-EEA4-471C-B41B-62EBC7DC0E91}" srcOrd="3" destOrd="0" presId="urn:microsoft.com/office/officeart/2005/8/layout/chevron1"/>
    <dgm:cxn modelId="{6E978E4B-9ABE-4537-9455-3A11C505E306}" type="presParOf" srcId="{DB0D1B22-DC06-49D8-882E-D12B584DBA29}" destId="{0286618A-61BE-427F-A2A4-3FB7D18B4334}"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B7C97B-3F33-4747-9312-B86C760CF6C8}">
      <dsp:nvSpPr>
        <dsp:cNvPr id="0" name=""/>
        <dsp:cNvSpPr/>
      </dsp:nvSpPr>
      <dsp:spPr>
        <a:xfrm>
          <a:off x="4525149" y="1424243"/>
          <a:ext cx="3071247" cy="2699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ts val="0"/>
            </a:spcAft>
            <a:buNone/>
          </a:pPr>
          <a:r>
            <a:rPr lang="en-US" sz="2800" b="1" kern="1200" dirty="0">
              <a:solidFill>
                <a:srgbClr val="F0AB00"/>
              </a:solidFill>
              <a:latin typeface="Arial" panose="020B0604020202020204" pitchFamily="34" charset="0"/>
              <a:cs typeface="Arial" panose="020B0604020202020204" pitchFamily="34" charset="0"/>
            </a:rPr>
            <a:t>Action</a:t>
          </a:r>
        </a:p>
        <a:p>
          <a:pPr marL="0" lvl="0" indent="0" algn="ctr" defTabSz="1244600">
            <a:lnSpc>
              <a:spcPct val="90000"/>
            </a:lnSpc>
            <a:spcBef>
              <a:spcPct val="0"/>
            </a:spcBef>
            <a:spcAft>
              <a:spcPts val="0"/>
            </a:spcAft>
            <a:buNone/>
          </a:pPr>
          <a:r>
            <a:rPr lang="en-US" sz="2800" b="1" kern="1200" dirty="0">
              <a:solidFill>
                <a:srgbClr val="F0AB00"/>
              </a:solidFill>
              <a:latin typeface="Arial" panose="020B0604020202020204" pitchFamily="34" charset="0"/>
              <a:cs typeface="Arial" panose="020B0604020202020204" pitchFamily="34" charset="0"/>
            </a:rPr>
            <a:t>Accountability</a:t>
          </a:r>
        </a:p>
      </dsp:txBody>
      <dsp:txXfrm>
        <a:off x="4525149" y="1424243"/>
        <a:ext cx="3071247" cy="2699879"/>
      </dsp:txXfrm>
    </dsp:sp>
    <dsp:sp modelId="{4B929C80-97B5-420D-9503-60CF6825FD6D}">
      <dsp:nvSpPr>
        <dsp:cNvPr id="0" name=""/>
        <dsp:cNvSpPr/>
      </dsp:nvSpPr>
      <dsp:spPr>
        <a:xfrm>
          <a:off x="1079992" y="-1381"/>
          <a:ext cx="5551129" cy="5551129"/>
        </a:xfrm>
        <a:prstGeom prst="circularArrow">
          <a:avLst>
            <a:gd name="adj1" fmla="val 9484"/>
            <a:gd name="adj2" fmla="val 685077"/>
            <a:gd name="adj3" fmla="val 7850182"/>
            <a:gd name="adj4" fmla="val 2264741"/>
            <a:gd name="adj5" fmla="val 11065"/>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61C8F5-4A71-4A60-8F57-E19783D8FF79}">
      <dsp:nvSpPr>
        <dsp:cNvPr id="0" name=""/>
        <dsp:cNvSpPr/>
      </dsp:nvSpPr>
      <dsp:spPr>
        <a:xfrm>
          <a:off x="9315" y="1424243"/>
          <a:ext cx="3282054" cy="2699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100000"/>
            </a:lnSpc>
            <a:spcBef>
              <a:spcPct val="0"/>
            </a:spcBef>
            <a:spcAft>
              <a:spcPts val="0"/>
            </a:spcAft>
            <a:buNone/>
          </a:pPr>
          <a:r>
            <a:rPr lang="en-US" sz="2800" b="1" kern="1200" dirty="0">
              <a:solidFill>
                <a:srgbClr val="F0AB00"/>
              </a:solidFill>
              <a:latin typeface="Arial" panose="020B0604020202020204" pitchFamily="34" charset="0"/>
              <a:cs typeface="Arial" panose="020B0604020202020204" pitchFamily="34" charset="0"/>
            </a:rPr>
            <a:t>Information </a:t>
          </a:r>
        </a:p>
        <a:p>
          <a:pPr marL="0" lvl="0" indent="0" algn="ctr" defTabSz="1244600">
            <a:lnSpc>
              <a:spcPct val="100000"/>
            </a:lnSpc>
            <a:spcBef>
              <a:spcPct val="0"/>
            </a:spcBef>
            <a:spcAft>
              <a:spcPts val="0"/>
            </a:spcAft>
            <a:buNone/>
          </a:pPr>
          <a:r>
            <a:rPr lang="en-US" sz="2800" b="1" kern="1200" dirty="0">
              <a:solidFill>
                <a:srgbClr val="F0AB00"/>
              </a:solidFill>
              <a:latin typeface="Arial" panose="020B0604020202020204" pitchFamily="34" charset="0"/>
              <a:cs typeface="Arial" panose="020B0604020202020204" pitchFamily="34" charset="0"/>
            </a:rPr>
            <a:t>Transparency</a:t>
          </a:r>
        </a:p>
      </dsp:txBody>
      <dsp:txXfrm>
        <a:off x="9315" y="1424243"/>
        <a:ext cx="3282054" cy="2699879"/>
      </dsp:txXfrm>
    </dsp:sp>
    <dsp:sp modelId="{D5F3288F-36EC-467D-A016-6B628D099A02}">
      <dsp:nvSpPr>
        <dsp:cNvPr id="0" name=""/>
        <dsp:cNvSpPr/>
      </dsp:nvSpPr>
      <dsp:spPr>
        <a:xfrm>
          <a:off x="1079992" y="-1381"/>
          <a:ext cx="5551129" cy="5551129"/>
        </a:xfrm>
        <a:prstGeom prst="circularArrow">
          <a:avLst>
            <a:gd name="adj1" fmla="val 9484"/>
            <a:gd name="adj2" fmla="val 685077"/>
            <a:gd name="adj3" fmla="val 18650182"/>
            <a:gd name="adj4" fmla="val 13064741"/>
            <a:gd name="adj5" fmla="val 11065"/>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277D8-EFA7-4EDA-B0EB-87D442C11256}">
      <dsp:nvSpPr>
        <dsp:cNvPr id="0" name=""/>
        <dsp:cNvSpPr/>
      </dsp:nvSpPr>
      <dsp:spPr>
        <a:xfrm>
          <a:off x="0" y="3578960"/>
          <a:ext cx="2901156" cy="1160462"/>
        </a:xfrm>
        <a:prstGeom prst="chevron">
          <a:avLst/>
        </a:prstGeom>
        <a:solidFill>
          <a:srgbClr val="4472C4">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Franklin Gothic Book" panose="020B0503020102020204" pitchFamily="34" charset="0"/>
            </a:rPr>
            <a:t>EW data increases the effectiveness and efficiency of monitoring, which…</a:t>
          </a:r>
        </a:p>
      </dsp:txBody>
      <dsp:txXfrm>
        <a:off x="580231" y="3578960"/>
        <a:ext cx="1740694" cy="1160462"/>
      </dsp:txXfrm>
    </dsp:sp>
    <dsp:sp modelId="{FAB84E90-6786-4536-BBCB-237254393BE7}">
      <dsp:nvSpPr>
        <dsp:cNvPr id="0" name=""/>
        <dsp:cNvSpPr/>
      </dsp:nvSpPr>
      <dsp:spPr>
        <a:xfrm>
          <a:off x="2613421" y="3578960"/>
          <a:ext cx="2901156" cy="1160462"/>
        </a:xfrm>
        <a:prstGeom prst="chevron">
          <a:avLst/>
        </a:prstGeom>
        <a:solidFill>
          <a:srgbClr val="43BB8D">
            <a:alpha val="6117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Franklin Gothic Book" panose="020B0503020102020204" pitchFamily="34" charset="0"/>
            </a:rPr>
            <a:t>…Increases the number of response actions against illegal or unsustainable forest clearing, which…</a:t>
          </a:r>
        </a:p>
      </dsp:txBody>
      <dsp:txXfrm>
        <a:off x="3193652" y="3578960"/>
        <a:ext cx="1740694" cy="1160462"/>
      </dsp:txXfrm>
    </dsp:sp>
    <dsp:sp modelId="{0286618A-61BE-427F-A2A4-3FB7D18B4334}">
      <dsp:nvSpPr>
        <dsp:cNvPr id="0" name=""/>
        <dsp:cNvSpPr/>
      </dsp:nvSpPr>
      <dsp:spPr>
        <a:xfrm>
          <a:off x="5226843" y="3611906"/>
          <a:ext cx="2901156" cy="1160462"/>
        </a:xfrm>
        <a:prstGeom prst="chevron">
          <a:avLst/>
        </a:prstGeom>
        <a:solidFill>
          <a:srgbClr val="70AD47">
            <a:alpha val="6117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Franklin Gothic Book" panose="020B0503020102020204" pitchFamily="34" charset="0"/>
            </a:rPr>
            <a:t>…reduces rates of illegal or unsustainable forest clearing.</a:t>
          </a:r>
        </a:p>
      </dsp:txBody>
      <dsp:txXfrm>
        <a:off x="5807074" y="3611906"/>
        <a:ext cx="1740694" cy="1160462"/>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583F42-5188-4DB8-BEAF-812FDD35A114}" type="datetimeFigureOut">
              <a:rPr lang="en-US" smtClean="0"/>
              <a:t>9/6/2017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DB4259-9508-4E59-8810-37EAA95295F5}" type="slidenum">
              <a:rPr lang="en-US" smtClean="0"/>
              <a:t>‹#›</a:t>
            </a:fld>
            <a:endParaRPr lang="en-US"/>
          </a:p>
        </p:txBody>
      </p:sp>
    </p:spTree>
    <p:extLst>
      <p:ext uri="{BB962C8B-B14F-4D97-AF65-F5344CB8AC3E}">
        <p14:creationId xmlns:p14="http://schemas.microsoft.com/office/powerpoint/2010/main" val="72083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dirty="0">
                <a:latin typeface="Franklin Gothic Book" panose="020B0503020102020204" pitchFamily="34" charset="0"/>
              </a:rPr>
              <a:t>Enhance transparency by dramatically improving the state of information and knowledge about forest landscapes worldwide.​</a:t>
            </a:r>
            <a:r>
              <a:rPr lang="en-US" sz="1200" baseline="0" dirty="0">
                <a:latin typeface="Franklin Gothic Book" panose="020B0503020102020204" pitchFamily="34" charset="0"/>
              </a:rPr>
              <a:t> </a:t>
            </a:r>
            <a:r>
              <a:rPr lang="en-US" sz="1200" dirty="0">
                <a:latin typeface="Franklin Gothic Book" panose="020B0503020102020204" pitchFamily="34" charset="0"/>
              </a:rPr>
              <a:t>Harness improved information and transparency to empower key stakeholders to better manage and conserve forests on the ground.​</a:t>
            </a:r>
          </a:p>
          <a:p>
            <a:pPr fontAlgn="base"/>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Global Forest Watch’s theory of change is that access to near-real time information on deforestation leads to more timely law enforcement actions and more sustainable management of forests. The case of Peru provides an opportunity to test this theory of change, given widespread uptake of the weekly GLAD alerts by government agencies for monitoring and enforcement. By systematically studying the barriers, enabling conditions, and protocols of the Peruvian alert use case, GFW can test and refine our theory of change in order to deploy strategies that will increase uptake of the alerts for law enforcement in other countries.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3410B-B6CE-4839-80CB-8964055395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2544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we need to be clear about, and proud of, our role in convening and driving RS world. </a:t>
            </a:r>
          </a:p>
        </p:txBody>
      </p:sp>
      <p:sp>
        <p:nvSpPr>
          <p:cNvPr id="4" name="Slide Number Placeholder 3"/>
          <p:cNvSpPr>
            <a:spLocks noGrp="1"/>
          </p:cNvSpPr>
          <p:nvPr>
            <p:ph type="sldNum" sz="quarter" idx="10"/>
          </p:nvPr>
        </p:nvSpPr>
        <p:spPr/>
        <p:txBody>
          <a:bodyPr/>
          <a:lstStyle/>
          <a:p>
            <a:fld id="{264E4609-92C5-4F7F-87E7-34664A2D2600}" type="slidenum">
              <a:rPr lang="en-US"/>
              <a:t>5</a:t>
            </a:fld>
            <a:endParaRPr lang="en-US"/>
          </a:p>
        </p:txBody>
      </p:sp>
    </p:spTree>
    <p:extLst>
      <p:ext uri="{BB962C8B-B14F-4D97-AF65-F5344CB8AC3E}">
        <p14:creationId xmlns:p14="http://schemas.microsoft.com/office/powerpoint/2010/main" val="3118917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we need to be clear about our role in convening and driving RS world. </a:t>
            </a:r>
          </a:p>
          <a:p>
            <a:br>
              <a:rPr lang="en-US">
                <a:latin typeface="Calibri"/>
              </a:rPr>
            </a:br>
            <a:endParaRPr lang="en-US">
              <a:latin typeface="Calibri"/>
            </a:endParaRPr>
          </a:p>
          <a:p>
            <a:r>
              <a:rPr lang="en-US">
                <a:latin typeface="Calibri"/>
              </a:rPr>
              <a:t>We can think about a data supply chain: we have the manufacturers (research partners), retailer (GFW), and customers. </a:t>
            </a:r>
          </a:p>
        </p:txBody>
      </p:sp>
      <p:sp>
        <p:nvSpPr>
          <p:cNvPr id="4" name="Slide Number Placeholder 3"/>
          <p:cNvSpPr>
            <a:spLocks noGrp="1"/>
          </p:cNvSpPr>
          <p:nvPr>
            <p:ph type="sldNum" sz="quarter" idx="10"/>
          </p:nvPr>
        </p:nvSpPr>
        <p:spPr/>
        <p:txBody>
          <a:bodyPr/>
          <a:lstStyle/>
          <a:p>
            <a:fld id="{264E4609-92C5-4F7F-87E7-34664A2D2600}" type="slidenum">
              <a:rPr lang="en-US"/>
              <a:t>6</a:t>
            </a:fld>
            <a:endParaRPr lang="en-US"/>
          </a:p>
        </p:txBody>
      </p:sp>
    </p:spTree>
    <p:extLst>
      <p:ext uri="{BB962C8B-B14F-4D97-AF65-F5344CB8AC3E}">
        <p14:creationId xmlns:p14="http://schemas.microsoft.com/office/powerpoint/2010/main" val="2349788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been focusing on use of GLAD alerts, since they are the highest spatial</a:t>
            </a:r>
            <a:r>
              <a:rPr lang="en-US" baseline="0" dirty="0"/>
              <a:t> and temporal resolution alerts available.</a:t>
            </a:r>
            <a:endParaRPr lang="en-US" dirty="0"/>
          </a:p>
        </p:txBody>
      </p:sp>
      <p:sp>
        <p:nvSpPr>
          <p:cNvPr id="4" name="Slide Number Placeholder 3"/>
          <p:cNvSpPr>
            <a:spLocks noGrp="1"/>
          </p:cNvSpPr>
          <p:nvPr>
            <p:ph type="sldNum" sz="quarter" idx="10"/>
          </p:nvPr>
        </p:nvSpPr>
        <p:spPr/>
        <p:txBody>
          <a:bodyPr/>
          <a:lstStyle/>
          <a:p>
            <a:fld id="{5EDB4259-9508-4E59-8810-37EAA95295F5}" type="slidenum">
              <a:rPr lang="en-US" smtClean="0"/>
              <a:t>8</a:t>
            </a:fld>
            <a:endParaRPr lang="en-US"/>
          </a:p>
        </p:txBody>
      </p:sp>
    </p:spTree>
    <p:extLst>
      <p:ext uri="{BB962C8B-B14F-4D97-AF65-F5344CB8AC3E}">
        <p14:creationId xmlns:p14="http://schemas.microsoft.com/office/powerpoint/2010/main" val="145502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OSINFOR </a:t>
            </a:r>
            <a:r>
              <a:rPr lang="en-US" sz="1200" b="0" i="0" u="none" strike="noStrike" kern="1200" baseline="0" dirty="0">
                <a:solidFill>
                  <a:schemeClr val="tx1"/>
                </a:solidFill>
                <a:latin typeface="+mn-lt"/>
                <a:ea typeface="+mn-ea"/>
                <a:cs typeface="+mn-cs"/>
              </a:rPr>
              <a:t>uses GFW to analyze forest trends in areas they inspect, such as national parks and reserves. Last year they identified roads transporting illegally-harvested timber coming from the buffer zone of Cordillera Azul National Park. OSINFOR coordinated with several other agencies in Peru to investigate in more detail. The case was even covered in </a:t>
            </a:r>
            <a:r>
              <a:rPr lang="en-US" sz="1200" b="1" i="0" u="none" strike="noStrike" kern="1200" baseline="0" dirty="0">
                <a:solidFill>
                  <a:schemeClr val="tx1"/>
                </a:solidFill>
                <a:latin typeface="+mn-lt"/>
                <a:ea typeface="+mn-ea"/>
                <a:cs typeface="+mn-cs"/>
              </a:rPr>
              <a:t>The Guardian </a:t>
            </a:r>
            <a:r>
              <a:rPr lang="en-US" sz="1200" b="0" i="0" u="none" strike="noStrike" kern="1200" baseline="0" dirty="0">
                <a:solidFill>
                  <a:schemeClr val="tx1"/>
                </a:solidFill>
                <a:latin typeface="+mn-lt"/>
                <a:ea typeface="+mn-ea"/>
                <a:cs typeface="+mn-cs"/>
              </a:rPr>
              <a:t>and other national outlets. Inspired by GFW’s GLAD alerts, OSINFOR is now tracking road expansion based on Landsat imagery to brief other agencies. </a:t>
            </a:r>
          </a:p>
        </p:txBody>
      </p:sp>
      <p:sp>
        <p:nvSpPr>
          <p:cNvPr id="4" name="Slide Number Placeholder 3"/>
          <p:cNvSpPr>
            <a:spLocks noGrp="1"/>
          </p:cNvSpPr>
          <p:nvPr>
            <p:ph type="sldNum" sz="quarter" idx="10"/>
          </p:nvPr>
        </p:nvSpPr>
        <p:spPr/>
        <p:txBody>
          <a:bodyPr/>
          <a:lstStyle/>
          <a:p>
            <a:fld id="{9FE51827-B7F9-49E0-8C80-536BB38F465E}" type="slidenum">
              <a:rPr lang="en-US" smtClean="0"/>
              <a:t>14</a:t>
            </a:fld>
            <a:endParaRPr lang="en-US"/>
          </a:p>
        </p:txBody>
      </p:sp>
    </p:spTree>
    <p:extLst>
      <p:ext uri="{BB962C8B-B14F-4D97-AF65-F5344CB8AC3E}">
        <p14:creationId xmlns:p14="http://schemas.microsoft.com/office/powerpoint/2010/main" val="2961007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DB4259-9508-4E59-8810-37EAA95295F5}" type="slidenum">
              <a:rPr lang="en-US" smtClean="0"/>
              <a:t>15</a:t>
            </a:fld>
            <a:endParaRPr lang="en-US"/>
          </a:p>
        </p:txBody>
      </p:sp>
    </p:spTree>
    <p:extLst>
      <p:ext uri="{BB962C8B-B14F-4D97-AF65-F5344CB8AC3E}">
        <p14:creationId xmlns:p14="http://schemas.microsoft.com/office/powerpoint/2010/main" val="2322951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Data challenges/needs:</a:t>
            </a:r>
          </a:p>
          <a:p>
            <a:r>
              <a:rPr lang="en-US" dirty="0"/>
              <a:t>Want to be able to separate natural-caused forest loss from human caused deforestation to ensure an appropriate response</a:t>
            </a:r>
          </a:p>
          <a:p>
            <a:r>
              <a:rPr lang="en-US" dirty="0"/>
              <a:t>Cloud cover is an issue:</a:t>
            </a:r>
          </a:p>
          <a:p>
            <a:pPr lvl="1"/>
            <a:r>
              <a:rPr lang="en-US" dirty="0"/>
              <a:t>Sometimes can’t get alerts for months at a time</a:t>
            </a:r>
          </a:p>
          <a:p>
            <a:pPr lvl="1"/>
            <a:r>
              <a:rPr lang="en-US" dirty="0"/>
              <a:t>Many agencies relying on the date of the alert for legal proceedings –but cloud cover issue may result in incorrect dates</a:t>
            </a:r>
          </a:p>
          <a:p>
            <a:r>
              <a:rPr lang="en-US" dirty="0"/>
              <a:t>Difficult for non-GIS users to access the data</a:t>
            </a:r>
          </a:p>
          <a:p>
            <a:r>
              <a:rPr lang="en-US" dirty="0"/>
              <a:t>Difficult for alerts to reach users in the field</a:t>
            </a:r>
          </a:p>
          <a:p>
            <a:r>
              <a:rPr lang="en-US" dirty="0"/>
              <a:t>Sustainability of the alert system is key</a:t>
            </a:r>
          </a:p>
          <a:p>
            <a:endParaRPr lang="en-US" dirty="0"/>
          </a:p>
        </p:txBody>
      </p:sp>
      <p:sp>
        <p:nvSpPr>
          <p:cNvPr id="4" name="Slide Number Placeholder 3"/>
          <p:cNvSpPr>
            <a:spLocks noGrp="1"/>
          </p:cNvSpPr>
          <p:nvPr>
            <p:ph type="sldNum" sz="quarter" idx="10"/>
          </p:nvPr>
        </p:nvSpPr>
        <p:spPr/>
        <p:txBody>
          <a:bodyPr/>
          <a:lstStyle/>
          <a:p>
            <a:fld id="{5EDB4259-9508-4E59-8810-37EAA95295F5}" type="slidenum">
              <a:rPr lang="en-US" smtClean="0"/>
              <a:t>16</a:t>
            </a:fld>
            <a:endParaRPr lang="en-US"/>
          </a:p>
        </p:txBody>
      </p:sp>
    </p:spTree>
    <p:extLst>
      <p:ext uri="{BB962C8B-B14F-4D97-AF65-F5344CB8AC3E}">
        <p14:creationId xmlns:p14="http://schemas.microsoft.com/office/powerpoint/2010/main" val="4246777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DB4259-9508-4E59-8810-37EAA95295F5}" type="slidenum">
              <a:rPr lang="en-US" smtClean="0"/>
              <a:t>19</a:t>
            </a:fld>
            <a:endParaRPr lang="en-US"/>
          </a:p>
        </p:txBody>
      </p:sp>
    </p:spTree>
    <p:extLst>
      <p:ext uri="{BB962C8B-B14F-4D97-AF65-F5344CB8AC3E}">
        <p14:creationId xmlns:p14="http://schemas.microsoft.com/office/powerpoint/2010/main" val="3300720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106C34-F3EB-4597-B3FB-76EF4282FF22}" type="slidenum">
              <a:rPr lang="en-US" smtClean="0"/>
              <a:t>21</a:t>
            </a:fld>
            <a:endParaRPr lang="en-US"/>
          </a:p>
        </p:txBody>
      </p:sp>
    </p:spTree>
    <p:extLst>
      <p:ext uri="{BB962C8B-B14F-4D97-AF65-F5344CB8AC3E}">
        <p14:creationId xmlns:p14="http://schemas.microsoft.com/office/powerpoint/2010/main" val="23407061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descr="Reversed-GoldBackgroun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0597" y="-1"/>
            <a:ext cx="2805487" cy="1322498"/>
          </a:xfrm>
          <a:prstGeom prst="rect">
            <a:avLst/>
          </a:prstGeom>
        </p:spPr>
      </p:pic>
      <p:cxnSp>
        <p:nvCxnSpPr>
          <p:cNvPr id="8" name="Straight Connector 7"/>
          <p:cNvCxnSpPr/>
          <p:nvPr userDrawn="1"/>
        </p:nvCxnSpPr>
        <p:spPr>
          <a:xfrm>
            <a:off x="440597" y="632460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8"/>
            <a:ext cx="8053388" cy="323850"/>
          </a:xfrm>
        </p:spPr>
        <p:txBody>
          <a:bodyPr lIns="0">
            <a:normAutofit/>
          </a:bodyPr>
          <a:lstStyle>
            <a:lvl1pPr marL="0" indent="0" algn="l">
              <a:buNone/>
              <a:defRPr sz="900" b="0" cap="all"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Author names go here, author name, author name</a:t>
            </a:r>
          </a:p>
        </p:txBody>
      </p:sp>
      <p:sp>
        <p:nvSpPr>
          <p:cNvPr id="2" name="Title 1"/>
          <p:cNvSpPr>
            <a:spLocks noGrp="1"/>
          </p:cNvSpPr>
          <p:nvPr>
            <p:ph type="title"/>
          </p:nvPr>
        </p:nvSpPr>
        <p:spPr>
          <a:xfrm>
            <a:off x="440597" y="2700867"/>
            <a:ext cx="8054116" cy="2495551"/>
          </a:xfrm>
        </p:spPr>
        <p:txBody>
          <a:bodyPr anchor="b" anchorCtr="0">
            <a:noAutofit/>
          </a:bodyPr>
          <a:lstStyle>
            <a:lvl1pPr algn="l">
              <a:defRPr sz="5000" b="0" i="0" cap="all">
                <a:solidFill>
                  <a:schemeClr val="bg1"/>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440597" y="5511800"/>
            <a:ext cx="8054116" cy="609600"/>
          </a:xfrm>
        </p:spPr>
        <p:txBody>
          <a:bodyPr lIns="0" rIns="0" anchor="b">
            <a:noAutofit/>
          </a:bodyPr>
          <a:lstStyle>
            <a:lvl1pPr marL="0" indent="0">
              <a:lnSpc>
                <a:spcPct val="100000"/>
              </a:lnSpc>
              <a:spcBef>
                <a:spcPts val="0"/>
              </a:spcBef>
              <a:spcAft>
                <a:spcPts val="0"/>
              </a:spcAft>
              <a:buNone/>
              <a:defRPr sz="2400" b="0" i="0" kern="1000" cap="none" spc="-50">
                <a:solidFill>
                  <a:srgbClr val="FFFFFF"/>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7011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3762"/>
          </a:xfrm>
        </p:spPr>
        <p:txBody>
          <a:bodyPr anchor="t" anchorCtr="0">
            <a:noAutofit/>
          </a:bodyPr>
          <a:lstStyle>
            <a:lvl1pPr algn="l">
              <a:defRPr sz="2800" b="1" cap="all">
                <a:solidFill>
                  <a:srgbClr val="F0AB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1398" y="6458029"/>
            <a:ext cx="2774933" cy="226632"/>
          </a:xfrm>
          <a:prstGeom prst="rect">
            <a:avLst/>
          </a:prstGeom>
        </p:spPr>
      </p:pic>
      <p:cxnSp>
        <p:nvCxnSpPr>
          <p:cNvPr id="10" name="Straight Connector 9"/>
          <p:cNvCxnSpPr/>
          <p:nvPr userDrawn="1"/>
        </p:nvCxnSpPr>
        <p:spPr>
          <a:xfrm>
            <a:off x="440597" y="6349718"/>
            <a:ext cx="83195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0" hasCustomPrompt="1"/>
          </p:nvPr>
        </p:nvSpPr>
        <p:spPr>
          <a:xfrm>
            <a:off x="441325" y="6407147"/>
            <a:ext cx="4579408" cy="38311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AND SOURCE go here</a:t>
            </a:r>
          </a:p>
        </p:txBody>
      </p:sp>
    </p:spTree>
    <p:extLst>
      <p:ext uri="{BB962C8B-B14F-4D97-AF65-F5344CB8AC3E}">
        <p14:creationId xmlns:p14="http://schemas.microsoft.com/office/powerpoint/2010/main" val="1040800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itle">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2800" b="1" cap="all">
                <a:solidFill>
                  <a:srgbClr val="F0AB00"/>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1398" y="6458029"/>
            <a:ext cx="2774933" cy="226632"/>
          </a:xfrm>
          <a:prstGeom prst="rect">
            <a:avLst/>
          </a:prstGeom>
        </p:spPr>
      </p:pic>
      <p:cxnSp>
        <p:nvCxnSpPr>
          <p:cNvPr id="12" name="Straight Connector 11"/>
          <p:cNvCxnSpPr/>
          <p:nvPr userDrawn="1"/>
        </p:nvCxnSpPr>
        <p:spPr>
          <a:xfrm>
            <a:off x="440597" y="6349718"/>
            <a:ext cx="83195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4"/>
          <p:cNvSpPr>
            <a:spLocks noGrp="1"/>
          </p:cNvSpPr>
          <p:nvPr>
            <p:ph type="body" sz="quarter" idx="10" hasCustomPrompt="1"/>
          </p:nvPr>
        </p:nvSpPr>
        <p:spPr>
          <a:xfrm>
            <a:off x="441325" y="6407147"/>
            <a:ext cx="4579408" cy="38311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AND SOURCE go here</a:t>
            </a:r>
          </a:p>
        </p:txBody>
      </p:sp>
    </p:spTree>
    <p:extLst>
      <p:ext uri="{BB962C8B-B14F-4D97-AF65-F5344CB8AC3E}">
        <p14:creationId xmlns:p14="http://schemas.microsoft.com/office/powerpoint/2010/main" val="757837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2800" b="1" cap="all">
                <a:solidFill>
                  <a:srgbClr val="F0AB00"/>
                </a:solidFill>
              </a:defRPr>
            </a:lvl1pPr>
          </a:lstStyle>
          <a:p>
            <a:r>
              <a:rPr lang="en-US"/>
              <a:t>Click to edit Master title style</a:t>
            </a:r>
            <a:endParaRPr lang="en-US" dirty="0"/>
          </a:p>
        </p:txBody>
      </p:sp>
      <p:pic>
        <p:nvPicPr>
          <p:cNvPr id="6" name="Picture 5"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1398" y="6458029"/>
            <a:ext cx="2774933" cy="226632"/>
          </a:xfrm>
          <a:prstGeom prst="rect">
            <a:avLst/>
          </a:prstGeom>
        </p:spPr>
      </p:pic>
      <p:cxnSp>
        <p:nvCxnSpPr>
          <p:cNvPr id="8" name="Straight Connector 7"/>
          <p:cNvCxnSpPr/>
          <p:nvPr userDrawn="1"/>
        </p:nvCxnSpPr>
        <p:spPr>
          <a:xfrm>
            <a:off x="440597" y="6349718"/>
            <a:ext cx="83195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441325" y="6407147"/>
            <a:ext cx="4579408" cy="38311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AND SOURCE go here</a:t>
            </a:r>
          </a:p>
        </p:txBody>
      </p:sp>
    </p:spTree>
    <p:extLst>
      <p:ext uri="{BB962C8B-B14F-4D97-AF65-F5344CB8AC3E}">
        <p14:creationId xmlns:p14="http://schemas.microsoft.com/office/powerpoint/2010/main" val="452200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1398" y="6458029"/>
            <a:ext cx="2774933" cy="226632"/>
          </a:xfrm>
          <a:prstGeom prst="rect">
            <a:avLst/>
          </a:prstGeom>
        </p:spPr>
      </p:pic>
      <p:cxnSp>
        <p:nvCxnSpPr>
          <p:cNvPr id="7" name="Straight Connector 6"/>
          <p:cNvCxnSpPr/>
          <p:nvPr userDrawn="1"/>
        </p:nvCxnSpPr>
        <p:spPr>
          <a:xfrm>
            <a:off x="440597" y="6349718"/>
            <a:ext cx="83195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441325" y="6407147"/>
            <a:ext cx="4579408" cy="38311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AND SOURCE go here</a:t>
            </a:r>
          </a:p>
        </p:txBody>
      </p:sp>
    </p:spTree>
    <p:extLst>
      <p:ext uri="{BB962C8B-B14F-4D97-AF65-F5344CB8AC3E}">
        <p14:creationId xmlns:p14="http://schemas.microsoft.com/office/powerpoint/2010/main" val="48137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0" name="Picture 9"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1398" y="6458029"/>
            <a:ext cx="2774933" cy="226632"/>
          </a:xfrm>
          <a:prstGeom prst="rect">
            <a:avLst/>
          </a:prstGeom>
        </p:spPr>
      </p:pic>
      <p:cxnSp>
        <p:nvCxnSpPr>
          <p:cNvPr id="13" name="Straight Connector 12"/>
          <p:cNvCxnSpPr/>
          <p:nvPr userDrawn="1"/>
        </p:nvCxnSpPr>
        <p:spPr>
          <a:xfrm>
            <a:off x="440597" y="6349718"/>
            <a:ext cx="83195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0" hasCustomPrompt="1"/>
          </p:nvPr>
        </p:nvSpPr>
        <p:spPr>
          <a:xfrm>
            <a:off x="441325" y="6407147"/>
            <a:ext cx="4579408" cy="38311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AND SOURCE go here</a:t>
            </a:r>
          </a:p>
        </p:txBody>
      </p:sp>
    </p:spTree>
    <p:extLst>
      <p:ext uri="{BB962C8B-B14F-4D97-AF65-F5344CB8AC3E}">
        <p14:creationId xmlns:p14="http://schemas.microsoft.com/office/powerpoint/2010/main" val="3738611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38E75-1E19-4375-834D-70C3AA915474}" type="datetimeFigureOut">
              <a:rPr lang="en-US" smtClean="0"/>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043F7-4CDE-4AF9-AA0B-0ED7F2386E4F}" type="slidenum">
              <a:rPr lang="en-US" smtClean="0"/>
              <a:t>‹#›</a:t>
            </a:fld>
            <a:endParaRPr lang="en-US"/>
          </a:p>
        </p:txBody>
      </p:sp>
    </p:spTree>
    <p:extLst>
      <p:ext uri="{BB962C8B-B14F-4D97-AF65-F5344CB8AC3E}">
        <p14:creationId xmlns:p14="http://schemas.microsoft.com/office/powerpoint/2010/main" val="358512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73DADF-E5AA-4393-8C97-3601F737BAB7}" type="datetimeFigureOut">
              <a:rPr lang="en-US" smtClean="0">
                <a:solidFill>
                  <a:prstClr val="white">
                    <a:tint val="75000"/>
                  </a:prstClr>
                </a:solidFill>
              </a:rPr>
              <a:pPr/>
              <a:t>9/6/2017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C320B705-6F37-41F9-B6C1-E915A1BCD32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60308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219CF2E-21C9-4AE0-B536-E999B5DEE558}" type="datetimeFigureOut">
              <a:rPr lang="en-US" smtClean="0"/>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31A2B-9CD3-4F55-B462-9D25BBBB7BEA}" type="slidenum">
              <a:rPr lang="en-US" smtClean="0"/>
              <a:t>‹#›</a:t>
            </a:fld>
            <a:endParaRPr lang="en-US"/>
          </a:p>
        </p:txBody>
      </p:sp>
    </p:spTree>
    <p:extLst>
      <p:ext uri="{BB962C8B-B14F-4D97-AF65-F5344CB8AC3E}">
        <p14:creationId xmlns:p14="http://schemas.microsoft.com/office/powerpoint/2010/main" val="3310279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19CF2E-21C9-4AE0-B536-E999B5DEE558}" type="datetimeFigureOut">
              <a:rPr lang="en-US" smtClean="0"/>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31A2B-9CD3-4F55-B462-9D25BBBB7BEA}" type="slidenum">
              <a:rPr lang="en-US" smtClean="0"/>
              <a:t>‹#›</a:t>
            </a:fld>
            <a:endParaRPr lang="en-US"/>
          </a:p>
        </p:txBody>
      </p:sp>
    </p:spTree>
    <p:extLst>
      <p:ext uri="{BB962C8B-B14F-4D97-AF65-F5344CB8AC3E}">
        <p14:creationId xmlns:p14="http://schemas.microsoft.com/office/powerpoint/2010/main" val="701909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19CF2E-21C9-4AE0-B536-E999B5DEE558}" type="datetimeFigureOut">
              <a:rPr lang="en-US" smtClean="0"/>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31A2B-9CD3-4F55-B462-9D25BBBB7BEA}" type="slidenum">
              <a:rPr lang="en-US" smtClean="0"/>
              <a:t>‹#›</a:t>
            </a:fld>
            <a:endParaRPr lang="en-US"/>
          </a:p>
        </p:txBody>
      </p:sp>
    </p:spTree>
    <p:extLst>
      <p:ext uri="{BB962C8B-B14F-4D97-AF65-F5344CB8AC3E}">
        <p14:creationId xmlns:p14="http://schemas.microsoft.com/office/powerpoint/2010/main" val="895327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076A3"/>
        </a:solidFill>
        <a:effectLst/>
      </p:bgPr>
    </p:bg>
    <p:spTree>
      <p:nvGrpSpPr>
        <p:cNvPr id="1" name=""/>
        <p:cNvGrpSpPr/>
        <p:nvPr/>
      </p:nvGrpSpPr>
      <p:grpSpPr>
        <a:xfrm>
          <a:off x="0" y="0"/>
          <a:ext cx="0" cy="0"/>
          <a:chOff x="0" y="0"/>
          <a:chExt cx="0" cy="0"/>
        </a:xfrm>
      </p:grpSpPr>
      <p:pic>
        <p:nvPicPr>
          <p:cNvPr id="7" name="Picture 6" descr="Reversed-GoldBackgroun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597" y="-1"/>
            <a:ext cx="2805487" cy="1322498"/>
          </a:xfrm>
          <a:prstGeom prst="rect">
            <a:avLst/>
          </a:prstGeom>
        </p:spPr>
      </p:pic>
      <p:cxnSp>
        <p:nvCxnSpPr>
          <p:cNvPr id="8" name="Straight Connector 7"/>
          <p:cNvCxnSpPr/>
          <p:nvPr userDrawn="1"/>
        </p:nvCxnSpPr>
        <p:spPr>
          <a:xfrm>
            <a:off x="440597" y="632460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6407148"/>
            <a:ext cx="8053388" cy="323850"/>
          </a:xfrm>
        </p:spPr>
        <p:txBody>
          <a:bodyPr lIns="0">
            <a:normAutofit/>
          </a:bodyPr>
          <a:lstStyle>
            <a:lvl1pPr marL="0" indent="0" algn="l">
              <a:buNone/>
              <a:defRPr sz="900" b="0" cap="all"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Author names go here, author name, author name</a:t>
            </a:r>
          </a:p>
        </p:txBody>
      </p:sp>
      <p:sp>
        <p:nvSpPr>
          <p:cNvPr id="2" name="Title 1"/>
          <p:cNvSpPr>
            <a:spLocks noGrp="1"/>
          </p:cNvSpPr>
          <p:nvPr>
            <p:ph type="title"/>
          </p:nvPr>
        </p:nvSpPr>
        <p:spPr>
          <a:xfrm>
            <a:off x="440597" y="2184400"/>
            <a:ext cx="8054116" cy="3234267"/>
          </a:xfrm>
        </p:spPr>
        <p:txBody>
          <a:bodyPr anchor="b" anchorCtr="0">
            <a:noAutofit/>
          </a:bodyPr>
          <a:lstStyle>
            <a:lvl1pPr algn="l">
              <a:defRPr sz="7000" b="0" i="0" cap="all">
                <a:solidFill>
                  <a:schemeClr val="bg1"/>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440597" y="5503334"/>
            <a:ext cx="8054116" cy="718990"/>
          </a:xfrm>
        </p:spPr>
        <p:txBody>
          <a:bodyPr lIns="0" rIns="0" anchor="b">
            <a:noAutofit/>
          </a:bodyPr>
          <a:lstStyle>
            <a:lvl1pPr marL="0" indent="0">
              <a:lnSpc>
                <a:spcPct val="100000"/>
              </a:lnSpc>
              <a:spcBef>
                <a:spcPts val="0"/>
              </a:spcBef>
              <a:spcAft>
                <a:spcPts val="0"/>
              </a:spcAft>
              <a:buNone/>
              <a:defRPr sz="2000" i="1" kern="1000" cap="none" spc="-50">
                <a:solidFill>
                  <a:srgbClr val="FFFFFF"/>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34155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9CF2E-21C9-4AE0-B536-E999B5DEE558}" type="datetimeFigureOut">
              <a:rPr lang="en-US" smtClean="0"/>
              <a:t>9/6/2017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631A2B-9CD3-4F55-B462-9D25BBBB7BEA}" type="slidenum">
              <a:rPr lang="en-US" smtClean="0"/>
              <a:t>‹#›</a:t>
            </a:fld>
            <a:endParaRPr lang="en-US"/>
          </a:p>
        </p:txBody>
      </p:sp>
    </p:spTree>
    <p:extLst>
      <p:ext uri="{BB962C8B-B14F-4D97-AF65-F5344CB8AC3E}">
        <p14:creationId xmlns:p14="http://schemas.microsoft.com/office/powerpoint/2010/main" val="1622890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19CF2E-21C9-4AE0-B536-E999B5DEE558}" type="datetimeFigureOut">
              <a:rPr lang="en-US" smtClean="0"/>
              <a:t>9/6/2017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631A2B-9CD3-4F55-B462-9D25BBBB7BEA}" type="slidenum">
              <a:rPr lang="en-US" smtClean="0"/>
              <a:t>‹#›</a:t>
            </a:fld>
            <a:endParaRPr lang="en-US"/>
          </a:p>
        </p:txBody>
      </p:sp>
    </p:spTree>
    <p:extLst>
      <p:ext uri="{BB962C8B-B14F-4D97-AF65-F5344CB8AC3E}">
        <p14:creationId xmlns:p14="http://schemas.microsoft.com/office/powerpoint/2010/main" val="2702052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19CF2E-21C9-4AE0-B536-E999B5DEE558}" type="datetimeFigureOut">
              <a:rPr lang="en-US" smtClean="0"/>
              <a:t>9/6/2017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631A2B-9CD3-4F55-B462-9D25BBBB7BEA}" type="slidenum">
              <a:rPr lang="en-US" smtClean="0"/>
              <a:t>‹#›</a:t>
            </a:fld>
            <a:endParaRPr lang="en-US"/>
          </a:p>
        </p:txBody>
      </p:sp>
    </p:spTree>
    <p:extLst>
      <p:ext uri="{BB962C8B-B14F-4D97-AF65-F5344CB8AC3E}">
        <p14:creationId xmlns:p14="http://schemas.microsoft.com/office/powerpoint/2010/main" val="2028885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19CF2E-21C9-4AE0-B536-E999B5DEE558}" type="datetimeFigureOut">
              <a:rPr lang="en-US" smtClean="0"/>
              <a:t>9/6/2017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631A2B-9CD3-4F55-B462-9D25BBBB7BEA}" type="slidenum">
              <a:rPr lang="en-US" smtClean="0"/>
              <a:t>‹#›</a:t>
            </a:fld>
            <a:endParaRPr lang="en-US"/>
          </a:p>
        </p:txBody>
      </p:sp>
    </p:spTree>
    <p:extLst>
      <p:ext uri="{BB962C8B-B14F-4D97-AF65-F5344CB8AC3E}">
        <p14:creationId xmlns:p14="http://schemas.microsoft.com/office/powerpoint/2010/main" val="1159860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219CF2E-21C9-4AE0-B536-E999B5DEE558}" type="datetimeFigureOut">
              <a:rPr lang="en-US" smtClean="0"/>
              <a:t>9/6/2017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631A2B-9CD3-4F55-B462-9D25BBBB7BEA}" type="slidenum">
              <a:rPr lang="en-US" smtClean="0"/>
              <a:t>‹#›</a:t>
            </a:fld>
            <a:endParaRPr lang="en-US"/>
          </a:p>
        </p:txBody>
      </p:sp>
    </p:spTree>
    <p:extLst>
      <p:ext uri="{BB962C8B-B14F-4D97-AF65-F5344CB8AC3E}">
        <p14:creationId xmlns:p14="http://schemas.microsoft.com/office/powerpoint/2010/main" val="3749641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219CF2E-21C9-4AE0-B536-E999B5DEE558}" type="datetimeFigureOut">
              <a:rPr lang="en-US" smtClean="0"/>
              <a:t>9/6/2017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631A2B-9CD3-4F55-B462-9D25BBBB7BEA}" type="slidenum">
              <a:rPr lang="en-US" smtClean="0"/>
              <a:t>‹#›</a:t>
            </a:fld>
            <a:endParaRPr lang="en-US"/>
          </a:p>
        </p:txBody>
      </p:sp>
    </p:spTree>
    <p:extLst>
      <p:ext uri="{BB962C8B-B14F-4D97-AF65-F5344CB8AC3E}">
        <p14:creationId xmlns:p14="http://schemas.microsoft.com/office/powerpoint/2010/main" val="1205650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19CF2E-21C9-4AE0-B536-E999B5DEE558}" type="datetimeFigureOut">
              <a:rPr lang="en-US" smtClean="0"/>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31A2B-9CD3-4F55-B462-9D25BBBB7BEA}" type="slidenum">
              <a:rPr lang="en-US" smtClean="0"/>
              <a:t>‹#›</a:t>
            </a:fld>
            <a:endParaRPr lang="en-US"/>
          </a:p>
        </p:txBody>
      </p:sp>
    </p:spTree>
    <p:extLst>
      <p:ext uri="{BB962C8B-B14F-4D97-AF65-F5344CB8AC3E}">
        <p14:creationId xmlns:p14="http://schemas.microsoft.com/office/powerpoint/2010/main" val="2797162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19CF2E-21C9-4AE0-B536-E999B5DEE558}" type="datetimeFigureOut">
              <a:rPr lang="en-US" smtClean="0"/>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631A2B-9CD3-4F55-B462-9D25BBBB7BEA}" type="slidenum">
              <a:rPr lang="en-US" smtClean="0"/>
              <a:t>‹#›</a:t>
            </a:fld>
            <a:endParaRPr lang="en-US"/>
          </a:p>
        </p:txBody>
      </p:sp>
    </p:spTree>
    <p:extLst>
      <p:ext uri="{BB962C8B-B14F-4D97-AF65-F5344CB8AC3E}">
        <p14:creationId xmlns:p14="http://schemas.microsoft.com/office/powerpoint/2010/main" val="2409434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rgbClr val="CD0034"/>
        </a:solidFill>
        <a:effectLst/>
      </p:bgPr>
    </p:bg>
    <p:spTree>
      <p:nvGrpSpPr>
        <p:cNvPr id="1" name=""/>
        <p:cNvGrpSpPr/>
        <p:nvPr/>
      </p:nvGrpSpPr>
      <p:grpSpPr>
        <a:xfrm>
          <a:off x="0" y="0"/>
          <a:ext cx="0" cy="0"/>
          <a:chOff x="0" y="0"/>
          <a:chExt cx="0" cy="0"/>
        </a:xfrm>
      </p:grpSpPr>
      <p:pic>
        <p:nvPicPr>
          <p:cNvPr id="7" name="Picture 6" descr="Reversed-GoldBackgroun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597" y="-1"/>
            <a:ext cx="2805487" cy="1322498"/>
          </a:xfrm>
          <a:prstGeom prst="rect">
            <a:avLst/>
          </a:prstGeom>
        </p:spPr>
      </p:pic>
      <p:cxnSp>
        <p:nvCxnSpPr>
          <p:cNvPr id="8" name="Straight Connector 7"/>
          <p:cNvCxnSpPr/>
          <p:nvPr userDrawn="1"/>
        </p:nvCxnSpPr>
        <p:spPr>
          <a:xfrm>
            <a:off x="440597" y="632460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6407148"/>
            <a:ext cx="8053388" cy="323850"/>
          </a:xfrm>
        </p:spPr>
        <p:txBody>
          <a:bodyPr lIns="0">
            <a:normAutofit/>
          </a:bodyPr>
          <a:lstStyle>
            <a:lvl1pPr marL="0" indent="0" algn="l">
              <a:buNone/>
              <a:defRPr sz="900" b="0" cap="all"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Author names go here, author name, author name</a:t>
            </a:r>
          </a:p>
        </p:txBody>
      </p:sp>
      <p:sp>
        <p:nvSpPr>
          <p:cNvPr id="2" name="Title 1"/>
          <p:cNvSpPr>
            <a:spLocks noGrp="1"/>
          </p:cNvSpPr>
          <p:nvPr>
            <p:ph type="title"/>
          </p:nvPr>
        </p:nvSpPr>
        <p:spPr>
          <a:xfrm>
            <a:off x="440597" y="2184400"/>
            <a:ext cx="8054116" cy="3234267"/>
          </a:xfrm>
        </p:spPr>
        <p:txBody>
          <a:bodyPr anchor="b" anchorCtr="0">
            <a:noAutofit/>
          </a:bodyPr>
          <a:lstStyle>
            <a:lvl1pPr algn="l">
              <a:defRPr sz="7000" b="0" i="0" cap="all">
                <a:solidFill>
                  <a:schemeClr val="bg1"/>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440597" y="5503334"/>
            <a:ext cx="8054116" cy="718990"/>
          </a:xfrm>
        </p:spPr>
        <p:txBody>
          <a:bodyPr lIns="0" rIns="0" anchor="b">
            <a:noAutofit/>
          </a:bodyPr>
          <a:lstStyle>
            <a:lvl1pPr marL="0" indent="0">
              <a:lnSpc>
                <a:spcPct val="100000"/>
              </a:lnSpc>
              <a:spcBef>
                <a:spcPts val="0"/>
              </a:spcBef>
              <a:spcAft>
                <a:spcPts val="0"/>
              </a:spcAft>
              <a:buNone/>
              <a:defRPr sz="2000" i="1" kern="1000" cap="none" spc="-50">
                <a:solidFill>
                  <a:srgbClr val="FFFFFF"/>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90402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2">
    <p:bg>
      <p:bgPr>
        <a:solidFill>
          <a:srgbClr val="007A4D"/>
        </a:solidFill>
        <a:effectLst/>
      </p:bgPr>
    </p:bg>
    <p:spTree>
      <p:nvGrpSpPr>
        <p:cNvPr id="1" name=""/>
        <p:cNvGrpSpPr/>
        <p:nvPr/>
      </p:nvGrpSpPr>
      <p:grpSpPr>
        <a:xfrm>
          <a:off x="0" y="0"/>
          <a:ext cx="0" cy="0"/>
          <a:chOff x="0" y="0"/>
          <a:chExt cx="0" cy="0"/>
        </a:xfrm>
      </p:grpSpPr>
      <p:pic>
        <p:nvPicPr>
          <p:cNvPr id="7" name="Picture 6" descr="Reversed-GoldBackgroun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597" y="-1"/>
            <a:ext cx="2805487" cy="1322498"/>
          </a:xfrm>
          <a:prstGeom prst="rect">
            <a:avLst/>
          </a:prstGeom>
        </p:spPr>
      </p:pic>
      <p:cxnSp>
        <p:nvCxnSpPr>
          <p:cNvPr id="8" name="Straight Connector 7"/>
          <p:cNvCxnSpPr/>
          <p:nvPr userDrawn="1"/>
        </p:nvCxnSpPr>
        <p:spPr>
          <a:xfrm>
            <a:off x="440597" y="632460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6407148"/>
            <a:ext cx="8053388" cy="323850"/>
          </a:xfrm>
        </p:spPr>
        <p:txBody>
          <a:bodyPr lIns="0">
            <a:normAutofit/>
          </a:bodyPr>
          <a:lstStyle>
            <a:lvl1pPr marL="0" indent="0" algn="l">
              <a:buNone/>
              <a:defRPr sz="900" b="0" cap="all"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Author names go here, author name, author name</a:t>
            </a:r>
          </a:p>
        </p:txBody>
      </p:sp>
      <p:sp>
        <p:nvSpPr>
          <p:cNvPr id="2" name="Title 1"/>
          <p:cNvSpPr>
            <a:spLocks noGrp="1"/>
          </p:cNvSpPr>
          <p:nvPr>
            <p:ph type="title"/>
          </p:nvPr>
        </p:nvSpPr>
        <p:spPr>
          <a:xfrm>
            <a:off x="440597" y="2184400"/>
            <a:ext cx="8054116" cy="3234267"/>
          </a:xfrm>
        </p:spPr>
        <p:txBody>
          <a:bodyPr anchor="b" anchorCtr="0">
            <a:noAutofit/>
          </a:bodyPr>
          <a:lstStyle>
            <a:lvl1pPr algn="l">
              <a:defRPr sz="7000" b="0" i="0" cap="all">
                <a:solidFill>
                  <a:schemeClr val="bg1"/>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440597" y="5503334"/>
            <a:ext cx="8054116" cy="718990"/>
          </a:xfrm>
        </p:spPr>
        <p:txBody>
          <a:bodyPr lIns="0" rIns="0" anchor="b">
            <a:noAutofit/>
          </a:bodyPr>
          <a:lstStyle>
            <a:lvl1pPr marL="0" indent="0">
              <a:lnSpc>
                <a:spcPct val="100000"/>
              </a:lnSpc>
              <a:spcBef>
                <a:spcPts val="0"/>
              </a:spcBef>
              <a:spcAft>
                <a:spcPts val="0"/>
              </a:spcAft>
              <a:buNone/>
              <a:defRPr sz="2000" i="1" kern="1000" cap="none" spc="-50">
                <a:solidFill>
                  <a:srgbClr val="FFFFFF"/>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38523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2">
    <p:bg>
      <p:bgPr>
        <a:solidFill>
          <a:srgbClr val="71105E"/>
        </a:solidFill>
        <a:effectLst/>
      </p:bgPr>
    </p:bg>
    <p:spTree>
      <p:nvGrpSpPr>
        <p:cNvPr id="1" name=""/>
        <p:cNvGrpSpPr/>
        <p:nvPr/>
      </p:nvGrpSpPr>
      <p:grpSpPr>
        <a:xfrm>
          <a:off x="0" y="0"/>
          <a:ext cx="0" cy="0"/>
          <a:chOff x="0" y="0"/>
          <a:chExt cx="0" cy="0"/>
        </a:xfrm>
      </p:grpSpPr>
      <p:pic>
        <p:nvPicPr>
          <p:cNvPr id="7" name="Picture 6" descr="Reversed-GoldBackgroun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597" y="-1"/>
            <a:ext cx="2805487" cy="1322498"/>
          </a:xfrm>
          <a:prstGeom prst="rect">
            <a:avLst/>
          </a:prstGeom>
        </p:spPr>
      </p:pic>
      <p:cxnSp>
        <p:nvCxnSpPr>
          <p:cNvPr id="8" name="Straight Connector 7"/>
          <p:cNvCxnSpPr/>
          <p:nvPr userDrawn="1"/>
        </p:nvCxnSpPr>
        <p:spPr>
          <a:xfrm>
            <a:off x="440597" y="632460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6407148"/>
            <a:ext cx="8053388" cy="323850"/>
          </a:xfrm>
        </p:spPr>
        <p:txBody>
          <a:bodyPr lIns="0">
            <a:normAutofit/>
          </a:bodyPr>
          <a:lstStyle>
            <a:lvl1pPr marL="0" indent="0" algn="l">
              <a:buNone/>
              <a:defRPr sz="900" b="0" cap="all"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Author names go here, author name, author name</a:t>
            </a:r>
          </a:p>
        </p:txBody>
      </p:sp>
      <p:sp>
        <p:nvSpPr>
          <p:cNvPr id="2" name="Title 1"/>
          <p:cNvSpPr>
            <a:spLocks noGrp="1"/>
          </p:cNvSpPr>
          <p:nvPr>
            <p:ph type="title"/>
          </p:nvPr>
        </p:nvSpPr>
        <p:spPr>
          <a:xfrm>
            <a:off x="440597" y="2184400"/>
            <a:ext cx="8054116" cy="3234267"/>
          </a:xfrm>
        </p:spPr>
        <p:txBody>
          <a:bodyPr anchor="b" anchorCtr="0">
            <a:noAutofit/>
          </a:bodyPr>
          <a:lstStyle>
            <a:lvl1pPr algn="l">
              <a:defRPr sz="7000" b="0" i="0" cap="all">
                <a:solidFill>
                  <a:schemeClr val="bg1"/>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440597" y="5503334"/>
            <a:ext cx="8054116" cy="718990"/>
          </a:xfrm>
        </p:spPr>
        <p:txBody>
          <a:bodyPr lIns="0" rIns="0" anchor="b">
            <a:noAutofit/>
          </a:bodyPr>
          <a:lstStyle>
            <a:lvl1pPr marL="0" indent="0">
              <a:lnSpc>
                <a:spcPct val="100000"/>
              </a:lnSpc>
              <a:spcBef>
                <a:spcPts val="0"/>
              </a:spcBef>
              <a:spcAft>
                <a:spcPts val="0"/>
              </a:spcAft>
              <a:buNone/>
              <a:defRPr sz="2000" i="1" kern="1000" cap="none" spc="-50">
                <a:solidFill>
                  <a:srgbClr val="FFFFFF"/>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4327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793914"/>
          </a:xfrm>
        </p:spPr>
        <p:txBody>
          <a:bodyPr anchor="t">
            <a:normAutofit/>
          </a:bodyPr>
          <a:lstStyle>
            <a:lvl1pPr algn="l">
              <a:defRPr sz="2800" b="1">
                <a:solidFill>
                  <a:srgbClr val="F0AB00"/>
                </a:solidFill>
                <a:latin typeface="Arial"/>
                <a:cs typeface="Aria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1398" y="6458029"/>
            <a:ext cx="2774933" cy="226632"/>
          </a:xfrm>
          <a:prstGeom prst="rect">
            <a:avLst/>
          </a:prstGeom>
        </p:spPr>
      </p:pic>
      <p:cxnSp>
        <p:nvCxnSpPr>
          <p:cNvPr id="8" name="Straight Connector 7"/>
          <p:cNvCxnSpPr/>
          <p:nvPr userDrawn="1"/>
        </p:nvCxnSpPr>
        <p:spPr>
          <a:xfrm>
            <a:off x="440597" y="6349718"/>
            <a:ext cx="83195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441325" y="6407147"/>
            <a:ext cx="4579408" cy="38311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AND SOURCE go here</a:t>
            </a:r>
          </a:p>
        </p:txBody>
      </p:sp>
    </p:spTree>
    <p:extLst>
      <p:ext uri="{BB962C8B-B14F-4D97-AF65-F5344CB8AC3E}">
        <p14:creationId xmlns:p14="http://schemas.microsoft.com/office/powerpoint/2010/main" val="2562072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8"/>
            <a:ext cx="8686800" cy="563562"/>
          </a:xfrm>
          <a:solidFill>
            <a:schemeClr val="tx1">
              <a:alpha val="70000"/>
            </a:schemeClr>
          </a:solidFill>
        </p:spPr>
        <p:txBody>
          <a:bodyPr lIns="457200" anchor="t">
            <a:normAutofit/>
          </a:bodyPr>
          <a:lstStyle>
            <a:lvl1pPr algn="l">
              <a:defRPr sz="2800" b="1">
                <a:solidFill>
                  <a:srgbClr val="F0AB00"/>
                </a:solidFill>
                <a:latin typeface="Arial"/>
                <a:cs typeface="Aria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p:cNvSpPr>
            <a:spLocks noGrp="1"/>
          </p:cNvSpPr>
          <p:nvPr>
            <p:ph type="body" sz="quarter" idx="10" hasCustomPrompt="1"/>
          </p:nvPr>
        </p:nvSpPr>
        <p:spPr>
          <a:xfrm>
            <a:off x="441325" y="6407147"/>
            <a:ext cx="4579408" cy="383119"/>
          </a:xfrm>
        </p:spPr>
        <p:txBody>
          <a:bodyPr lIns="0" anchor="ctr" anchorCtr="0">
            <a:noAutofit/>
          </a:bodyPr>
          <a:lstStyle>
            <a:lvl1pPr marL="0" indent="0" algn="l">
              <a:buNone/>
              <a:defRPr sz="900" b="0" cap="none"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NOTES AND SOURCE go here</a:t>
            </a:r>
          </a:p>
        </p:txBody>
      </p:sp>
      <p:cxnSp>
        <p:nvCxnSpPr>
          <p:cNvPr id="10" name="Straight Connector 9"/>
          <p:cNvCxnSpPr/>
          <p:nvPr userDrawn="1"/>
        </p:nvCxnSpPr>
        <p:spPr>
          <a:xfrm>
            <a:off x="440597" y="632460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Gold-Black.png"/>
          <p:cNvPicPr>
            <a:picLocks noChangeAspect="1"/>
          </p:cNvPicPr>
          <p:nvPr userDrawn="1"/>
        </p:nvPicPr>
        <p:blipFill>
          <a:blip r:embed="rId2"/>
          <a:stretch>
            <a:fillRect/>
          </a:stretch>
        </p:blipFill>
        <p:spPr>
          <a:xfrm>
            <a:off x="5991398" y="6458922"/>
            <a:ext cx="2774933" cy="224846"/>
          </a:xfrm>
          <a:prstGeom prst="rect">
            <a:avLst/>
          </a:prstGeom>
        </p:spPr>
      </p:pic>
    </p:spTree>
    <p:extLst>
      <p:ext uri="{BB962C8B-B14F-4D97-AF65-F5344CB8AC3E}">
        <p14:creationId xmlns:p14="http://schemas.microsoft.com/office/powerpoint/2010/main" val="1976420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actoid Slide">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a:xfrm>
            <a:off x="457200" y="1658936"/>
            <a:ext cx="3344333" cy="3421064"/>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2743F4-50CA-E04D-8465-7927D6A2DDB5}" type="datetimeFigureOut">
              <a:rPr lang="en-US" smtClean="0"/>
              <a:pPr/>
              <a:t>9/6/2017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54FB0FA-1F4E-0144-8AFC-60E32D3AB949}" type="slidenum">
              <a:rPr lang="en-US" smtClean="0"/>
              <a:t>‹#›</a:t>
            </a:fld>
            <a:endParaRPr lang="en-US"/>
          </a:p>
        </p:txBody>
      </p:sp>
      <p:sp>
        <p:nvSpPr>
          <p:cNvPr id="7" name="Text Placeholder 6"/>
          <p:cNvSpPr>
            <a:spLocks noGrp="1"/>
          </p:cNvSpPr>
          <p:nvPr>
            <p:ph type="body" sz="quarter" idx="13"/>
          </p:nvPr>
        </p:nvSpPr>
        <p:spPr>
          <a:xfrm>
            <a:off x="457200" y="1658937"/>
            <a:ext cx="3166533" cy="3048529"/>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370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8"/>
            <a:ext cx="8686800" cy="563562"/>
          </a:xfrm>
          <a:solidFill>
            <a:schemeClr val="tx1">
              <a:alpha val="70000"/>
            </a:schemeClr>
          </a:solidFill>
        </p:spPr>
        <p:txBody>
          <a:bodyPr lIns="457200" anchor="t">
            <a:normAutofit/>
          </a:bodyPr>
          <a:lstStyle>
            <a:lvl1pPr algn="l">
              <a:defRPr sz="2800" b="1">
                <a:solidFill>
                  <a:srgbClr val="F0AB00"/>
                </a:solidFill>
                <a:latin typeface="Arial"/>
                <a:cs typeface="Arial"/>
              </a:defRPr>
            </a:lvl1pPr>
          </a:lstStyle>
          <a:p>
            <a:r>
              <a:rPr lang="en-US" dirty="0"/>
              <a:t>CLICK TO EDIT MASTER TITLE STYLE</a:t>
            </a:r>
          </a:p>
        </p:txBody>
      </p:sp>
      <p:sp>
        <p:nvSpPr>
          <p:cNvPr id="13" name="Text Placeholder 4"/>
          <p:cNvSpPr>
            <a:spLocks noGrp="1"/>
          </p:cNvSpPr>
          <p:nvPr>
            <p:ph type="body" sz="quarter" idx="10" hasCustomPrompt="1"/>
          </p:nvPr>
        </p:nvSpPr>
        <p:spPr>
          <a:xfrm>
            <a:off x="441325" y="6407147"/>
            <a:ext cx="4579408" cy="383119"/>
          </a:xfrm>
        </p:spPr>
        <p:txBody>
          <a:bodyPr lIns="0" anchor="ctr" anchorCtr="0">
            <a:noAutofit/>
          </a:bodyPr>
          <a:lstStyle>
            <a:lvl1pPr marL="0" indent="0" algn="l">
              <a:buNone/>
              <a:defRPr sz="900" b="0" cap="none"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NOTES AND SOURCE go here</a:t>
            </a:r>
          </a:p>
        </p:txBody>
      </p:sp>
      <p:cxnSp>
        <p:nvCxnSpPr>
          <p:cNvPr id="10" name="Straight Connector 9"/>
          <p:cNvCxnSpPr/>
          <p:nvPr userDrawn="1"/>
        </p:nvCxnSpPr>
        <p:spPr>
          <a:xfrm>
            <a:off x="440597" y="632460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Gold-Black.png"/>
          <p:cNvPicPr>
            <a:picLocks noChangeAspect="1"/>
          </p:cNvPicPr>
          <p:nvPr userDrawn="1"/>
        </p:nvPicPr>
        <p:blipFill>
          <a:blip r:embed="rId2"/>
          <a:stretch>
            <a:fillRect/>
          </a:stretch>
        </p:blipFill>
        <p:spPr>
          <a:xfrm>
            <a:off x="5991398" y="6458922"/>
            <a:ext cx="2774933" cy="224846"/>
          </a:xfrm>
          <a:prstGeom prst="rect">
            <a:avLst/>
          </a:prstGeom>
        </p:spPr>
      </p:pic>
    </p:spTree>
    <p:extLst>
      <p:ext uri="{BB962C8B-B14F-4D97-AF65-F5344CB8AC3E}">
        <p14:creationId xmlns:p14="http://schemas.microsoft.com/office/powerpoint/2010/main" val="1520581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0" tIns="45720" rIns="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t" anchorCtr="0"/>
          <a:lstStyle>
            <a:lvl1pPr algn="l">
              <a:defRPr sz="900" cap="all" baseline="0">
                <a:solidFill>
                  <a:schemeClr val="tx1"/>
                </a:solidFill>
                <a:latin typeface=""/>
              </a:defRPr>
            </a:lvl1pPr>
          </a:lstStyle>
          <a:p>
            <a:fld id="{3C2743F4-50CA-E04D-8465-7927D6A2DDB5}" type="datetimeFigureOut">
              <a:rPr lang="en-US" smtClean="0"/>
              <a:pPr/>
              <a:t>9/6/2017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FB0FA-1F4E-0144-8AFC-60E32D3AB949}" type="slidenum">
              <a:rPr lang="en-US" smtClean="0"/>
              <a:t>‹#›</a:t>
            </a:fld>
            <a:endParaRPr lang="en-US"/>
          </a:p>
        </p:txBody>
      </p:sp>
    </p:spTree>
    <p:extLst>
      <p:ext uri="{BB962C8B-B14F-4D97-AF65-F5344CB8AC3E}">
        <p14:creationId xmlns:p14="http://schemas.microsoft.com/office/powerpoint/2010/main" val="255988116"/>
      </p:ext>
    </p:extLst>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50" r:id="rId7"/>
    <p:sldLayoutId id="2147483668" r:id="rId8"/>
    <p:sldLayoutId id="2147483667" r:id="rId9"/>
    <p:sldLayoutId id="2147483652" r:id="rId10"/>
    <p:sldLayoutId id="2147483653" r:id="rId11"/>
    <p:sldLayoutId id="2147483654" r:id="rId12"/>
    <p:sldLayoutId id="2147483655" r:id="rId13"/>
    <p:sldLayoutId id="2147483649" r:id="rId14"/>
    <p:sldLayoutId id="2147483670" r:id="rId15"/>
    <p:sldLayoutId id="2147483683" r:id="rId16"/>
  </p:sldLayoutIdLst>
  <p:txStyles>
    <p:titleStyle>
      <a:lvl1pPr algn="l" defTabSz="457200" rtl="0" eaLnBrk="1" latinLnBrk="0" hangingPunct="1">
        <a:spcBef>
          <a:spcPct val="0"/>
        </a:spcBef>
        <a:buNone/>
        <a:defRPr sz="2800" b="1" kern="1200" cap="all">
          <a:solidFill>
            <a:srgbClr val="F0AB00"/>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219CF2E-21C9-4AE0-B536-E999B5DEE558}" type="datetimeFigureOut">
              <a:rPr lang="en-US" smtClean="0"/>
              <a:t>9/6/2017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5631A2B-9CD3-4F55-B462-9D25BBBB7BEA}" type="slidenum">
              <a:rPr lang="en-US" smtClean="0"/>
              <a:t>‹#›</a:t>
            </a:fld>
            <a:endParaRPr lang="en-US"/>
          </a:p>
        </p:txBody>
      </p:sp>
    </p:spTree>
    <p:extLst>
      <p:ext uri="{BB962C8B-B14F-4D97-AF65-F5344CB8AC3E}">
        <p14:creationId xmlns:p14="http://schemas.microsoft.com/office/powerpoint/2010/main" val="253385134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diagramLayout" Target="../diagrams/layout2.xml"/><Relationship Id="rId7" Type="http://schemas.openxmlformats.org/officeDocument/2006/relationships/image" Target="../media/image18.png"/><Relationship Id="rId2" Type="http://schemas.openxmlformats.org/officeDocument/2006/relationships/diagramData" Target="../diagrams/data2.xml"/><Relationship Id="rId1" Type="http://schemas.openxmlformats.org/officeDocument/2006/relationships/slideLayout" Target="../slideLayouts/slideLayout2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24.JP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gif"/><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Rachael Petersen, Acting Director, and Mikaela </a:t>
            </a:r>
            <a:r>
              <a:rPr lang="en-US" dirty="0" err="1"/>
              <a:t>WeissE</a:t>
            </a:r>
            <a:r>
              <a:rPr lang="en-US" dirty="0"/>
              <a:t>, Research Analyst</a:t>
            </a:r>
          </a:p>
          <a:p>
            <a:endParaRPr lang="en-US" dirty="0"/>
          </a:p>
        </p:txBody>
      </p:sp>
      <p:sp>
        <p:nvSpPr>
          <p:cNvPr id="3" name="Title 2"/>
          <p:cNvSpPr>
            <a:spLocks noGrp="1"/>
          </p:cNvSpPr>
          <p:nvPr>
            <p:ph type="title"/>
          </p:nvPr>
        </p:nvSpPr>
        <p:spPr/>
        <p:txBody>
          <a:bodyPr/>
          <a:lstStyle/>
          <a:p>
            <a:r>
              <a:rPr lang="en-US" dirty="0"/>
              <a:t>Early warning: GFW user experience and lessons learned </a:t>
            </a:r>
          </a:p>
        </p:txBody>
      </p:sp>
      <p:sp>
        <p:nvSpPr>
          <p:cNvPr id="4" name="Text Placeholder 3"/>
          <p:cNvSpPr>
            <a:spLocks noGrp="1"/>
          </p:cNvSpPr>
          <p:nvPr>
            <p:ph type="body" idx="1"/>
          </p:nvPr>
        </p:nvSpPr>
        <p:spPr/>
        <p:txBody>
          <a:bodyPr/>
          <a:lstStyle/>
          <a:p>
            <a:r>
              <a:rPr lang="en-US" dirty="0"/>
              <a:t>4 September 2017, SDCG EW </a:t>
            </a:r>
          </a:p>
        </p:txBody>
      </p:sp>
      <p:pic>
        <p:nvPicPr>
          <p:cNvPr id="6" name="Picture 5"/>
          <p:cNvPicPr>
            <a:picLocks noChangeAspect="1"/>
          </p:cNvPicPr>
          <p:nvPr/>
        </p:nvPicPr>
        <p:blipFill>
          <a:blip r:embed="rId3"/>
          <a:stretch>
            <a:fillRect/>
          </a:stretch>
        </p:blipFill>
        <p:spPr>
          <a:xfrm>
            <a:off x="6305459" y="0"/>
            <a:ext cx="2113063" cy="2190750"/>
          </a:xfrm>
          <a:prstGeom prst="rect">
            <a:avLst/>
          </a:prstGeom>
        </p:spPr>
      </p:pic>
    </p:spTree>
    <p:extLst>
      <p:ext uri="{BB962C8B-B14F-4D97-AF65-F5344CB8AC3E}">
        <p14:creationId xmlns:p14="http://schemas.microsoft.com/office/powerpoint/2010/main" val="3080208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 17"/>
          <p:cNvGraphicFramePr/>
          <p:nvPr>
            <p:extLst>
              <p:ext uri="{D42A27DB-BD31-4B8C-83A1-F6EECF244321}">
                <p14:modId xmlns:p14="http://schemas.microsoft.com/office/powerpoint/2010/main" val="3570284047"/>
              </p:ext>
            </p:extLst>
          </p:nvPr>
        </p:nvGraphicFramePr>
        <p:xfrm>
          <a:off x="681756" y="191117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p:cNvGrpSpPr/>
          <p:nvPr/>
        </p:nvGrpSpPr>
        <p:grpSpPr>
          <a:xfrm>
            <a:off x="563923" y="0"/>
            <a:ext cx="2655093" cy="5418667"/>
            <a:chOff x="1706" y="0"/>
            <a:chExt cx="2655093" cy="5418667"/>
          </a:xfrm>
        </p:grpSpPr>
        <p:sp>
          <p:nvSpPr>
            <p:cNvPr id="16" name="Rectangle: Rounded Corners 15"/>
            <p:cNvSpPr/>
            <p:nvPr/>
          </p:nvSpPr>
          <p:spPr>
            <a:xfrm>
              <a:off x="1706" y="0"/>
              <a:ext cx="2655093" cy="5418667"/>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7" name="Rectangle: Rounded Corners 4"/>
            <p:cNvSpPr txBox="1"/>
            <p:nvPr/>
          </p:nvSpPr>
          <p:spPr>
            <a:xfrm>
              <a:off x="1706" y="2167466"/>
              <a:ext cx="2655093" cy="28236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t" anchorCtr="1">
              <a:noAutofit/>
            </a:bodyPr>
            <a:lstStyle/>
            <a:p>
              <a:pPr marL="0" lvl="0" indent="0" algn="l"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Monitoring</a:t>
              </a:r>
              <a:endParaRPr lang="en-US" sz="1900" b="1" kern="1200" dirty="0">
                <a:latin typeface="Arial" panose="020B0604020202020204" pitchFamily="34" charset="0"/>
                <a:cs typeface="Arial" panose="020B0604020202020204" pitchFamily="34" charset="0"/>
              </a:endParaRPr>
            </a:p>
            <a:p>
              <a:pPr marL="0" lvl="1" algn="l" defTabSz="622300">
                <a:lnSpc>
                  <a:spcPct val="90000"/>
                </a:lnSpc>
                <a:spcBef>
                  <a:spcPct val="0"/>
                </a:spcBef>
                <a:spcAft>
                  <a:spcPct val="15000"/>
                </a:spcAft>
              </a:pPr>
              <a:endParaRPr lang="en-US" sz="1400" kern="1200" dirty="0">
                <a:latin typeface="Arial" panose="020B0604020202020204" pitchFamily="34" charset="0"/>
                <a:cs typeface="Arial" panose="020B0604020202020204" pitchFamily="34" charset="0"/>
              </a:endParaRPr>
            </a:p>
            <a:p>
              <a:pPr marL="0" lvl="1" algn="l" defTabSz="622300">
                <a:lnSpc>
                  <a:spcPct val="90000"/>
                </a:lnSpc>
                <a:spcBef>
                  <a:spcPct val="0"/>
                </a:spcBef>
                <a:spcAft>
                  <a:spcPct val="15000"/>
                </a:spcAft>
              </a:pP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Early detection</a:t>
              </a:r>
            </a:p>
            <a:p>
              <a:pPr marL="114300" lvl="1" indent="-114300" algn="l" defTabSz="622300">
                <a:lnSpc>
                  <a:spcPct val="90000"/>
                </a:lnSpc>
                <a:spcBef>
                  <a:spcPct val="0"/>
                </a:spcBef>
                <a:spcAft>
                  <a:spcPct val="15000"/>
                </a:spcAft>
                <a:buChar char="•"/>
              </a:pPr>
              <a:r>
                <a:rPr lang="en-US" sz="1400" dirty="0">
                  <a:latin typeface="Arial" panose="020B0604020202020204" pitchFamily="34" charset="0"/>
                  <a:cs typeface="Arial" panose="020B0604020202020204" pitchFamily="34" charset="0"/>
                </a:rPr>
                <a:t>Data aggregation  and analysis</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Verification</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Investigation</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Documentation</a:t>
              </a:r>
            </a:p>
          </p:txBody>
        </p:sp>
      </p:grpSp>
      <p:sp>
        <p:nvSpPr>
          <p:cNvPr id="6" name="Oval 5"/>
          <p:cNvSpPr/>
          <p:nvPr/>
        </p:nvSpPr>
        <p:spPr>
          <a:xfrm>
            <a:off x="989262" y="325120"/>
            <a:ext cx="1804416" cy="1804416"/>
          </a:xfrm>
          <a:prstGeom prst="ellipse">
            <a:avLst/>
          </a:prstGeom>
          <a:blipFill>
            <a:blip r:embed="rId7">
              <a:extLst>
                <a:ext uri="{28A0092B-C50C-407E-A947-70E740481C1C}">
                  <a14:useLocalDpi xmlns:a14="http://schemas.microsoft.com/office/drawing/2010/main" val="0"/>
                </a:ext>
              </a:extLst>
            </a:blip>
            <a:srcRect/>
            <a:stretch>
              <a:fillRect l="-11000" r="-11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grpSp>
        <p:nvGrpSpPr>
          <p:cNvPr id="7" name="Group 6"/>
          <p:cNvGrpSpPr/>
          <p:nvPr/>
        </p:nvGrpSpPr>
        <p:grpSpPr>
          <a:xfrm>
            <a:off x="3298670" y="0"/>
            <a:ext cx="2655093" cy="5418667"/>
            <a:chOff x="2736453" y="0"/>
            <a:chExt cx="2655093" cy="5418667"/>
          </a:xfrm>
        </p:grpSpPr>
        <p:sp>
          <p:nvSpPr>
            <p:cNvPr id="14" name="Rectangle: Rounded Corners 13"/>
            <p:cNvSpPr/>
            <p:nvPr/>
          </p:nvSpPr>
          <p:spPr>
            <a:xfrm>
              <a:off x="2736453" y="0"/>
              <a:ext cx="2655093" cy="5418667"/>
            </a:xfrm>
            <a:prstGeom prst="roundRect">
              <a:avLst>
                <a:gd name="adj" fmla="val 10000"/>
              </a:avLst>
            </a:prstGeom>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sp>
        <p:sp>
          <p:nvSpPr>
            <p:cNvPr id="15" name="Rectangle: Rounded Corners 7"/>
            <p:cNvSpPr txBox="1"/>
            <p:nvPr/>
          </p:nvSpPr>
          <p:spPr>
            <a:xfrm>
              <a:off x="2736453" y="2167466"/>
              <a:ext cx="2655093" cy="2167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t" anchorCtr="1">
              <a:noAutofit/>
            </a:bodyPr>
            <a:lstStyle/>
            <a:p>
              <a:pPr marL="0" lvl="0" indent="0" algn="ctr"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Response</a:t>
              </a:r>
              <a:endParaRPr lang="en-US" sz="1900" b="1" kern="1200" dirty="0">
                <a:latin typeface="Arial" panose="020B0604020202020204" pitchFamily="34" charset="0"/>
                <a:cs typeface="Arial" panose="020B0604020202020204" pitchFamily="34" charset="0"/>
              </a:endParaRPr>
            </a:p>
            <a:p>
              <a:pPr marL="0" lvl="1" algn="l" defTabSz="622300">
                <a:lnSpc>
                  <a:spcPct val="90000"/>
                </a:lnSpc>
                <a:spcBef>
                  <a:spcPct val="0"/>
                </a:spcBef>
                <a:spcAft>
                  <a:spcPct val="15000"/>
                </a:spcAft>
              </a:pPr>
              <a:endParaRPr lang="en-US" sz="1400" kern="1200" dirty="0">
                <a:latin typeface="Arial" panose="020B0604020202020204" pitchFamily="34" charset="0"/>
                <a:cs typeface="Arial" panose="020B0604020202020204" pitchFamily="34" charset="0"/>
              </a:endParaRPr>
            </a:p>
            <a:p>
              <a:pPr marL="0" lvl="1" algn="l" defTabSz="622300">
                <a:lnSpc>
                  <a:spcPct val="90000"/>
                </a:lnSpc>
                <a:spcBef>
                  <a:spcPct val="0"/>
                </a:spcBef>
                <a:spcAft>
                  <a:spcPct val="15000"/>
                </a:spcAft>
              </a:pP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Arrests</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Fines or other penalties</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Court cases</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Protests or boycotts (CSO)</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Campaigns or reports (CSO)</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Investigative journalism (CSO)</a:t>
              </a:r>
              <a:endParaRPr lang="en-US" sz="1500" kern="1200" dirty="0">
                <a:latin typeface="Arial" panose="020B0604020202020204" pitchFamily="34" charset="0"/>
                <a:cs typeface="Arial" panose="020B0604020202020204" pitchFamily="34" charset="0"/>
              </a:endParaRPr>
            </a:p>
          </p:txBody>
        </p:sp>
      </p:grpSp>
      <p:sp>
        <p:nvSpPr>
          <p:cNvPr id="8" name="Oval 7"/>
          <p:cNvSpPr/>
          <p:nvPr/>
        </p:nvSpPr>
        <p:spPr>
          <a:xfrm>
            <a:off x="3724008" y="349840"/>
            <a:ext cx="1804416" cy="1804416"/>
          </a:xfrm>
          <a:prstGeom prst="ellipse">
            <a:avLst/>
          </a:prstGeom>
          <a:blipFill>
            <a:blip r:embed="rId8">
              <a:extLst>
                <a:ext uri="{28A0092B-C50C-407E-A947-70E740481C1C}">
                  <a14:useLocalDpi xmlns:a14="http://schemas.microsoft.com/office/drawing/2010/main" val="0"/>
                </a:ext>
              </a:extLst>
            </a:blip>
            <a:srcRect/>
            <a:stretch>
              <a:fillRect l="-39000" r="-39000"/>
            </a:stretch>
          </a:blipFill>
        </p:spPr>
        <p:style>
          <a:lnRef idx="2">
            <a:schemeClr val="lt1">
              <a:hueOff val="0"/>
              <a:satOff val="0"/>
              <a:lumOff val="0"/>
              <a:alphaOff val="0"/>
            </a:schemeClr>
          </a:lnRef>
          <a:fillRef idx="1">
            <a:scrgbClr r="0" g="0" b="0"/>
          </a:fillRef>
          <a:effectRef idx="0">
            <a:schemeClr val="accent5">
              <a:tint val="50000"/>
              <a:hueOff val="-3694485"/>
              <a:satOff val="-6499"/>
              <a:lumOff val="-836"/>
              <a:alphaOff val="0"/>
            </a:schemeClr>
          </a:effectRef>
          <a:fontRef idx="minor">
            <a:schemeClr val="lt1">
              <a:hueOff val="0"/>
              <a:satOff val="0"/>
              <a:lumOff val="0"/>
              <a:alphaOff val="0"/>
            </a:schemeClr>
          </a:fontRef>
        </p:style>
      </p:sp>
      <p:grpSp>
        <p:nvGrpSpPr>
          <p:cNvPr id="9" name="Group 8"/>
          <p:cNvGrpSpPr/>
          <p:nvPr/>
        </p:nvGrpSpPr>
        <p:grpSpPr>
          <a:xfrm>
            <a:off x="6033416" y="0"/>
            <a:ext cx="2655093" cy="5418667"/>
            <a:chOff x="5471199" y="0"/>
            <a:chExt cx="2655093" cy="5418667"/>
          </a:xfrm>
        </p:grpSpPr>
        <p:sp>
          <p:nvSpPr>
            <p:cNvPr id="12" name="Rectangle: Rounded Corners 11"/>
            <p:cNvSpPr/>
            <p:nvPr/>
          </p:nvSpPr>
          <p:spPr>
            <a:xfrm>
              <a:off x="5471199" y="0"/>
              <a:ext cx="2655093" cy="5418667"/>
            </a:xfrm>
            <a:prstGeom prst="roundRect">
              <a:avLst>
                <a:gd name="adj" fmla="val 10000"/>
              </a:avLst>
            </a:pr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sp>
        <p:sp>
          <p:nvSpPr>
            <p:cNvPr id="13" name="Rectangle: Rounded Corners 10"/>
            <p:cNvSpPr txBox="1"/>
            <p:nvPr/>
          </p:nvSpPr>
          <p:spPr>
            <a:xfrm>
              <a:off x="5471199" y="2167466"/>
              <a:ext cx="2655093" cy="2167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t" anchorCtr="1">
              <a:noAutofit/>
            </a:bodyPr>
            <a:lstStyle/>
            <a:p>
              <a:pPr marL="0" lvl="0" indent="0" algn="ctr"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Impact</a:t>
              </a:r>
              <a:endParaRPr lang="en-US" sz="1900" b="1"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endParaRPr lang="en-US" sz="14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Rate of deforestation</a:t>
              </a:r>
            </a:p>
            <a:p>
              <a:pPr marL="114300" lvl="1" indent="-114300" algn="l" defTabSz="622300">
                <a:lnSpc>
                  <a:spcPct val="90000"/>
                </a:lnSpc>
                <a:spcBef>
                  <a:spcPct val="0"/>
                </a:spcBef>
                <a:spcAft>
                  <a:spcPct val="15000"/>
                </a:spcAft>
                <a:buChar char="•"/>
              </a:pPr>
              <a:r>
                <a:rPr lang="en-US" sz="1400" dirty="0">
                  <a:latin typeface="Arial" panose="020B0604020202020204" pitchFamily="34" charset="0"/>
                  <a:cs typeface="Arial" panose="020B0604020202020204" pitchFamily="34" charset="0"/>
                </a:rPr>
                <a:t>Rate of illegal logging</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Introduction of new laws or policies</a:t>
              </a:r>
            </a:p>
          </p:txBody>
        </p:sp>
      </p:grpSp>
      <p:sp>
        <p:nvSpPr>
          <p:cNvPr id="10" name="Oval 9"/>
          <p:cNvSpPr/>
          <p:nvPr/>
        </p:nvSpPr>
        <p:spPr>
          <a:xfrm>
            <a:off x="6458755" y="325120"/>
            <a:ext cx="1804416" cy="1804416"/>
          </a:xfrm>
          <a:prstGeom prst="ellipse">
            <a:avLst/>
          </a:prstGeom>
          <a:blipFill>
            <a:blip r:embed="rId9">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5">
              <a:tint val="50000"/>
              <a:hueOff val="-7388970"/>
              <a:satOff val="-12997"/>
              <a:lumOff val="-1672"/>
              <a:alphaOff val="0"/>
            </a:schemeClr>
          </a:effectRef>
          <a:fontRef idx="minor">
            <a:schemeClr val="lt1">
              <a:hueOff val="0"/>
              <a:satOff val="0"/>
              <a:lumOff val="0"/>
              <a:alphaOff val="0"/>
            </a:schemeClr>
          </a:fontRef>
        </p:style>
      </p:sp>
      <p:sp>
        <p:nvSpPr>
          <p:cNvPr id="11" name="Arrow: Left-Right 10"/>
          <p:cNvSpPr/>
          <p:nvPr/>
        </p:nvSpPr>
        <p:spPr>
          <a:xfrm>
            <a:off x="1212456" y="4605866"/>
            <a:ext cx="7477760" cy="812800"/>
          </a:xfrm>
          <a:prstGeom prst="leftRightArrow">
            <a:avLst/>
          </a:prstGeom>
          <a:noFill/>
          <a:ln>
            <a:noFill/>
          </a:ln>
        </p:spPr>
        <p:style>
          <a:lnRef idx="2">
            <a:scrgbClr r="0" g="0" b="0"/>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9" name="TextBox 18"/>
          <p:cNvSpPr txBox="1"/>
          <p:nvPr/>
        </p:nvSpPr>
        <p:spPr>
          <a:xfrm>
            <a:off x="253215" y="5186863"/>
            <a:ext cx="461665" cy="1506153"/>
          </a:xfrm>
          <a:prstGeom prst="rect">
            <a:avLst/>
          </a:prstGeom>
          <a:noFill/>
        </p:spPr>
        <p:txBody>
          <a:bodyPr vert="vert270" wrap="square" rtlCol="0">
            <a:spAutoFit/>
          </a:bodyPr>
          <a:lstStyle/>
          <a:p>
            <a:r>
              <a:rPr lang="en-US" dirty="0">
                <a:latin typeface="Arial" panose="020B0604020202020204" pitchFamily="34" charset="0"/>
                <a:cs typeface="Arial" panose="020B0604020202020204" pitchFamily="34" charset="0"/>
              </a:rPr>
              <a:t>Hypotheses</a:t>
            </a:r>
          </a:p>
        </p:txBody>
      </p:sp>
      <p:sp>
        <p:nvSpPr>
          <p:cNvPr id="21" name="TextBox 20"/>
          <p:cNvSpPr txBox="1"/>
          <p:nvPr/>
        </p:nvSpPr>
        <p:spPr>
          <a:xfrm>
            <a:off x="98844" y="1152583"/>
            <a:ext cx="461665" cy="2546349"/>
          </a:xfrm>
          <a:prstGeom prst="rect">
            <a:avLst/>
          </a:prstGeom>
          <a:noFill/>
        </p:spPr>
        <p:txBody>
          <a:bodyPr vert="vert270" wrap="square" rtlCol="0">
            <a:spAutoFit/>
          </a:bodyPr>
          <a:lstStyle/>
          <a:p>
            <a:r>
              <a:rPr lang="en-US" dirty="0">
                <a:latin typeface="Arial" panose="020B0604020202020204" pitchFamily="34" charset="0"/>
                <a:cs typeface="Arial" panose="020B0604020202020204" pitchFamily="34" charset="0"/>
              </a:rPr>
              <a:t>Research Phases</a:t>
            </a:r>
          </a:p>
        </p:txBody>
      </p:sp>
    </p:spTree>
    <p:extLst>
      <p:ext uri="{BB962C8B-B14F-4D97-AF65-F5344CB8AC3E}">
        <p14:creationId xmlns:p14="http://schemas.microsoft.com/office/powerpoint/2010/main" val="3295826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Early warning user research</a:t>
            </a:r>
          </a:p>
        </p:txBody>
      </p:sp>
      <p:sp>
        <p:nvSpPr>
          <p:cNvPr id="3" name="Content Placeholder 2"/>
          <p:cNvSpPr>
            <a:spLocks noGrp="1"/>
          </p:cNvSpPr>
          <p:nvPr>
            <p:ph idx="1"/>
          </p:nvPr>
        </p:nvSpPr>
        <p:spPr>
          <a:xfrm>
            <a:off x="457200" y="1238250"/>
            <a:ext cx="8229600" cy="4887913"/>
          </a:xfrm>
        </p:spPr>
        <p:txBody>
          <a:bodyPr>
            <a:normAutofit fontScale="92500" lnSpcReduction="20000"/>
          </a:bodyPr>
          <a:lstStyle/>
          <a:p>
            <a:r>
              <a:rPr lang="en-US" b="1" i="1" dirty="0">
                <a:latin typeface="Arial" panose="020B0604020202020204" pitchFamily="34" charset="0"/>
                <a:cs typeface="Arial" panose="020B0604020202020204" pitchFamily="34" charset="0"/>
              </a:rPr>
              <a:t>Accuracy</a:t>
            </a:r>
            <a:r>
              <a:rPr lang="en-US" dirty="0">
                <a:latin typeface="Arial" panose="020B0604020202020204" pitchFamily="34" charset="0"/>
                <a:cs typeface="Arial" panose="020B0604020202020204" pitchFamily="34" charset="0"/>
              </a:rPr>
              <a:t>: alerts accurately detect clearing.</a:t>
            </a:r>
          </a:p>
          <a:p>
            <a:r>
              <a:rPr lang="en-US" b="1" i="1" dirty="0">
                <a:latin typeface="Arial" panose="020B0604020202020204" pitchFamily="34" charset="0"/>
                <a:cs typeface="Arial" panose="020B0604020202020204" pitchFamily="34" charset="0"/>
              </a:rPr>
              <a:t>Completeness</a:t>
            </a:r>
            <a:r>
              <a:rPr lang="en-US" dirty="0">
                <a:latin typeface="Arial" panose="020B0604020202020204" pitchFamily="34" charset="0"/>
                <a:cs typeface="Arial" panose="020B0604020202020204" pitchFamily="34" charset="0"/>
              </a:rPr>
              <a:t>: alerts cover relevant geographies and capture relevant biophysical changes (e.g. selective logging versus large-scale clearing) </a:t>
            </a:r>
          </a:p>
          <a:p>
            <a:r>
              <a:rPr lang="en-US" b="1" i="1" dirty="0">
                <a:latin typeface="Arial" panose="020B0604020202020204" pitchFamily="34" charset="0"/>
                <a:cs typeface="Arial" panose="020B0604020202020204" pitchFamily="34" charset="0"/>
              </a:rPr>
              <a:t>Timeliness</a:t>
            </a:r>
            <a:r>
              <a:rPr lang="en-US" dirty="0">
                <a:latin typeface="Arial" panose="020B0604020202020204" pitchFamily="34" charset="0"/>
                <a:cs typeface="Arial" panose="020B0604020202020204" pitchFamily="34" charset="0"/>
              </a:rPr>
              <a:t>: alerts detect change within reasonable timescales after occurrence. </a:t>
            </a:r>
          </a:p>
          <a:p>
            <a:r>
              <a:rPr lang="en-US" b="1" i="1" dirty="0">
                <a:latin typeface="Arial" panose="020B0604020202020204" pitchFamily="34" charset="0"/>
                <a:cs typeface="Arial" panose="020B0604020202020204" pitchFamily="34" charset="0"/>
              </a:rPr>
              <a:t>Trust/ownership</a:t>
            </a:r>
            <a:r>
              <a:rPr lang="en-US" dirty="0">
                <a:latin typeface="Arial" panose="020B0604020202020204" pitchFamily="34" charset="0"/>
                <a:cs typeface="Arial" panose="020B0604020202020204" pitchFamily="34" charset="0"/>
              </a:rPr>
              <a:t>: users trust the alerts.</a:t>
            </a:r>
          </a:p>
          <a:p>
            <a:r>
              <a:rPr lang="en-US" b="1" i="1" dirty="0">
                <a:latin typeface="Arial" panose="020B0604020202020204" pitchFamily="34" charset="0"/>
                <a:cs typeface="Arial" panose="020B0604020202020204" pitchFamily="34" charset="0"/>
              </a:rPr>
              <a:t>Usability</a:t>
            </a:r>
            <a:r>
              <a:rPr lang="en-US" dirty="0">
                <a:latin typeface="Arial" panose="020B0604020202020204" pitchFamily="34" charset="0"/>
                <a:cs typeface="Arial" panose="020B0604020202020204" pitchFamily="34" charset="0"/>
              </a:rPr>
              <a:t>: alerts are provided in usable formats.</a:t>
            </a:r>
          </a:p>
          <a:p>
            <a:r>
              <a:rPr lang="en-US" b="1" i="1" dirty="0">
                <a:latin typeface="Arial" panose="020B0604020202020204" pitchFamily="34" charset="0"/>
                <a:cs typeface="Arial" panose="020B0604020202020204" pitchFamily="34" charset="0"/>
              </a:rPr>
              <a:t>Cost</a:t>
            </a:r>
            <a:r>
              <a:rPr lang="en-US" dirty="0">
                <a:latin typeface="Arial" panose="020B0604020202020204" pitchFamily="34" charset="0"/>
                <a:cs typeface="Arial" panose="020B0604020202020204" pitchFamily="34" charset="0"/>
              </a:rPr>
              <a:t>: alerts are cost-effective to use.</a:t>
            </a:r>
          </a:p>
        </p:txBody>
      </p:sp>
      <p:sp>
        <p:nvSpPr>
          <p:cNvPr id="4" name="Text Placeholder 3"/>
          <p:cNvSpPr>
            <a:spLocks noGrp="1"/>
          </p:cNvSpPr>
          <p:nvPr>
            <p:ph type="body" sz="quarter" idx="10"/>
          </p:nvPr>
        </p:nvSpPr>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8698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Peru: Case study</a:t>
            </a:r>
          </a:p>
        </p:txBody>
      </p:sp>
      <p:sp>
        <p:nvSpPr>
          <p:cNvPr id="3" name="Content Placeholder 2"/>
          <p:cNvSpPr>
            <a:spLocks noGrp="1"/>
          </p:cNvSpPr>
          <p:nvPr>
            <p:ph idx="1"/>
          </p:nvPr>
        </p:nvSpPr>
        <p:spPr>
          <a:xfrm>
            <a:off x="457200" y="1068552"/>
            <a:ext cx="8229600" cy="5057611"/>
          </a:xfrm>
        </p:spPr>
        <p:txBody>
          <a:bodyPr>
            <a:normAutofit fontScale="92500" lnSpcReduction="10000"/>
          </a:bodyPr>
          <a:lstStyle/>
          <a:p>
            <a:pPr marL="0" indent="0">
              <a:buNone/>
            </a:pPr>
            <a:r>
              <a:rPr lang="en-US" dirty="0">
                <a:latin typeface="Arial" panose="020B0604020202020204" pitchFamily="34" charset="0"/>
                <a:cs typeface="Arial" panose="020B0604020202020204" pitchFamily="34" charset="0"/>
              </a:rPr>
              <a:t>Data collection:</a:t>
            </a:r>
          </a:p>
          <a:p>
            <a:r>
              <a:rPr lang="en-US" dirty="0">
                <a:latin typeface="Arial" panose="020B0604020202020204" pitchFamily="34" charset="0"/>
                <a:cs typeface="Arial" panose="020B0604020202020204" pitchFamily="34" charset="0"/>
              </a:rPr>
              <a:t>12 in-person interviews</a:t>
            </a:r>
          </a:p>
          <a:p>
            <a:r>
              <a:rPr lang="en-US" dirty="0">
                <a:latin typeface="Arial" panose="020B0604020202020204" pitchFamily="34" charset="0"/>
                <a:cs typeface="Arial" panose="020B0604020202020204" pitchFamily="34" charset="0"/>
              </a:rPr>
              <a:t>Survey: 110 responses</a:t>
            </a:r>
          </a:p>
          <a:p>
            <a:r>
              <a:rPr lang="en-US" dirty="0">
                <a:latin typeface="Arial" panose="020B0604020202020204" pitchFamily="34" charset="0"/>
                <a:cs typeface="Arial" panose="020B0604020202020204" pitchFamily="34" charset="0"/>
              </a:rPr>
              <a:t>Participant observation/fieldwork</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Early adopters:</a:t>
            </a:r>
          </a:p>
          <a:p>
            <a:r>
              <a:rPr lang="en-US" dirty="0">
                <a:latin typeface="Arial" panose="020B0604020202020204" pitchFamily="34" charset="0"/>
                <a:cs typeface="Arial" panose="020B0604020202020204" pitchFamily="34" charset="0"/>
              </a:rPr>
              <a:t>Ministry of the Environment’s GEOBOSQUES portal</a:t>
            </a:r>
          </a:p>
          <a:p>
            <a:r>
              <a:rPr lang="en-US" dirty="0">
                <a:latin typeface="Arial" panose="020B0604020202020204" pitchFamily="34" charset="0"/>
                <a:cs typeface="Arial" panose="020B0604020202020204" pitchFamily="34" charset="0"/>
              </a:rPr>
              <a:t>Monitoring the Andean Amazon Project (MAAP) from civil society</a:t>
            </a:r>
          </a:p>
          <a:p>
            <a:endParaRPr lang="en-US"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332946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33"/>
          <p:cNvPicPr>
            <a:picLocks noGrp="1" noChangeAspect="1"/>
          </p:cNvPicPr>
          <p:nvPr>
            <p:ph idx="1"/>
          </p:nvPr>
        </p:nvPicPr>
        <p:blipFill>
          <a:blip r:embed="rId2"/>
          <a:stretch>
            <a:fillRect/>
          </a:stretch>
        </p:blipFill>
        <p:spPr>
          <a:xfrm>
            <a:off x="165998" y="1068552"/>
            <a:ext cx="8978002" cy="5133108"/>
          </a:xfrm>
          <a:prstGeom prst="rect">
            <a:avLst/>
          </a:prstGeom>
        </p:spPr>
      </p:pic>
      <p:sp>
        <p:nvSpPr>
          <p:cNvPr id="4" name="Text Placeholder 3"/>
          <p:cNvSpPr>
            <a:spLocks noGrp="1"/>
          </p:cNvSpPr>
          <p:nvPr>
            <p:ph type="body" sz="quarter" idx="10"/>
          </p:nvPr>
        </p:nvSpPr>
        <p:spPr/>
        <p:txBody>
          <a:bodyPr/>
          <a:lstStyle/>
          <a:p>
            <a:endParaRPr lang="en-US"/>
          </a:p>
        </p:txBody>
      </p:sp>
      <p:sp>
        <p:nvSpPr>
          <p:cNvPr id="35" name="Title 1"/>
          <p:cNvSpPr>
            <a:spLocks noGrp="1"/>
          </p:cNvSpPr>
          <p:nvPr>
            <p:ph type="title"/>
          </p:nvPr>
        </p:nvSpPr>
        <p:spPr>
          <a:xfrm>
            <a:off x="457200" y="274638"/>
            <a:ext cx="8229600" cy="793914"/>
          </a:xfrm>
        </p:spPr>
        <p:txBody>
          <a:bodyPr/>
          <a:lstStyle/>
          <a:p>
            <a:r>
              <a:rPr lang="en-US" dirty="0"/>
              <a:t>Peru: Case study</a:t>
            </a:r>
          </a:p>
        </p:txBody>
      </p:sp>
    </p:spTree>
    <p:extLst>
      <p:ext uri="{BB962C8B-B14F-4D97-AF65-F5344CB8AC3E}">
        <p14:creationId xmlns:p14="http://schemas.microsoft.com/office/powerpoint/2010/main" val="3536941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544" r="27658"/>
          <a:stretch/>
        </p:blipFill>
        <p:spPr>
          <a:xfrm>
            <a:off x="-1" y="0"/>
            <a:ext cx="9144001" cy="6858000"/>
          </a:xfrm>
          <a:prstGeom prst="rect">
            <a:avLst/>
          </a:prstGeom>
        </p:spPr>
      </p:pic>
      <p:pic>
        <p:nvPicPr>
          <p:cNvPr id="12" name="Imagen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7692" y="2934973"/>
            <a:ext cx="3457575" cy="2305050"/>
          </a:xfrm>
          <a:prstGeom prst="rect">
            <a:avLst/>
          </a:prstGeom>
          <a:ln w="25400">
            <a:solidFill>
              <a:srgbClr val="FFFF00"/>
            </a:solidFill>
          </a:ln>
        </p:spPr>
      </p:pic>
      <p:pic>
        <p:nvPicPr>
          <p:cNvPr id="13" name="Imagen 18"/>
          <p:cNvPicPr>
            <a:picLocks noChangeAspect="1"/>
          </p:cNvPicPr>
          <p:nvPr/>
        </p:nvPicPr>
        <p:blipFill rotWithShape="1">
          <a:blip r:embed="rId5">
            <a:extLst>
              <a:ext uri="{28A0092B-C50C-407E-A947-70E740481C1C}">
                <a14:useLocalDpi xmlns:a14="http://schemas.microsoft.com/office/drawing/2010/main" val="0"/>
              </a:ext>
            </a:extLst>
          </a:blip>
          <a:srcRect l="33353" t="31173" r="37775" b="31975"/>
          <a:stretch/>
        </p:blipFill>
        <p:spPr>
          <a:xfrm>
            <a:off x="5439229" y="2489203"/>
            <a:ext cx="3647762" cy="3437893"/>
          </a:xfrm>
          <a:prstGeom prst="ellipse">
            <a:avLst/>
          </a:prstGeom>
          <a:noFill/>
          <a:ln w="25400" cap="rnd">
            <a:solidFill>
              <a:srgbClr val="FFFF00"/>
            </a:solidFill>
          </a:ln>
          <a:effectLst/>
          <a:scene3d>
            <a:camera prst="orthographicFront"/>
            <a:lightRig rig="contrasting" dir="t">
              <a:rot lat="0" lon="0" rev="3000000"/>
            </a:lightRig>
          </a:scene3d>
          <a:sp3d contourW="7620">
            <a:bevelT w="95250" h="31750"/>
            <a:contourClr>
              <a:srgbClr val="333333"/>
            </a:contourClr>
          </a:sp3d>
        </p:spPr>
      </p:pic>
      <p:sp>
        <p:nvSpPr>
          <p:cNvPr id="14" name="Elipse 22"/>
          <p:cNvSpPr/>
          <p:nvPr/>
        </p:nvSpPr>
        <p:spPr>
          <a:xfrm>
            <a:off x="3118049" y="3840187"/>
            <a:ext cx="517400" cy="512859"/>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s-PE" sz="1350" kern="0">
              <a:solidFill>
                <a:sysClr val="windowText" lastClr="000000"/>
              </a:solidFill>
            </a:endParaRPr>
          </a:p>
        </p:txBody>
      </p:sp>
      <p:cxnSp>
        <p:nvCxnSpPr>
          <p:cNvPr id="15" name="Conector recto 23"/>
          <p:cNvCxnSpPr/>
          <p:nvPr/>
        </p:nvCxnSpPr>
        <p:spPr>
          <a:xfrm flipV="1">
            <a:off x="3556479" y="2635251"/>
            <a:ext cx="2988794" cy="1249586"/>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Conector recto 24"/>
          <p:cNvCxnSpPr/>
          <p:nvPr/>
        </p:nvCxnSpPr>
        <p:spPr>
          <a:xfrm>
            <a:off x="3556479" y="4308396"/>
            <a:ext cx="3498371" cy="1618699"/>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60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2246313" y="192088"/>
            <a:ext cx="11390313" cy="640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791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Peru: Preliminary Findings</a:t>
            </a:r>
          </a:p>
        </p:txBody>
      </p:sp>
      <p:sp>
        <p:nvSpPr>
          <p:cNvPr id="4" name="Content Placeholder 2"/>
          <p:cNvSpPr>
            <a:spLocks noGrp="1"/>
          </p:cNvSpPr>
          <p:nvPr>
            <p:ph idx="1"/>
          </p:nvPr>
        </p:nvSpPr>
        <p:spPr>
          <a:xfrm>
            <a:off x="247650" y="781050"/>
            <a:ext cx="8648700" cy="5238750"/>
          </a:xfrm>
        </p:spPr>
        <p:txBody>
          <a:bodyPr>
            <a:noAutofit/>
          </a:bodyPr>
          <a:lstStyle/>
          <a:p>
            <a:r>
              <a:rPr lang="en-US" sz="2200" b="1" i="1" dirty="0">
                <a:latin typeface="Arial" panose="020B0604020202020204" pitchFamily="34" charset="0"/>
                <a:cs typeface="Arial" panose="020B0604020202020204" pitchFamily="34" charset="0"/>
              </a:rPr>
              <a:t>Accuracy</a:t>
            </a:r>
            <a:r>
              <a:rPr lang="en-US" sz="2200" dirty="0">
                <a:latin typeface="Arial" panose="020B0604020202020204" pitchFamily="34" charset="0"/>
                <a:cs typeface="Arial" panose="020B0604020202020204" pitchFamily="34" charset="0"/>
              </a:rPr>
              <a:t>: Alerts are quite accurate – some individual pixels are wrong, but clusters are correct</a:t>
            </a:r>
          </a:p>
          <a:p>
            <a:r>
              <a:rPr lang="en-US" sz="2200" b="1" i="1" dirty="0">
                <a:latin typeface="Arial" panose="020B0604020202020204" pitchFamily="34" charset="0"/>
                <a:cs typeface="Arial" panose="020B0604020202020204" pitchFamily="34" charset="0"/>
              </a:rPr>
              <a:t>Completeness</a:t>
            </a:r>
            <a:r>
              <a:rPr lang="en-US" sz="2200" dirty="0">
                <a:latin typeface="Arial" panose="020B0604020202020204" pitchFamily="34" charset="0"/>
                <a:cs typeface="Arial" panose="020B0604020202020204" pitchFamily="34" charset="0"/>
              </a:rPr>
              <a:t>: Would like to differentiate anthropogenic from “natural” forest cover disturbance</a:t>
            </a:r>
          </a:p>
          <a:p>
            <a:r>
              <a:rPr lang="en-US" sz="2200" b="1" i="1" dirty="0">
                <a:latin typeface="Arial" panose="020B0604020202020204" pitchFamily="34" charset="0"/>
                <a:cs typeface="Arial" panose="020B0604020202020204" pitchFamily="34" charset="0"/>
              </a:rPr>
              <a:t>Timeliness</a:t>
            </a:r>
            <a:r>
              <a:rPr lang="en-US" sz="2200" dirty="0">
                <a:latin typeface="Arial" panose="020B0604020202020204" pitchFamily="34" charset="0"/>
                <a:cs typeface="Arial" panose="020B0604020202020204" pitchFamily="34" charset="0"/>
              </a:rPr>
              <a:t>: Cloud cover prevents alerts from being updated for months at a time</a:t>
            </a:r>
          </a:p>
          <a:p>
            <a:pPr lvl="1"/>
            <a:r>
              <a:rPr lang="en-US" sz="2200" dirty="0">
                <a:latin typeface="Arial" panose="020B0604020202020204" pitchFamily="34" charset="0"/>
                <a:cs typeface="Arial" panose="020B0604020202020204" pitchFamily="34" charset="0"/>
              </a:rPr>
              <a:t>Agencies rely on date of detection for legal proceedings</a:t>
            </a:r>
          </a:p>
          <a:p>
            <a:pPr lvl="1"/>
            <a:r>
              <a:rPr lang="en-US" sz="2200" dirty="0">
                <a:latin typeface="Arial" panose="020B0604020202020204" pitchFamily="34" charset="0"/>
                <a:cs typeface="Arial" panose="020B0604020202020204" pitchFamily="34" charset="0"/>
              </a:rPr>
              <a:t>68% said cloud cover was a “major limitation”</a:t>
            </a:r>
          </a:p>
          <a:p>
            <a:r>
              <a:rPr lang="en-US" sz="2200" b="1" i="1" dirty="0">
                <a:latin typeface="Arial" panose="020B0604020202020204" pitchFamily="34" charset="0"/>
                <a:cs typeface="Arial" panose="020B0604020202020204" pitchFamily="34" charset="0"/>
              </a:rPr>
              <a:t>Trust/ownership</a:t>
            </a:r>
            <a:r>
              <a:rPr lang="en-US" sz="2200" dirty="0">
                <a:latin typeface="Arial" panose="020B0604020202020204" pitchFamily="34" charset="0"/>
                <a:cs typeface="Arial" panose="020B0604020202020204" pitchFamily="34" charset="0"/>
              </a:rPr>
              <a:t>: GLAD alerts distributed through the Ministry of Environment. However, they recently started creating their own alerts to have more ownership over them. </a:t>
            </a:r>
          </a:p>
          <a:p>
            <a:r>
              <a:rPr lang="en-US" sz="2200" b="1" i="1" dirty="0">
                <a:latin typeface="Arial" panose="020B0604020202020204" pitchFamily="34" charset="0"/>
                <a:cs typeface="Arial" panose="020B0604020202020204" pitchFamily="34" charset="0"/>
              </a:rPr>
              <a:t>Usability</a:t>
            </a:r>
            <a:r>
              <a:rPr lang="en-US" sz="2200" dirty="0">
                <a:latin typeface="Arial" panose="020B0604020202020204" pitchFamily="34" charset="0"/>
                <a:cs typeface="Arial" panose="020B0604020202020204" pitchFamily="34" charset="0"/>
              </a:rPr>
              <a:t>: Difficult for non-GIS users to access the data. Difficult to reach users in the field. </a:t>
            </a:r>
          </a:p>
          <a:p>
            <a:r>
              <a:rPr lang="en-US" sz="2200" b="1" i="1" dirty="0">
                <a:latin typeface="Arial" panose="020B0604020202020204" pitchFamily="34" charset="0"/>
                <a:cs typeface="Arial" panose="020B0604020202020204" pitchFamily="34" charset="0"/>
              </a:rPr>
              <a:t>Cost</a:t>
            </a:r>
            <a:r>
              <a:rPr lang="en-US" sz="2200" dirty="0">
                <a:latin typeface="Arial" panose="020B0604020202020204" pitchFamily="34" charset="0"/>
                <a:cs typeface="Arial" panose="020B0604020202020204" pitchFamily="34" charset="0"/>
              </a:rPr>
              <a:t>: Alerts save many agencies time and costs of image interpretation – they can monitor larger areas</a:t>
            </a:r>
          </a:p>
        </p:txBody>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773363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PERU: PRELIMINARY FINDINGS</a:t>
            </a:r>
          </a:p>
        </p:txBody>
      </p:sp>
      <p:sp>
        <p:nvSpPr>
          <p:cNvPr id="3" name="Content Placeholder 2"/>
          <p:cNvSpPr>
            <a:spLocks noGrp="1"/>
          </p:cNvSpPr>
          <p:nvPr>
            <p:ph idx="1"/>
          </p:nvPr>
        </p:nvSpPr>
        <p:spPr/>
        <p:txBody>
          <a:bodyPr>
            <a:normAutofit fontScale="85000" lnSpcReduction="20000"/>
          </a:bodyPr>
          <a:lstStyle/>
          <a:p>
            <a:pPr marL="0" indent="0">
              <a:buNone/>
            </a:pPr>
            <a:r>
              <a:rPr lang="en-US" b="1" dirty="0">
                <a:latin typeface="Arial" panose="020B0604020202020204" pitchFamily="34" charset="0"/>
                <a:cs typeface="Arial" panose="020B0604020202020204" pitchFamily="34" charset="0"/>
              </a:rPr>
              <a:t>Governance Challenges:</a:t>
            </a:r>
          </a:p>
          <a:p>
            <a:pPr marL="0" indent="0">
              <a:buNone/>
            </a:pPr>
            <a:endParaRPr lang="en-US" sz="11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Lack of trust in enforcement bodies by communities and land-holders</a:t>
            </a:r>
          </a:p>
          <a:p>
            <a:r>
              <a:rPr lang="en-US" dirty="0">
                <a:latin typeface="Arial" panose="020B0604020202020204" pitchFamily="34" charset="0"/>
                <a:cs typeface="Arial" panose="020B0604020202020204" pitchFamily="34" charset="0"/>
              </a:rPr>
              <a:t>Enforcement bodies lack sufficient funds to conduct field visits and follow up</a:t>
            </a:r>
          </a:p>
          <a:p>
            <a:r>
              <a:rPr lang="en-US" dirty="0">
                <a:latin typeface="Arial" panose="020B0604020202020204" pitchFamily="34" charset="0"/>
                <a:cs typeface="Arial" panose="020B0604020202020204" pitchFamily="34" charset="0"/>
              </a:rPr>
              <a:t>Lack of coordination and cooperation between agencies</a:t>
            </a:r>
          </a:p>
          <a:p>
            <a:r>
              <a:rPr lang="en-US" dirty="0">
                <a:latin typeface="Arial" panose="020B0604020202020204" pitchFamily="34" charset="0"/>
                <a:cs typeface="Arial" panose="020B0604020202020204" pitchFamily="34" charset="0"/>
              </a:rPr>
              <a:t>Corruption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have the information, but we don’t have resources [to follow up]”</a:t>
            </a:r>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38264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PERU: PRELIMINARY FINDINGS </a:t>
            </a:r>
          </a:p>
        </p:txBody>
      </p:sp>
      <p:sp>
        <p:nvSpPr>
          <p:cNvPr id="3" name="Content Placeholder 2"/>
          <p:cNvSpPr>
            <a:spLocks noGrp="1"/>
          </p:cNvSpPr>
          <p:nvPr>
            <p:ph idx="1"/>
          </p:nvPr>
        </p:nvSpPr>
        <p:spPr>
          <a:xfrm>
            <a:off x="441325" y="1068552"/>
            <a:ext cx="8229600" cy="4525963"/>
          </a:xfrm>
        </p:spPr>
        <p:txBody>
          <a:bodyPr>
            <a:noAutofit/>
          </a:bodyPr>
          <a:lstStyle/>
          <a:p>
            <a:r>
              <a:rPr lang="en-US" sz="2700" dirty="0">
                <a:latin typeface="Arial" panose="020B0604020202020204" pitchFamily="34" charset="0"/>
                <a:cs typeface="Arial" panose="020B0604020202020204" pitchFamily="34" charset="0"/>
              </a:rPr>
              <a:t>Government buy-in is key – GEOBOSQUES platform resulted in widespread uptake of alerts across the country</a:t>
            </a:r>
          </a:p>
          <a:p>
            <a:r>
              <a:rPr lang="en-US" sz="2700" dirty="0">
                <a:latin typeface="Arial" panose="020B0604020202020204" pitchFamily="34" charset="0"/>
                <a:cs typeface="Arial" panose="020B0604020202020204" pitchFamily="34" charset="0"/>
              </a:rPr>
              <a:t>Comprehensive training and capacity building is important, </a:t>
            </a:r>
          </a:p>
          <a:p>
            <a:r>
              <a:rPr lang="en-US" sz="2700" dirty="0">
                <a:latin typeface="Arial" panose="020B0604020202020204" pitchFamily="34" charset="0"/>
                <a:cs typeface="Arial" panose="020B0604020202020204" pitchFamily="34" charset="0"/>
              </a:rPr>
              <a:t>Field verification visits build trust in the data</a:t>
            </a:r>
          </a:p>
          <a:p>
            <a:r>
              <a:rPr lang="en-US" sz="2700" dirty="0">
                <a:latin typeface="Arial" panose="020B0604020202020204" pitchFamily="34" charset="0"/>
                <a:cs typeface="Arial" panose="020B0604020202020204" pitchFamily="34" charset="0"/>
              </a:rPr>
              <a:t>Use of information needs to be institutionalized through formal protocols and processes</a:t>
            </a:r>
          </a:p>
          <a:p>
            <a:r>
              <a:rPr lang="en-US" sz="2700" dirty="0">
                <a:latin typeface="Arial" panose="020B0604020202020204" pitchFamily="34" charset="0"/>
                <a:cs typeface="Arial" panose="020B0604020202020204" pitchFamily="34" charset="0"/>
              </a:rPr>
              <a:t>Civil society can help put pressure on governments by publicizing areas of deforestation</a:t>
            </a:r>
          </a:p>
          <a:p>
            <a:r>
              <a:rPr lang="en-US" sz="2700" dirty="0">
                <a:latin typeface="Arial" panose="020B0604020202020204" pitchFamily="34" charset="0"/>
                <a:cs typeface="Arial" panose="020B0604020202020204" pitchFamily="34" charset="0"/>
              </a:rPr>
              <a:t>Alerts were most effective in organizations with field staff</a:t>
            </a:r>
          </a:p>
          <a:p>
            <a:endParaRPr lang="en-US" sz="2700" dirty="0"/>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576952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Peru: Summary</a:t>
            </a:r>
          </a:p>
        </p:txBody>
      </p:sp>
      <p:sp>
        <p:nvSpPr>
          <p:cNvPr id="3" name="Content Placeholder 2"/>
          <p:cNvSpPr>
            <a:spLocks noGrp="1"/>
          </p:cNvSpPr>
          <p:nvPr>
            <p:ph idx="1"/>
          </p:nvPr>
        </p:nvSpPr>
        <p:spPr/>
        <p:txBody>
          <a:bodyPr>
            <a:normAutofit lnSpcReduction="10000"/>
          </a:bodyPr>
          <a:lstStyle/>
          <a:p>
            <a:r>
              <a:rPr lang="en-US" sz="2700" dirty="0">
                <a:latin typeface="Arial" panose="020B0604020202020204" pitchFamily="34" charset="0"/>
                <a:cs typeface="Arial" panose="020B0604020202020204" pitchFamily="34" charset="0"/>
              </a:rPr>
              <a:t>Use of GLAD alerts has become widespread in Peru</a:t>
            </a:r>
          </a:p>
          <a:p>
            <a:r>
              <a:rPr lang="en-US" sz="2700" dirty="0">
                <a:latin typeface="Arial" panose="020B0604020202020204" pitchFamily="34" charset="0"/>
                <a:cs typeface="Arial" panose="020B0604020202020204" pitchFamily="34" charset="0"/>
              </a:rPr>
              <a:t>Generally, users of the data found that the alerts provide sufficient accuracy, coverage, and timeliness to inform government action against illegal forest activities</a:t>
            </a:r>
          </a:p>
          <a:p>
            <a:r>
              <a:rPr lang="en-US" sz="2700" dirty="0">
                <a:latin typeface="Arial" panose="020B0604020202020204" pitchFamily="34" charset="0"/>
                <a:cs typeface="Arial" panose="020B0604020202020204" pitchFamily="34" charset="0"/>
              </a:rPr>
              <a:t>There are technical limitations of the data, as well as problems with use and delivery of the information</a:t>
            </a:r>
          </a:p>
          <a:p>
            <a:r>
              <a:rPr lang="en-US" sz="2700" dirty="0">
                <a:latin typeface="Arial" panose="020B0604020202020204" pitchFamily="34" charset="0"/>
                <a:cs typeface="Arial" panose="020B0604020202020204" pitchFamily="34" charset="0"/>
              </a:rPr>
              <a:t>However, governance and legal limitations are greater than technical limitations</a:t>
            </a:r>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081009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12592"/>
            <a:ext cx="9196553" cy="4533036"/>
          </a:xfrm>
          <a:prstGeom prst="rect">
            <a:avLst/>
          </a:prstGeom>
        </p:spPr>
      </p:pic>
      <p:sp>
        <p:nvSpPr>
          <p:cNvPr id="4" name="Content Placeholder 3"/>
          <p:cNvSpPr>
            <a:spLocks noGrp="1"/>
          </p:cNvSpPr>
          <p:nvPr>
            <p:ph idx="1"/>
          </p:nvPr>
        </p:nvSpPr>
        <p:spPr/>
        <p:txBody>
          <a:bodyPr/>
          <a:lstStyle/>
          <a:p>
            <a:endParaRPr lang="en-US"/>
          </a:p>
        </p:txBody>
      </p:sp>
      <p:sp>
        <p:nvSpPr>
          <p:cNvPr id="5" name="Text Placeholder 4"/>
          <p:cNvSpPr>
            <a:spLocks noGrp="1"/>
          </p:cNvSpPr>
          <p:nvPr>
            <p:ph type="body" sz="quarter" idx="10"/>
          </p:nvPr>
        </p:nvSpPr>
        <p:spPr>
          <a:xfrm>
            <a:off x="419100" y="6407147"/>
            <a:ext cx="4601633" cy="336553"/>
          </a:xfrm>
        </p:spPr>
        <p:txBody>
          <a:bodyPr/>
          <a:lstStyle/>
          <a:p>
            <a:r>
              <a:rPr lang="en-US" sz="1200" dirty="0"/>
              <a:t>www.globalforestwatch.org</a:t>
            </a:r>
          </a:p>
        </p:txBody>
      </p:sp>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val="3606702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for future EW activities</a:t>
            </a:r>
          </a:p>
        </p:txBody>
      </p:sp>
      <p:sp>
        <p:nvSpPr>
          <p:cNvPr id="3" name="Content Placeholder 2"/>
          <p:cNvSpPr>
            <a:spLocks noGrp="1"/>
          </p:cNvSpPr>
          <p:nvPr>
            <p:ph idx="1"/>
          </p:nvPr>
        </p:nvSpPr>
        <p:spPr/>
        <p:txBody>
          <a:bodyPr>
            <a:normAutofit fontScale="92500" lnSpcReduction="20000"/>
          </a:bodyPr>
          <a:lstStyle/>
          <a:p>
            <a:r>
              <a:rPr lang="en-US" dirty="0"/>
              <a:t>Study</a:t>
            </a:r>
          </a:p>
          <a:p>
            <a:pPr lvl="1"/>
            <a:r>
              <a:rPr lang="en-US" dirty="0"/>
              <a:t>Collect data for Indonesia and DRC “Rapid Response” research in late 2017</a:t>
            </a:r>
          </a:p>
          <a:p>
            <a:pPr lvl="1"/>
            <a:r>
              <a:rPr lang="en-US" dirty="0"/>
              <a:t>Publish Peru findings in early 2018</a:t>
            </a:r>
          </a:p>
          <a:p>
            <a:r>
              <a:rPr lang="en-US" dirty="0"/>
              <a:t>GLAD alerts</a:t>
            </a:r>
          </a:p>
          <a:p>
            <a:pPr lvl="1"/>
            <a:r>
              <a:rPr lang="en-US" dirty="0"/>
              <a:t>Scale operational alerts to </a:t>
            </a:r>
            <a:r>
              <a:rPr lang="en-US" dirty="0" err="1"/>
              <a:t>pantropics</a:t>
            </a:r>
            <a:r>
              <a:rPr lang="en-US" dirty="0"/>
              <a:t> by late 2017</a:t>
            </a:r>
          </a:p>
          <a:p>
            <a:pPr lvl="1"/>
            <a:r>
              <a:rPr lang="en-US" dirty="0"/>
              <a:t>Exploring multi-sensor approaches (WUR)</a:t>
            </a:r>
          </a:p>
          <a:p>
            <a:r>
              <a:rPr lang="en-US" dirty="0"/>
              <a:t>For discussion:</a:t>
            </a:r>
          </a:p>
          <a:p>
            <a:pPr lvl="1"/>
            <a:r>
              <a:rPr lang="en-US" dirty="0"/>
              <a:t>WRI role in user assessment</a:t>
            </a:r>
          </a:p>
          <a:p>
            <a:pPr lvl="1"/>
            <a:r>
              <a:rPr lang="en-US" dirty="0"/>
              <a:t>Multi-stakeholder meeting in 2018?</a:t>
            </a:r>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798857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GLAD alerts</a:t>
            </a:r>
          </a:p>
        </p:txBody>
      </p:sp>
      <p:graphicFrame>
        <p:nvGraphicFramePr>
          <p:cNvPr id="7" name="Content Placeholder 6"/>
          <p:cNvGraphicFramePr>
            <a:graphicFrameLocks noGrp="1"/>
          </p:cNvGraphicFramePr>
          <p:nvPr>
            <p:ph idx="1"/>
            <p:extLst/>
          </p:nvPr>
        </p:nvGraphicFramePr>
        <p:xfrm>
          <a:off x="457200" y="1183741"/>
          <a:ext cx="8229600" cy="4780280"/>
        </p:xfrm>
        <a:graphic>
          <a:graphicData uri="http://schemas.openxmlformats.org/drawingml/2006/table">
            <a:tbl>
              <a:tblPr firstRow="1" bandRow="1">
                <a:tableStyleId>{5C22544A-7EE6-4342-B048-85BDC9FD1C3A}</a:tableStyleId>
              </a:tblPr>
              <a:tblGrid>
                <a:gridCol w="1616044">
                  <a:extLst>
                    <a:ext uri="{9D8B030D-6E8A-4147-A177-3AD203B41FA5}">
                      <a16:colId xmlns:a16="http://schemas.microsoft.com/office/drawing/2014/main" val="2355028414"/>
                    </a:ext>
                  </a:extLst>
                </a:gridCol>
                <a:gridCol w="6613556">
                  <a:extLst>
                    <a:ext uri="{9D8B030D-6E8A-4147-A177-3AD203B41FA5}">
                      <a16:colId xmlns:a16="http://schemas.microsoft.com/office/drawing/2014/main" val="768935917"/>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936882058"/>
                  </a:ext>
                </a:extLst>
              </a:tr>
              <a:tr h="370840">
                <a:tc>
                  <a:txBody>
                    <a:bodyPr/>
                    <a:lstStyle/>
                    <a:p>
                      <a:r>
                        <a:rPr lang="en-US" dirty="0"/>
                        <a:t>Function</a:t>
                      </a:r>
                    </a:p>
                  </a:txBody>
                  <a:tcPr/>
                </a:tc>
                <a:tc>
                  <a:txBody>
                    <a:bodyPr/>
                    <a:lstStyle/>
                    <a:p>
                      <a:r>
                        <a:rPr lang="en-US" dirty="0"/>
                        <a:t>Identifies areas of likely tree cover loss in near</a:t>
                      </a:r>
                      <a:r>
                        <a:rPr lang="en-US" baseline="0" dirty="0"/>
                        <a:t>-real time</a:t>
                      </a:r>
                      <a:endParaRPr lang="en-US" dirty="0"/>
                    </a:p>
                  </a:txBody>
                  <a:tcPr/>
                </a:tc>
                <a:extLst>
                  <a:ext uri="{0D108BD9-81ED-4DB2-BD59-A6C34878D82A}">
                    <a16:rowId xmlns:a16="http://schemas.microsoft.com/office/drawing/2014/main" val="934004058"/>
                  </a:ext>
                </a:extLst>
              </a:tr>
              <a:tr h="370840">
                <a:tc>
                  <a:txBody>
                    <a:bodyPr/>
                    <a:lstStyle/>
                    <a:p>
                      <a:r>
                        <a:rPr lang="en-US" dirty="0"/>
                        <a:t>Resolution</a:t>
                      </a:r>
                    </a:p>
                  </a:txBody>
                  <a:tcPr/>
                </a:tc>
                <a:tc>
                  <a:txBody>
                    <a:bodyPr/>
                    <a:lstStyle/>
                    <a:p>
                      <a:r>
                        <a:rPr lang="en-US" dirty="0"/>
                        <a:t>30</a:t>
                      </a:r>
                      <a:r>
                        <a:rPr lang="en-US" baseline="0" dirty="0"/>
                        <a:t> x 30 meters</a:t>
                      </a:r>
                      <a:endParaRPr lang="en-US" dirty="0"/>
                    </a:p>
                  </a:txBody>
                  <a:tcPr/>
                </a:tc>
                <a:extLst>
                  <a:ext uri="{0D108BD9-81ED-4DB2-BD59-A6C34878D82A}">
                    <a16:rowId xmlns:a16="http://schemas.microsoft.com/office/drawing/2014/main" val="932568408"/>
                  </a:ext>
                </a:extLst>
              </a:tr>
              <a:tr h="370840">
                <a:tc>
                  <a:txBody>
                    <a:bodyPr/>
                    <a:lstStyle/>
                    <a:p>
                      <a:r>
                        <a:rPr lang="en-US" dirty="0"/>
                        <a:t>Geographic</a:t>
                      </a:r>
                      <a:r>
                        <a:rPr lang="en-US" baseline="0" dirty="0"/>
                        <a:t> Coverage</a:t>
                      </a:r>
                      <a:endParaRPr lang="en-US" dirty="0"/>
                    </a:p>
                  </a:txBody>
                  <a:tcPr/>
                </a:tc>
                <a:tc>
                  <a:txBody>
                    <a:bodyPr/>
                    <a:lstStyle/>
                    <a:p>
                      <a:pPr fontAlgn="base"/>
                      <a:r>
                        <a:rPr lang="en-US" sz="1800" b="0" i="0" kern="1200" dirty="0">
                          <a:solidFill>
                            <a:schemeClr val="dk1"/>
                          </a:solidFill>
                          <a:effectLst/>
                          <a:latin typeface="+mn-lt"/>
                          <a:ea typeface="+mn-ea"/>
                          <a:cs typeface="+mn-cs"/>
                        </a:rPr>
                        <a:t>South America: Brazil, Peru</a:t>
                      </a:r>
                    </a:p>
                    <a:p>
                      <a:pPr fontAlgn="base"/>
                      <a:endParaRPr lang="en-US" sz="1800" b="1" i="0" kern="1200" dirty="0">
                        <a:solidFill>
                          <a:schemeClr val="dk1"/>
                        </a:solidFill>
                        <a:effectLst/>
                        <a:latin typeface="+mn-lt"/>
                        <a:ea typeface="+mn-ea"/>
                        <a:cs typeface="+mn-cs"/>
                      </a:endParaRPr>
                    </a:p>
                    <a:p>
                      <a:pPr fontAlgn="base"/>
                      <a:r>
                        <a:rPr lang="en-US" sz="1800" b="1" i="0" kern="1200" dirty="0">
                          <a:solidFill>
                            <a:schemeClr val="dk1"/>
                          </a:solidFill>
                          <a:effectLst/>
                          <a:latin typeface="+mn-lt"/>
                          <a:ea typeface="+mn-ea"/>
                          <a:cs typeface="+mn-cs"/>
                        </a:rPr>
                        <a:t>Central Africa</a:t>
                      </a:r>
                      <a:r>
                        <a:rPr lang="en-US" sz="1800" b="0" i="0" kern="1200" dirty="0">
                          <a:solidFill>
                            <a:schemeClr val="dk1"/>
                          </a:solidFill>
                          <a:effectLst/>
                          <a:latin typeface="+mn-lt"/>
                          <a:ea typeface="+mn-ea"/>
                          <a:cs typeface="+mn-cs"/>
                        </a:rPr>
                        <a:t>: Burundi, Cameroon, Central African Republic, Democratic Republic of the Congo, Equatorial Guinea, Gabon, Republic of the Congo, Rwanda, Uganda</a:t>
                      </a:r>
                    </a:p>
                    <a:p>
                      <a:pPr fontAlgn="base"/>
                      <a:endParaRPr lang="en-US" sz="1800" b="0" i="0" kern="1200" dirty="0">
                        <a:solidFill>
                          <a:schemeClr val="dk1"/>
                        </a:solidFill>
                        <a:effectLst/>
                        <a:latin typeface="+mn-lt"/>
                        <a:ea typeface="+mn-ea"/>
                        <a:cs typeface="+mn-cs"/>
                      </a:endParaRPr>
                    </a:p>
                    <a:p>
                      <a:pPr fontAlgn="base"/>
                      <a:r>
                        <a:rPr lang="en-US" sz="1800" b="0" i="0" kern="1200" dirty="0">
                          <a:solidFill>
                            <a:schemeClr val="dk1"/>
                          </a:solidFill>
                          <a:effectLst/>
                          <a:latin typeface="+mn-lt"/>
                          <a:ea typeface="+mn-ea"/>
                          <a:cs typeface="+mn-cs"/>
                        </a:rPr>
                        <a:t>Southeast Asia: Brunei, Indonesia, Malaysia, Papua New Guinea, Timor </a:t>
                      </a:r>
                      <a:r>
                        <a:rPr lang="en-US" sz="1800" b="0" i="0" kern="1200" dirty="0" err="1">
                          <a:solidFill>
                            <a:schemeClr val="dk1"/>
                          </a:solidFill>
                          <a:effectLst/>
                          <a:latin typeface="+mn-lt"/>
                          <a:ea typeface="+mn-ea"/>
                          <a:cs typeface="+mn-cs"/>
                        </a:rPr>
                        <a:t>Leste</a:t>
                      </a:r>
                      <a:endParaRPr lang="en-US" sz="1800" b="0" i="0" kern="1200" dirty="0">
                        <a:solidFill>
                          <a:schemeClr val="dk1"/>
                        </a:solidFill>
                        <a:effectLst/>
                        <a:latin typeface="+mn-lt"/>
                        <a:ea typeface="+mn-ea"/>
                        <a:cs typeface="+mn-cs"/>
                      </a:endParaRPr>
                    </a:p>
                  </a:txBody>
                  <a:tcPr/>
                </a:tc>
                <a:extLst>
                  <a:ext uri="{0D108BD9-81ED-4DB2-BD59-A6C34878D82A}">
                    <a16:rowId xmlns:a16="http://schemas.microsoft.com/office/drawing/2014/main" val="3632711549"/>
                  </a:ext>
                </a:extLst>
              </a:tr>
              <a:tr h="370840">
                <a:tc>
                  <a:txBody>
                    <a:bodyPr/>
                    <a:lstStyle/>
                    <a:p>
                      <a:r>
                        <a:rPr lang="en-US" dirty="0"/>
                        <a:t>Frequency</a:t>
                      </a:r>
                    </a:p>
                  </a:txBody>
                  <a:tcPr/>
                </a:tc>
                <a:tc>
                  <a:txBody>
                    <a:bodyPr/>
                    <a:lstStyle/>
                    <a:p>
                      <a:r>
                        <a:rPr lang="en-US" dirty="0"/>
                        <a:t>Updated every 8 days</a:t>
                      </a:r>
                    </a:p>
                  </a:txBody>
                  <a:tcPr/>
                </a:tc>
                <a:extLst>
                  <a:ext uri="{0D108BD9-81ED-4DB2-BD59-A6C34878D82A}">
                    <a16:rowId xmlns:a16="http://schemas.microsoft.com/office/drawing/2014/main" val="3202511075"/>
                  </a:ext>
                </a:extLst>
              </a:tr>
              <a:tr h="370840">
                <a:tc>
                  <a:txBody>
                    <a:bodyPr/>
                    <a:lstStyle/>
                    <a:p>
                      <a:r>
                        <a:rPr lang="en-US" dirty="0"/>
                        <a:t>Date of content</a:t>
                      </a:r>
                    </a:p>
                  </a:txBody>
                  <a:tcPr/>
                </a:tc>
                <a:tc>
                  <a:txBody>
                    <a:bodyPr/>
                    <a:lstStyle/>
                    <a:p>
                      <a:r>
                        <a:rPr lang="en-US" dirty="0"/>
                        <a:t>July 2015 - present</a:t>
                      </a:r>
                    </a:p>
                  </a:txBody>
                  <a:tcPr/>
                </a:tc>
                <a:extLst>
                  <a:ext uri="{0D108BD9-81ED-4DB2-BD59-A6C34878D82A}">
                    <a16:rowId xmlns:a16="http://schemas.microsoft.com/office/drawing/2014/main" val="3269598348"/>
                  </a:ext>
                </a:extLst>
              </a:tr>
              <a:tr h="370840">
                <a:tc>
                  <a:txBody>
                    <a:bodyPr/>
                    <a:lstStyle/>
                    <a:p>
                      <a:r>
                        <a:rPr lang="en-US" dirty="0"/>
                        <a:t>Satellite</a:t>
                      </a:r>
                    </a:p>
                  </a:txBody>
                  <a:tcPr/>
                </a:tc>
                <a:tc>
                  <a:txBody>
                    <a:bodyPr/>
                    <a:lstStyle/>
                    <a:p>
                      <a:r>
                        <a:rPr lang="en-US" dirty="0"/>
                        <a:t>Landsat 7 and Landsat 8 </a:t>
                      </a:r>
                    </a:p>
                  </a:txBody>
                  <a:tcPr/>
                </a:tc>
                <a:extLst>
                  <a:ext uri="{0D108BD9-81ED-4DB2-BD59-A6C34878D82A}">
                    <a16:rowId xmlns:a16="http://schemas.microsoft.com/office/drawing/2014/main" val="1005523016"/>
                  </a:ext>
                </a:extLst>
              </a:tr>
            </a:tbl>
          </a:graphicData>
        </a:graphic>
      </p:graphicFrame>
      <p:pic>
        <p:nvPicPr>
          <p:cNvPr id="5" name="Picture 4" descr="https://d0.awsstatic.com/case-studies/university-of-maryland-college-park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990" y="658856"/>
            <a:ext cx="2507810" cy="4096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5"/>
          <p:cNvSpPr>
            <a:spLocks noGrp="1"/>
          </p:cNvSpPr>
          <p:nvPr>
            <p:ph type="body" sz="quarter" idx="10"/>
          </p:nvPr>
        </p:nvSpPr>
        <p:spPr>
          <a:xfrm>
            <a:off x="441325" y="6407147"/>
            <a:ext cx="5371000" cy="383119"/>
          </a:xfrm>
        </p:spPr>
        <p:txBody>
          <a:bodyPr/>
          <a:lstStyle/>
          <a:p>
            <a:r>
              <a:rPr lang="en-US" dirty="0"/>
              <a:t>Hansen, M.C., A. </a:t>
            </a:r>
            <a:r>
              <a:rPr lang="en-US" dirty="0" err="1"/>
              <a:t>Krylov</a:t>
            </a:r>
            <a:r>
              <a:rPr lang="en-US" dirty="0"/>
              <a:t>, A. </a:t>
            </a:r>
            <a:r>
              <a:rPr lang="en-US" dirty="0" err="1"/>
              <a:t>Tyukavina</a:t>
            </a:r>
            <a:r>
              <a:rPr lang="en-US" dirty="0"/>
              <a:t>, P.V. </a:t>
            </a:r>
            <a:r>
              <a:rPr lang="en-US" dirty="0" err="1"/>
              <a:t>Potapov</a:t>
            </a:r>
            <a:r>
              <a:rPr lang="en-US" dirty="0"/>
              <a:t>, S. </a:t>
            </a:r>
            <a:r>
              <a:rPr lang="en-US" dirty="0" err="1"/>
              <a:t>Turubanova</a:t>
            </a:r>
            <a:r>
              <a:rPr lang="en-US" dirty="0"/>
              <a:t>, B. </a:t>
            </a:r>
            <a:r>
              <a:rPr lang="en-US" dirty="0" err="1"/>
              <a:t>Zutta</a:t>
            </a:r>
            <a:r>
              <a:rPr lang="en-US" dirty="0"/>
              <a:t>, S. </a:t>
            </a:r>
            <a:r>
              <a:rPr lang="en-US" dirty="0" err="1"/>
              <a:t>Ifo</a:t>
            </a:r>
            <a:r>
              <a:rPr lang="en-US" dirty="0"/>
              <a:t>, B. </a:t>
            </a:r>
            <a:r>
              <a:rPr lang="en-US" dirty="0" err="1"/>
              <a:t>Margono</a:t>
            </a:r>
            <a:r>
              <a:rPr lang="en-US" dirty="0"/>
              <a:t>, F. Stolle, and R. Moore. 2016. Humid tropical forest disturbance alerts using Landsat data. </a:t>
            </a:r>
            <a:r>
              <a:rPr lang="en-US" i="1" dirty="0"/>
              <a:t>Environmental Research Letters</a:t>
            </a:r>
            <a:r>
              <a:rPr lang="en-US" dirty="0"/>
              <a:t>, 11 (3).</a:t>
            </a:r>
          </a:p>
        </p:txBody>
      </p:sp>
    </p:spTree>
    <p:extLst>
      <p:ext uri="{BB962C8B-B14F-4D97-AF65-F5344CB8AC3E}">
        <p14:creationId xmlns:p14="http://schemas.microsoft.com/office/powerpoint/2010/main" val="3504352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GLAD alerts Methodology</a:t>
            </a:r>
          </a:p>
        </p:txBody>
      </p:sp>
      <p:sp>
        <p:nvSpPr>
          <p:cNvPr id="5" name="Content Placeholder 4"/>
          <p:cNvSpPr>
            <a:spLocks noGrp="1"/>
          </p:cNvSpPr>
          <p:nvPr>
            <p:ph idx="1"/>
          </p:nvPr>
        </p:nvSpPr>
        <p:spPr>
          <a:xfrm>
            <a:off x="441325" y="1413818"/>
            <a:ext cx="8435975" cy="4712345"/>
          </a:xfrm>
        </p:spPr>
        <p:txBody>
          <a:bodyPr>
            <a:noAutofit/>
          </a:bodyPr>
          <a:lstStyle/>
          <a:p>
            <a:r>
              <a:rPr lang="en-US" sz="2400" dirty="0"/>
              <a:t>“Forest cover”: &gt; 5 m tall trees with a canopy closure exceeding 60% </a:t>
            </a:r>
          </a:p>
          <a:p>
            <a:r>
              <a:rPr lang="en-US" sz="2400" dirty="0"/>
              <a:t>An alert is defined as any Landsat pixel that experiences a canopy loss in excess of 50% cover</a:t>
            </a:r>
          </a:p>
          <a:p>
            <a:r>
              <a:rPr lang="en-US" sz="2400" dirty="0"/>
              <a:t>Alerts are based on the latest single good observation</a:t>
            </a:r>
          </a:p>
          <a:p>
            <a:r>
              <a:rPr lang="en-US" sz="2400" dirty="0"/>
              <a:t>Two types of alerts: confirmed and unconfirmed</a:t>
            </a:r>
          </a:p>
          <a:p>
            <a:pPr lvl="1"/>
            <a:r>
              <a:rPr lang="en-US" sz="2400" dirty="0"/>
              <a:t>Alerts remain unconfirmed until two or more out of four consecutive observations are labelled as loss. </a:t>
            </a:r>
          </a:p>
          <a:p>
            <a:pPr lvl="1"/>
            <a:r>
              <a:rPr lang="en-US" sz="2400" dirty="0"/>
              <a:t>Users can view only confirmed alerts in the menu, though confirmed alerts miss the most recent detections of tree cover loss.</a:t>
            </a:r>
          </a:p>
        </p:txBody>
      </p:sp>
      <p:sp>
        <p:nvSpPr>
          <p:cNvPr id="6" name="Text Placeholder 5"/>
          <p:cNvSpPr>
            <a:spLocks noGrp="1"/>
          </p:cNvSpPr>
          <p:nvPr>
            <p:ph type="body" sz="quarter" idx="10"/>
          </p:nvPr>
        </p:nvSpPr>
        <p:spPr>
          <a:xfrm>
            <a:off x="441325" y="6407147"/>
            <a:ext cx="5371000" cy="383119"/>
          </a:xfrm>
        </p:spPr>
        <p:txBody>
          <a:bodyPr/>
          <a:lstStyle/>
          <a:p>
            <a:r>
              <a:rPr lang="en-US" dirty="0"/>
              <a:t>Hansen, M.C., A. </a:t>
            </a:r>
            <a:r>
              <a:rPr lang="en-US" dirty="0" err="1"/>
              <a:t>Krylov</a:t>
            </a:r>
            <a:r>
              <a:rPr lang="en-US" dirty="0"/>
              <a:t>, A. </a:t>
            </a:r>
            <a:r>
              <a:rPr lang="en-US" dirty="0" err="1"/>
              <a:t>Tyukavina</a:t>
            </a:r>
            <a:r>
              <a:rPr lang="en-US" dirty="0"/>
              <a:t>, P.V. </a:t>
            </a:r>
            <a:r>
              <a:rPr lang="en-US" dirty="0" err="1"/>
              <a:t>Potapov</a:t>
            </a:r>
            <a:r>
              <a:rPr lang="en-US" dirty="0"/>
              <a:t>, S. </a:t>
            </a:r>
            <a:r>
              <a:rPr lang="en-US" dirty="0" err="1"/>
              <a:t>Turubanova</a:t>
            </a:r>
            <a:r>
              <a:rPr lang="en-US" dirty="0"/>
              <a:t>, B. </a:t>
            </a:r>
            <a:r>
              <a:rPr lang="en-US" dirty="0" err="1"/>
              <a:t>Zutta</a:t>
            </a:r>
            <a:r>
              <a:rPr lang="en-US" dirty="0"/>
              <a:t>, S. </a:t>
            </a:r>
            <a:r>
              <a:rPr lang="en-US" dirty="0" err="1"/>
              <a:t>Ifo</a:t>
            </a:r>
            <a:r>
              <a:rPr lang="en-US" dirty="0"/>
              <a:t>, B. </a:t>
            </a:r>
            <a:r>
              <a:rPr lang="en-US" dirty="0" err="1"/>
              <a:t>Margono</a:t>
            </a:r>
            <a:r>
              <a:rPr lang="en-US" dirty="0"/>
              <a:t>, F. Stolle, and R. Moore. 2016. Humid tropical forest disturbance alerts using Landsat data. </a:t>
            </a:r>
            <a:r>
              <a:rPr lang="en-US" i="1" dirty="0"/>
              <a:t>Environmental Research Letters</a:t>
            </a:r>
            <a:r>
              <a:rPr lang="en-US" dirty="0"/>
              <a:t>, 11 (3).</a:t>
            </a:r>
          </a:p>
        </p:txBody>
      </p:sp>
      <p:pic>
        <p:nvPicPr>
          <p:cNvPr id="1028" name="Picture 4" descr="https://d0.awsstatic.com/case-studies/university-of-maryland-college-park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2035" y="1004122"/>
            <a:ext cx="2507810" cy="409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467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175" y="6350"/>
            <a:ext cx="6851650" cy="6851650"/>
          </a:xfrm>
          <a:prstGeom prst="rect">
            <a:avLst/>
          </a:prstGeom>
        </p:spPr>
      </p:pic>
    </p:spTree>
    <p:extLst>
      <p:ext uri="{BB962C8B-B14F-4D97-AF65-F5344CB8AC3E}">
        <p14:creationId xmlns:p14="http://schemas.microsoft.com/office/powerpoint/2010/main" val="2144336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015" y="0"/>
            <a:ext cx="6871970" cy="6871970"/>
          </a:xfrm>
          <a:prstGeom prst="rect">
            <a:avLst/>
          </a:prstGeom>
        </p:spPr>
      </p:pic>
    </p:spTree>
    <p:extLst>
      <p:ext uri="{BB962C8B-B14F-4D97-AF65-F5344CB8AC3E}">
        <p14:creationId xmlns:p14="http://schemas.microsoft.com/office/powerpoint/2010/main" val="377323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876728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a:t>
            </a:r>
          </a:p>
        </p:txBody>
      </p:sp>
      <p:sp>
        <p:nvSpPr>
          <p:cNvPr id="3" name="Content Placeholder 2"/>
          <p:cNvSpPr>
            <a:spLocks noGrp="1"/>
          </p:cNvSpPr>
          <p:nvPr>
            <p:ph idx="1"/>
          </p:nvPr>
        </p:nvSpPr>
        <p:spPr/>
        <p:txBody>
          <a:bodyPr>
            <a:normAutofit fontScale="92500"/>
          </a:bodyPr>
          <a:lstStyle/>
          <a:p>
            <a:r>
              <a:rPr lang="en-US" dirty="0"/>
              <a:t>Does not distinguish human-induced from natural forest disturbances, nor deforestation from forestry land use dynamics</a:t>
            </a:r>
          </a:p>
          <a:p>
            <a:r>
              <a:rPr lang="en-US" dirty="0"/>
              <a:t>Cloud cover can limit the availability of imagery, particularly in the wet season. </a:t>
            </a:r>
          </a:p>
          <a:p>
            <a:r>
              <a:rPr lang="en-US" dirty="0"/>
              <a:t>Alert dates represent the instance of detection, though tree cover loss could have taken place earlier, possibly weeks earlier, due to persistent cloud cover.</a:t>
            </a:r>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238607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a:t>
            </a:r>
          </a:p>
        </p:txBody>
      </p:sp>
      <p:sp>
        <p:nvSpPr>
          <p:cNvPr id="3" name="Content Placeholder 2"/>
          <p:cNvSpPr>
            <a:spLocks noGrp="1"/>
          </p:cNvSpPr>
          <p:nvPr>
            <p:ph idx="1"/>
          </p:nvPr>
        </p:nvSpPr>
        <p:spPr/>
        <p:txBody>
          <a:bodyPr>
            <a:normAutofit fontScale="77500" lnSpcReduction="20000"/>
          </a:bodyPr>
          <a:lstStyle/>
          <a:p>
            <a:r>
              <a:rPr lang="en-US" dirty="0"/>
              <a:t>The GLAD alerts were evaluated in Peru to have 13.5 percent false positives. The majority (9.5 percent) occur on the edges of clearings. The mix of forest and other land cover at the edges which makes them prone to error in the system. </a:t>
            </a:r>
          </a:p>
          <a:p>
            <a:r>
              <a:rPr lang="en-US" b="1" i="1" dirty="0"/>
              <a:t>The rate of false positives drops to 1 percent when only considering confirmed alerts. </a:t>
            </a:r>
          </a:p>
          <a:p>
            <a:r>
              <a:rPr lang="en-US" dirty="0"/>
              <a:t>The data has 33 percent false negatives, though most of these occur in secondary forests.</a:t>
            </a:r>
          </a:p>
          <a:p>
            <a:r>
              <a:rPr lang="en-US" dirty="0"/>
              <a:t>The higher rate of false negatives compared to false positives also indicates that the alerts are a conservative estimate of the tree cover loss that is actually occurring.</a:t>
            </a:r>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192435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Accessing GLAD alerts via </a:t>
            </a:r>
            <a:r>
              <a:rPr lang="en-US" dirty="0" err="1"/>
              <a:t>gfw</a:t>
            </a:r>
            <a:endParaRPr lang="en-US" dirty="0"/>
          </a:p>
        </p:txBody>
      </p:sp>
      <p:sp>
        <p:nvSpPr>
          <p:cNvPr id="3" name="Content Placeholder 2"/>
          <p:cNvSpPr>
            <a:spLocks noGrp="1"/>
          </p:cNvSpPr>
          <p:nvPr>
            <p:ph idx="1"/>
          </p:nvPr>
        </p:nvSpPr>
        <p:spPr>
          <a:xfrm>
            <a:off x="190500" y="1068552"/>
            <a:ext cx="5581650" cy="5338595"/>
          </a:xfrm>
        </p:spPr>
        <p:txBody>
          <a:bodyPr>
            <a:noAutofit/>
          </a:bodyPr>
          <a:lstStyle/>
          <a:p>
            <a:r>
              <a:rPr lang="en-US" sz="2200" b="1" dirty="0"/>
              <a:t>Visualize</a:t>
            </a:r>
            <a:r>
              <a:rPr lang="en-US" sz="2200" dirty="0"/>
              <a:t> on interactive map</a:t>
            </a:r>
          </a:p>
          <a:p>
            <a:pPr lvl="1"/>
            <a:r>
              <a:rPr lang="en-US" sz="2200" dirty="0"/>
              <a:t>Select recent Sentinel-2 imagery by date and cloud cover for verification</a:t>
            </a:r>
          </a:p>
          <a:p>
            <a:pPr lvl="1"/>
            <a:r>
              <a:rPr lang="en-US" sz="2200" dirty="0"/>
              <a:t>Overlay other spatial information</a:t>
            </a:r>
          </a:p>
          <a:p>
            <a:r>
              <a:rPr lang="en-US" sz="2200" b="1" dirty="0"/>
              <a:t>Analyze</a:t>
            </a:r>
            <a:r>
              <a:rPr lang="en-US" sz="2200" dirty="0"/>
              <a:t> alerts by drawing, selecting or uploading a polygon (e.g. protected area boundary)</a:t>
            </a:r>
          </a:p>
          <a:p>
            <a:r>
              <a:rPr lang="en-US" sz="2200" b="1" dirty="0"/>
              <a:t>Subscribe </a:t>
            </a:r>
            <a:r>
              <a:rPr lang="en-US" sz="2200" dirty="0"/>
              <a:t>to an area and receive email notifications when new change is detected</a:t>
            </a:r>
            <a:endParaRPr lang="en-US" sz="2200" b="1" dirty="0"/>
          </a:p>
          <a:p>
            <a:r>
              <a:rPr lang="en-US" sz="2200" b="1" dirty="0"/>
              <a:t>Download</a:t>
            </a:r>
            <a:r>
              <a:rPr lang="en-US" sz="2200" dirty="0"/>
              <a:t> alerts (</a:t>
            </a:r>
            <a:r>
              <a:rPr lang="en-US" sz="2200" dirty="0" err="1"/>
              <a:t>shp</a:t>
            </a:r>
            <a:r>
              <a:rPr lang="en-US" sz="2200" dirty="0"/>
              <a:t>, csv)</a:t>
            </a:r>
          </a:p>
          <a:p>
            <a:r>
              <a:rPr lang="en-US" sz="2200" b="1" dirty="0"/>
              <a:t>Access offline</a:t>
            </a:r>
            <a:r>
              <a:rPr lang="en-US" sz="2200" dirty="0"/>
              <a:t> via Forest Watcher mobile app</a:t>
            </a:r>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2"/>
          <a:stretch>
            <a:fillRect/>
          </a:stretch>
        </p:blipFill>
        <p:spPr>
          <a:xfrm>
            <a:off x="6140538" y="1208089"/>
            <a:ext cx="2736761" cy="4857750"/>
          </a:xfrm>
          <a:prstGeom prst="rect">
            <a:avLst/>
          </a:prstGeom>
        </p:spPr>
      </p:pic>
    </p:spTree>
    <p:extLst>
      <p:ext uri="{BB962C8B-B14F-4D97-AF65-F5344CB8AC3E}">
        <p14:creationId xmlns:p14="http://schemas.microsoft.com/office/powerpoint/2010/main" val="4151004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00" y="19050"/>
            <a:ext cx="8534400" cy="6819900"/>
          </a:xfrm>
          <a:prstGeom prst="rect">
            <a:avLst/>
          </a:prstGeom>
        </p:spPr>
      </p:pic>
    </p:spTree>
    <p:extLst>
      <p:ext uri="{BB962C8B-B14F-4D97-AF65-F5344CB8AC3E}">
        <p14:creationId xmlns:p14="http://schemas.microsoft.com/office/powerpoint/2010/main" val="858173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12592"/>
            <a:ext cx="9196553" cy="4533036"/>
          </a:xfrm>
          <a:prstGeom prst="rect">
            <a:avLst/>
          </a:prstGeom>
        </p:spPr>
      </p:pic>
      <p:sp>
        <p:nvSpPr>
          <p:cNvPr id="3" name="Rectangle 2"/>
          <p:cNvSpPr/>
          <p:nvPr/>
        </p:nvSpPr>
        <p:spPr>
          <a:xfrm>
            <a:off x="2160387" y="446972"/>
            <a:ext cx="5294543" cy="1028990"/>
          </a:xfrm>
          <a:prstGeom prst="rect">
            <a:avLst/>
          </a:prstGeom>
          <a:solidFill>
            <a:srgbClr val="141313">
              <a:alpha val="70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E"/>
              </a:solidFill>
              <a:effectLst/>
              <a:uLnTx/>
              <a:uFillTx/>
              <a:latin typeface="Calibri"/>
              <a:ea typeface="+mn-ea"/>
              <a:cs typeface="+mn-cs"/>
            </a:endParaRPr>
          </a:p>
        </p:txBody>
      </p:sp>
      <p:sp>
        <p:nvSpPr>
          <p:cNvPr id="4" name="TextBox 3"/>
          <p:cNvSpPr txBox="1"/>
          <p:nvPr/>
        </p:nvSpPr>
        <p:spPr>
          <a:xfrm>
            <a:off x="2160388" y="446972"/>
            <a:ext cx="5294542" cy="1569660"/>
          </a:xfrm>
          <a:prstGeom prst="rect">
            <a:avLst/>
          </a:prstGeom>
          <a:noFill/>
          <a:ln>
            <a:noFill/>
          </a:ln>
        </p:spPr>
        <p:txBody>
          <a:bodyPr wrap="square" rtlCol="0">
            <a:spAutoFit/>
          </a:bodyPr>
          <a:lstStyle/>
          <a:p>
            <a:pPr marL="1415654" marR="0" lvl="0" indent="-1415654"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1.3 million users users</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2160387" y="3651134"/>
            <a:ext cx="5294543" cy="1028990"/>
          </a:xfrm>
          <a:prstGeom prst="rect">
            <a:avLst/>
          </a:prstGeom>
          <a:solidFill>
            <a:srgbClr val="141313">
              <a:alpha val="70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E"/>
              </a:solidFill>
              <a:effectLst/>
              <a:uLnTx/>
              <a:uFillTx/>
              <a:latin typeface="Calibri"/>
              <a:ea typeface="+mn-ea"/>
              <a:cs typeface="+mn-cs"/>
            </a:endParaRPr>
          </a:p>
        </p:txBody>
      </p:sp>
      <p:sp>
        <p:nvSpPr>
          <p:cNvPr id="6" name="TextBox 5"/>
          <p:cNvSpPr txBox="1"/>
          <p:nvPr/>
        </p:nvSpPr>
        <p:spPr>
          <a:xfrm>
            <a:off x="2314935" y="3750130"/>
            <a:ext cx="5139995" cy="830997"/>
          </a:xfrm>
          <a:prstGeom prst="rect">
            <a:avLst/>
          </a:prstGeom>
          <a:noFill/>
          <a:ln>
            <a:noFill/>
          </a:ln>
        </p:spPr>
        <p:txBody>
          <a:bodyPr wrap="square" rtlCol="0">
            <a:spAutoFit/>
          </a:bodyPr>
          <a:lstStyle/>
          <a:p>
            <a:pPr marL="1415654" marR="0" lvl="0" indent="-1415654"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16 governments</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Rectangle 6"/>
          <p:cNvSpPr/>
          <p:nvPr/>
        </p:nvSpPr>
        <p:spPr>
          <a:xfrm>
            <a:off x="2160387" y="5334849"/>
            <a:ext cx="5294543" cy="1028990"/>
          </a:xfrm>
          <a:prstGeom prst="rect">
            <a:avLst/>
          </a:prstGeom>
          <a:solidFill>
            <a:srgbClr val="141313">
              <a:alpha val="70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E"/>
              </a:solidFill>
              <a:effectLst/>
              <a:uLnTx/>
              <a:uFillTx/>
              <a:latin typeface="Calibri"/>
              <a:ea typeface="+mn-ea"/>
              <a:cs typeface="+mn-cs"/>
            </a:endParaRPr>
          </a:p>
        </p:txBody>
      </p:sp>
      <p:sp>
        <p:nvSpPr>
          <p:cNvPr id="8" name="TextBox 7"/>
          <p:cNvSpPr txBox="1"/>
          <p:nvPr/>
        </p:nvSpPr>
        <p:spPr>
          <a:xfrm>
            <a:off x="2314935" y="5433845"/>
            <a:ext cx="4918622" cy="830997"/>
          </a:xfrm>
          <a:prstGeom prst="rect">
            <a:avLst/>
          </a:prstGeom>
          <a:noFill/>
          <a:ln>
            <a:noFill/>
          </a:ln>
        </p:spPr>
        <p:txBody>
          <a:bodyPr wrap="square" rtlCol="0">
            <a:spAutoFit/>
          </a:bodyPr>
          <a:lstStyle/>
          <a:p>
            <a:pPr marL="1415654" marR="0" lvl="0" indent="-1415654"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14 companies</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p:cNvSpPr/>
          <p:nvPr/>
        </p:nvSpPr>
        <p:spPr>
          <a:xfrm>
            <a:off x="2160387" y="1999555"/>
            <a:ext cx="5294543" cy="1028990"/>
          </a:xfrm>
          <a:prstGeom prst="rect">
            <a:avLst/>
          </a:prstGeom>
          <a:solidFill>
            <a:srgbClr val="141313">
              <a:alpha val="70000"/>
            </a:srgbClr>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E"/>
              </a:solidFill>
              <a:effectLst/>
              <a:uLnTx/>
              <a:uFillTx/>
              <a:latin typeface="Calibri"/>
              <a:ea typeface="+mn-ea"/>
              <a:cs typeface="+mn-cs"/>
            </a:endParaRPr>
          </a:p>
        </p:txBody>
      </p:sp>
      <p:sp>
        <p:nvSpPr>
          <p:cNvPr id="10" name="TextBox 9"/>
          <p:cNvSpPr txBox="1"/>
          <p:nvPr/>
        </p:nvSpPr>
        <p:spPr>
          <a:xfrm>
            <a:off x="2314935" y="2098551"/>
            <a:ext cx="5139995" cy="830997"/>
          </a:xfrm>
          <a:prstGeom prst="rect">
            <a:avLst/>
          </a:prstGeom>
          <a:noFill/>
          <a:ln>
            <a:noFill/>
          </a:ln>
        </p:spPr>
        <p:txBody>
          <a:bodyPr wrap="square" rtlCol="0">
            <a:spAutoFit/>
          </a:bodyPr>
          <a:lstStyle/>
          <a:p>
            <a:pPr marL="1415654" marR="0" lvl="0" indent="-1415654"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1,120 trained</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 name="Text Placeholder 10"/>
          <p:cNvSpPr>
            <a:spLocks noGrp="1"/>
          </p:cNvSpPr>
          <p:nvPr>
            <p:ph type="body" sz="quarter" idx="10"/>
          </p:nvPr>
        </p:nvSpPr>
        <p:spPr/>
        <p:txBody>
          <a:bodyPr/>
          <a:lstStyle/>
          <a:p>
            <a:endParaRPr lang="en-US"/>
          </a:p>
        </p:txBody>
      </p:sp>
      <p:sp>
        <p:nvSpPr>
          <p:cNvPr id="13" name="Text Placeholder 4"/>
          <p:cNvSpPr txBox="1">
            <a:spLocks/>
          </p:cNvSpPr>
          <p:nvPr/>
        </p:nvSpPr>
        <p:spPr>
          <a:xfrm>
            <a:off x="419100" y="6407147"/>
            <a:ext cx="4601633" cy="336553"/>
          </a:xfrm>
          <a:prstGeom prst="rect">
            <a:avLst/>
          </a:prstGeom>
        </p:spPr>
        <p:txBody>
          <a:bodyPr vert="horz" lIns="0" tIns="45720" rIns="91440" bIns="45720" rtlCol="0" anchor="ctr" anchorCtr="0">
            <a:noAutofit/>
          </a:bodyPr>
          <a:lstStyle>
            <a:lvl1pPr marL="0" indent="0" algn="l" defTabSz="457200" rtl="0" eaLnBrk="1" latinLnBrk="0" hangingPunct="1">
              <a:spcBef>
                <a:spcPct val="20000"/>
              </a:spcBef>
              <a:buFont typeface="Arial"/>
              <a:buNone/>
              <a:defRPr sz="900" b="0" kern="1200" cap="none" baseline="0">
                <a:solidFill>
                  <a:schemeClr val="tx1"/>
                </a:solidFill>
                <a:latin typeface="Arial"/>
                <a:ea typeface="+mn-ea"/>
                <a:cs typeface="Arial"/>
              </a:defRPr>
            </a:lvl1pPr>
            <a:lvl2pPr marL="457200" indent="0" algn="l" defTabSz="457200" rtl="0" eaLnBrk="1" latinLnBrk="0" hangingPunct="1">
              <a:spcBef>
                <a:spcPct val="20000"/>
              </a:spcBef>
              <a:buFont typeface="Arial"/>
              <a:buNone/>
              <a:defRPr sz="2800" kern="1200">
                <a:solidFill>
                  <a:schemeClr val="tx1"/>
                </a:solidFill>
                <a:latin typeface="Arial"/>
                <a:ea typeface="+mn-ea"/>
                <a:cs typeface="Arial"/>
              </a:defRPr>
            </a:lvl2pPr>
            <a:lvl3pPr marL="914400" indent="0" algn="l" defTabSz="457200" rtl="0" eaLnBrk="1" latinLnBrk="0" hangingPunct="1">
              <a:spcBef>
                <a:spcPct val="20000"/>
              </a:spcBef>
              <a:buFont typeface="Arial"/>
              <a:buNone/>
              <a:defRPr sz="2400" kern="1200">
                <a:solidFill>
                  <a:schemeClr val="tx1"/>
                </a:solidFill>
                <a:latin typeface="Arial"/>
                <a:ea typeface="+mn-ea"/>
                <a:cs typeface="Arial"/>
              </a:defRPr>
            </a:lvl3pPr>
            <a:lvl4pPr marL="1371600" indent="0" algn="l" defTabSz="457200" rtl="0" eaLnBrk="1" latinLnBrk="0" hangingPunct="1">
              <a:spcBef>
                <a:spcPct val="20000"/>
              </a:spcBef>
              <a:buFont typeface="Arial"/>
              <a:buNone/>
              <a:defRPr sz="2000" kern="1200">
                <a:solidFill>
                  <a:schemeClr val="tx1"/>
                </a:solidFill>
                <a:latin typeface="Arial"/>
                <a:ea typeface="+mn-ea"/>
                <a:cs typeface="Arial"/>
              </a:defRPr>
            </a:lvl4pPr>
            <a:lvl5pPr marL="1828800" indent="0" algn="l" defTabSz="457200" rtl="0" eaLnBrk="1" latinLnBrk="0" hangingPunct="1">
              <a:spcBef>
                <a:spcPct val="20000"/>
              </a:spcBef>
              <a:buFont typeface="Arial"/>
              <a:buNone/>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a:t>www.globalforestwatch.org</a:t>
            </a:r>
            <a:endParaRPr lang="en-US" sz="1200" dirty="0"/>
          </a:p>
        </p:txBody>
      </p:sp>
    </p:spTree>
    <p:extLst>
      <p:ext uri="{BB962C8B-B14F-4D97-AF65-F5344CB8AC3E}">
        <p14:creationId xmlns:p14="http://schemas.microsoft.com/office/powerpoint/2010/main" val="1423271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Outreach and dissemination</a:t>
            </a:r>
          </a:p>
        </p:txBody>
      </p:sp>
      <p:sp>
        <p:nvSpPr>
          <p:cNvPr id="3" name="Content Placeholder 2"/>
          <p:cNvSpPr>
            <a:spLocks noGrp="1"/>
          </p:cNvSpPr>
          <p:nvPr>
            <p:ph idx="1"/>
          </p:nvPr>
        </p:nvSpPr>
        <p:spPr>
          <a:xfrm>
            <a:off x="4572000" y="1112838"/>
            <a:ext cx="3924300" cy="5383212"/>
          </a:xfrm>
          <a:solidFill>
            <a:schemeClr val="bg2">
              <a:alpha val="55000"/>
            </a:schemeClr>
          </a:solidFill>
        </p:spPr>
        <p:txBody>
          <a:bodyPr>
            <a:normAutofit fontScale="85000" lnSpcReduction="20000"/>
          </a:bodyPr>
          <a:lstStyle/>
          <a:p>
            <a:r>
              <a:rPr lang="en-US" dirty="0"/>
              <a:t>Interactive online map</a:t>
            </a:r>
          </a:p>
          <a:p>
            <a:r>
              <a:rPr lang="en-US" dirty="0"/>
              <a:t>Forest Watcher mobile app</a:t>
            </a:r>
          </a:p>
          <a:p>
            <a:r>
              <a:rPr lang="en-US" dirty="0"/>
              <a:t>Direct engagement in targeted countries</a:t>
            </a:r>
          </a:p>
          <a:p>
            <a:r>
              <a:rPr lang="en-US" dirty="0"/>
              <a:t>Outreach to civil society, corporate, and government partners</a:t>
            </a:r>
          </a:p>
          <a:p>
            <a:r>
              <a:rPr lang="en-US" dirty="0"/>
              <a:t>Blog</a:t>
            </a:r>
          </a:p>
          <a:p>
            <a:r>
              <a:rPr lang="en-US" dirty="0"/>
              <a:t>Small Grants Fund</a:t>
            </a:r>
          </a:p>
          <a:p>
            <a:r>
              <a:rPr lang="en-US" dirty="0"/>
              <a:t>Emails campaigns</a:t>
            </a:r>
          </a:p>
          <a:p>
            <a:r>
              <a:rPr lang="en-US" dirty="0"/>
              <a:t>Product marketing</a:t>
            </a:r>
          </a:p>
        </p:txBody>
      </p:sp>
    </p:spTree>
    <p:extLst>
      <p:ext uri="{BB962C8B-B14F-4D97-AF65-F5344CB8AC3E}">
        <p14:creationId xmlns:p14="http://schemas.microsoft.com/office/powerpoint/2010/main" val="1750406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improvements and research</a:t>
            </a:r>
          </a:p>
        </p:txBody>
      </p:sp>
      <p:sp>
        <p:nvSpPr>
          <p:cNvPr id="3" name="Content Placeholder 2"/>
          <p:cNvSpPr>
            <a:spLocks noGrp="1"/>
          </p:cNvSpPr>
          <p:nvPr>
            <p:ph idx="1"/>
          </p:nvPr>
        </p:nvSpPr>
        <p:spPr/>
        <p:txBody>
          <a:bodyPr>
            <a:normAutofit fontScale="92500" lnSpcReduction="20000"/>
          </a:bodyPr>
          <a:lstStyle/>
          <a:p>
            <a:r>
              <a:rPr lang="en-US" dirty="0"/>
              <a:t>Geographic expansion to cover entire tropics</a:t>
            </a:r>
          </a:p>
          <a:p>
            <a:r>
              <a:rPr lang="en-US" dirty="0"/>
              <a:t>Continued migration and scale-up via Google Earth Engine </a:t>
            </a:r>
          </a:p>
          <a:p>
            <a:r>
              <a:rPr lang="en-US" dirty="0"/>
              <a:t>Incorporation S2 to improve resolution</a:t>
            </a:r>
          </a:p>
          <a:p>
            <a:r>
              <a:rPr lang="en-US" dirty="0"/>
              <a:t>Explore multi-sensor (Landsat+S2+S1) approaches to overcome cloud cover limitations</a:t>
            </a:r>
          </a:p>
          <a:p>
            <a:r>
              <a:rPr lang="en-US" dirty="0"/>
              <a:t>Automated post-facto identification of road patterns, clusters; automated filtering of alerts by ancillary criteria (such as protected areas boundaries) </a:t>
            </a:r>
          </a:p>
          <a:p>
            <a:endParaRPr lang="en-US" dirty="0"/>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967701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p:nvSpPr>
        <p:spPr>
          <a:xfrm>
            <a:off x="1782946" y="1962150"/>
            <a:ext cx="5578109" cy="2031773"/>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t>www.globalforestwatch.org</a:t>
            </a:r>
          </a:p>
        </p:txBody>
      </p:sp>
      <p:sp>
        <p:nvSpPr>
          <p:cNvPr id="3" name="Rectangle 2"/>
          <p:cNvSpPr/>
          <p:nvPr/>
        </p:nvSpPr>
        <p:spPr>
          <a:xfrm>
            <a:off x="3122141" y="4221094"/>
            <a:ext cx="2949145" cy="1970156"/>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t>Rachael Petersen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t>rpetersen@wri.org</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prstClr val="white"/>
              </a:solidFill>
              <a:latin typeface="Franklin Gothic Demi Cond" panose="020B07060304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Franklin Gothic Demi Cond" panose="020B0706030402020204" pitchFamily="34" charset="0"/>
              </a:rPr>
              <a:t>Mikaela Weisse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rPr>
              <a:t>Mweisse@wri.org </a:t>
            </a:r>
            <a:endParaRPr kumimoji="0" lang="en-US" sz="44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mn-cs"/>
            </a:endParaRPr>
          </a:p>
        </p:txBody>
      </p:sp>
      <p:pic>
        <p:nvPicPr>
          <p:cNvPr id="5" name="Picture 4"/>
          <p:cNvPicPr>
            <a:picLocks noChangeAspect="1"/>
          </p:cNvPicPr>
          <p:nvPr/>
        </p:nvPicPr>
        <p:blipFill>
          <a:blip r:embed="rId3"/>
          <a:stretch>
            <a:fillRect/>
          </a:stretch>
        </p:blipFill>
        <p:spPr>
          <a:xfrm>
            <a:off x="323760" y="0"/>
            <a:ext cx="1517072" cy="1572847"/>
          </a:xfrm>
          <a:prstGeom prst="rect">
            <a:avLst/>
          </a:prstGeom>
        </p:spPr>
      </p:pic>
    </p:spTree>
    <p:extLst>
      <p:ext uri="{BB962C8B-B14F-4D97-AF65-F5344CB8AC3E}">
        <p14:creationId xmlns:p14="http://schemas.microsoft.com/office/powerpoint/2010/main" val="3177040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491916" cy="1491916"/>
          </a:xfrm>
          <a:prstGeom prst="rect">
            <a:avLst/>
          </a:prstGeom>
        </p:spPr>
      </p:pic>
      <p:sp>
        <p:nvSpPr>
          <p:cNvPr id="3" name="TextBox 2"/>
          <p:cNvSpPr txBox="1"/>
          <p:nvPr/>
        </p:nvSpPr>
        <p:spPr>
          <a:xfrm>
            <a:off x="428625" y="5445018"/>
            <a:ext cx="8286749" cy="1200329"/>
          </a:xfrm>
          <a:prstGeom prst="rect">
            <a:avLst/>
          </a:prstGeom>
          <a:noFill/>
        </p:spPr>
        <p:txBody>
          <a:bodyPr wrap="square" rtlCol="0">
            <a:spAutoFit/>
          </a:bodyPr>
          <a:lstStyle/>
          <a:p>
            <a:pPr algn="ctr"/>
            <a:r>
              <a:rPr lang="en-US" sz="2400" i="1" dirty="0">
                <a:solidFill>
                  <a:schemeClr val="bg1"/>
                </a:solidFill>
                <a:latin typeface="Arial" panose="020B0604020202020204" pitchFamily="34" charset="0"/>
                <a:cs typeface="Arial" panose="020B0604020202020204" pitchFamily="34" charset="0"/>
              </a:rPr>
              <a:t>Access to near-real time information on deforestation leads to more timely and effective law enforcement actions and more sustainable management of forests</a:t>
            </a:r>
          </a:p>
        </p:txBody>
      </p:sp>
      <p:graphicFrame>
        <p:nvGraphicFramePr>
          <p:cNvPr id="6" name="Content Placeholder 4"/>
          <p:cNvGraphicFramePr>
            <a:graphicFrameLocks/>
          </p:cNvGraphicFramePr>
          <p:nvPr>
            <p:extLst>
              <p:ext uri="{D42A27DB-BD31-4B8C-83A1-F6EECF244321}">
                <p14:modId xmlns:p14="http://schemas.microsoft.com/office/powerpoint/2010/main" val="2593075981"/>
              </p:ext>
            </p:extLst>
          </p:nvPr>
        </p:nvGraphicFramePr>
        <p:xfrm>
          <a:off x="769143" y="176168"/>
          <a:ext cx="7605712" cy="55483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9008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p:cNvPicPr>
          <p:nvPr/>
        </p:nvPicPr>
        <p:blipFill>
          <a:blip r:embed="rId3"/>
          <a:stretch>
            <a:fillRect/>
          </a:stretch>
        </p:blipFill>
        <p:spPr>
          <a:xfrm>
            <a:off x="7793665" y="2338719"/>
            <a:ext cx="1008851" cy="1011638"/>
          </a:xfrm>
          <a:prstGeom prst="rect">
            <a:avLst/>
          </a:prstGeom>
        </p:spPr>
      </p:pic>
      <p:pic>
        <p:nvPicPr>
          <p:cNvPr id="6" name="Picture 5" descr="GFW_logo_4c (1).jpg"/>
          <p:cNvPicPr>
            <a:picLocks noChangeAspect="1"/>
          </p:cNvPicPr>
          <p:nvPr/>
        </p:nvPicPr>
        <p:blipFill>
          <a:blip r:embed="rId4"/>
          <a:stretch>
            <a:fillRect/>
          </a:stretch>
        </p:blipFill>
        <p:spPr>
          <a:xfrm>
            <a:off x="3492337" y="2600467"/>
            <a:ext cx="1719236" cy="1719618"/>
          </a:xfrm>
          <a:prstGeom prst="rect">
            <a:avLst/>
          </a:prstGeom>
        </p:spPr>
      </p:pic>
      <p:pic>
        <p:nvPicPr>
          <p:cNvPr id="7" name="Picture 6" descr="Noun_project_288.svg_.png"/>
          <p:cNvPicPr>
            <a:picLocks noChangeAspect="1"/>
          </p:cNvPicPr>
          <p:nvPr/>
        </p:nvPicPr>
        <p:blipFill>
          <a:blip r:embed="rId5"/>
          <a:stretch>
            <a:fillRect/>
          </a:stretch>
        </p:blipFill>
        <p:spPr>
          <a:xfrm>
            <a:off x="333054" y="3020491"/>
            <a:ext cx="1427672" cy="1214201"/>
          </a:xfrm>
          <a:prstGeom prst="rect">
            <a:avLst/>
          </a:prstGeom>
        </p:spPr>
      </p:pic>
      <p:pic>
        <p:nvPicPr>
          <p:cNvPr id="8" name="Picture 7" descr="gqPGxN7I.jpg"/>
          <p:cNvPicPr>
            <a:picLocks noChangeAspect="1"/>
          </p:cNvPicPr>
          <p:nvPr/>
        </p:nvPicPr>
        <p:blipFill>
          <a:blip r:embed="rId6"/>
          <a:stretch>
            <a:fillRect/>
          </a:stretch>
        </p:blipFill>
        <p:spPr>
          <a:xfrm>
            <a:off x="6693239" y="2656845"/>
            <a:ext cx="776322" cy="769962"/>
          </a:xfrm>
          <a:prstGeom prst="rect">
            <a:avLst/>
          </a:prstGeom>
        </p:spPr>
      </p:pic>
      <p:sp>
        <p:nvSpPr>
          <p:cNvPr id="10" name="Arrow: Left 9"/>
          <p:cNvSpPr/>
          <p:nvPr/>
        </p:nvSpPr>
        <p:spPr>
          <a:xfrm>
            <a:off x="2212357" y="3880299"/>
            <a:ext cx="978408" cy="484632"/>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p:cNvSpPr/>
          <p:nvPr/>
        </p:nvSpPr>
        <p:spPr>
          <a:xfrm>
            <a:off x="5519704" y="2539407"/>
            <a:ext cx="978408" cy="484632"/>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373688" y="2132893"/>
            <a:ext cx="1166812" cy="461665"/>
          </a:xfrm>
          <a:prstGeom prst="rect">
            <a:avLst/>
          </a:prstGeom>
        </p:spPr>
        <p:txBody>
          <a:bodyPr wrap="square" rtlCol="0" anchor="t">
            <a:spAutoFit/>
          </a:bodyPr>
          <a:lstStyle/>
          <a:p>
            <a:pPr algn="ctr"/>
            <a:r>
              <a:rPr lang="en-US" sz="1200" dirty="0"/>
              <a:t>Operational requirements</a:t>
            </a:r>
          </a:p>
        </p:txBody>
      </p:sp>
      <p:sp>
        <p:nvSpPr>
          <p:cNvPr id="13" name="TextBox 12"/>
          <p:cNvSpPr txBox="1"/>
          <p:nvPr/>
        </p:nvSpPr>
        <p:spPr>
          <a:xfrm>
            <a:off x="5345712" y="4320085"/>
            <a:ext cx="1524000" cy="276999"/>
          </a:xfrm>
          <a:prstGeom prst="rect">
            <a:avLst/>
          </a:prstGeom>
        </p:spPr>
        <p:txBody>
          <a:bodyPr rtlCol="0">
            <a:spAutoFit/>
          </a:bodyPr>
          <a:lstStyle/>
          <a:p>
            <a:pPr algn="ctr"/>
            <a:r>
              <a:rPr lang="en-US" sz="1200" dirty="0"/>
              <a:t>Raw data</a:t>
            </a:r>
          </a:p>
        </p:txBody>
      </p:sp>
      <p:sp>
        <p:nvSpPr>
          <p:cNvPr id="14" name="Arrow: Left 13"/>
          <p:cNvSpPr/>
          <p:nvPr/>
        </p:nvSpPr>
        <p:spPr>
          <a:xfrm>
            <a:off x="5519704" y="3800833"/>
            <a:ext cx="978408" cy="484632"/>
          </a:xfrm>
          <a:prstGeom prst="lef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966630" y="4330321"/>
            <a:ext cx="1524000" cy="461665"/>
          </a:xfrm>
          <a:prstGeom prst="rect">
            <a:avLst/>
          </a:prstGeom>
        </p:spPr>
        <p:txBody>
          <a:bodyPr rtlCol="0">
            <a:spAutoFit/>
          </a:bodyPr>
          <a:lstStyle/>
          <a:p>
            <a:pPr algn="ctr"/>
            <a:r>
              <a:rPr lang="en-US" sz="1200" dirty="0"/>
              <a:t>Processed data and insights</a:t>
            </a:r>
          </a:p>
        </p:txBody>
      </p:sp>
      <p:sp>
        <p:nvSpPr>
          <p:cNvPr id="16" name="Arrow: Left 15"/>
          <p:cNvSpPr/>
          <p:nvPr/>
        </p:nvSpPr>
        <p:spPr>
          <a:xfrm flipH="1">
            <a:off x="2232861" y="2600467"/>
            <a:ext cx="978408" cy="484632"/>
          </a:xfrm>
          <a:prstGeom prst="lef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168525" y="2078795"/>
            <a:ext cx="1166813" cy="646331"/>
          </a:xfrm>
          <a:prstGeom prst="rect">
            <a:avLst/>
          </a:prstGeom>
        </p:spPr>
        <p:txBody>
          <a:bodyPr rtlCol="0">
            <a:spAutoFit/>
          </a:bodyPr>
          <a:lstStyle/>
          <a:p>
            <a:pPr algn="ctr"/>
            <a:r>
              <a:rPr lang="en-US" sz="1200" dirty="0"/>
              <a:t>Feedback, use cases, stories, analytics</a:t>
            </a:r>
          </a:p>
        </p:txBody>
      </p:sp>
      <p:pic>
        <p:nvPicPr>
          <p:cNvPr id="3" name="Picture 2" descr="Orbital_Logo-600x151.png"/>
          <p:cNvPicPr>
            <a:picLocks noChangeAspect="1"/>
          </p:cNvPicPr>
          <p:nvPr/>
        </p:nvPicPr>
        <p:blipFill>
          <a:blip r:embed="rId7"/>
          <a:stretch>
            <a:fillRect/>
          </a:stretch>
        </p:blipFill>
        <p:spPr>
          <a:xfrm>
            <a:off x="7199410" y="2294316"/>
            <a:ext cx="1617442" cy="403960"/>
          </a:xfrm>
          <a:prstGeom prst="rect">
            <a:avLst/>
          </a:prstGeom>
        </p:spPr>
      </p:pic>
      <p:pic>
        <p:nvPicPr>
          <p:cNvPr id="19" name="Picture 4"/>
          <p:cNvPicPr>
            <a:picLocks noChangeAspect="1"/>
          </p:cNvPicPr>
          <p:nvPr/>
        </p:nvPicPr>
        <p:blipFill>
          <a:blip r:embed="rId8"/>
          <a:stretch>
            <a:fillRect/>
          </a:stretch>
        </p:blipFill>
        <p:spPr>
          <a:xfrm>
            <a:off x="7641032" y="3180910"/>
            <a:ext cx="734197" cy="228885"/>
          </a:xfrm>
          <a:prstGeom prst="rect">
            <a:avLst/>
          </a:prstGeom>
        </p:spPr>
      </p:pic>
      <p:pic>
        <p:nvPicPr>
          <p:cNvPr id="1026" name="Picture 2" descr="http://www.wur.nl/upload/9be37239-53b1-42f5-a1fd-0c8cb5b052ae_WUR_RGB_secundary_mobil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1991" y="3506836"/>
            <a:ext cx="1503359" cy="653292"/>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a:spLocks noGrp="1"/>
          </p:cNvSpPr>
          <p:nvPr>
            <p:ph type="title"/>
          </p:nvPr>
        </p:nvSpPr>
        <p:spPr>
          <a:xfrm>
            <a:off x="457200" y="274638"/>
            <a:ext cx="8229600" cy="793914"/>
          </a:xfrm>
        </p:spPr>
        <p:txBody>
          <a:bodyPr vert="horz" lIns="0" tIns="45720" rIns="0" bIns="45720" rtlCol="0" anchor="t" anchorCtr="0">
            <a:noAutofit/>
          </a:bodyPr>
          <a:lstStyle/>
          <a:p>
            <a:pPr defTabSz="457200"/>
            <a:r>
              <a:rPr lang="en-US" sz="2800" b="1" cap="all" dirty="0">
                <a:solidFill>
                  <a:srgbClr val="F0AB00"/>
                </a:solidFill>
                <a:latin typeface="Arial"/>
                <a:cs typeface="Arial"/>
              </a:rPr>
              <a:t>GFW: Convener, commissioner, distributor</a:t>
            </a:r>
          </a:p>
        </p:txBody>
      </p:sp>
    </p:spTree>
    <p:extLst>
      <p:ext uri="{BB962C8B-B14F-4D97-AF65-F5344CB8AC3E}">
        <p14:creationId xmlns:p14="http://schemas.microsoft.com/office/powerpoint/2010/main" val="641562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33054" y="1417219"/>
            <a:ext cx="8678350" cy="4159887"/>
            <a:chOff x="333054" y="1417219"/>
            <a:chExt cx="8678350" cy="4159887"/>
          </a:xfrm>
        </p:grpSpPr>
        <p:sp>
          <p:nvSpPr>
            <p:cNvPr id="5" name="Rectangle 4"/>
            <p:cNvSpPr/>
            <p:nvPr/>
          </p:nvSpPr>
          <p:spPr>
            <a:xfrm>
              <a:off x="6501457" y="1803911"/>
              <a:ext cx="2509947" cy="2475107"/>
            </a:xfrm>
            <a:prstGeom prst="rect">
              <a:avLst/>
            </a:prstGeom>
            <a:solidFill>
              <a:schemeClr val="bg1"/>
            </a:solidFill>
            <a:ln w="2857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935911" y="2078795"/>
              <a:ext cx="4816475" cy="1252609"/>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66913" y="3586163"/>
              <a:ext cx="4816475" cy="1252609"/>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FW_logo_4c (1).jpg"/>
            <p:cNvPicPr>
              <a:picLocks noChangeAspect="1"/>
            </p:cNvPicPr>
            <p:nvPr/>
          </p:nvPicPr>
          <p:blipFill>
            <a:blip r:embed="rId3"/>
            <a:stretch>
              <a:fillRect/>
            </a:stretch>
          </p:blipFill>
          <p:spPr>
            <a:xfrm>
              <a:off x="3492337" y="2600467"/>
              <a:ext cx="1719236" cy="1719618"/>
            </a:xfrm>
            <a:prstGeom prst="rect">
              <a:avLst/>
            </a:prstGeom>
          </p:spPr>
        </p:pic>
        <p:pic>
          <p:nvPicPr>
            <p:cNvPr id="7" name="Picture 6" descr="Noun_project_288.svg_.png"/>
            <p:cNvPicPr>
              <a:picLocks noChangeAspect="1"/>
            </p:cNvPicPr>
            <p:nvPr/>
          </p:nvPicPr>
          <p:blipFill>
            <a:blip r:embed="rId4"/>
            <a:stretch>
              <a:fillRect/>
            </a:stretch>
          </p:blipFill>
          <p:spPr>
            <a:xfrm>
              <a:off x="333054" y="3020491"/>
              <a:ext cx="1427672" cy="1214201"/>
            </a:xfrm>
            <a:prstGeom prst="rect">
              <a:avLst/>
            </a:prstGeom>
          </p:spPr>
        </p:pic>
        <p:sp>
          <p:nvSpPr>
            <p:cNvPr id="10" name="Arrow: Left 9"/>
            <p:cNvSpPr/>
            <p:nvPr/>
          </p:nvSpPr>
          <p:spPr>
            <a:xfrm>
              <a:off x="2212357" y="3880299"/>
              <a:ext cx="978408" cy="484632"/>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p:cNvSpPr/>
            <p:nvPr/>
          </p:nvSpPr>
          <p:spPr>
            <a:xfrm>
              <a:off x="5519704" y="2539407"/>
              <a:ext cx="978408" cy="484632"/>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373688" y="2135988"/>
              <a:ext cx="1166812" cy="461665"/>
            </a:xfrm>
            <a:prstGeom prst="rect">
              <a:avLst/>
            </a:prstGeom>
          </p:spPr>
          <p:txBody>
            <a:bodyPr wrap="square" rtlCol="0" anchor="t">
              <a:spAutoFit/>
            </a:bodyPr>
            <a:lstStyle/>
            <a:p>
              <a:pPr algn="ctr"/>
              <a:r>
                <a:rPr lang="en-US" sz="1200" dirty="0"/>
                <a:t>Operational requirements</a:t>
              </a:r>
            </a:p>
          </p:txBody>
        </p:sp>
        <p:sp>
          <p:nvSpPr>
            <p:cNvPr id="13" name="TextBox 12"/>
            <p:cNvSpPr txBox="1"/>
            <p:nvPr/>
          </p:nvSpPr>
          <p:spPr>
            <a:xfrm>
              <a:off x="5345712" y="4320085"/>
              <a:ext cx="1524000" cy="276999"/>
            </a:xfrm>
            <a:prstGeom prst="rect">
              <a:avLst/>
            </a:prstGeom>
          </p:spPr>
          <p:txBody>
            <a:bodyPr rtlCol="0">
              <a:spAutoFit/>
            </a:bodyPr>
            <a:lstStyle/>
            <a:p>
              <a:pPr algn="ctr"/>
              <a:r>
                <a:rPr lang="en-US" sz="1200" dirty="0"/>
                <a:t>Raw data</a:t>
              </a:r>
            </a:p>
          </p:txBody>
        </p:sp>
        <p:sp>
          <p:nvSpPr>
            <p:cNvPr id="14" name="Arrow: Left 13"/>
            <p:cNvSpPr/>
            <p:nvPr/>
          </p:nvSpPr>
          <p:spPr>
            <a:xfrm>
              <a:off x="5519704" y="3800833"/>
              <a:ext cx="978408" cy="484632"/>
            </a:xfrm>
            <a:prstGeom prst="lef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966630" y="4330321"/>
              <a:ext cx="1524000" cy="461665"/>
            </a:xfrm>
            <a:prstGeom prst="rect">
              <a:avLst/>
            </a:prstGeom>
          </p:spPr>
          <p:txBody>
            <a:bodyPr rtlCol="0">
              <a:spAutoFit/>
            </a:bodyPr>
            <a:lstStyle/>
            <a:p>
              <a:pPr algn="ctr"/>
              <a:r>
                <a:rPr lang="en-US" sz="1200" dirty="0"/>
                <a:t>Processed data and insights</a:t>
              </a:r>
            </a:p>
          </p:txBody>
        </p:sp>
        <p:sp>
          <p:nvSpPr>
            <p:cNvPr id="16" name="Arrow: Left 15"/>
            <p:cNvSpPr/>
            <p:nvPr/>
          </p:nvSpPr>
          <p:spPr>
            <a:xfrm flipH="1">
              <a:off x="2232861" y="2600467"/>
              <a:ext cx="978408" cy="484632"/>
            </a:xfrm>
            <a:prstGeom prst="lef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168525" y="2078795"/>
              <a:ext cx="1166813" cy="646331"/>
            </a:xfrm>
            <a:prstGeom prst="rect">
              <a:avLst/>
            </a:prstGeom>
          </p:spPr>
          <p:txBody>
            <a:bodyPr rtlCol="0">
              <a:spAutoFit/>
            </a:bodyPr>
            <a:lstStyle/>
            <a:p>
              <a:pPr algn="ctr"/>
              <a:r>
                <a:rPr lang="en-US" sz="1200" dirty="0"/>
                <a:t>Feedback, use cases, stories, analytics</a:t>
              </a:r>
            </a:p>
          </p:txBody>
        </p:sp>
        <p:sp>
          <p:nvSpPr>
            <p:cNvPr id="20" name="TextBox 20"/>
            <p:cNvSpPr txBox="1"/>
            <p:nvPr/>
          </p:nvSpPr>
          <p:spPr>
            <a:xfrm>
              <a:off x="2842855" y="1592385"/>
              <a:ext cx="2743200" cy="369332"/>
            </a:xfrm>
            <a:prstGeom prst="rect">
              <a:avLst/>
            </a:prstGeom>
          </p:spPr>
          <p:txBody>
            <a:bodyPr rtlCol="0">
              <a:spAutoFit/>
            </a:bodyPr>
            <a:lstStyle/>
            <a:p>
              <a:pPr algn="ctr"/>
              <a:r>
                <a:rPr lang="en-US" dirty="0"/>
                <a:t>Commission</a:t>
              </a:r>
            </a:p>
          </p:txBody>
        </p:sp>
        <p:sp>
          <p:nvSpPr>
            <p:cNvPr id="22" name="TextBox 23"/>
            <p:cNvSpPr txBox="1"/>
            <p:nvPr/>
          </p:nvSpPr>
          <p:spPr>
            <a:xfrm>
              <a:off x="2908500" y="4930775"/>
              <a:ext cx="2901749" cy="646331"/>
            </a:xfrm>
            <a:prstGeom prst="rect">
              <a:avLst/>
            </a:prstGeom>
          </p:spPr>
          <p:txBody>
            <a:bodyPr wrap="square" rtlCol="0">
              <a:spAutoFit/>
            </a:bodyPr>
            <a:lstStyle/>
            <a:p>
              <a:pPr algn="ctr"/>
              <a:r>
                <a:rPr lang="en-US" dirty="0"/>
                <a:t>Distribute data via platform, analysis and custom tools</a:t>
              </a:r>
            </a:p>
          </p:txBody>
        </p:sp>
        <p:sp>
          <p:nvSpPr>
            <p:cNvPr id="23" name="TextBox 24"/>
            <p:cNvSpPr txBox="1"/>
            <p:nvPr/>
          </p:nvSpPr>
          <p:spPr>
            <a:xfrm>
              <a:off x="6722865" y="1417219"/>
              <a:ext cx="2159089" cy="369332"/>
            </a:xfrm>
            <a:prstGeom prst="rect">
              <a:avLst/>
            </a:prstGeom>
          </p:spPr>
          <p:txBody>
            <a:bodyPr rtlCol="0">
              <a:spAutoFit/>
            </a:bodyPr>
            <a:lstStyle/>
            <a:p>
              <a:pPr algn="ctr"/>
              <a:r>
                <a:rPr lang="en-US" dirty="0"/>
                <a:t>Convene</a:t>
              </a:r>
            </a:p>
          </p:txBody>
        </p:sp>
      </p:grpSp>
      <p:pic>
        <p:nvPicPr>
          <p:cNvPr id="25" name="Picture 3"/>
          <p:cNvPicPr>
            <a:picLocks noChangeAspect="1"/>
          </p:cNvPicPr>
          <p:nvPr/>
        </p:nvPicPr>
        <p:blipFill>
          <a:blip r:embed="rId5"/>
          <a:stretch>
            <a:fillRect/>
          </a:stretch>
        </p:blipFill>
        <p:spPr>
          <a:xfrm>
            <a:off x="7793665" y="2338719"/>
            <a:ext cx="1008851" cy="1011638"/>
          </a:xfrm>
          <a:prstGeom prst="rect">
            <a:avLst/>
          </a:prstGeom>
        </p:spPr>
      </p:pic>
      <p:pic>
        <p:nvPicPr>
          <p:cNvPr id="26" name="Picture 25" descr="gqPGxN7I.jpg"/>
          <p:cNvPicPr>
            <a:picLocks noChangeAspect="1"/>
          </p:cNvPicPr>
          <p:nvPr/>
        </p:nvPicPr>
        <p:blipFill>
          <a:blip r:embed="rId6"/>
          <a:stretch>
            <a:fillRect/>
          </a:stretch>
        </p:blipFill>
        <p:spPr>
          <a:xfrm>
            <a:off x="6693239" y="2656845"/>
            <a:ext cx="776322" cy="769962"/>
          </a:xfrm>
          <a:prstGeom prst="rect">
            <a:avLst/>
          </a:prstGeom>
        </p:spPr>
      </p:pic>
      <p:pic>
        <p:nvPicPr>
          <p:cNvPr id="27" name="Picture 26" descr="Orbital_Logo-600x151.png"/>
          <p:cNvPicPr>
            <a:picLocks noChangeAspect="1"/>
          </p:cNvPicPr>
          <p:nvPr/>
        </p:nvPicPr>
        <p:blipFill>
          <a:blip r:embed="rId7"/>
          <a:stretch>
            <a:fillRect/>
          </a:stretch>
        </p:blipFill>
        <p:spPr>
          <a:xfrm>
            <a:off x="7199410" y="2294316"/>
            <a:ext cx="1617442" cy="403960"/>
          </a:xfrm>
          <a:prstGeom prst="rect">
            <a:avLst/>
          </a:prstGeom>
        </p:spPr>
      </p:pic>
      <p:pic>
        <p:nvPicPr>
          <p:cNvPr id="28" name="Picture 4"/>
          <p:cNvPicPr>
            <a:picLocks noChangeAspect="1"/>
          </p:cNvPicPr>
          <p:nvPr/>
        </p:nvPicPr>
        <p:blipFill>
          <a:blip r:embed="rId8"/>
          <a:stretch>
            <a:fillRect/>
          </a:stretch>
        </p:blipFill>
        <p:spPr>
          <a:xfrm>
            <a:off x="7641032" y="3180910"/>
            <a:ext cx="734197" cy="228885"/>
          </a:xfrm>
          <a:prstGeom prst="rect">
            <a:avLst/>
          </a:prstGeom>
        </p:spPr>
      </p:pic>
      <p:pic>
        <p:nvPicPr>
          <p:cNvPr id="29" name="Picture 2" descr="http://www.wur.nl/upload/9be37239-53b1-42f5-a1fd-0c8cb5b052ae_WUR_RGB_secundary_mobil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1991" y="3506836"/>
            <a:ext cx="1503359" cy="653292"/>
          </a:xfrm>
          <a:prstGeom prst="rect">
            <a:avLst/>
          </a:prstGeom>
          <a:noFill/>
          <a:extLst>
            <a:ext uri="{909E8E84-426E-40DD-AFC4-6F175D3DCCD1}">
              <a14:hiddenFill xmlns:a14="http://schemas.microsoft.com/office/drawing/2010/main">
                <a:solidFill>
                  <a:srgbClr val="FFFFFF"/>
                </a:solidFill>
              </a14:hiddenFill>
            </a:ext>
          </a:extLst>
        </p:spPr>
      </p:pic>
      <p:sp>
        <p:nvSpPr>
          <p:cNvPr id="31" name="Title 1"/>
          <p:cNvSpPr>
            <a:spLocks noGrp="1"/>
          </p:cNvSpPr>
          <p:nvPr>
            <p:ph type="title"/>
          </p:nvPr>
        </p:nvSpPr>
        <p:spPr>
          <a:xfrm>
            <a:off x="457200" y="274638"/>
            <a:ext cx="8229600" cy="793914"/>
          </a:xfrm>
        </p:spPr>
        <p:txBody>
          <a:bodyPr vert="horz" lIns="0" tIns="45720" rIns="0" bIns="45720" rtlCol="0" anchor="t" anchorCtr="0">
            <a:noAutofit/>
          </a:bodyPr>
          <a:lstStyle/>
          <a:p>
            <a:pPr defTabSz="457200"/>
            <a:r>
              <a:rPr lang="en-US" sz="2800" b="1" cap="all" dirty="0">
                <a:solidFill>
                  <a:srgbClr val="F0AB00"/>
                </a:solidFill>
                <a:latin typeface="Arial"/>
                <a:cs typeface="Arial"/>
              </a:rPr>
              <a:t>GFW: Convener, commissioner, distributor</a:t>
            </a:r>
          </a:p>
        </p:txBody>
      </p:sp>
    </p:spTree>
    <p:extLst>
      <p:ext uri="{BB962C8B-B14F-4D97-AF65-F5344CB8AC3E}">
        <p14:creationId xmlns:p14="http://schemas.microsoft.com/office/powerpoint/2010/main" val="2831312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GFW Operational EW products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69906928"/>
              </p:ext>
            </p:extLst>
          </p:nvPr>
        </p:nvGraphicFramePr>
        <p:xfrm>
          <a:off x="1" y="843700"/>
          <a:ext cx="9143999" cy="5789998"/>
        </p:xfrm>
        <a:graphic>
          <a:graphicData uri="http://schemas.openxmlformats.org/drawingml/2006/table">
            <a:tbl>
              <a:tblPr firstRow="1" bandRow="1">
                <a:tableStyleId>{5C22544A-7EE6-4342-B048-85BDC9FD1C3A}</a:tableStyleId>
              </a:tblPr>
              <a:tblGrid>
                <a:gridCol w="1357558">
                  <a:extLst>
                    <a:ext uri="{9D8B030D-6E8A-4147-A177-3AD203B41FA5}">
                      <a16:colId xmlns:a16="http://schemas.microsoft.com/office/drawing/2014/main" val="1247700145"/>
                    </a:ext>
                  </a:extLst>
                </a:gridCol>
                <a:gridCol w="1310743">
                  <a:extLst>
                    <a:ext uri="{9D8B030D-6E8A-4147-A177-3AD203B41FA5}">
                      <a16:colId xmlns:a16="http://schemas.microsoft.com/office/drawing/2014/main" val="1681708032"/>
                    </a:ext>
                  </a:extLst>
                </a:gridCol>
                <a:gridCol w="1778865">
                  <a:extLst>
                    <a:ext uri="{9D8B030D-6E8A-4147-A177-3AD203B41FA5}">
                      <a16:colId xmlns:a16="http://schemas.microsoft.com/office/drawing/2014/main" val="197189866"/>
                    </a:ext>
                  </a:extLst>
                </a:gridCol>
                <a:gridCol w="1497993">
                  <a:extLst>
                    <a:ext uri="{9D8B030D-6E8A-4147-A177-3AD203B41FA5}">
                      <a16:colId xmlns:a16="http://schemas.microsoft.com/office/drawing/2014/main" val="3602256022"/>
                    </a:ext>
                  </a:extLst>
                </a:gridCol>
                <a:gridCol w="3198840">
                  <a:extLst>
                    <a:ext uri="{9D8B030D-6E8A-4147-A177-3AD203B41FA5}">
                      <a16:colId xmlns:a16="http://schemas.microsoft.com/office/drawing/2014/main" val="560872488"/>
                    </a:ext>
                  </a:extLst>
                </a:gridCol>
              </a:tblGrid>
              <a:tr h="415474">
                <a:tc>
                  <a:txBody>
                    <a:bodyPr/>
                    <a:lstStyle/>
                    <a:p>
                      <a:endParaRPr lang="en-US" dirty="0"/>
                    </a:p>
                  </a:txBody>
                  <a:tcPr marL="95416" marR="95416"/>
                </a:tc>
                <a:tc>
                  <a:txBody>
                    <a:bodyPr/>
                    <a:lstStyle/>
                    <a:p>
                      <a:r>
                        <a:rPr lang="en-US" dirty="0"/>
                        <a:t>Source</a:t>
                      </a:r>
                    </a:p>
                  </a:txBody>
                  <a:tcPr marL="95416" marR="95416"/>
                </a:tc>
                <a:tc>
                  <a:txBody>
                    <a:bodyPr/>
                    <a:lstStyle/>
                    <a:p>
                      <a:r>
                        <a:rPr lang="en-US" dirty="0"/>
                        <a:t>Resolution</a:t>
                      </a:r>
                    </a:p>
                  </a:txBody>
                  <a:tcPr marL="95416" marR="95416"/>
                </a:tc>
                <a:tc>
                  <a:txBody>
                    <a:bodyPr/>
                    <a:lstStyle/>
                    <a:p>
                      <a:r>
                        <a:rPr lang="en-US" dirty="0"/>
                        <a:t>Frequency</a:t>
                      </a:r>
                    </a:p>
                  </a:txBody>
                  <a:tcPr marL="95416" marR="95416"/>
                </a:tc>
                <a:tc>
                  <a:txBody>
                    <a:bodyPr/>
                    <a:lstStyle/>
                    <a:p>
                      <a:r>
                        <a:rPr lang="en-US" dirty="0"/>
                        <a:t>Coverage</a:t>
                      </a:r>
                    </a:p>
                  </a:txBody>
                  <a:tcPr marL="95416" marR="95416"/>
                </a:tc>
                <a:extLst>
                  <a:ext uri="{0D108BD9-81ED-4DB2-BD59-A6C34878D82A}">
                    <a16:rowId xmlns:a16="http://schemas.microsoft.com/office/drawing/2014/main" val="2974307792"/>
                  </a:ext>
                </a:extLst>
              </a:tr>
              <a:tr h="976515">
                <a:tc>
                  <a:txBody>
                    <a:bodyPr/>
                    <a:lstStyle/>
                    <a:p>
                      <a:r>
                        <a:rPr lang="en-US" b="1" dirty="0"/>
                        <a:t>GLAD alerts</a:t>
                      </a:r>
                    </a:p>
                  </a:txBody>
                  <a:tcPr marL="95416" marR="95416">
                    <a:solidFill>
                      <a:srgbClr val="D0D8E8"/>
                    </a:solidFill>
                  </a:tcPr>
                </a:tc>
                <a:tc>
                  <a:txBody>
                    <a:bodyPr/>
                    <a:lstStyle/>
                    <a:p>
                      <a:r>
                        <a:rPr lang="en-US" dirty="0"/>
                        <a:t>UMD</a:t>
                      </a:r>
                    </a:p>
                  </a:txBody>
                  <a:tcPr marL="95416" marR="95416">
                    <a:solidFill>
                      <a:srgbClr val="D0D8E8"/>
                    </a:solidFill>
                  </a:tcPr>
                </a:tc>
                <a:tc>
                  <a:txBody>
                    <a:bodyPr/>
                    <a:lstStyle/>
                    <a:p>
                      <a:r>
                        <a:rPr lang="en-US" dirty="0"/>
                        <a:t>30 m (Landsat 7/8)</a:t>
                      </a:r>
                    </a:p>
                  </a:txBody>
                  <a:tcPr marL="95416" marR="95416">
                    <a:solidFill>
                      <a:srgbClr val="D0D8E8"/>
                    </a:solidFill>
                  </a:tcPr>
                </a:tc>
                <a:tc>
                  <a:txBody>
                    <a:bodyPr/>
                    <a:lstStyle/>
                    <a:p>
                      <a:r>
                        <a:rPr lang="en-US" dirty="0"/>
                        <a:t>Weekly</a:t>
                      </a:r>
                    </a:p>
                  </a:txBody>
                  <a:tcPr marL="95416" marR="95416">
                    <a:solidFill>
                      <a:srgbClr val="D0D8E8"/>
                    </a:solidFill>
                  </a:tcPr>
                </a:tc>
                <a:tc>
                  <a:txBody>
                    <a:bodyPr/>
                    <a:lstStyle/>
                    <a:p>
                      <a:pPr fontAlgn="base"/>
                      <a:r>
                        <a:rPr lang="en-US" sz="1800" b="0" i="0" kern="1200" dirty="0">
                          <a:solidFill>
                            <a:schemeClr val="dk1"/>
                          </a:solidFill>
                          <a:effectLst/>
                          <a:latin typeface="+mn-lt"/>
                          <a:ea typeface="+mn-ea"/>
                          <a:cs typeface="+mn-cs"/>
                        </a:rPr>
                        <a:t>Brazil,</a:t>
                      </a:r>
                      <a:r>
                        <a:rPr lang="en-US" sz="1800" b="0" i="0" kern="1200" baseline="0" dirty="0">
                          <a:solidFill>
                            <a:schemeClr val="dk1"/>
                          </a:solidFill>
                          <a:effectLst/>
                          <a:latin typeface="+mn-lt"/>
                          <a:ea typeface="+mn-ea"/>
                          <a:cs typeface="+mn-cs"/>
                        </a:rPr>
                        <a:t> </a:t>
                      </a:r>
                      <a:r>
                        <a:rPr lang="en-US" sz="1800" b="0" i="0" kern="1200" dirty="0">
                          <a:solidFill>
                            <a:schemeClr val="dk1"/>
                          </a:solidFill>
                          <a:effectLst/>
                          <a:latin typeface="+mn-lt"/>
                          <a:ea typeface="+mn-ea"/>
                          <a:cs typeface="+mn-cs"/>
                        </a:rPr>
                        <a:t>Peru;</a:t>
                      </a:r>
                      <a:r>
                        <a:rPr lang="en-US" sz="1800" b="0" i="0" kern="1200" baseline="0" dirty="0">
                          <a:solidFill>
                            <a:schemeClr val="dk1"/>
                          </a:solidFill>
                          <a:effectLst/>
                          <a:latin typeface="+mn-lt"/>
                          <a:ea typeface="+mn-ea"/>
                          <a:cs typeface="+mn-cs"/>
                        </a:rPr>
                        <a:t> </a:t>
                      </a:r>
                      <a:r>
                        <a:rPr lang="en-US" sz="1800" b="0" i="0" kern="1200" dirty="0">
                          <a:solidFill>
                            <a:schemeClr val="dk1"/>
                          </a:solidFill>
                          <a:effectLst/>
                          <a:latin typeface="+mn-lt"/>
                          <a:ea typeface="+mn-ea"/>
                          <a:cs typeface="+mn-cs"/>
                        </a:rPr>
                        <a:t>Burundi,</a:t>
                      </a:r>
                      <a:r>
                        <a:rPr lang="en-US" sz="1800" b="0" i="0" kern="1200" baseline="0" dirty="0">
                          <a:solidFill>
                            <a:schemeClr val="dk1"/>
                          </a:solidFill>
                          <a:effectLst/>
                          <a:latin typeface="+mn-lt"/>
                          <a:ea typeface="+mn-ea"/>
                          <a:cs typeface="+mn-cs"/>
                        </a:rPr>
                        <a:t> </a:t>
                      </a:r>
                      <a:r>
                        <a:rPr lang="en-US" sz="1800" b="0" i="0" kern="1200" dirty="0">
                          <a:solidFill>
                            <a:schemeClr val="dk1"/>
                          </a:solidFill>
                          <a:effectLst/>
                          <a:latin typeface="+mn-lt"/>
                          <a:ea typeface="+mn-ea"/>
                          <a:cs typeface="+mn-cs"/>
                        </a:rPr>
                        <a:t>Cameroon, CAR,</a:t>
                      </a:r>
                      <a:r>
                        <a:rPr lang="en-US" sz="1800" b="0" i="0" kern="1200" baseline="0" dirty="0">
                          <a:solidFill>
                            <a:schemeClr val="dk1"/>
                          </a:solidFill>
                          <a:effectLst/>
                          <a:latin typeface="+mn-lt"/>
                          <a:ea typeface="+mn-ea"/>
                          <a:cs typeface="+mn-cs"/>
                        </a:rPr>
                        <a:t> </a:t>
                      </a:r>
                      <a:r>
                        <a:rPr lang="en-US" sz="1800" b="0" i="0" kern="1200" dirty="0">
                          <a:solidFill>
                            <a:schemeClr val="dk1"/>
                          </a:solidFill>
                          <a:effectLst/>
                          <a:latin typeface="+mn-lt"/>
                          <a:ea typeface="+mn-ea"/>
                          <a:cs typeface="+mn-cs"/>
                        </a:rPr>
                        <a:t>DRC, Eq.</a:t>
                      </a:r>
                      <a:r>
                        <a:rPr lang="en-US" sz="1800" b="0" i="0" kern="1200" baseline="0" dirty="0">
                          <a:solidFill>
                            <a:schemeClr val="dk1"/>
                          </a:solidFill>
                          <a:effectLst/>
                          <a:latin typeface="+mn-lt"/>
                          <a:ea typeface="+mn-ea"/>
                          <a:cs typeface="+mn-cs"/>
                        </a:rPr>
                        <a:t> </a:t>
                      </a:r>
                      <a:r>
                        <a:rPr lang="en-US" sz="1800" b="0" i="0" kern="1200" dirty="0">
                          <a:solidFill>
                            <a:schemeClr val="dk1"/>
                          </a:solidFill>
                          <a:effectLst/>
                          <a:latin typeface="+mn-lt"/>
                          <a:ea typeface="+mn-ea"/>
                          <a:cs typeface="+mn-cs"/>
                        </a:rPr>
                        <a:t>Guinea, Gabon,</a:t>
                      </a:r>
                      <a:r>
                        <a:rPr lang="en-US" sz="1800" b="0" i="0" kern="1200" baseline="0" dirty="0">
                          <a:solidFill>
                            <a:schemeClr val="dk1"/>
                          </a:solidFill>
                          <a:effectLst/>
                          <a:latin typeface="+mn-lt"/>
                          <a:ea typeface="+mn-ea"/>
                          <a:cs typeface="+mn-cs"/>
                        </a:rPr>
                        <a:t> </a:t>
                      </a:r>
                      <a:r>
                        <a:rPr lang="en-US" sz="1800" b="0" i="0" kern="1200" dirty="0">
                          <a:solidFill>
                            <a:schemeClr val="dk1"/>
                          </a:solidFill>
                          <a:effectLst/>
                          <a:latin typeface="+mn-lt"/>
                          <a:ea typeface="+mn-ea"/>
                          <a:cs typeface="+mn-cs"/>
                        </a:rPr>
                        <a:t>ROC, Rwanda,</a:t>
                      </a:r>
                      <a:r>
                        <a:rPr lang="en-US" sz="1800" b="0" i="0" kern="1200" baseline="0" dirty="0">
                          <a:solidFill>
                            <a:schemeClr val="dk1"/>
                          </a:solidFill>
                          <a:effectLst/>
                          <a:latin typeface="+mn-lt"/>
                          <a:ea typeface="+mn-ea"/>
                          <a:cs typeface="+mn-cs"/>
                        </a:rPr>
                        <a:t> </a:t>
                      </a:r>
                      <a:r>
                        <a:rPr lang="en-US" sz="1800" b="0" i="0" kern="1200" dirty="0">
                          <a:solidFill>
                            <a:schemeClr val="dk1"/>
                          </a:solidFill>
                          <a:effectLst/>
                          <a:latin typeface="+mn-lt"/>
                          <a:ea typeface="+mn-ea"/>
                          <a:cs typeface="+mn-cs"/>
                        </a:rPr>
                        <a:t>Uganda; Brunei, Indonesia, Malaysia, Papua New Guinea, Timor </a:t>
                      </a:r>
                      <a:r>
                        <a:rPr lang="en-US" sz="1800" b="0" i="0" kern="1200" dirty="0" err="1">
                          <a:solidFill>
                            <a:schemeClr val="dk1"/>
                          </a:solidFill>
                          <a:effectLst/>
                          <a:latin typeface="+mn-lt"/>
                          <a:ea typeface="+mn-ea"/>
                          <a:cs typeface="+mn-cs"/>
                        </a:rPr>
                        <a:t>Leste</a:t>
                      </a:r>
                      <a:r>
                        <a:rPr lang="en-US" sz="1800" b="0" i="0" kern="1200" dirty="0">
                          <a:solidFill>
                            <a:schemeClr val="dk1"/>
                          </a:solidFill>
                          <a:effectLst/>
                          <a:latin typeface="+mn-lt"/>
                          <a:ea typeface="+mn-ea"/>
                          <a:cs typeface="+mn-cs"/>
                        </a:rPr>
                        <a:t>;</a:t>
                      </a:r>
                      <a:r>
                        <a:rPr lang="en-US" sz="1800" b="0" i="0" kern="1200" baseline="0" dirty="0">
                          <a:solidFill>
                            <a:schemeClr val="dk1"/>
                          </a:solidFill>
                          <a:effectLst/>
                          <a:latin typeface="+mn-lt"/>
                          <a:ea typeface="+mn-ea"/>
                          <a:cs typeface="+mn-cs"/>
                        </a:rPr>
                        <a:t> R</a:t>
                      </a:r>
                      <a:r>
                        <a:rPr lang="en-US" sz="1800" b="0" i="0" kern="1200" dirty="0">
                          <a:solidFill>
                            <a:schemeClr val="dk1"/>
                          </a:solidFill>
                          <a:effectLst/>
                          <a:latin typeface="+mn-lt"/>
                          <a:ea typeface="+mn-ea"/>
                          <a:cs typeface="+mn-cs"/>
                        </a:rPr>
                        <a:t>ussia Far East</a:t>
                      </a:r>
                    </a:p>
                  </a:txBody>
                  <a:tcPr marL="95416" marR="95416">
                    <a:solidFill>
                      <a:srgbClr val="D0D8E8"/>
                    </a:solidFill>
                  </a:tcPr>
                </a:tc>
                <a:extLst>
                  <a:ext uri="{0D108BD9-81ED-4DB2-BD59-A6C34878D82A}">
                    <a16:rowId xmlns:a16="http://schemas.microsoft.com/office/drawing/2014/main" val="3936462559"/>
                  </a:ext>
                </a:extLst>
              </a:tr>
              <a:tr h="680691">
                <a:tc>
                  <a:txBody>
                    <a:bodyPr/>
                    <a:lstStyle/>
                    <a:p>
                      <a:r>
                        <a:rPr lang="en-US" b="1" dirty="0"/>
                        <a:t>FORMA alerts</a:t>
                      </a:r>
                    </a:p>
                  </a:txBody>
                  <a:tcPr marL="95416" marR="95416"/>
                </a:tc>
                <a:tc>
                  <a:txBody>
                    <a:bodyPr/>
                    <a:lstStyle/>
                    <a:p>
                      <a:r>
                        <a:rPr lang="en-US" dirty="0"/>
                        <a:t>WRI, CGD</a:t>
                      </a:r>
                    </a:p>
                  </a:txBody>
                  <a:tcPr marL="95416" marR="95416"/>
                </a:tc>
                <a:tc>
                  <a:txBody>
                    <a:bodyPr/>
                    <a:lstStyle/>
                    <a:p>
                      <a:r>
                        <a:rPr lang="en-US" dirty="0"/>
                        <a:t>250 m</a:t>
                      </a:r>
                      <a:r>
                        <a:rPr lang="en-US" baseline="0" dirty="0"/>
                        <a:t> (MODIS)</a:t>
                      </a:r>
                      <a:endParaRPr lang="en-US" dirty="0"/>
                    </a:p>
                  </a:txBody>
                  <a:tcPr marL="95416" marR="95416"/>
                </a:tc>
                <a:tc>
                  <a:txBody>
                    <a:bodyPr/>
                    <a:lstStyle/>
                    <a:p>
                      <a:r>
                        <a:rPr lang="en-US" dirty="0"/>
                        <a:t>Biweekly</a:t>
                      </a:r>
                    </a:p>
                  </a:txBody>
                  <a:tcPr marL="95416" marR="95416"/>
                </a:tc>
                <a:tc>
                  <a:txBody>
                    <a:bodyPr/>
                    <a:lstStyle/>
                    <a:p>
                      <a:r>
                        <a:rPr lang="en-US" dirty="0"/>
                        <a:t>Pantropical</a:t>
                      </a:r>
                    </a:p>
                  </a:txBody>
                  <a:tcPr marL="95416" marR="95416"/>
                </a:tc>
                <a:extLst>
                  <a:ext uri="{0D108BD9-81ED-4DB2-BD59-A6C34878D82A}">
                    <a16:rowId xmlns:a16="http://schemas.microsoft.com/office/drawing/2014/main" val="4018569249"/>
                  </a:ext>
                </a:extLst>
              </a:tr>
              <a:tr h="680691">
                <a:tc>
                  <a:txBody>
                    <a:bodyPr/>
                    <a:lstStyle/>
                    <a:p>
                      <a:r>
                        <a:rPr lang="en-US" b="1" dirty="0"/>
                        <a:t>Terra-I alerts</a:t>
                      </a:r>
                    </a:p>
                  </a:txBody>
                  <a:tcPr marL="95416" marR="95416"/>
                </a:tc>
                <a:tc>
                  <a:txBody>
                    <a:bodyPr/>
                    <a:lstStyle/>
                    <a:p>
                      <a:r>
                        <a:rPr lang="en-US" dirty="0"/>
                        <a:t>CIAT</a:t>
                      </a:r>
                    </a:p>
                  </a:txBody>
                  <a:tcPr marL="95416" marR="95416"/>
                </a:tc>
                <a:tc>
                  <a:txBody>
                    <a:bodyPr/>
                    <a:lstStyle/>
                    <a:p>
                      <a:r>
                        <a:rPr lang="en-US" dirty="0"/>
                        <a:t>250 m (MODIS)</a:t>
                      </a:r>
                    </a:p>
                  </a:txBody>
                  <a:tcPr marL="95416" marR="95416"/>
                </a:tc>
                <a:tc>
                  <a:txBody>
                    <a:bodyPr/>
                    <a:lstStyle/>
                    <a:p>
                      <a:r>
                        <a:rPr lang="en-US" dirty="0"/>
                        <a:t>Monthly</a:t>
                      </a:r>
                    </a:p>
                  </a:txBody>
                  <a:tcPr marL="95416" marR="95416"/>
                </a:tc>
                <a:tc>
                  <a:txBody>
                    <a:bodyPr/>
                    <a:lstStyle/>
                    <a:p>
                      <a:r>
                        <a:rPr lang="en-US" dirty="0"/>
                        <a:t>Pantropical</a:t>
                      </a:r>
                    </a:p>
                  </a:txBody>
                  <a:tcPr marL="95416" marR="95416"/>
                </a:tc>
                <a:extLst>
                  <a:ext uri="{0D108BD9-81ED-4DB2-BD59-A6C34878D82A}">
                    <a16:rowId xmlns:a16="http://schemas.microsoft.com/office/drawing/2014/main" val="1728659702"/>
                  </a:ext>
                </a:extLst>
              </a:tr>
              <a:tr h="680691">
                <a:tc>
                  <a:txBody>
                    <a:bodyPr/>
                    <a:lstStyle/>
                    <a:p>
                      <a:r>
                        <a:rPr lang="en-US" b="1" dirty="0"/>
                        <a:t>SAD </a:t>
                      </a:r>
                    </a:p>
                  </a:txBody>
                  <a:tcPr marL="95416" marR="95416"/>
                </a:tc>
                <a:tc>
                  <a:txBody>
                    <a:bodyPr/>
                    <a:lstStyle/>
                    <a:p>
                      <a:r>
                        <a:rPr lang="en-US" dirty="0" err="1"/>
                        <a:t>Imazon</a:t>
                      </a:r>
                      <a:endParaRPr lang="en-US" dirty="0"/>
                    </a:p>
                  </a:txBody>
                  <a:tcPr marL="95416" marR="95416"/>
                </a:tc>
                <a:tc>
                  <a:txBody>
                    <a:bodyPr/>
                    <a:lstStyle/>
                    <a:p>
                      <a:r>
                        <a:rPr lang="en-US" dirty="0"/>
                        <a:t>250 m</a:t>
                      </a:r>
                      <a:r>
                        <a:rPr lang="en-US" baseline="0" dirty="0"/>
                        <a:t> (MODIS)</a:t>
                      </a:r>
                      <a:endParaRPr lang="en-US" dirty="0"/>
                    </a:p>
                  </a:txBody>
                  <a:tcPr marL="95416" marR="95416"/>
                </a:tc>
                <a:tc>
                  <a:txBody>
                    <a:bodyPr/>
                    <a:lstStyle/>
                    <a:p>
                      <a:r>
                        <a:rPr lang="en-US" dirty="0"/>
                        <a:t>Monthly</a:t>
                      </a:r>
                    </a:p>
                  </a:txBody>
                  <a:tcPr marL="95416" marR="95416"/>
                </a:tc>
                <a:tc>
                  <a:txBody>
                    <a:bodyPr/>
                    <a:lstStyle/>
                    <a:p>
                      <a:r>
                        <a:rPr lang="en-US" dirty="0"/>
                        <a:t>Brazilian Amazon</a:t>
                      </a:r>
                    </a:p>
                  </a:txBody>
                  <a:tcPr marL="95416" marR="95416"/>
                </a:tc>
                <a:extLst>
                  <a:ext uri="{0D108BD9-81ED-4DB2-BD59-A6C34878D82A}">
                    <a16:rowId xmlns:a16="http://schemas.microsoft.com/office/drawing/2014/main" val="2364594989"/>
                  </a:ext>
                </a:extLst>
              </a:tr>
              <a:tr h="680691">
                <a:tc>
                  <a:txBody>
                    <a:bodyPr/>
                    <a:lstStyle/>
                    <a:p>
                      <a:r>
                        <a:rPr lang="en-US" b="1" dirty="0" err="1"/>
                        <a:t>Guyra</a:t>
                      </a:r>
                      <a:endParaRPr lang="en-US" b="1" dirty="0"/>
                    </a:p>
                  </a:txBody>
                  <a:tcPr marL="95416" marR="95416"/>
                </a:tc>
                <a:tc>
                  <a:txBody>
                    <a:bodyPr/>
                    <a:lstStyle/>
                    <a:p>
                      <a:r>
                        <a:rPr lang="en-US" sz="1800" b="0" i="0" kern="1200" dirty="0" err="1">
                          <a:solidFill>
                            <a:schemeClr val="dk1"/>
                          </a:solidFill>
                          <a:effectLst/>
                          <a:latin typeface="+mn-lt"/>
                          <a:ea typeface="+mn-ea"/>
                          <a:cs typeface="+mn-cs"/>
                        </a:rPr>
                        <a:t>Asociación</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Guyra</a:t>
                      </a:r>
                      <a:r>
                        <a:rPr lang="en-US" sz="1800" b="0" i="0" kern="1200" dirty="0">
                          <a:solidFill>
                            <a:schemeClr val="dk1"/>
                          </a:solidFill>
                          <a:effectLst/>
                          <a:latin typeface="+mn-lt"/>
                          <a:ea typeface="+mn-ea"/>
                          <a:cs typeface="+mn-cs"/>
                        </a:rPr>
                        <a:t> Paraguay</a:t>
                      </a:r>
                      <a:endParaRPr lang="en-US" dirty="0"/>
                    </a:p>
                  </a:txBody>
                  <a:tcPr marL="95416" marR="95416"/>
                </a:tc>
                <a:tc>
                  <a:txBody>
                    <a:bodyPr/>
                    <a:lstStyle/>
                    <a:p>
                      <a:r>
                        <a:rPr lang="en-US" dirty="0"/>
                        <a:t>30 (Landsat)</a:t>
                      </a:r>
                    </a:p>
                  </a:txBody>
                  <a:tcPr marL="95416" marR="95416"/>
                </a:tc>
                <a:tc>
                  <a:txBody>
                    <a:bodyPr/>
                    <a:lstStyle/>
                    <a:p>
                      <a:r>
                        <a:rPr lang="en-US" dirty="0"/>
                        <a:t>Monthly</a:t>
                      </a:r>
                    </a:p>
                  </a:txBody>
                  <a:tcPr marL="95416" marR="95416"/>
                </a:tc>
                <a:tc>
                  <a:txBody>
                    <a:bodyPr/>
                    <a:lstStyle/>
                    <a:p>
                      <a:r>
                        <a:rPr lang="en-US" dirty="0"/>
                        <a:t>Grand Chaco</a:t>
                      </a:r>
                    </a:p>
                  </a:txBody>
                  <a:tcPr marL="95416" marR="95416"/>
                </a:tc>
                <a:extLst>
                  <a:ext uri="{0D108BD9-81ED-4DB2-BD59-A6C34878D82A}">
                    <a16:rowId xmlns:a16="http://schemas.microsoft.com/office/drawing/2014/main" val="4098969838"/>
                  </a:ext>
                </a:extLst>
              </a:tr>
              <a:tr h="680691">
                <a:tc>
                  <a:txBody>
                    <a:bodyPr/>
                    <a:lstStyle/>
                    <a:p>
                      <a:r>
                        <a:rPr lang="en-US" b="1" dirty="0"/>
                        <a:t>VIIRS</a:t>
                      </a:r>
                      <a:r>
                        <a:rPr lang="en-US" b="1" baseline="0" dirty="0"/>
                        <a:t> active fires</a:t>
                      </a:r>
                      <a:endParaRPr lang="en-US" b="1" dirty="0"/>
                    </a:p>
                  </a:txBody>
                  <a:tcPr marL="95416" marR="95416"/>
                </a:tc>
                <a:tc>
                  <a:txBody>
                    <a:bodyPr/>
                    <a:lstStyle/>
                    <a:p>
                      <a:r>
                        <a:rPr lang="en-US" dirty="0"/>
                        <a:t>NASA</a:t>
                      </a:r>
                    </a:p>
                  </a:txBody>
                  <a:tcPr marL="95416" marR="95416"/>
                </a:tc>
                <a:tc>
                  <a:txBody>
                    <a:bodyPr/>
                    <a:lstStyle/>
                    <a:p>
                      <a:r>
                        <a:rPr lang="en-US" dirty="0"/>
                        <a:t>375 m (VIIRS sensor)</a:t>
                      </a:r>
                    </a:p>
                  </a:txBody>
                  <a:tcPr marL="95416" marR="95416"/>
                </a:tc>
                <a:tc>
                  <a:txBody>
                    <a:bodyPr/>
                    <a:lstStyle/>
                    <a:p>
                      <a:r>
                        <a:rPr lang="en-US" dirty="0"/>
                        <a:t>Two times</a:t>
                      </a:r>
                      <a:r>
                        <a:rPr lang="en-US" baseline="0" dirty="0"/>
                        <a:t> daily</a:t>
                      </a:r>
                      <a:endParaRPr lang="en-US" dirty="0"/>
                    </a:p>
                  </a:txBody>
                  <a:tcPr marL="95416" marR="95416"/>
                </a:tc>
                <a:tc>
                  <a:txBody>
                    <a:bodyPr/>
                    <a:lstStyle/>
                    <a:p>
                      <a:r>
                        <a:rPr lang="en-US" dirty="0"/>
                        <a:t>global</a:t>
                      </a:r>
                    </a:p>
                  </a:txBody>
                  <a:tcPr marL="95416" marR="95416"/>
                </a:tc>
                <a:extLst>
                  <a:ext uri="{0D108BD9-81ED-4DB2-BD59-A6C34878D82A}">
                    <a16:rowId xmlns:a16="http://schemas.microsoft.com/office/drawing/2014/main" val="832713305"/>
                  </a:ext>
                </a:extLst>
              </a:tr>
            </a:tbl>
          </a:graphicData>
        </a:graphic>
      </p:graphicFrame>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453460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GFW Operational EW products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10739312"/>
              </p:ext>
            </p:extLst>
          </p:nvPr>
        </p:nvGraphicFramePr>
        <p:xfrm>
          <a:off x="1" y="843700"/>
          <a:ext cx="9143999" cy="5789998"/>
        </p:xfrm>
        <a:graphic>
          <a:graphicData uri="http://schemas.openxmlformats.org/drawingml/2006/table">
            <a:tbl>
              <a:tblPr firstRow="1" bandRow="1">
                <a:tableStyleId>{5C22544A-7EE6-4342-B048-85BDC9FD1C3A}</a:tableStyleId>
              </a:tblPr>
              <a:tblGrid>
                <a:gridCol w="1357558">
                  <a:extLst>
                    <a:ext uri="{9D8B030D-6E8A-4147-A177-3AD203B41FA5}">
                      <a16:colId xmlns:a16="http://schemas.microsoft.com/office/drawing/2014/main" val="1247700145"/>
                    </a:ext>
                  </a:extLst>
                </a:gridCol>
                <a:gridCol w="1310743">
                  <a:extLst>
                    <a:ext uri="{9D8B030D-6E8A-4147-A177-3AD203B41FA5}">
                      <a16:colId xmlns:a16="http://schemas.microsoft.com/office/drawing/2014/main" val="1681708032"/>
                    </a:ext>
                  </a:extLst>
                </a:gridCol>
                <a:gridCol w="1778865">
                  <a:extLst>
                    <a:ext uri="{9D8B030D-6E8A-4147-A177-3AD203B41FA5}">
                      <a16:colId xmlns:a16="http://schemas.microsoft.com/office/drawing/2014/main" val="197189866"/>
                    </a:ext>
                  </a:extLst>
                </a:gridCol>
                <a:gridCol w="1497993">
                  <a:extLst>
                    <a:ext uri="{9D8B030D-6E8A-4147-A177-3AD203B41FA5}">
                      <a16:colId xmlns:a16="http://schemas.microsoft.com/office/drawing/2014/main" val="3602256022"/>
                    </a:ext>
                  </a:extLst>
                </a:gridCol>
                <a:gridCol w="3198840">
                  <a:extLst>
                    <a:ext uri="{9D8B030D-6E8A-4147-A177-3AD203B41FA5}">
                      <a16:colId xmlns:a16="http://schemas.microsoft.com/office/drawing/2014/main" val="560872488"/>
                    </a:ext>
                  </a:extLst>
                </a:gridCol>
              </a:tblGrid>
              <a:tr h="415474">
                <a:tc>
                  <a:txBody>
                    <a:bodyPr/>
                    <a:lstStyle/>
                    <a:p>
                      <a:endParaRPr lang="en-US" dirty="0"/>
                    </a:p>
                  </a:txBody>
                  <a:tcPr marL="95416" marR="95416"/>
                </a:tc>
                <a:tc>
                  <a:txBody>
                    <a:bodyPr/>
                    <a:lstStyle/>
                    <a:p>
                      <a:r>
                        <a:rPr lang="en-US" dirty="0"/>
                        <a:t>Source</a:t>
                      </a:r>
                    </a:p>
                  </a:txBody>
                  <a:tcPr marL="95416" marR="95416"/>
                </a:tc>
                <a:tc>
                  <a:txBody>
                    <a:bodyPr/>
                    <a:lstStyle/>
                    <a:p>
                      <a:r>
                        <a:rPr lang="en-US" dirty="0"/>
                        <a:t>Resolution</a:t>
                      </a:r>
                    </a:p>
                  </a:txBody>
                  <a:tcPr marL="95416" marR="95416"/>
                </a:tc>
                <a:tc>
                  <a:txBody>
                    <a:bodyPr/>
                    <a:lstStyle/>
                    <a:p>
                      <a:r>
                        <a:rPr lang="en-US" dirty="0"/>
                        <a:t>Frequency</a:t>
                      </a:r>
                    </a:p>
                  </a:txBody>
                  <a:tcPr marL="95416" marR="95416"/>
                </a:tc>
                <a:tc>
                  <a:txBody>
                    <a:bodyPr/>
                    <a:lstStyle/>
                    <a:p>
                      <a:r>
                        <a:rPr lang="en-US" dirty="0"/>
                        <a:t>Coverage</a:t>
                      </a:r>
                    </a:p>
                  </a:txBody>
                  <a:tcPr marL="95416" marR="95416"/>
                </a:tc>
                <a:extLst>
                  <a:ext uri="{0D108BD9-81ED-4DB2-BD59-A6C34878D82A}">
                    <a16:rowId xmlns:a16="http://schemas.microsoft.com/office/drawing/2014/main" val="2974307792"/>
                  </a:ext>
                </a:extLst>
              </a:tr>
              <a:tr h="976515">
                <a:tc>
                  <a:txBody>
                    <a:bodyPr/>
                    <a:lstStyle/>
                    <a:p>
                      <a:r>
                        <a:rPr lang="en-US" b="1" dirty="0"/>
                        <a:t>GLAD alerts</a:t>
                      </a:r>
                    </a:p>
                  </a:txBody>
                  <a:tcPr marL="95416" marR="95416">
                    <a:solidFill>
                      <a:srgbClr val="F0AB00"/>
                    </a:solidFill>
                  </a:tcPr>
                </a:tc>
                <a:tc>
                  <a:txBody>
                    <a:bodyPr/>
                    <a:lstStyle/>
                    <a:p>
                      <a:r>
                        <a:rPr lang="en-US" dirty="0"/>
                        <a:t>UMD</a:t>
                      </a:r>
                    </a:p>
                  </a:txBody>
                  <a:tcPr marL="95416" marR="95416">
                    <a:solidFill>
                      <a:srgbClr val="F0AB00"/>
                    </a:solidFill>
                  </a:tcPr>
                </a:tc>
                <a:tc>
                  <a:txBody>
                    <a:bodyPr/>
                    <a:lstStyle/>
                    <a:p>
                      <a:r>
                        <a:rPr lang="en-US" dirty="0"/>
                        <a:t>30 m (Landsat 7/8)</a:t>
                      </a:r>
                    </a:p>
                  </a:txBody>
                  <a:tcPr marL="95416" marR="95416">
                    <a:solidFill>
                      <a:srgbClr val="F0AB00"/>
                    </a:solidFill>
                  </a:tcPr>
                </a:tc>
                <a:tc>
                  <a:txBody>
                    <a:bodyPr/>
                    <a:lstStyle/>
                    <a:p>
                      <a:r>
                        <a:rPr lang="en-US" dirty="0"/>
                        <a:t>Weekly</a:t>
                      </a:r>
                    </a:p>
                  </a:txBody>
                  <a:tcPr marL="95416" marR="95416">
                    <a:solidFill>
                      <a:srgbClr val="F0AB00"/>
                    </a:solidFill>
                  </a:tcPr>
                </a:tc>
                <a:tc>
                  <a:txBody>
                    <a:bodyPr/>
                    <a:lstStyle/>
                    <a:p>
                      <a:pPr fontAlgn="base"/>
                      <a:r>
                        <a:rPr lang="en-US" sz="1800" b="0" i="0" kern="1200" dirty="0">
                          <a:solidFill>
                            <a:schemeClr val="dk1"/>
                          </a:solidFill>
                          <a:effectLst/>
                          <a:latin typeface="+mn-lt"/>
                          <a:ea typeface="+mn-ea"/>
                          <a:cs typeface="+mn-cs"/>
                        </a:rPr>
                        <a:t>Brazil,</a:t>
                      </a:r>
                      <a:r>
                        <a:rPr lang="en-US" sz="1800" b="0" i="0" kern="1200" baseline="0" dirty="0">
                          <a:solidFill>
                            <a:schemeClr val="dk1"/>
                          </a:solidFill>
                          <a:effectLst/>
                          <a:latin typeface="+mn-lt"/>
                          <a:ea typeface="+mn-ea"/>
                          <a:cs typeface="+mn-cs"/>
                        </a:rPr>
                        <a:t> </a:t>
                      </a:r>
                      <a:r>
                        <a:rPr lang="en-US" sz="1800" b="0" i="0" kern="1200" dirty="0">
                          <a:solidFill>
                            <a:schemeClr val="dk1"/>
                          </a:solidFill>
                          <a:effectLst/>
                          <a:latin typeface="+mn-lt"/>
                          <a:ea typeface="+mn-ea"/>
                          <a:cs typeface="+mn-cs"/>
                        </a:rPr>
                        <a:t>Peru;</a:t>
                      </a:r>
                      <a:r>
                        <a:rPr lang="en-US" sz="1800" b="0" i="0" kern="1200" baseline="0" dirty="0">
                          <a:solidFill>
                            <a:schemeClr val="dk1"/>
                          </a:solidFill>
                          <a:effectLst/>
                          <a:latin typeface="+mn-lt"/>
                          <a:ea typeface="+mn-ea"/>
                          <a:cs typeface="+mn-cs"/>
                        </a:rPr>
                        <a:t> </a:t>
                      </a:r>
                      <a:r>
                        <a:rPr lang="en-US" sz="1800" b="0" i="0" kern="1200" dirty="0">
                          <a:solidFill>
                            <a:schemeClr val="dk1"/>
                          </a:solidFill>
                          <a:effectLst/>
                          <a:latin typeface="+mn-lt"/>
                          <a:ea typeface="+mn-ea"/>
                          <a:cs typeface="+mn-cs"/>
                        </a:rPr>
                        <a:t>Burundi,</a:t>
                      </a:r>
                      <a:r>
                        <a:rPr lang="en-US" sz="1800" b="0" i="0" kern="1200" baseline="0" dirty="0">
                          <a:solidFill>
                            <a:schemeClr val="dk1"/>
                          </a:solidFill>
                          <a:effectLst/>
                          <a:latin typeface="+mn-lt"/>
                          <a:ea typeface="+mn-ea"/>
                          <a:cs typeface="+mn-cs"/>
                        </a:rPr>
                        <a:t> </a:t>
                      </a:r>
                      <a:r>
                        <a:rPr lang="en-US" sz="1800" b="0" i="0" kern="1200" dirty="0">
                          <a:solidFill>
                            <a:schemeClr val="dk1"/>
                          </a:solidFill>
                          <a:effectLst/>
                          <a:latin typeface="+mn-lt"/>
                          <a:ea typeface="+mn-ea"/>
                          <a:cs typeface="+mn-cs"/>
                        </a:rPr>
                        <a:t>Cameroon, CAR,</a:t>
                      </a:r>
                      <a:r>
                        <a:rPr lang="en-US" sz="1800" b="0" i="0" kern="1200" baseline="0" dirty="0">
                          <a:solidFill>
                            <a:schemeClr val="dk1"/>
                          </a:solidFill>
                          <a:effectLst/>
                          <a:latin typeface="+mn-lt"/>
                          <a:ea typeface="+mn-ea"/>
                          <a:cs typeface="+mn-cs"/>
                        </a:rPr>
                        <a:t> </a:t>
                      </a:r>
                      <a:r>
                        <a:rPr lang="en-US" sz="1800" b="0" i="0" kern="1200" dirty="0">
                          <a:solidFill>
                            <a:schemeClr val="dk1"/>
                          </a:solidFill>
                          <a:effectLst/>
                          <a:latin typeface="+mn-lt"/>
                          <a:ea typeface="+mn-ea"/>
                          <a:cs typeface="+mn-cs"/>
                        </a:rPr>
                        <a:t>DRC, Eq.</a:t>
                      </a:r>
                      <a:r>
                        <a:rPr lang="en-US" sz="1800" b="0" i="0" kern="1200" baseline="0" dirty="0">
                          <a:solidFill>
                            <a:schemeClr val="dk1"/>
                          </a:solidFill>
                          <a:effectLst/>
                          <a:latin typeface="+mn-lt"/>
                          <a:ea typeface="+mn-ea"/>
                          <a:cs typeface="+mn-cs"/>
                        </a:rPr>
                        <a:t> </a:t>
                      </a:r>
                      <a:r>
                        <a:rPr lang="en-US" sz="1800" b="0" i="0" kern="1200" dirty="0">
                          <a:solidFill>
                            <a:schemeClr val="dk1"/>
                          </a:solidFill>
                          <a:effectLst/>
                          <a:latin typeface="+mn-lt"/>
                          <a:ea typeface="+mn-ea"/>
                          <a:cs typeface="+mn-cs"/>
                        </a:rPr>
                        <a:t>Guinea, Gabon,</a:t>
                      </a:r>
                      <a:r>
                        <a:rPr lang="en-US" sz="1800" b="0" i="0" kern="1200" baseline="0" dirty="0">
                          <a:solidFill>
                            <a:schemeClr val="dk1"/>
                          </a:solidFill>
                          <a:effectLst/>
                          <a:latin typeface="+mn-lt"/>
                          <a:ea typeface="+mn-ea"/>
                          <a:cs typeface="+mn-cs"/>
                        </a:rPr>
                        <a:t> </a:t>
                      </a:r>
                      <a:r>
                        <a:rPr lang="en-US" sz="1800" b="0" i="0" kern="1200" dirty="0">
                          <a:solidFill>
                            <a:schemeClr val="dk1"/>
                          </a:solidFill>
                          <a:effectLst/>
                          <a:latin typeface="+mn-lt"/>
                          <a:ea typeface="+mn-ea"/>
                          <a:cs typeface="+mn-cs"/>
                        </a:rPr>
                        <a:t>ROC, Rwanda,</a:t>
                      </a:r>
                      <a:r>
                        <a:rPr lang="en-US" sz="1800" b="0" i="0" kern="1200" baseline="0" dirty="0">
                          <a:solidFill>
                            <a:schemeClr val="dk1"/>
                          </a:solidFill>
                          <a:effectLst/>
                          <a:latin typeface="+mn-lt"/>
                          <a:ea typeface="+mn-ea"/>
                          <a:cs typeface="+mn-cs"/>
                        </a:rPr>
                        <a:t> </a:t>
                      </a:r>
                      <a:r>
                        <a:rPr lang="en-US" sz="1800" b="0" i="0" kern="1200" dirty="0">
                          <a:solidFill>
                            <a:schemeClr val="dk1"/>
                          </a:solidFill>
                          <a:effectLst/>
                          <a:latin typeface="+mn-lt"/>
                          <a:ea typeface="+mn-ea"/>
                          <a:cs typeface="+mn-cs"/>
                        </a:rPr>
                        <a:t>Uganda; Brunei, Indonesia, Malaysia, Papua New Guinea, Timor </a:t>
                      </a:r>
                      <a:r>
                        <a:rPr lang="en-US" sz="1800" b="0" i="0" kern="1200" dirty="0" err="1">
                          <a:solidFill>
                            <a:schemeClr val="dk1"/>
                          </a:solidFill>
                          <a:effectLst/>
                          <a:latin typeface="+mn-lt"/>
                          <a:ea typeface="+mn-ea"/>
                          <a:cs typeface="+mn-cs"/>
                        </a:rPr>
                        <a:t>Leste</a:t>
                      </a:r>
                      <a:r>
                        <a:rPr lang="en-US" sz="1800" b="0" i="0" kern="1200" dirty="0">
                          <a:solidFill>
                            <a:schemeClr val="dk1"/>
                          </a:solidFill>
                          <a:effectLst/>
                          <a:latin typeface="+mn-lt"/>
                          <a:ea typeface="+mn-ea"/>
                          <a:cs typeface="+mn-cs"/>
                        </a:rPr>
                        <a:t>;</a:t>
                      </a:r>
                      <a:r>
                        <a:rPr lang="en-US" sz="1800" b="0" i="0" kern="1200" baseline="0" dirty="0">
                          <a:solidFill>
                            <a:schemeClr val="dk1"/>
                          </a:solidFill>
                          <a:effectLst/>
                          <a:latin typeface="+mn-lt"/>
                          <a:ea typeface="+mn-ea"/>
                          <a:cs typeface="+mn-cs"/>
                        </a:rPr>
                        <a:t> R</a:t>
                      </a:r>
                      <a:r>
                        <a:rPr lang="en-US" sz="1800" b="0" i="0" kern="1200" dirty="0">
                          <a:solidFill>
                            <a:schemeClr val="dk1"/>
                          </a:solidFill>
                          <a:effectLst/>
                          <a:latin typeface="+mn-lt"/>
                          <a:ea typeface="+mn-ea"/>
                          <a:cs typeface="+mn-cs"/>
                        </a:rPr>
                        <a:t>ussia Far East</a:t>
                      </a:r>
                    </a:p>
                  </a:txBody>
                  <a:tcPr marL="95416" marR="95416">
                    <a:solidFill>
                      <a:srgbClr val="F0AB00"/>
                    </a:solidFill>
                  </a:tcPr>
                </a:tc>
                <a:extLst>
                  <a:ext uri="{0D108BD9-81ED-4DB2-BD59-A6C34878D82A}">
                    <a16:rowId xmlns:a16="http://schemas.microsoft.com/office/drawing/2014/main" val="3936462559"/>
                  </a:ext>
                </a:extLst>
              </a:tr>
              <a:tr h="680691">
                <a:tc>
                  <a:txBody>
                    <a:bodyPr/>
                    <a:lstStyle/>
                    <a:p>
                      <a:r>
                        <a:rPr lang="en-US" b="1" dirty="0"/>
                        <a:t>FORMA alerts</a:t>
                      </a:r>
                    </a:p>
                  </a:txBody>
                  <a:tcPr marL="95416" marR="95416"/>
                </a:tc>
                <a:tc>
                  <a:txBody>
                    <a:bodyPr/>
                    <a:lstStyle/>
                    <a:p>
                      <a:r>
                        <a:rPr lang="en-US" dirty="0"/>
                        <a:t>WRI, CGD</a:t>
                      </a:r>
                    </a:p>
                  </a:txBody>
                  <a:tcPr marL="95416" marR="95416"/>
                </a:tc>
                <a:tc>
                  <a:txBody>
                    <a:bodyPr/>
                    <a:lstStyle/>
                    <a:p>
                      <a:r>
                        <a:rPr lang="en-US" dirty="0"/>
                        <a:t>250 m</a:t>
                      </a:r>
                      <a:r>
                        <a:rPr lang="en-US" baseline="0" dirty="0"/>
                        <a:t> (MODIS)</a:t>
                      </a:r>
                      <a:endParaRPr lang="en-US" dirty="0"/>
                    </a:p>
                  </a:txBody>
                  <a:tcPr marL="95416" marR="95416"/>
                </a:tc>
                <a:tc>
                  <a:txBody>
                    <a:bodyPr/>
                    <a:lstStyle/>
                    <a:p>
                      <a:r>
                        <a:rPr lang="en-US" dirty="0"/>
                        <a:t>Biweekly</a:t>
                      </a:r>
                    </a:p>
                  </a:txBody>
                  <a:tcPr marL="95416" marR="95416"/>
                </a:tc>
                <a:tc>
                  <a:txBody>
                    <a:bodyPr/>
                    <a:lstStyle/>
                    <a:p>
                      <a:r>
                        <a:rPr lang="en-US" dirty="0"/>
                        <a:t>Pantropical</a:t>
                      </a:r>
                    </a:p>
                  </a:txBody>
                  <a:tcPr marL="95416" marR="95416"/>
                </a:tc>
                <a:extLst>
                  <a:ext uri="{0D108BD9-81ED-4DB2-BD59-A6C34878D82A}">
                    <a16:rowId xmlns:a16="http://schemas.microsoft.com/office/drawing/2014/main" val="4018569249"/>
                  </a:ext>
                </a:extLst>
              </a:tr>
              <a:tr h="680691">
                <a:tc>
                  <a:txBody>
                    <a:bodyPr/>
                    <a:lstStyle/>
                    <a:p>
                      <a:r>
                        <a:rPr lang="en-US" b="1" dirty="0"/>
                        <a:t>Terra-I alerts</a:t>
                      </a:r>
                    </a:p>
                  </a:txBody>
                  <a:tcPr marL="95416" marR="95416"/>
                </a:tc>
                <a:tc>
                  <a:txBody>
                    <a:bodyPr/>
                    <a:lstStyle/>
                    <a:p>
                      <a:r>
                        <a:rPr lang="en-US" dirty="0"/>
                        <a:t>CIAT</a:t>
                      </a:r>
                    </a:p>
                  </a:txBody>
                  <a:tcPr marL="95416" marR="95416"/>
                </a:tc>
                <a:tc>
                  <a:txBody>
                    <a:bodyPr/>
                    <a:lstStyle/>
                    <a:p>
                      <a:r>
                        <a:rPr lang="en-US" dirty="0"/>
                        <a:t>250 m (MODIS)</a:t>
                      </a:r>
                    </a:p>
                  </a:txBody>
                  <a:tcPr marL="95416" marR="95416"/>
                </a:tc>
                <a:tc>
                  <a:txBody>
                    <a:bodyPr/>
                    <a:lstStyle/>
                    <a:p>
                      <a:r>
                        <a:rPr lang="en-US" dirty="0"/>
                        <a:t>Monthly</a:t>
                      </a:r>
                    </a:p>
                  </a:txBody>
                  <a:tcPr marL="95416" marR="95416"/>
                </a:tc>
                <a:tc>
                  <a:txBody>
                    <a:bodyPr/>
                    <a:lstStyle/>
                    <a:p>
                      <a:r>
                        <a:rPr lang="en-US" dirty="0"/>
                        <a:t>Pantropical</a:t>
                      </a:r>
                    </a:p>
                  </a:txBody>
                  <a:tcPr marL="95416" marR="95416"/>
                </a:tc>
                <a:extLst>
                  <a:ext uri="{0D108BD9-81ED-4DB2-BD59-A6C34878D82A}">
                    <a16:rowId xmlns:a16="http://schemas.microsoft.com/office/drawing/2014/main" val="1728659702"/>
                  </a:ext>
                </a:extLst>
              </a:tr>
              <a:tr h="680691">
                <a:tc>
                  <a:txBody>
                    <a:bodyPr/>
                    <a:lstStyle/>
                    <a:p>
                      <a:r>
                        <a:rPr lang="en-US" b="1" dirty="0"/>
                        <a:t>SAD </a:t>
                      </a:r>
                    </a:p>
                  </a:txBody>
                  <a:tcPr marL="95416" marR="95416"/>
                </a:tc>
                <a:tc>
                  <a:txBody>
                    <a:bodyPr/>
                    <a:lstStyle/>
                    <a:p>
                      <a:r>
                        <a:rPr lang="en-US" dirty="0" err="1"/>
                        <a:t>Imazon</a:t>
                      </a:r>
                      <a:endParaRPr lang="en-US" dirty="0"/>
                    </a:p>
                  </a:txBody>
                  <a:tcPr marL="95416" marR="95416"/>
                </a:tc>
                <a:tc>
                  <a:txBody>
                    <a:bodyPr/>
                    <a:lstStyle/>
                    <a:p>
                      <a:r>
                        <a:rPr lang="en-US" dirty="0"/>
                        <a:t>250 m</a:t>
                      </a:r>
                      <a:r>
                        <a:rPr lang="en-US" baseline="0" dirty="0"/>
                        <a:t> (MODIS)</a:t>
                      </a:r>
                      <a:endParaRPr lang="en-US" dirty="0"/>
                    </a:p>
                  </a:txBody>
                  <a:tcPr marL="95416" marR="95416"/>
                </a:tc>
                <a:tc>
                  <a:txBody>
                    <a:bodyPr/>
                    <a:lstStyle/>
                    <a:p>
                      <a:r>
                        <a:rPr lang="en-US" dirty="0"/>
                        <a:t>Monthly</a:t>
                      </a:r>
                    </a:p>
                  </a:txBody>
                  <a:tcPr marL="95416" marR="95416"/>
                </a:tc>
                <a:tc>
                  <a:txBody>
                    <a:bodyPr/>
                    <a:lstStyle/>
                    <a:p>
                      <a:r>
                        <a:rPr lang="en-US" dirty="0"/>
                        <a:t>Brazilian Amazon</a:t>
                      </a:r>
                    </a:p>
                  </a:txBody>
                  <a:tcPr marL="95416" marR="95416"/>
                </a:tc>
                <a:extLst>
                  <a:ext uri="{0D108BD9-81ED-4DB2-BD59-A6C34878D82A}">
                    <a16:rowId xmlns:a16="http://schemas.microsoft.com/office/drawing/2014/main" val="2364594989"/>
                  </a:ext>
                </a:extLst>
              </a:tr>
              <a:tr h="680691">
                <a:tc>
                  <a:txBody>
                    <a:bodyPr/>
                    <a:lstStyle/>
                    <a:p>
                      <a:r>
                        <a:rPr lang="en-US" b="1" dirty="0" err="1"/>
                        <a:t>Guyra</a:t>
                      </a:r>
                      <a:endParaRPr lang="en-US" b="1" dirty="0"/>
                    </a:p>
                  </a:txBody>
                  <a:tcPr marL="95416" marR="95416"/>
                </a:tc>
                <a:tc>
                  <a:txBody>
                    <a:bodyPr/>
                    <a:lstStyle/>
                    <a:p>
                      <a:r>
                        <a:rPr lang="en-US" sz="1800" b="0" i="0" kern="1200" dirty="0" err="1">
                          <a:solidFill>
                            <a:schemeClr val="dk1"/>
                          </a:solidFill>
                          <a:effectLst/>
                          <a:latin typeface="+mn-lt"/>
                          <a:ea typeface="+mn-ea"/>
                          <a:cs typeface="+mn-cs"/>
                        </a:rPr>
                        <a:t>Asociación</a:t>
                      </a:r>
                      <a:r>
                        <a:rPr lang="en-US" sz="1800" b="0" i="0" kern="1200" dirty="0">
                          <a:solidFill>
                            <a:schemeClr val="dk1"/>
                          </a:solidFill>
                          <a:effectLst/>
                          <a:latin typeface="+mn-lt"/>
                          <a:ea typeface="+mn-ea"/>
                          <a:cs typeface="+mn-cs"/>
                        </a:rPr>
                        <a:t> </a:t>
                      </a:r>
                      <a:r>
                        <a:rPr lang="en-US" sz="1800" b="0" i="0" kern="1200" dirty="0" err="1">
                          <a:solidFill>
                            <a:schemeClr val="dk1"/>
                          </a:solidFill>
                          <a:effectLst/>
                          <a:latin typeface="+mn-lt"/>
                          <a:ea typeface="+mn-ea"/>
                          <a:cs typeface="+mn-cs"/>
                        </a:rPr>
                        <a:t>Guyra</a:t>
                      </a:r>
                      <a:r>
                        <a:rPr lang="en-US" sz="1800" b="0" i="0" kern="1200" dirty="0">
                          <a:solidFill>
                            <a:schemeClr val="dk1"/>
                          </a:solidFill>
                          <a:effectLst/>
                          <a:latin typeface="+mn-lt"/>
                          <a:ea typeface="+mn-ea"/>
                          <a:cs typeface="+mn-cs"/>
                        </a:rPr>
                        <a:t> Paraguay</a:t>
                      </a:r>
                      <a:endParaRPr lang="en-US" dirty="0"/>
                    </a:p>
                  </a:txBody>
                  <a:tcPr marL="95416" marR="95416"/>
                </a:tc>
                <a:tc>
                  <a:txBody>
                    <a:bodyPr/>
                    <a:lstStyle/>
                    <a:p>
                      <a:r>
                        <a:rPr lang="en-US" dirty="0"/>
                        <a:t>30 (Landsat)</a:t>
                      </a:r>
                    </a:p>
                  </a:txBody>
                  <a:tcPr marL="95416" marR="95416"/>
                </a:tc>
                <a:tc>
                  <a:txBody>
                    <a:bodyPr/>
                    <a:lstStyle/>
                    <a:p>
                      <a:r>
                        <a:rPr lang="en-US" dirty="0"/>
                        <a:t>Monthly</a:t>
                      </a:r>
                    </a:p>
                  </a:txBody>
                  <a:tcPr marL="95416" marR="95416"/>
                </a:tc>
                <a:tc>
                  <a:txBody>
                    <a:bodyPr/>
                    <a:lstStyle/>
                    <a:p>
                      <a:r>
                        <a:rPr lang="en-US" dirty="0"/>
                        <a:t>Grand Chaco</a:t>
                      </a:r>
                    </a:p>
                  </a:txBody>
                  <a:tcPr marL="95416" marR="95416"/>
                </a:tc>
                <a:extLst>
                  <a:ext uri="{0D108BD9-81ED-4DB2-BD59-A6C34878D82A}">
                    <a16:rowId xmlns:a16="http://schemas.microsoft.com/office/drawing/2014/main" val="4098969838"/>
                  </a:ext>
                </a:extLst>
              </a:tr>
              <a:tr h="680691">
                <a:tc>
                  <a:txBody>
                    <a:bodyPr/>
                    <a:lstStyle/>
                    <a:p>
                      <a:r>
                        <a:rPr lang="en-US" b="1" dirty="0"/>
                        <a:t>VIIRS</a:t>
                      </a:r>
                      <a:r>
                        <a:rPr lang="en-US" b="1" baseline="0" dirty="0"/>
                        <a:t> active fires</a:t>
                      </a:r>
                      <a:endParaRPr lang="en-US" b="1" dirty="0"/>
                    </a:p>
                  </a:txBody>
                  <a:tcPr marL="95416" marR="95416"/>
                </a:tc>
                <a:tc>
                  <a:txBody>
                    <a:bodyPr/>
                    <a:lstStyle/>
                    <a:p>
                      <a:r>
                        <a:rPr lang="en-US" dirty="0"/>
                        <a:t>NASA</a:t>
                      </a:r>
                    </a:p>
                  </a:txBody>
                  <a:tcPr marL="95416" marR="95416"/>
                </a:tc>
                <a:tc>
                  <a:txBody>
                    <a:bodyPr/>
                    <a:lstStyle/>
                    <a:p>
                      <a:r>
                        <a:rPr lang="en-US" dirty="0"/>
                        <a:t>375 m (VIIRS sensor)</a:t>
                      </a:r>
                    </a:p>
                  </a:txBody>
                  <a:tcPr marL="95416" marR="95416"/>
                </a:tc>
                <a:tc>
                  <a:txBody>
                    <a:bodyPr/>
                    <a:lstStyle/>
                    <a:p>
                      <a:r>
                        <a:rPr lang="en-US" dirty="0"/>
                        <a:t>Two times</a:t>
                      </a:r>
                      <a:r>
                        <a:rPr lang="en-US" baseline="0" dirty="0"/>
                        <a:t> daily</a:t>
                      </a:r>
                      <a:endParaRPr lang="en-US" dirty="0"/>
                    </a:p>
                  </a:txBody>
                  <a:tcPr marL="95416" marR="95416"/>
                </a:tc>
                <a:tc>
                  <a:txBody>
                    <a:bodyPr/>
                    <a:lstStyle/>
                    <a:p>
                      <a:r>
                        <a:rPr lang="en-US" dirty="0"/>
                        <a:t>global</a:t>
                      </a:r>
                    </a:p>
                  </a:txBody>
                  <a:tcPr marL="95416" marR="95416"/>
                </a:tc>
                <a:extLst>
                  <a:ext uri="{0D108BD9-81ED-4DB2-BD59-A6C34878D82A}">
                    <a16:rowId xmlns:a16="http://schemas.microsoft.com/office/drawing/2014/main" val="832713305"/>
                  </a:ext>
                </a:extLst>
              </a:tr>
            </a:tbl>
          </a:graphicData>
        </a:graphic>
      </p:graphicFrame>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838670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79391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b="1" cap="all" dirty="0">
                <a:solidFill>
                  <a:schemeClr val="bg1"/>
                </a:solidFill>
                <a:latin typeface="Arial" panose="020B0604020202020204" pitchFamily="34" charset="0"/>
                <a:cs typeface="Arial" panose="020B0604020202020204" pitchFamily="34" charset="0"/>
              </a:rPr>
              <a:t>How are alerts used?</a:t>
            </a:r>
          </a:p>
        </p:txBody>
      </p:sp>
    </p:spTree>
    <p:extLst>
      <p:ext uri="{BB962C8B-B14F-4D97-AF65-F5344CB8AC3E}">
        <p14:creationId xmlns:p14="http://schemas.microsoft.com/office/powerpoint/2010/main" val="1332822954"/>
      </p:ext>
    </p:extLst>
  </p:cSld>
  <p:clrMapOvr>
    <a:masterClrMapping/>
  </p:clrMapOvr>
</p:sld>
</file>

<file path=ppt/theme/theme1.xml><?xml version="1.0" encoding="utf-8"?>
<a:theme xmlns:a="http://schemas.openxmlformats.org/drawingml/2006/main" name="WRI-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WRI-temp</Template>
  <TotalTime>477</TotalTime>
  <Words>1898</Words>
  <Application>Microsoft Office PowerPoint</Application>
  <PresentationFormat>On-screen Show (4:3)</PresentationFormat>
  <Paragraphs>275</Paragraphs>
  <Slides>32</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Calibri</vt:lpstr>
      <vt:lpstr>Calibri Light</vt:lpstr>
      <vt:lpstr>Franklin Gothic Book</vt:lpstr>
      <vt:lpstr>Franklin Gothic Demi Cond</vt:lpstr>
      <vt:lpstr>Georgia</vt:lpstr>
      <vt:lpstr>WRI-temp</vt:lpstr>
      <vt:lpstr>Office Theme</vt:lpstr>
      <vt:lpstr>Early warning: GFW user experience and lessons learned </vt:lpstr>
      <vt:lpstr>PowerPoint Presentation</vt:lpstr>
      <vt:lpstr>PowerPoint Presentation</vt:lpstr>
      <vt:lpstr>PowerPoint Presentation</vt:lpstr>
      <vt:lpstr>GFW: Convener, commissioner, distributor</vt:lpstr>
      <vt:lpstr>GFW: Convener, commissioner, distributor</vt:lpstr>
      <vt:lpstr>GFW Operational EW products</vt:lpstr>
      <vt:lpstr>GFW Operational EW products</vt:lpstr>
      <vt:lpstr>PowerPoint Presentation</vt:lpstr>
      <vt:lpstr>PowerPoint Presentation</vt:lpstr>
      <vt:lpstr>Early warning user research</vt:lpstr>
      <vt:lpstr>Peru: Case study</vt:lpstr>
      <vt:lpstr>Peru: Case study</vt:lpstr>
      <vt:lpstr>PowerPoint Presentation</vt:lpstr>
      <vt:lpstr>PowerPoint Presentation</vt:lpstr>
      <vt:lpstr>Peru: Preliminary Findings</vt:lpstr>
      <vt:lpstr>PERU: PRELIMINARY FINDINGS</vt:lpstr>
      <vt:lpstr>PERU: PRELIMINARY FINDINGS </vt:lpstr>
      <vt:lpstr>Peru: Summary</vt:lpstr>
      <vt:lpstr>Timeline for future EW activities</vt:lpstr>
      <vt:lpstr>GLAD alerts</vt:lpstr>
      <vt:lpstr>GLAD alerts Methodology</vt:lpstr>
      <vt:lpstr>PowerPoint Presentation</vt:lpstr>
      <vt:lpstr>PowerPoint Presentation</vt:lpstr>
      <vt:lpstr>PowerPoint Presentation</vt:lpstr>
      <vt:lpstr>Limitations</vt:lpstr>
      <vt:lpstr>Accuracy</vt:lpstr>
      <vt:lpstr>Accessing GLAD alerts via gfw</vt:lpstr>
      <vt:lpstr>PowerPoint Presentation</vt:lpstr>
      <vt:lpstr>Outreach and dissemination</vt:lpstr>
      <vt:lpstr>Future improvements and research</vt:lpstr>
      <vt:lpstr>PowerPoint Presentation</vt:lpstr>
    </vt:vector>
  </TitlesOfParts>
  <Company>WRI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warning: GFW user experience and lessons learned </dc:title>
  <dc:creator>Rachael Petersen</dc:creator>
  <cp:lastModifiedBy>Rachael Petersen</cp:lastModifiedBy>
  <cp:revision>98</cp:revision>
  <dcterms:created xsi:type="dcterms:W3CDTF">2017-09-03T06:00:29Z</dcterms:created>
  <dcterms:modified xsi:type="dcterms:W3CDTF">2017-09-06T07:45:12Z</dcterms:modified>
</cp:coreProperties>
</file>