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61" r:id="rId3"/>
    <p:sldId id="306" r:id="rId4"/>
    <p:sldId id="286" r:id="rId5"/>
    <p:sldId id="297" r:id="rId6"/>
    <p:sldId id="296" r:id="rId7"/>
    <p:sldId id="298" r:id="rId8"/>
    <p:sldId id="368" r:id="rId9"/>
    <p:sldId id="307" r:id="rId10"/>
    <p:sldId id="357" r:id="rId11"/>
    <p:sldId id="3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p:restoredTop sz="95829" autoAdjust="0"/>
  </p:normalViewPr>
  <p:slideViewPr>
    <p:cSldViewPr snapToGrid="0" snapToObjects="1">
      <p:cViewPr varScale="1">
        <p:scale>
          <a:sx n="122" d="100"/>
          <a:sy n="122" d="100"/>
        </p:scale>
        <p:origin x="-41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54B0B-81C4-884E-B14F-07301C7FA896}" type="datetimeFigureOut">
              <a:rPr lang="en-US" smtClean="0"/>
              <a:t>13/03/18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535CD-27C0-1542-A83C-0E84A2E1E628}" type="slidenum">
              <a:rPr lang="en-US" smtClean="0"/>
              <a:t>‹#›</a:t>
            </a:fld>
            <a:endParaRPr lang="en-US"/>
          </a:p>
        </p:txBody>
      </p:sp>
    </p:spTree>
    <p:extLst>
      <p:ext uri="{BB962C8B-B14F-4D97-AF65-F5344CB8AC3E}">
        <p14:creationId xmlns:p14="http://schemas.microsoft.com/office/powerpoint/2010/main" val="3746709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8AEE1-B6DF-B643-873D-F3B314E6EA40}" type="datetimeFigureOut">
              <a:rPr lang="en-US" smtClean="0"/>
              <a:t>13/03/18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2A2F6-F579-EF4A-98AC-4E8D000D1534}" type="slidenum">
              <a:rPr lang="en-US" smtClean="0"/>
              <a:t>‹#›</a:t>
            </a:fld>
            <a:endParaRPr lang="en-US"/>
          </a:p>
        </p:txBody>
      </p:sp>
    </p:spTree>
    <p:extLst>
      <p:ext uri="{BB962C8B-B14F-4D97-AF65-F5344CB8AC3E}">
        <p14:creationId xmlns:p14="http://schemas.microsoft.com/office/powerpoint/2010/main" val="906943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ESA BIOMASS mission, </a:t>
            </a:r>
            <a:endParaRPr lang="en-GB" dirty="0"/>
          </a:p>
        </p:txBody>
      </p:sp>
      <p:sp>
        <p:nvSpPr>
          <p:cNvPr id="4" name="Slide Number Placeholder 3"/>
          <p:cNvSpPr>
            <a:spLocks noGrp="1"/>
          </p:cNvSpPr>
          <p:nvPr>
            <p:ph type="sldNum" sz="quarter" idx="10"/>
          </p:nvPr>
        </p:nvSpPr>
        <p:spPr/>
        <p:txBody>
          <a:bodyPr/>
          <a:lstStyle/>
          <a:p>
            <a:fld id="{0192A2F6-F579-EF4A-98AC-4E8D000D1534}" type="slidenum">
              <a:rPr lang="en-US" smtClean="0"/>
              <a:t>11</a:t>
            </a:fld>
            <a:endParaRPr lang="en-US"/>
          </a:p>
        </p:txBody>
      </p:sp>
    </p:spTree>
    <p:extLst>
      <p:ext uri="{BB962C8B-B14F-4D97-AF65-F5344CB8AC3E}">
        <p14:creationId xmlns:p14="http://schemas.microsoft.com/office/powerpoint/2010/main" val="195062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7593" y="6322870"/>
            <a:ext cx="889949" cy="398431"/>
          </a:xfrm>
          <a:prstGeom prst="rect">
            <a:avLst/>
          </a:prstGeom>
        </p:spPr>
      </p:pic>
      <p:sp>
        <p:nvSpPr>
          <p:cNvPr id="7" name="Footer Placeholder 3"/>
          <p:cNvSpPr>
            <a:spLocks noGrp="1"/>
          </p:cNvSpPr>
          <p:nvPr>
            <p:ph type="ftr" sz="quarter" idx="11"/>
          </p:nvPr>
        </p:nvSpPr>
        <p:spPr>
          <a:xfrm>
            <a:off x="3921447" y="6226899"/>
            <a:ext cx="1761803" cy="569336"/>
          </a:xfrm>
        </p:spPr>
        <p:txBody>
          <a:body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34650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7593" y="6322870"/>
            <a:ext cx="889949" cy="398431"/>
          </a:xfrm>
          <a:prstGeom prst="rect">
            <a:avLst/>
          </a:prstGeom>
        </p:spPr>
      </p:pic>
      <p:sp>
        <p:nvSpPr>
          <p:cNvPr id="8" name="Rectangle 7"/>
          <p:cNvSpPr/>
          <p:nvPr userDrawn="1"/>
        </p:nvSpPr>
        <p:spPr>
          <a:xfrm>
            <a:off x="0" y="6157564"/>
            <a:ext cx="9144000" cy="646329"/>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6639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94"/>
            <a:ext cx="8442796" cy="839787"/>
          </a:xfrm>
          <a:prstGeom prst="rect">
            <a:avLst/>
          </a:prstGeo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835249"/>
            <a:ext cx="8521188" cy="4089600"/>
          </a:xfrm>
          <a:prstGeom prst="rect">
            <a:avLst/>
          </a:prstGeo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en-GB" dirty="0"/>
          </a:p>
        </p:txBody>
      </p:sp>
    </p:spTree>
    <p:extLst>
      <p:ext uri="{BB962C8B-B14F-4D97-AF65-F5344CB8AC3E}">
        <p14:creationId xmlns:p14="http://schemas.microsoft.com/office/powerpoint/2010/main" val="336161736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752843" cy="569336"/>
          </a:xfrm>
          <a:prstGeom prst="rect">
            <a:avLst/>
          </a:prstGeom>
        </p:spPr>
        <p:txBody>
          <a:bodyPr/>
          <a:lstStyle>
            <a:lvl1pPr algn="ct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Tree>
    <p:extLst>
      <p:ext uri="{BB962C8B-B14F-4D97-AF65-F5344CB8AC3E}">
        <p14:creationId xmlns:p14="http://schemas.microsoft.com/office/powerpoint/2010/main" val="6710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712323"/>
            <a:ext cx="6400800" cy="901913"/>
          </a:xfrm>
        </p:spPr>
        <p:txBody>
          <a:bodyPr>
            <a:normAutofit fontScale="92500" lnSpcReduction="10000"/>
          </a:bodyPr>
          <a:lstStyle/>
          <a:p>
            <a:r>
              <a:rPr lang="en-US" i="1" dirty="0" smtClean="0"/>
              <a:t>A. Rosenqvist (for JAXA)</a:t>
            </a:r>
          </a:p>
          <a:p>
            <a:r>
              <a:rPr lang="en-US" i="1" dirty="0" smtClean="0"/>
              <a:t>SDCG-13 Session #1 Item 1</a:t>
            </a:r>
            <a:endParaRPr lang="en-US" i="1" dirty="0"/>
          </a:p>
        </p:txBody>
      </p:sp>
      <p:sp>
        <p:nvSpPr>
          <p:cNvPr id="3" name="Title 2"/>
          <p:cNvSpPr>
            <a:spLocks noGrp="1"/>
          </p:cNvSpPr>
          <p:nvPr>
            <p:ph type="title"/>
          </p:nvPr>
        </p:nvSpPr>
        <p:spPr>
          <a:xfrm>
            <a:off x="1177329" y="1802428"/>
            <a:ext cx="6860028" cy="698785"/>
          </a:xfrm>
        </p:spPr>
        <p:txBody>
          <a:bodyPr/>
          <a:lstStyle/>
          <a:p>
            <a:r>
              <a:rPr lang="en-US" sz="3600" dirty="0" smtClean="0">
                <a:solidFill>
                  <a:schemeClr val="tx2"/>
                </a:solidFill>
                <a:latin typeface="Calibri" charset="0"/>
                <a:ea typeface="ＭＳ Ｐゴシック" charset="0"/>
                <a:cs typeface="ＭＳ Ｐゴシック" charset="0"/>
              </a:rPr>
              <a:t>Element 3</a:t>
            </a:r>
            <a:br>
              <a:rPr lang="en-US" sz="3600" dirty="0" smtClean="0">
                <a:solidFill>
                  <a:schemeClr val="tx2"/>
                </a:solidFill>
                <a:latin typeface="Calibri" charset="0"/>
                <a:ea typeface="ＭＳ Ｐゴシック" charset="0"/>
                <a:cs typeface="ＭＳ Ｐゴシック" charset="0"/>
              </a:rPr>
            </a:br>
            <a:r>
              <a:rPr lang="en-US" sz="3600" dirty="0" smtClean="0">
                <a:solidFill>
                  <a:schemeClr val="tx2"/>
                </a:solidFill>
                <a:latin typeface="Calibri" charset="0"/>
                <a:ea typeface="ＭＳ Ｐゴシック" charset="0"/>
                <a:cs typeface="ＭＳ Ｐゴシック" charset="0"/>
              </a:rPr>
              <a:t>Space Data Support to GFOI R</a:t>
            </a:r>
            <a:r>
              <a:rPr lang="en-US" sz="3600" dirty="0">
                <a:solidFill>
                  <a:schemeClr val="tx2"/>
                </a:solidFill>
                <a:latin typeface="Calibri" charset="0"/>
                <a:ea typeface="ＭＳ Ｐゴシック" charset="0"/>
                <a:cs typeface="ＭＳ Ｐゴシック" charset="0"/>
              </a:rPr>
              <a:t>&amp;</a:t>
            </a:r>
            <a:r>
              <a:rPr lang="en-US" sz="3600" dirty="0" smtClean="0">
                <a:solidFill>
                  <a:schemeClr val="tx2"/>
                </a:solidFill>
                <a:latin typeface="Calibri" charset="0"/>
                <a:ea typeface="ＭＳ Ｐゴシック" charset="0"/>
                <a:cs typeface="ＭＳ Ｐゴシック" charset="0"/>
              </a:rPr>
              <a:t>D</a:t>
            </a:r>
            <a:endParaRPr lang="en-US" sz="3600" dirty="0">
              <a:solidFill>
                <a:schemeClr val="tx2"/>
              </a:solidFill>
            </a:endParaRPr>
          </a:p>
        </p:txBody>
      </p:sp>
    </p:spTree>
    <p:extLst>
      <p:ext uri="{BB962C8B-B14F-4D97-AF65-F5344CB8AC3E}">
        <p14:creationId xmlns:p14="http://schemas.microsoft.com/office/powerpoint/2010/main" val="3195530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30906" y="1381623"/>
            <a:ext cx="8119180" cy="715147"/>
          </a:xfrm>
          <a:prstGeom prst="rect">
            <a:avLst/>
          </a:prstGeom>
        </p:spPr>
        <p:txBody>
          <a:bodyPr>
            <a:noAutofit/>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marL="342900" indent="-342900">
              <a:lnSpc>
                <a:spcPct val="80000"/>
              </a:lnSpc>
              <a:buFont typeface="Arial"/>
              <a:buChar char="•"/>
            </a:pPr>
            <a:r>
              <a:rPr lang="en-AU" sz="2400" b="0" dirty="0" smtClean="0">
                <a:solidFill>
                  <a:srgbClr val="1F497D"/>
                </a:solidFill>
                <a:latin typeface="Calibri" charset="0"/>
                <a:ea typeface="ＭＳ Ｐゴシック" charset="0"/>
                <a:cs typeface="ＭＳ Ｐゴシック" charset="0"/>
              </a:rPr>
              <a:t>Element-3 version 4.0 in the pipeline for SIT-33</a:t>
            </a:r>
          </a:p>
          <a:p>
            <a:pPr>
              <a:lnSpc>
                <a:spcPct val="80000"/>
              </a:lnSpc>
            </a:pPr>
            <a:endParaRPr lang="en-AU" sz="2400" b="0" dirty="0">
              <a:solidFill>
                <a:srgbClr val="1F497D"/>
              </a:solidFill>
              <a:latin typeface="Calibri" charset="0"/>
              <a:ea typeface="ＭＳ Ｐゴシック" charset="0"/>
              <a:cs typeface="ＭＳ Ｐゴシック" charset="0"/>
            </a:endParaRPr>
          </a:p>
          <a:p>
            <a:pPr marL="342900" indent="-342900">
              <a:lnSpc>
                <a:spcPct val="120000"/>
              </a:lnSpc>
              <a:buFont typeface="Arial"/>
              <a:buChar char="•"/>
            </a:pPr>
            <a:r>
              <a:rPr lang="en-AU" sz="2400" b="0" dirty="0">
                <a:solidFill>
                  <a:srgbClr val="1F497D"/>
                </a:solidFill>
                <a:latin typeface="Calibri" charset="0"/>
                <a:ea typeface="ＭＳ Ｐゴシック" charset="0"/>
                <a:cs typeface="ＭＳ Ｐゴシック" charset="0"/>
              </a:rPr>
              <a:t>Updates to the agency data provision status (section 4)</a:t>
            </a:r>
          </a:p>
          <a:p>
            <a:pPr marL="800100" lvl="1" indent="-342900">
              <a:lnSpc>
                <a:spcPct val="120000"/>
              </a:lnSpc>
              <a:buFont typeface="Arial"/>
              <a:buChar char="•"/>
            </a:pPr>
            <a:r>
              <a:rPr lang="en-AU" sz="2000" dirty="0">
                <a:solidFill>
                  <a:srgbClr val="1F497D"/>
                </a:solidFill>
                <a:latin typeface="Calibri" charset="0"/>
                <a:ea typeface="ＭＳ Ｐゴシック" charset="0"/>
                <a:cs typeface="ＭＳ Ｐゴシック" charset="0"/>
              </a:rPr>
              <a:t>No updates received</a:t>
            </a:r>
          </a:p>
          <a:p>
            <a:pPr marL="800100" lvl="1" indent="-342900">
              <a:lnSpc>
                <a:spcPct val="120000"/>
              </a:lnSpc>
              <a:buFont typeface="Arial"/>
              <a:buChar char="•"/>
            </a:pPr>
            <a:r>
              <a:rPr lang="en-AU" sz="2000" dirty="0">
                <a:solidFill>
                  <a:schemeClr val="accent2"/>
                </a:solidFill>
                <a:latin typeface="Calibri" charset="0"/>
                <a:ea typeface="ＭＳ Ｐゴシック" charset="0"/>
                <a:cs typeface="ＭＳ Ｐゴシック" charset="0"/>
              </a:rPr>
              <a:t>New section on UKSA required (after NovaSAR launch </a:t>
            </a:r>
            <a:r>
              <a:rPr lang="mr-IN" sz="2000" dirty="0">
                <a:solidFill>
                  <a:schemeClr val="accent2"/>
                </a:solidFill>
                <a:latin typeface="Calibri" charset="0"/>
                <a:ea typeface="ＭＳ Ｐゴシック" charset="0"/>
                <a:cs typeface="ＭＳ Ｐゴシック" charset="0"/>
              </a:rPr>
              <a:t>–</a:t>
            </a:r>
            <a:r>
              <a:rPr lang="en-AU" sz="2000" dirty="0">
                <a:solidFill>
                  <a:schemeClr val="accent2"/>
                </a:solidFill>
                <a:latin typeface="Calibri" charset="0"/>
                <a:ea typeface="ＭＳ Ｐゴシック" charset="0"/>
                <a:cs typeface="ＭＳ Ｐゴシック" charset="0"/>
              </a:rPr>
              <a:t> perhaps more suitable for v 5.0 (2019) update)</a:t>
            </a:r>
          </a:p>
          <a:p>
            <a:pPr marL="800100" lvl="1" indent="-342900">
              <a:lnSpc>
                <a:spcPct val="120000"/>
              </a:lnSpc>
              <a:buFont typeface="Arial"/>
              <a:buChar char="•"/>
            </a:pPr>
            <a:r>
              <a:rPr lang="en-AU" sz="2000" dirty="0">
                <a:solidFill>
                  <a:schemeClr val="accent2"/>
                </a:solidFill>
                <a:latin typeface="Calibri" charset="0"/>
                <a:ea typeface="ＭＳ Ｐゴシック" charset="0"/>
                <a:cs typeface="ＭＳ Ｐゴシック" charset="0"/>
              </a:rPr>
              <a:t>Ditto for CSIRO?</a:t>
            </a:r>
          </a:p>
          <a:p>
            <a:pPr lvl="1">
              <a:lnSpc>
                <a:spcPct val="120000"/>
              </a:lnSpc>
            </a:pPr>
            <a:endParaRPr lang="en-AU" sz="2000" dirty="0">
              <a:solidFill>
                <a:schemeClr val="accent2"/>
              </a:solidFill>
              <a:latin typeface="Calibri" charset="0"/>
              <a:ea typeface="ＭＳ Ｐゴシック" charset="0"/>
              <a:cs typeface="ＭＳ Ｐゴシック" charset="0"/>
            </a:endParaRPr>
          </a:p>
          <a:p>
            <a:pPr marL="342900" indent="-342900">
              <a:lnSpc>
                <a:spcPct val="120000"/>
              </a:lnSpc>
              <a:buFont typeface="Arial"/>
              <a:buChar char="•"/>
            </a:pPr>
            <a:r>
              <a:rPr lang="en-AU" sz="2400" b="0" dirty="0">
                <a:solidFill>
                  <a:srgbClr val="1F497D"/>
                </a:solidFill>
                <a:latin typeface="Calibri" charset="0"/>
                <a:ea typeface="ＭＳ Ｐゴシック" charset="0"/>
                <a:cs typeface="ＭＳ Ｐゴシック" charset="0"/>
              </a:rPr>
              <a:t>Updates to R&amp;D group composition</a:t>
            </a:r>
            <a:endParaRPr lang="en-AU" sz="2200" b="0" dirty="0">
              <a:solidFill>
                <a:srgbClr val="1F497D"/>
              </a:solidFill>
              <a:latin typeface="Calibri" charset="0"/>
              <a:ea typeface="ＭＳ Ｐゴシック" charset="0"/>
              <a:cs typeface="ＭＳ Ｐゴシック" charset="0"/>
            </a:endParaRPr>
          </a:p>
          <a:p>
            <a:pPr marL="800100" lvl="1" indent="-342900">
              <a:lnSpc>
                <a:spcPct val="120000"/>
              </a:lnSpc>
              <a:buFont typeface="Arial"/>
              <a:buChar char="•"/>
            </a:pPr>
            <a:r>
              <a:rPr lang="en-AU" sz="2000" dirty="0">
                <a:solidFill>
                  <a:srgbClr val="1F497D"/>
                </a:solidFill>
                <a:latin typeface="Calibri" charset="0"/>
                <a:ea typeface="ＭＳ Ｐゴシック" charset="0"/>
                <a:cs typeface="ＭＳ Ｐゴシック" charset="0"/>
              </a:rPr>
              <a:t>Group 11 (UNSW, Australia) </a:t>
            </a:r>
            <a:r>
              <a:rPr lang="mr-IN" sz="2000" dirty="0">
                <a:solidFill>
                  <a:srgbClr val="1F497D"/>
                </a:solidFill>
                <a:latin typeface="Calibri" charset="0"/>
                <a:ea typeface="ＭＳ Ｐゴシック" charset="0"/>
                <a:cs typeface="ＭＳ Ｐゴシック" charset="0"/>
              </a:rPr>
              <a:t>–</a:t>
            </a:r>
            <a:r>
              <a:rPr lang="sv-SE" sz="2000" dirty="0">
                <a:solidFill>
                  <a:srgbClr val="1F497D"/>
                </a:solidFill>
                <a:latin typeface="Calibri" charset="0"/>
                <a:ea typeface="ＭＳ Ｐゴシック" charset="0"/>
                <a:cs typeface="ＭＳ Ｐゴシック" charset="0"/>
              </a:rPr>
              <a:t> </a:t>
            </a:r>
            <a:r>
              <a:rPr lang="en-AU" sz="2000" dirty="0">
                <a:solidFill>
                  <a:srgbClr val="1F497D"/>
                </a:solidFill>
                <a:latin typeface="Calibri" charset="0"/>
                <a:ea typeface="ＭＳ Ｐゴシック" charset="0"/>
                <a:cs typeface="ＭＳ Ｐゴシック" charset="0"/>
              </a:rPr>
              <a:t>withdrawn.</a:t>
            </a:r>
          </a:p>
          <a:p>
            <a:pPr marL="800100" lvl="1" indent="-342900">
              <a:lnSpc>
                <a:spcPct val="120000"/>
              </a:lnSpc>
              <a:buFont typeface="Arial"/>
              <a:buChar char="•"/>
            </a:pPr>
            <a:r>
              <a:rPr lang="en-AU" sz="2000" dirty="0">
                <a:solidFill>
                  <a:srgbClr val="1F497D"/>
                </a:solidFill>
                <a:latin typeface="Calibri" charset="0"/>
                <a:ea typeface="ＭＳ Ｐゴシック" charset="0"/>
                <a:cs typeface="ＭＳ Ｐゴシック" charset="0"/>
              </a:rPr>
              <a:t>CESBIO, France </a:t>
            </a:r>
            <a:r>
              <a:rPr lang="mr-IN" sz="2000" dirty="0">
                <a:solidFill>
                  <a:srgbClr val="1F497D"/>
                </a:solidFill>
                <a:latin typeface="Calibri" charset="0"/>
                <a:ea typeface="ＭＳ Ｐゴシック" charset="0"/>
                <a:cs typeface="ＭＳ Ｐゴシック" charset="0"/>
              </a:rPr>
              <a:t>–</a:t>
            </a:r>
            <a:r>
              <a:rPr lang="en-AU" sz="2000" dirty="0">
                <a:solidFill>
                  <a:srgbClr val="1F497D"/>
                </a:solidFill>
                <a:latin typeface="Calibri" charset="0"/>
                <a:ea typeface="ＭＳ Ｐゴシック" charset="0"/>
                <a:cs typeface="ＭＳ Ｐゴシック" charset="0"/>
              </a:rPr>
              <a:t> Invited to join the R&amp;D programme on request by CNES. Invitation issued in June 2017. No response.</a:t>
            </a:r>
          </a:p>
          <a:p>
            <a:pPr marL="800100" lvl="1" indent="-342900">
              <a:lnSpc>
                <a:spcPct val="120000"/>
              </a:lnSpc>
              <a:buFont typeface="Arial"/>
              <a:buChar char="•"/>
            </a:pPr>
            <a:endParaRPr lang="en-AU" sz="2200" b="0" dirty="0" smtClean="0">
              <a:solidFill>
                <a:srgbClr val="1F497D"/>
              </a:solidFill>
              <a:latin typeface="Calibri" charset="0"/>
              <a:ea typeface="ＭＳ Ｐゴシック" charset="0"/>
              <a:cs typeface="ＭＳ Ｐゴシック" charset="0"/>
            </a:endParaRPr>
          </a:p>
          <a:p>
            <a:pPr marL="342900" indent="-342900">
              <a:lnSpc>
                <a:spcPct val="120000"/>
              </a:lnSpc>
              <a:buFont typeface="Arial"/>
              <a:buChar char="•"/>
            </a:pPr>
            <a:endParaRPr lang="en-US" sz="2200" b="0" dirty="0" smtClean="0">
              <a:solidFill>
                <a:srgbClr val="1F497D"/>
              </a:solidFill>
              <a:latin typeface="Calibri" charset="0"/>
              <a:ea typeface="ＭＳ Ｐゴシック" charset="0"/>
              <a:cs typeface="ＭＳ Ｐゴシック" charset="0"/>
            </a:endParaRPr>
          </a:p>
        </p:txBody>
      </p:sp>
      <p:sp>
        <p:nvSpPr>
          <p:cNvPr id="5"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Element-3 Strategy document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annual revision</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036015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7413" y="1465648"/>
            <a:ext cx="2877187" cy="4072019"/>
          </a:xfrm>
          <a:prstGeom prst="rect">
            <a:avLst/>
          </a:prstGeom>
          <a:effectLst>
            <a:outerShdw blurRad="50800" dist="38100" dir="2700000" algn="tl" rotWithShape="0">
              <a:prstClr val="black">
                <a:alpha val="40000"/>
              </a:prstClr>
            </a:outerShdw>
          </a:effectLst>
        </p:spPr>
      </p:pic>
      <p:sp>
        <p:nvSpPr>
          <p:cNvPr id="6" name="Text Placeholder 2"/>
          <p:cNvSpPr txBox="1">
            <a:spLocks/>
          </p:cNvSpPr>
          <p:nvPr/>
        </p:nvSpPr>
        <p:spPr>
          <a:xfrm>
            <a:off x="3948901" y="966946"/>
            <a:ext cx="4850669" cy="7927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400" dirty="0" smtClean="0">
                <a:solidFill>
                  <a:srgbClr val="1F497D"/>
                </a:solidFill>
              </a:rPr>
              <a:t>R&amp;D Group Technical Progress report to CEOS agencies</a:t>
            </a:r>
          </a:p>
          <a:p>
            <a:pPr marL="0" indent="0">
              <a:buFont typeface="Arial"/>
              <a:buNone/>
            </a:pPr>
            <a:endParaRPr lang="en-AU" sz="2400" dirty="0" smtClean="0">
              <a:solidFill>
                <a:srgbClr val="1F497D"/>
              </a:solidFill>
            </a:endParaRPr>
          </a:p>
          <a:p>
            <a:r>
              <a:rPr lang="en-AU" sz="2000" b="1" dirty="0">
                <a:solidFill>
                  <a:srgbClr val="1F497D"/>
                </a:solidFill>
              </a:rPr>
              <a:t>First report released March, 2017 </a:t>
            </a:r>
            <a:r>
              <a:rPr lang="en-AU" sz="2000" dirty="0">
                <a:solidFill>
                  <a:srgbClr val="1F497D"/>
                </a:solidFill>
              </a:rPr>
              <a:t>by GFOI R&amp;D Coordination (RDC) component</a:t>
            </a:r>
          </a:p>
          <a:p>
            <a:r>
              <a:rPr lang="en-AU" sz="2000" dirty="0">
                <a:solidFill>
                  <a:srgbClr val="1F497D"/>
                </a:solidFill>
              </a:rPr>
              <a:t>Progress reports by all 18 R&amp;D groups</a:t>
            </a:r>
          </a:p>
          <a:p>
            <a:pPr lvl="1">
              <a:buClrTx/>
            </a:pPr>
            <a:r>
              <a:rPr lang="en-AU" sz="1600" dirty="0">
                <a:solidFill>
                  <a:srgbClr val="1F497D"/>
                </a:solidFill>
              </a:rPr>
              <a:t>Research progress</a:t>
            </a:r>
          </a:p>
          <a:p>
            <a:pPr lvl="1">
              <a:buClrTx/>
            </a:pPr>
            <a:r>
              <a:rPr lang="en-AU" sz="1600" dirty="0">
                <a:solidFill>
                  <a:srgbClr val="1F497D"/>
                </a:solidFill>
              </a:rPr>
              <a:t>Data access summary</a:t>
            </a:r>
          </a:p>
          <a:p>
            <a:r>
              <a:rPr lang="en-AU" sz="2000" dirty="0">
                <a:solidFill>
                  <a:srgbClr val="1F497D"/>
                </a:solidFill>
              </a:rPr>
              <a:t>Available at GFOI.org/RD</a:t>
            </a:r>
          </a:p>
          <a:p>
            <a:endParaRPr lang="en-AU" sz="2000" dirty="0">
              <a:solidFill>
                <a:srgbClr val="1F497D"/>
              </a:solidFill>
            </a:endParaRPr>
          </a:p>
          <a:p>
            <a:r>
              <a:rPr lang="en-AU" sz="2000" b="1" dirty="0">
                <a:solidFill>
                  <a:srgbClr val="1F497D"/>
                </a:solidFill>
              </a:rPr>
              <a:t>Second report due prior to SIT-33</a:t>
            </a:r>
          </a:p>
          <a:p>
            <a:r>
              <a:rPr lang="en-AU" sz="2000" dirty="0">
                <a:solidFill>
                  <a:srgbClr val="1F497D"/>
                </a:solidFill>
              </a:rPr>
              <a:t>“Light report” to be issued by GOFC-GOLD as funding for RDC component still pending</a:t>
            </a:r>
            <a:endParaRPr lang="en-GB" sz="2000" dirty="0">
              <a:solidFill>
                <a:srgbClr val="1F497D"/>
              </a:solidFill>
            </a:endParaRPr>
          </a:p>
        </p:txBody>
      </p:sp>
      <p:sp>
        <p:nvSpPr>
          <p:cNvPr id="9"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R&amp;D reporting to CEOS agencies</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35805502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Session 1 outline</a:t>
            </a:r>
          </a:p>
        </p:txBody>
      </p:sp>
      <p:sp>
        <p:nvSpPr>
          <p:cNvPr id="5" name="TextBox 4"/>
          <p:cNvSpPr txBox="1"/>
          <p:nvPr/>
        </p:nvSpPr>
        <p:spPr>
          <a:xfrm>
            <a:off x="531812" y="1146645"/>
            <a:ext cx="8229600" cy="369332"/>
          </a:xfrm>
          <a:prstGeom prst="rect">
            <a:avLst/>
          </a:prstGeom>
          <a:noFill/>
        </p:spPr>
        <p:txBody>
          <a:bodyPr wrap="square" rtlCol="0">
            <a:spAutoFit/>
          </a:bodyPr>
          <a:lstStyle/>
          <a:p>
            <a:r>
              <a:rPr lang="en-GB">
                <a:solidFill>
                  <a:srgbClr val="1F497D"/>
                </a:solidFill>
              </a:rPr>
              <a:t>Tuesday March 13, 2018</a:t>
            </a:r>
          </a:p>
        </p:txBody>
      </p:sp>
      <p:pic>
        <p:nvPicPr>
          <p:cNvPr id="2" name="Picture 1"/>
          <p:cNvPicPr>
            <a:picLocks noChangeAspect="1"/>
          </p:cNvPicPr>
          <p:nvPr/>
        </p:nvPicPr>
        <p:blipFill>
          <a:blip r:embed="rId2"/>
          <a:stretch>
            <a:fillRect/>
          </a:stretch>
        </p:blipFill>
        <p:spPr>
          <a:xfrm>
            <a:off x="253645" y="1580462"/>
            <a:ext cx="8636710" cy="4610202"/>
          </a:xfrm>
          <a:prstGeom prst="rect">
            <a:avLst/>
          </a:prstGeom>
        </p:spPr>
      </p:pic>
    </p:spTree>
    <p:extLst>
      <p:ext uri="{BB962C8B-B14F-4D97-AF65-F5344CB8AC3E}">
        <p14:creationId xmlns:p14="http://schemas.microsoft.com/office/powerpoint/2010/main" val="39894111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7329" y="2775146"/>
            <a:ext cx="6860028" cy="698785"/>
          </a:xfrm>
        </p:spPr>
        <p:txBody>
          <a:bodyPr/>
          <a:lstStyle/>
          <a:p>
            <a:r>
              <a:rPr lang="en-US" sz="2800" dirty="0">
                <a:solidFill>
                  <a:schemeClr val="tx2"/>
                </a:solidFill>
                <a:latin typeface="Calibri" charset="0"/>
                <a:ea typeface="ＭＳ Ｐゴシック" charset="0"/>
                <a:cs typeface="ＭＳ Ｐゴシック" charset="0"/>
              </a:rPr>
              <a:t>Status Overview of 3-Year Work Plan Tasks and Outcomes</a:t>
            </a:r>
            <a:endParaRPr lang="en-US" sz="2800" dirty="0">
              <a:solidFill>
                <a:schemeClr val="tx2"/>
              </a:solidFill>
            </a:endParaRPr>
          </a:p>
        </p:txBody>
      </p:sp>
    </p:spTree>
    <p:extLst>
      <p:ext uri="{BB962C8B-B14F-4D97-AF65-F5344CB8AC3E}">
        <p14:creationId xmlns:p14="http://schemas.microsoft.com/office/powerpoint/2010/main" val="1572741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3-Year Work Plan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Element-3</a:t>
            </a:r>
            <a:endParaRPr lang="en-US" sz="2400" b="1" dirty="0">
              <a:solidFill>
                <a:srgbClr val="FFFFFF"/>
              </a:solidFill>
              <a:latin typeface="Proxima Nova Regular"/>
              <a:ea typeface="Proxima Nova Regular"/>
              <a:cs typeface="Proxima Nova Regular"/>
              <a:sym typeface="Proxima Nova Regular"/>
            </a:endParaRPr>
          </a:p>
        </p:txBody>
      </p:sp>
      <p:pic>
        <p:nvPicPr>
          <p:cNvPr id="2" name="Picture 1"/>
          <p:cNvPicPr>
            <a:picLocks noChangeAspect="1"/>
          </p:cNvPicPr>
          <p:nvPr/>
        </p:nvPicPr>
        <p:blipFill>
          <a:blip r:embed="rId2"/>
          <a:stretch>
            <a:fillRect/>
          </a:stretch>
        </p:blipFill>
        <p:spPr>
          <a:xfrm>
            <a:off x="671523" y="989754"/>
            <a:ext cx="7780884" cy="5765541"/>
          </a:xfrm>
          <a:prstGeom prst="rect">
            <a:avLst/>
          </a:prstGeom>
        </p:spPr>
      </p:pic>
    </p:spTree>
    <p:extLst>
      <p:ext uri="{BB962C8B-B14F-4D97-AF65-F5344CB8AC3E}">
        <p14:creationId xmlns:p14="http://schemas.microsoft.com/office/powerpoint/2010/main" val="37184944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3685326"/>
            <a:ext cx="8229600" cy="707886"/>
          </a:xfrm>
          <a:prstGeom prst="rect">
            <a:avLst/>
          </a:prstGeom>
          <a:noFill/>
        </p:spPr>
        <p:txBody>
          <a:bodyPr wrap="square" rtlCol="0">
            <a:spAutoFit/>
          </a:bodyPr>
          <a:lstStyle/>
          <a:p>
            <a:r>
              <a:rPr lang="en-GB" sz="2000">
                <a:solidFill>
                  <a:srgbClr val="1F497D"/>
                </a:solidFill>
              </a:rPr>
              <a:t>2017 Status: On schedule. </a:t>
            </a:r>
          </a:p>
          <a:p>
            <a:pPr marL="342900" indent="-342900">
              <a:buFont typeface="Arial"/>
              <a:buChar char="•"/>
            </a:pPr>
            <a:r>
              <a:rPr lang="en-GB" sz="2000">
                <a:solidFill>
                  <a:srgbClr val="1F497D"/>
                </a:solidFill>
              </a:rPr>
              <a:t>El-3 v4.0 to be submitted “for information” to SIT-33 (April 2018). </a:t>
            </a:r>
          </a:p>
        </p:txBody>
      </p:sp>
      <p:pic>
        <p:nvPicPr>
          <p:cNvPr id="3" name="Picture 2"/>
          <p:cNvPicPr>
            <a:picLocks noChangeAspect="1"/>
          </p:cNvPicPr>
          <p:nvPr/>
        </p:nvPicPr>
        <p:blipFill>
          <a:blip r:embed="rId2"/>
          <a:stretch>
            <a:fillRect/>
          </a:stretch>
        </p:blipFill>
        <p:spPr>
          <a:xfrm>
            <a:off x="457200" y="1687843"/>
            <a:ext cx="7838581" cy="1695265"/>
          </a:xfrm>
          <a:prstGeom prst="rect">
            <a:avLst/>
          </a:prstGeom>
        </p:spPr>
      </p:pic>
      <p:sp>
        <p:nvSpPr>
          <p:cNvPr id="6"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3-Year Work Plan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Element-3</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3983455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199" y="3685326"/>
            <a:ext cx="8446941" cy="1323439"/>
          </a:xfrm>
          <a:prstGeom prst="rect">
            <a:avLst/>
          </a:prstGeom>
          <a:noFill/>
        </p:spPr>
        <p:txBody>
          <a:bodyPr wrap="square" rtlCol="0">
            <a:spAutoFit/>
          </a:bodyPr>
          <a:lstStyle/>
          <a:p>
            <a:r>
              <a:rPr lang="en-GB" sz="2000">
                <a:solidFill>
                  <a:srgbClr val="1F497D"/>
                </a:solidFill>
              </a:rPr>
              <a:t>2017 Status: On schedule &amp; good progress</a:t>
            </a:r>
          </a:p>
          <a:p>
            <a:pPr marL="800100" lvl="1" indent="-342900">
              <a:buFontTx/>
              <a:buChar char="-"/>
            </a:pPr>
            <a:r>
              <a:rPr lang="en-GB" sz="2000">
                <a:solidFill>
                  <a:srgbClr val="1F497D"/>
                </a:solidFill>
              </a:rPr>
              <a:t>All SDCG agencies have completed selection of R&amp;D teams to support </a:t>
            </a:r>
          </a:p>
          <a:p>
            <a:pPr marL="800100" lvl="1" indent="-342900">
              <a:buFontTx/>
              <a:buChar char="-"/>
            </a:pPr>
            <a:r>
              <a:rPr lang="en-GB" sz="2000">
                <a:solidFill>
                  <a:srgbClr val="1F497D"/>
                </a:solidFill>
              </a:rPr>
              <a:t>All agencies are in the process of tasking and/or provision of data to the selected teams</a:t>
            </a:r>
          </a:p>
        </p:txBody>
      </p:sp>
      <p:pic>
        <p:nvPicPr>
          <p:cNvPr id="5" name="Picture 4"/>
          <p:cNvPicPr>
            <a:picLocks noChangeAspect="1"/>
          </p:cNvPicPr>
          <p:nvPr/>
        </p:nvPicPr>
        <p:blipFill>
          <a:blip r:embed="rId2"/>
          <a:stretch>
            <a:fillRect/>
          </a:stretch>
        </p:blipFill>
        <p:spPr>
          <a:xfrm>
            <a:off x="457200" y="1687843"/>
            <a:ext cx="7838581" cy="1695265"/>
          </a:xfrm>
          <a:prstGeom prst="rect">
            <a:avLst/>
          </a:prstGeom>
        </p:spPr>
      </p:pic>
      <p:pic>
        <p:nvPicPr>
          <p:cNvPr id="2" name="Picture 1"/>
          <p:cNvPicPr>
            <a:picLocks noChangeAspect="1"/>
          </p:cNvPicPr>
          <p:nvPr/>
        </p:nvPicPr>
        <p:blipFill>
          <a:blip r:embed="rId3"/>
          <a:stretch>
            <a:fillRect/>
          </a:stretch>
        </p:blipFill>
        <p:spPr>
          <a:xfrm>
            <a:off x="457200" y="2056082"/>
            <a:ext cx="7844528" cy="1446736"/>
          </a:xfrm>
          <a:prstGeom prst="rect">
            <a:avLst/>
          </a:prstGeom>
        </p:spPr>
      </p:pic>
      <p:sp>
        <p:nvSpPr>
          <p:cNvPr id="6"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3-Year Work Plan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Element-3</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553086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199" y="3577830"/>
            <a:ext cx="8446942" cy="3477875"/>
          </a:xfrm>
          <a:prstGeom prst="rect">
            <a:avLst/>
          </a:prstGeom>
          <a:noFill/>
        </p:spPr>
        <p:txBody>
          <a:bodyPr wrap="square" rtlCol="0">
            <a:spAutoFit/>
          </a:bodyPr>
          <a:lstStyle/>
          <a:p>
            <a:r>
              <a:rPr lang="en-GB" sz="2000">
                <a:solidFill>
                  <a:srgbClr val="1F497D"/>
                </a:solidFill>
              </a:rPr>
              <a:t>2017 Status: Minor updates since SDCG-12</a:t>
            </a:r>
          </a:p>
          <a:p>
            <a:pPr marL="342900" indent="-342900">
              <a:buFontTx/>
              <a:buChar char="-"/>
            </a:pPr>
            <a:r>
              <a:rPr lang="en-GB" sz="2000">
                <a:solidFill>
                  <a:srgbClr val="1F497D"/>
                </a:solidFill>
              </a:rPr>
              <a:t>Private sector engagement</a:t>
            </a:r>
          </a:p>
          <a:p>
            <a:pPr marL="800100" lvl="1" indent="-342900">
              <a:buFontTx/>
              <a:buChar char="-"/>
            </a:pPr>
            <a:r>
              <a:rPr lang="en-GB" sz="2000">
                <a:solidFill>
                  <a:srgbClr val="1F497D"/>
                </a:solidFill>
              </a:rPr>
              <a:t>AD&amp;S (SPOT 6/7) – No feedback from Airbus. Further efforts to engage AD&amp;S aborted.</a:t>
            </a:r>
          </a:p>
          <a:p>
            <a:pPr marL="800100" lvl="1" indent="-342900">
              <a:buFontTx/>
              <a:buChar char="-"/>
            </a:pPr>
            <a:r>
              <a:rPr lang="en-GB" sz="2000">
                <a:solidFill>
                  <a:srgbClr val="1F497D"/>
                </a:solidFill>
              </a:rPr>
              <a:t>SSLT (NovaSAR) –  Support confirmed by SSTL in March 2017. Contact point shifted to UKSA (Joanne). NovaSAR in El-3 or El-1 </a:t>
            </a:r>
            <a:r>
              <a:rPr lang="mr-IN" sz="2000">
                <a:solidFill>
                  <a:srgbClr val="1F497D"/>
                </a:solidFill>
              </a:rPr>
              <a:t>–</a:t>
            </a:r>
            <a:r>
              <a:rPr lang="en-GB" sz="2000">
                <a:solidFill>
                  <a:srgbClr val="1F497D"/>
                </a:solidFill>
              </a:rPr>
              <a:t> to be discussed further</a:t>
            </a:r>
          </a:p>
          <a:p>
            <a:pPr marL="800100" lvl="1" indent="-342900">
              <a:buFontTx/>
              <a:buChar char="-"/>
            </a:pPr>
            <a:r>
              <a:rPr lang="en-GB" sz="2000">
                <a:solidFill>
                  <a:srgbClr val="1F497D"/>
                </a:solidFill>
              </a:rPr>
              <a:t>Also exploring special NovaSAR data provision though CSIRO. </a:t>
            </a:r>
          </a:p>
          <a:p>
            <a:pPr marL="800100" lvl="1" indent="-342900">
              <a:buFontTx/>
              <a:buChar char="-"/>
            </a:pPr>
            <a:r>
              <a:rPr lang="en-GB" sz="2000">
                <a:solidFill>
                  <a:srgbClr val="1F497D"/>
                </a:solidFill>
              </a:rPr>
              <a:t>Planet – renewed efforts to engage. Planet is present at this meeting. Will join on Thu PM?</a:t>
            </a:r>
          </a:p>
          <a:p>
            <a:pPr marL="342900" indent="-342900">
              <a:buFontTx/>
              <a:buChar char="-"/>
            </a:pPr>
            <a:endParaRPr lang="en-GB" sz="2000">
              <a:solidFill>
                <a:srgbClr val="1F497D"/>
              </a:solidFill>
            </a:endParaRPr>
          </a:p>
        </p:txBody>
      </p:sp>
      <p:pic>
        <p:nvPicPr>
          <p:cNvPr id="5" name="Picture 4"/>
          <p:cNvPicPr>
            <a:picLocks noChangeAspect="1"/>
          </p:cNvPicPr>
          <p:nvPr/>
        </p:nvPicPr>
        <p:blipFill>
          <a:blip r:embed="rId2"/>
          <a:stretch>
            <a:fillRect/>
          </a:stretch>
        </p:blipFill>
        <p:spPr>
          <a:xfrm>
            <a:off x="457200" y="1191477"/>
            <a:ext cx="7838581" cy="1695265"/>
          </a:xfrm>
          <a:prstGeom prst="rect">
            <a:avLst/>
          </a:prstGeom>
        </p:spPr>
      </p:pic>
      <p:pic>
        <p:nvPicPr>
          <p:cNvPr id="2" name="Picture 1"/>
          <p:cNvPicPr>
            <a:picLocks noChangeAspect="1"/>
          </p:cNvPicPr>
          <p:nvPr/>
        </p:nvPicPr>
        <p:blipFill>
          <a:blip r:embed="rId3"/>
          <a:stretch>
            <a:fillRect/>
          </a:stretch>
        </p:blipFill>
        <p:spPr>
          <a:xfrm>
            <a:off x="457199" y="1551181"/>
            <a:ext cx="7847999" cy="1919828"/>
          </a:xfrm>
          <a:prstGeom prst="rect">
            <a:avLst/>
          </a:prstGeom>
        </p:spPr>
      </p:pic>
      <p:sp>
        <p:nvSpPr>
          <p:cNvPr id="7"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3-Year Work Plan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Element-3</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16192046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199" y="1519335"/>
            <a:ext cx="8446942" cy="2246769"/>
          </a:xfrm>
          <a:prstGeom prst="rect">
            <a:avLst/>
          </a:prstGeom>
          <a:noFill/>
        </p:spPr>
        <p:txBody>
          <a:bodyPr wrap="square" rtlCol="0">
            <a:spAutoFit/>
          </a:bodyPr>
          <a:lstStyle/>
          <a:p>
            <a:r>
              <a:rPr lang="en-GB" sz="2000">
                <a:solidFill>
                  <a:srgbClr val="1F497D"/>
                </a:solidFill>
              </a:rPr>
              <a:t>New 2018 Objective (added by SW)</a:t>
            </a:r>
          </a:p>
          <a:p>
            <a:pPr marL="342900" indent="-342900">
              <a:buFontTx/>
              <a:buChar char="-"/>
            </a:pPr>
            <a:endParaRPr lang="en-GB" sz="2000">
              <a:solidFill>
                <a:srgbClr val="1F497D"/>
              </a:solidFill>
            </a:endParaRPr>
          </a:p>
          <a:p>
            <a:pPr marL="800100" lvl="1" indent="-342900">
              <a:buFontTx/>
              <a:buChar char="-"/>
            </a:pPr>
            <a:r>
              <a:rPr lang="en-GB" sz="2000">
                <a:solidFill>
                  <a:srgbClr val="1F497D"/>
                </a:solidFill>
              </a:rPr>
              <a:t>Pursuit of a dedicated GFOI R&amp;D fund with the main GFOI donors to address and remove the main technical obstacles to use of EO satellite and other data in reporting of countries. (Related to Carbon observing system strategy of EC CEOS Chair?)</a:t>
            </a:r>
          </a:p>
          <a:p>
            <a:pPr marL="342900" indent="-342900">
              <a:buFontTx/>
              <a:buChar char="-"/>
            </a:pPr>
            <a:endParaRPr lang="en-GB" sz="2000">
              <a:solidFill>
                <a:srgbClr val="1F497D"/>
              </a:solidFill>
            </a:endParaRPr>
          </a:p>
        </p:txBody>
      </p:sp>
      <p:sp>
        <p:nvSpPr>
          <p:cNvPr id="7"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3-Year Work Plan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Element-3</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31552149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6659" y="1094946"/>
            <a:ext cx="3550793" cy="489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hape 3"/>
          <p:cNvSpPr/>
          <p:nvPr/>
        </p:nvSpPr>
        <p:spPr>
          <a:xfrm>
            <a:off x="217402" y="276801"/>
            <a:ext cx="7021598"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400" b="1" dirty="0" smtClean="0">
                <a:solidFill>
                  <a:srgbClr val="FFFFFF"/>
                </a:solidFill>
                <a:latin typeface="Proxima Nova Regular"/>
                <a:ea typeface="Proxima Nova Regular"/>
                <a:cs typeface="Proxima Nova Regular"/>
                <a:sym typeface="Proxima Nova Regular"/>
              </a:rPr>
              <a:t>Element-3 Strategy document </a:t>
            </a:r>
            <a:r>
              <a:rPr lang="mr-IN" sz="2400" b="1" dirty="0" smtClean="0">
                <a:solidFill>
                  <a:srgbClr val="FFFFFF"/>
                </a:solidFill>
                <a:latin typeface="Proxima Nova Regular"/>
                <a:ea typeface="Proxima Nova Regular"/>
                <a:cs typeface="Proxima Nova Regular"/>
                <a:sym typeface="Proxima Nova Regular"/>
              </a:rPr>
              <a:t>–</a:t>
            </a:r>
            <a:r>
              <a:rPr lang="en-US" sz="2400" b="1" dirty="0" smtClean="0">
                <a:solidFill>
                  <a:srgbClr val="FFFFFF"/>
                </a:solidFill>
                <a:latin typeface="Proxima Nova Regular"/>
                <a:ea typeface="Proxima Nova Regular"/>
                <a:cs typeface="Proxima Nova Regular"/>
                <a:sym typeface="Proxima Nova Regular"/>
              </a:rPr>
              <a:t> annual revision</a:t>
            </a:r>
            <a:endParaRPr lang="en-US" sz="2400" b="1"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9740652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20712</TotalTime>
  <Words>496</Words>
  <Application>Microsoft Macintosh PowerPoint</Application>
  <PresentationFormat>On-screen Show (4:3)</PresentationFormat>
  <Paragraphs>50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Element 3 Space Data Support to GFOI R&amp;D</vt:lpstr>
      <vt:lpstr>Session 1 outline</vt:lpstr>
      <vt:lpstr>Status Overview of 3-Year Work Plan Tasks and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Steventon</dc:creator>
  <cp:lastModifiedBy>Ake Rosenqvist</cp:lastModifiedBy>
  <cp:revision>276</cp:revision>
  <dcterms:created xsi:type="dcterms:W3CDTF">2015-02-13T06:47:15Z</dcterms:created>
  <dcterms:modified xsi:type="dcterms:W3CDTF">2018-03-13T23:01:35Z</dcterms:modified>
</cp:coreProperties>
</file>