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3" r:id="rId2"/>
    <p:sldId id="364" r:id="rId3"/>
    <p:sldId id="371" r:id="rId4"/>
    <p:sldId id="367" r:id="rId5"/>
    <p:sldId id="369" r:id="rId6"/>
    <p:sldId id="370" r:id="rId7"/>
    <p:sldId id="373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5829" autoAdjust="0"/>
  </p:normalViewPr>
  <p:slideViewPr>
    <p:cSldViewPr snapToGrid="0" snapToObjects="1">
      <p:cViewPr varScale="1">
        <p:scale>
          <a:sx n="87" d="100"/>
          <a:sy n="87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13/03/18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13/03/18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A. Rosenqvist (for JAXA)</a:t>
            </a:r>
          </a:p>
          <a:p>
            <a:r>
              <a:rPr lang="en-US" i="1" dirty="0" smtClean="0"/>
              <a:t>SDCG-13 Session #1 Item 2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Element 3</a:t>
            </a:r>
            <a:b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 smtClean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Space agency support feed-back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3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ASI – Italy</a:t>
            </a:r>
            <a:endParaRPr lang="pt-BR" sz="32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37948" y="1693705"/>
            <a:ext cx="8131245" cy="4525963"/>
          </a:xfrm>
        </p:spPr>
        <p:txBody>
          <a:bodyPr/>
          <a:lstStyle/>
          <a:p>
            <a:r>
              <a:rPr lang="en-AU" sz="2000" dirty="0">
                <a:latin typeface="Calibri"/>
                <a:ea typeface="ＭＳ Ｐゴシック" charset="0"/>
                <a:cs typeface="Calibri"/>
              </a:rPr>
              <a:t>Currently we don't have enough human resources to reinforce further our engagement in the GFOI initiative even if </a:t>
            </a:r>
            <a:r>
              <a:rPr lang="en-AU" sz="2000" b="1" dirty="0">
                <a:latin typeface="Calibri"/>
                <a:ea typeface="ＭＳ Ｐゴシック" charset="0"/>
                <a:cs typeface="Calibri"/>
              </a:rPr>
              <a:t>we would like to renew our interest in supporting the R&amp;D activities</a:t>
            </a:r>
            <a:r>
              <a:rPr lang="en-AU" sz="2000" dirty="0">
                <a:latin typeface="Calibri"/>
                <a:ea typeface="ＭＳ Ｐゴシック" charset="0"/>
                <a:cs typeface="Calibri"/>
              </a:rPr>
              <a:t>, to foster the use of COSMO-SkyMed data and, in perspective, PRISMA.</a:t>
            </a:r>
          </a:p>
          <a:p>
            <a:endParaRPr lang="en-AU" sz="2000" dirty="0">
              <a:latin typeface="Calibri"/>
              <a:ea typeface="ＭＳ Ｐゴシック" charset="0"/>
              <a:cs typeface="Calibri"/>
            </a:endParaRPr>
          </a:p>
          <a:p>
            <a:r>
              <a:rPr lang="en-AU" sz="2000" dirty="0">
                <a:latin typeface="Calibri"/>
                <a:ea typeface="ＭＳ Ｐゴシック" charset="0"/>
                <a:cs typeface="Calibri"/>
              </a:rPr>
              <a:t>In order to promote the GFOI initiative within ASI I would appreciate a </a:t>
            </a:r>
            <a:r>
              <a:rPr lang="en-AU" sz="2000" b="1" dirty="0">
                <a:latin typeface="Calibri"/>
                <a:ea typeface="ＭＳ Ｐゴシック" charset="0"/>
                <a:cs typeface="Calibri"/>
              </a:rPr>
              <a:t>feedback from CSK users, i.e. reports or published papers.</a:t>
            </a:r>
          </a:p>
          <a:p>
            <a:pPr marL="0" indent="0">
              <a:buNone/>
            </a:pPr>
            <a:endParaRPr lang="en-AU" sz="2000" dirty="0">
              <a:latin typeface="Calibri"/>
              <a:ea typeface="ＭＳ Ｐゴシック" charset="0"/>
              <a:cs typeface="Calibri"/>
            </a:endParaRPr>
          </a:p>
          <a:p>
            <a:pPr marL="0" indent="0">
              <a:buNone/>
            </a:pPr>
            <a:r>
              <a:rPr lang="en-AU" sz="2000" dirty="0">
                <a:latin typeface="Calibri"/>
                <a:ea typeface="ＭＳ Ｐゴシック" charset="0"/>
                <a:cs typeface="Calibri"/>
              </a:rPr>
              <a:t>Anna Rita Pisani</a:t>
            </a:r>
          </a:p>
          <a:p>
            <a:pPr marL="0" indent="0">
              <a:buNone/>
            </a:pPr>
            <a:r>
              <a:rPr lang="en-AU" sz="2000" dirty="0">
                <a:latin typeface="Calibri"/>
                <a:ea typeface="ＭＳ Ｐゴシック" charset="0"/>
                <a:cs typeface="Calibri"/>
              </a:rPr>
              <a:t>ASI</a:t>
            </a:r>
          </a:p>
          <a:p>
            <a:endParaRPr lang="en-AU" sz="2000" dirty="0">
              <a:latin typeface="Calibri"/>
              <a:ea typeface="ＭＳ Ｐゴシック" charset="0"/>
              <a:cs typeface="Calibri"/>
            </a:endParaRPr>
          </a:p>
          <a:p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marL="0" indent="0">
              <a:buNone/>
            </a:pPr>
            <a:endParaRPr lang="en-US" sz="2000" dirty="0">
              <a:latin typeface="Calibri"/>
              <a:cs typeface="Calibri"/>
            </a:endParaRPr>
          </a:p>
          <a:p>
            <a:endParaRPr lang="en-GB" sz="2000" dirty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8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CNES – France</a:t>
            </a:r>
            <a:endParaRPr lang="pt-BR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1380086"/>
            <a:ext cx="832590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We are interested in GFOI to valorize the CNES data missions answering the needs of a maximum of users.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In the phase 1, CNES contributed to GFOI by making Pleiades images available for several R&amp;D working groups.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We are still </a:t>
            </a:r>
            <a:r>
              <a:rPr lang="en-AU" sz="2000" b="1" dirty="0">
                <a:latin typeface="Calibri" charset="0"/>
                <a:ea typeface="ＭＳ Ｐゴシック" charset="0"/>
                <a:cs typeface="ＭＳ Ｐゴシック" charset="0"/>
              </a:rPr>
              <a:t>waiting for having a feedback on the use of these images by the working groups</a:t>
            </a: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. Have the images been used? What was the contribution of these data to the scientific questions raised in these working groups?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In phase 2, we are ready to instruct new requests in Pleiades images if it interests working groups, but we need to have a feedback of phase 1.</a:t>
            </a:r>
            <a:endParaRPr lang="en-AU" sz="105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r>
              <a:rPr lang="en-AU" sz="105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CNES contribution to GFOI in phase 2 will remain on the mode of the "best effort”.</a:t>
            </a:r>
            <a:endParaRPr lang="en-AU" sz="11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endParaRPr lang="en-AU" sz="11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Cécile VIGNOLLES</a:t>
            </a:r>
          </a:p>
          <a:p>
            <a:pPr marL="0" indent="0">
              <a:buFont typeface="Arial"/>
              <a:buNone/>
            </a:pP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CNES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endParaRPr lang="en-US" sz="2000" dirty="0"/>
          </a:p>
          <a:p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7511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CSA – Canada </a:t>
            </a:r>
            <a:r>
              <a:rPr lang="en-AU" sz="2800" dirty="0" smtClean="0"/>
              <a:t>(1/3)</a:t>
            </a:r>
            <a:endParaRPr lang="pt-BR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1131899"/>
            <a:ext cx="832590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The Canadian Space Agency (CSA) overarching objectives in support of the GFOI and SDCG Element 3 are to  support our National Forest community (government, academic and private sectors) and to enable end-users to exploit the large amount of SAR data that is now or will soon be available in assistance of their programs for forest management, ecosystem protection, carbon accounting, etc.  </a:t>
            </a:r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We would like the GFOI to be as Global as possible and would </a:t>
            </a:r>
            <a:r>
              <a:rPr lang="en-AU" sz="2000" b="1" dirty="0">
                <a:latin typeface="Calibri" charset="0"/>
                <a:ea typeface="ＭＳ Ｐゴシック" charset="0"/>
                <a:cs typeface="ＭＳ Ｐゴシック" charset="0"/>
              </a:rPr>
              <a:t>foresee the integration of the Boreal Forest</a:t>
            </a: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 as a important component of the global forest inventory.</a:t>
            </a:r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Due to the commercial nature of the RADARSAT 2 mission, the </a:t>
            </a:r>
            <a:r>
              <a:rPr lang="en-AU" sz="2000" b="1" dirty="0">
                <a:latin typeface="Calibri" charset="0"/>
                <a:ea typeface="ＭＳ Ｐゴシック" charset="0"/>
                <a:cs typeface="ＭＳ Ｐゴシック" charset="0"/>
              </a:rPr>
              <a:t>CSA is restricted to supporting science related activities </a:t>
            </a: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as identified and endorsed by the GFOI science framework under the Element 3.  </a:t>
            </a:r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AU" sz="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CA" sz="2000"/>
              <a:t>A strong and sustained R&amp;D program is important for the CSA.  It should serve the advancement SRL and ARL  towards the adoption and integration of EO data and information products for forest inventory activities.</a:t>
            </a:r>
            <a:endParaRPr lang="en-GB" sz="200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523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CSA – Canada </a:t>
            </a:r>
            <a:r>
              <a:rPr lang="en-AU" sz="2800" dirty="0" smtClean="0"/>
              <a:t>(2/3)</a:t>
            </a:r>
            <a:endParaRPr lang="pt-BR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1380086"/>
            <a:ext cx="832590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latin typeface="Calibri"/>
                <a:ea typeface="ＭＳ Ｐゴシック" charset="0"/>
                <a:cs typeface="Calibri"/>
              </a:rPr>
              <a:t>The CSA is mostly interested in the following topics:</a:t>
            </a:r>
          </a:p>
          <a:p>
            <a:pPr lvl="1"/>
            <a:r>
              <a:rPr lang="en-AU" sz="2000" dirty="0">
                <a:latin typeface="Calibri"/>
                <a:ea typeface="ＭＳ Ｐゴシック" charset="0"/>
                <a:cs typeface="Calibri"/>
              </a:rPr>
              <a:t>Use of Synthetic Aperture RADAR (SAR) for the monitoring of forest related attributes;</a:t>
            </a:r>
          </a:p>
          <a:p>
            <a:pPr lvl="1"/>
            <a:r>
              <a:rPr lang="en-AU" sz="2000" dirty="0">
                <a:latin typeface="Calibri"/>
                <a:ea typeface="ＭＳ Ｐゴシック" charset="0"/>
                <a:cs typeface="Calibri"/>
              </a:rPr>
              <a:t>Interoperability and complementarity between SAR and optical datasets;</a:t>
            </a:r>
          </a:p>
          <a:p>
            <a:pPr lvl="1"/>
            <a:r>
              <a:rPr lang="en-AU" sz="2000" dirty="0">
                <a:latin typeface="Calibri"/>
                <a:ea typeface="ＭＳ Ｐゴシック" charset="0"/>
                <a:cs typeface="Calibri"/>
              </a:rPr>
              <a:t>SAR/SAR mission interoperability;</a:t>
            </a:r>
          </a:p>
          <a:p>
            <a:pPr lvl="1"/>
            <a:r>
              <a:rPr lang="en-AU" sz="2000" dirty="0">
                <a:latin typeface="Calibri"/>
                <a:ea typeface="ＭＳ Ｐゴシック" charset="0"/>
                <a:cs typeface="Calibri"/>
              </a:rPr>
              <a:t>Development of SAR-based approaches, algorithms, and methods that are viably sustainable to support  local, regional, national, continental and global forest monitoring and carbon accounting.</a:t>
            </a:r>
          </a:p>
          <a:p>
            <a:pPr lvl="1"/>
            <a:endParaRPr lang="en-AU" sz="2000" dirty="0">
              <a:latin typeface="Calibri"/>
              <a:ea typeface="ＭＳ Ｐゴシック" charset="0"/>
              <a:cs typeface="Calibri"/>
            </a:endParaRPr>
          </a:p>
          <a:p>
            <a:r>
              <a:rPr lang="mr-IN" sz="2000"/>
              <a:t>…</a:t>
            </a:r>
            <a:r>
              <a:rPr lang="en-CA" sz="2000"/>
              <a:t>the R&amp;D component should also address issues related to the </a:t>
            </a:r>
            <a:r>
              <a:rPr lang="en-CA" sz="2000" b="1"/>
              <a:t>development and improvement of analytical tools </a:t>
            </a:r>
            <a:r>
              <a:rPr lang="en-CA" sz="2000"/>
              <a:t>to better exploit the massive volume of data required in support of the national and regional solutions. </a:t>
            </a:r>
            <a:endParaRPr lang="en-AU" sz="2000" dirty="0">
              <a:latin typeface="Calibri"/>
              <a:ea typeface="ＭＳ Ｐゴシック" charset="0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000" dirty="0">
              <a:latin typeface="Calibri"/>
              <a:cs typeface="Calibri"/>
            </a:endParaRPr>
          </a:p>
          <a:p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6934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CSA – Canada </a:t>
            </a:r>
            <a:r>
              <a:rPr lang="en-AU" sz="2800" dirty="0" smtClean="0"/>
              <a:t>(3/3)</a:t>
            </a:r>
            <a:endParaRPr lang="pt-BR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1175700"/>
            <a:ext cx="832590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ea typeface="ＭＳ Ｐゴシック" charset="0"/>
                <a:cs typeface="Calibri"/>
              </a:rPr>
              <a:t>A strong and sustainable R&amp;D program is essential to move forward.  It needs to be structured and accountable.  It requires a </a:t>
            </a:r>
          </a:p>
          <a:p>
            <a:pPr lvl="1"/>
            <a:r>
              <a:rPr lang="en-AU" sz="2000" dirty="0">
                <a:ea typeface="ＭＳ Ｐゴシック" charset="0"/>
                <a:cs typeface="Calibri"/>
              </a:rPr>
              <a:t>detailed science plan, </a:t>
            </a:r>
          </a:p>
          <a:p>
            <a:pPr lvl="1"/>
            <a:r>
              <a:rPr lang="en-AU" sz="2000" dirty="0">
                <a:ea typeface="ＭＳ Ｐゴシック" charset="0"/>
                <a:cs typeface="Calibri"/>
              </a:rPr>
              <a:t>a clear set of R&amp;D priorities, </a:t>
            </a:r>
          </a:p>
          <a:p>
            <a:pPr lvl="1"/>
            <a:r>
              <a:rPr lang="en-AU" sz="2000" dirty="0">
                <a:ea typeface="ＭＳ Ｐゴシック" charset="0"/>
                <a:cs typeface="Calibri"/>
              </a:rPr>
              <a:t>some progress indicators, associated measurement methodologies (i.e  Science or Application Readiness level), </a:t>
            </a:r>
          </a:p>
          <a:p>
            <a:pPr lvl="1"/>
            <a:r>
              <a:rPr lang="en-AU" sz="2000" dirty="0">
                <a:ea typeface="ＭＳ Ｐゴシック" charset="0"/>
                <a:cs typeface="Calibri"/>
              </a:rPr>
              <a:t>and </a:t>
            </a:r>
            <a:r>
              <a:rPr lang="en-AU" sz="2000" b="1" dirty="0">
                <a:ea typeface="ＭＳ Ｐゴシック" charset="0"/>
                <a:cs typeface="Calibri"/>
              </a:rPr>
              <a:t>a sustainable operation budget </a:t>
            </a:r>
            <a:r>
              <a:rPr lang="en-AU" sz="2000" dirty="0">
                <a:ea typeface="ＭＳ Ｐゴシック" charset="0"/>
                <a:cs typeface="Calibri"/>
              </a:rPr>
              <a:t>to ensure coordinated progress and advancement.</a:t>
            </a:r>
            <a:endParaRPr lang="en-AU" sz="1000" dirty="0">
              <a:ea typeface="ＭＳ Ｐゴシック" charset="0"/>
              <a:cs typeface="Calibri"/>
            </a:endParaRPr>
          </a:p>
          <a:p>
            <a:pPr lvl="1"/>
            <a:endParaRPr lang="en-AU" sz="1000" dirty="0">
              <a:ea typeface="ＭＳ Ｐゴシック" charset="0"/>
              <a:cs typeface="Calibri"/>
            </a:endParaRPr>
          </a:p>
          <a:p>
            <a:pPr lvl="0"/>
            <a:r>
              <a:rPr lang="en-CA" sz="2000"/>
              <a:t>What is the model for the sustainable funding of the GFOI R&amp;D component?  </a:t>
            </a:r>
            <a:r>
              <a:rPr lang="en-CA" sz="2000" b="1"/>
              <a:t>The current ad hoc funding scheme does not seems to work.</a:t>
            </a:r>
            <a:endParaRPr lang="en-CA" sz="1000" b="1"/>
          </a:p>
          <a:p>
            <a:pPr lvl="0"/>
            <a:endParaRPr lang="en-CA" sz="1000" b="1"/>
          </a:p>
          <a:p>
            <a:r>
              <a:rPr lang="en-CA" sz="2000"/>
              <a:t>The idea of a </a:t>
            </a:r>
            <a:r>
              <a:rPr lang="en-CA" sz="2000" b="1"/>
              <a:t>science meeting</a:t>
            </a:r>
            <a:r>
              <a:rPr lang="en-CA" sz="2000"/>
              <a:t>, in support of the GFOI R&amp;D and science plan, </a:t>
            </a:r>
            <a:r>
              <a:rPr lang="en-CA" sz="2000" b="1"/>
              <a:t>on a 2-year basis </a:t>
            </a:r>
            <a:r>
              <a:rPr lang="en-CA" sz="2000"/>
              <a:t>is something that should be envisaged.</a:t>
            </a:r>
          </a:p>
          <a:p>
            <a:endParaRPr lang="en-CA" sz="2000"/>
          </a:p>
          <a:p>
            <a:pPr marL="0" indent="0">
              <a:buNone/>
            </a:pPr>
            <a:r>
              <a:rPr lang="en-CA" sz="2000"/>
              <a:t>Yves Crevier</a:t>
            </a:r>
          </a:p>
          <a:p>
            <a:pPr marL="0" indent="0">
              <a:buNone/>
            </a:pPr>
            <a:r>
              <a:rPr lang="en-CA" sz="2000"/>
              <a:t>CSA</a:t>
            </a:r>
          </a:p>
          <a:p>
            <a:endParaRPr lang="en-CA" sz="2000" b="1"/>
          </a:p>
          <a:p>
            <a:pPr marL="0" indent="0">
              <a:buNone/>
            </a:pPr>
            <a:endParaRPr lang="en-GB" sz="2000" b="1"/>
          </a:p>
          <a:p>
            <a:endParaRPr lang="en-AU" sz="20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11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DLR – Germany</a:t>
            </a:r>
            <a:endParaRPr lang="pt-BR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1175700"/>
            <a:ext cx="8325908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dirty="0" smtClean="0">
                <a:ea typeface="ＭＳ Ｐゴシック" charset="0"/>
                <a:cs typeface="Calibri"/>
              </a:rPr>
              <a:t>DLR has supported a number of R&amp;D Teams in Phase 1 with TerraSAR-X and TanDEM-X data. However there was limited feedback on the use of the data and the results of the teams.</a:t>
            </a:r>
            <a:endParaRPr lang="sv-SE" sz="1000" dirty="0" smtClean="0">
              <a:ea typeface="ＭＳ Ｐゴシック" charset="0"/>
              <a:cs typeface="Calibri"/>
            </a:endParaRPr>
          </a:p>
          <a:p>
            <a:endParaRPr lang="sv-SE" sz="1000" dirty="0" smtClean="0">
              <a:ea typeface="ＭＳ Ｐゴシック" charset="0"/>
              <a:cs typeface="Calibri"/>
            </a:endParaRPr>
          </a:p>
          <a:p>
            <a:r>
              <a:rPr lang="sv-SE" sz="2000" dirty="0" smtClean="0">
                <a:ea typeface="ＭＳ Ｐゴシック" charset="0"/>
                <a:cs typeface="Calibri"/>
              </a:rPr>
              <a:t>We are ready to support GFOI R&amp;D in Phase 2 with TSX and TDX data, and perspectively with EnMAP data. </a:t>
            </a:r>
            <a:r>
              <a:rPr lang="sv-SE" sz="2000" smtClean="0">
                <a:ea typeface="ＭＳ Ｐゴシック" charset="0"/>
                <a:cs typeface="Calibri"/>
              </a:rPr>
              <a:t>The TDX Global Forest/Non-Forest Map is relaesed soon and will provide opportunities.</a:t>
            </a:r>
            <a:endParaRPr lang="sv-SE" sz="1000" smtClean="0">
              <a:ea typeface="ＭＳ Ｐゴシック" charset="0"/>
              <a:cs typeface="Calibri"/>
            </a:endParaRPr>
          </a:p>
          <a:p>
            <a:endParaRPr lang="sv-SE" sz="1000" dirty="0" smtClean="0">
              <a:ea typeface="ＭＳ Ｐゴシック" charset="0"/>
              <a:cs typeface="Calibri"/>
            </a:endParaRPr>
          </a:p>
          <a:p>
            <a:r>
              <a:rPr lang="sv-SE" sz="2000" dirty="0" smtClean="0">
                <a:ea typeface="ＭＳ Ｐゴシック" charset="0"/>
                <a:cs typeface="Calibri"/>
              </a:rPr>
              <a:t>We propose that the R&amp;D component produces a new ”Phase 2 GFOI R&amp;D plan” with clearer (and perhaps fewer) priorities, including  a framework to assess progress (CALM). This would also allow funding agencies to better align their research funding.</a:t>
            </a:r>
            <a:endParaRPr lang="sv-SE" sz="1000" dirty="0" smtClean="0">
              <a:ea typeface="ＭＳ Ｐゴシック" charset="0"/>
              <a:cs typeface="Calibri"/>
            </a:endParaRPr>
          </a:p>
          <a:p>
            <a:endParaRPr lang="sv-SE" sz="1000" dirty="0" smtClean="0">
              <a:ea typeface="ＭＳ Ｐゴシック" charset="0"/>
              <a:cs typeface="Calibri"/>
            </a:endParaRPr>
          </a:p>
          <a:p>
            <a:r>
              <a:rPr lang="sv-SE" sz="2000" dirty="0" smtClean="0">
                <a:ea typeface="ＭＳ Ｐゴシック" charset="0"/>
                <a:cs typeface="Calibri"/>
              </a:rPr>
              <a:t>We also believe that the interaction between the Space agencies and the R&amp;D component and teams needs to be strengthened and restructrured.</a:t>
            </a:r>
            <a:endParaRPr lang="en-CA" sz="1000" dirty="0"/>
          </a:p>
          <a:p>
            <a:pPr marL="0" indent="0">
              <a:buNone/>
            </a:pPr>
            <a:endParaRPr lang="sv-SE" sz="1000" dirty="0">
              <a:ea typeface="ＭＳ Ｐゴシック" charset="0"/>
              <a:cs typeface="Calibri"/>
            </a:endParaRPr>
          </a:p>
          <a:p>
            <a:pPr marL="0" indent="0">
              <a:buNone/>
            </a:pPr>
            <a:r>
              <a:rPr lang="sv-SE" sz="2000" dirty="0">
                <a:ea typeface="ＭＳ Ｐゴシック" charset="0"/>
                <a:cs typeface="Calibri"/>
              </a:rPr>
              <a:t>Helmut Staudenrausch</a:t>
            </a:r>
            <a:endParaRPr lang="en-CA" sz="2000"/>
          </a:p>
          <a:p>
            <a:pPr marL="0" indent="0">
              <a:buNone/>
            </a:pPr>
            <a:r>
              <a:rPr lang="en-CA" sz="2000" dirty="0"/>
              <a:t>DLR</a:t>
            </a:r>
          </a:p>
          <a:p>
            <a:pPr marL="0" indent="0">
              <a:buNone/>
            </a:pPr>
            <a:endParaRPr lang="en-GB" sz="2000" b="1" dirty="0"/>
          </a:p>
          <a:p>
            <a:endParaRPr lang="en-AU" sz="20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95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4194" y="119063"/>
            <a:ext cx="6832949" cy="766649"/>
          </a:xfrm>
        </p:spPr>
        <p:txBody>
          <a:bodyPr/>
          <a:lstStyle/>
          <a:p>
            <a:pPr>
              <a:defRPr/>
            </a:pPr>
            <a:r>
              <a:rPr lang="en-AU" sz="3200" dirty="0" smtClean="0"/>
              <a:t>JAXA – Japan</a:t>
            </a:r>
            <a:endParaRPr lang="pt-BR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F7D5E0-2763-46FC-81F2-37911A8762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7948" y="912918"/>
            <a:ext cx="8325908" cy="584653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JAXA is supporting the GFOI R&amp;D research groups with ALOS PALSAR and ALOS-2 PALSAR-2 standard (commercial) data.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JERS-1, ALOS and ALOS-2 25m mosaic data are also available by JAXA EORC in the public domain.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JAXA (new) R&amp;D topic include (spaceborne) </a:t>
            </a: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LiDAR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Consideration of multi-sensor Super Sites for multi-diciplinary R&amp;D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Adequate feed-back and reporting from GFOI R&amp;D Coordination component and the R&amp;D groups on how the PALSAR and PALSAR-2 data have been used – and the research results in relation to the GFOI R&amp;D priority topics identified by the groups – is essential for JAXA to support the GFOI R&amp;D Program</a:t>
            </a:r>
          </a:p>
          <a:p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Annual report to CEOS not considered sufficient. GFOI should provide a forum for R&amp;D groups (and other researchers) to discuss progress, methodologies and challenges - an open annual/bi-annual GFOI Science meeting with focus on the GFOI Priority R&amp;D Topics.</a:t>
            </a:r>
            <a:endParaRPr lang="en-AU" sz="9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endParaRPr lang="en-AU" sz="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Osamu Ochiai</a:t>
            </a:r>
          </a:p>
          <a:p>
            <a:pPr marL="0" indent="0">
              <a:buFont typeface="Arial"/>
              <a:buNone/>
            </a:pP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JAXA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Arial"/>
              <a:buNone/>
            </a:pPr>
            <a:endParaRPr lang="en-US" sz="2000" dirty="0"/>
          </a:p>
          <a:p>
            <a:endParaRPr lang="en-GB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98768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20910</TotalTime>
  <Words>1045</Words>
  <Application>Microsoft Macintosh PowerPoint</Application>
  <PresentationFormat>On-screen Show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Element 3 Space agency support feed-back</vt:lpstr>
      <vt:lpstr>ASI – Italy</vt:lpstr>
      <vt:lpstr>CNES – France</vt:lpstr>
      <vt:lpstr>CSA – Canada (1/3)</vt:lpstr>
      <vt:lpstr>CSA – Canada (2/3)</vt:lpstr>
      <vt:lpstr>CSA – Canada (3/3)</vt:lpstr>
      <vt:lpstr>DLR – Germany</vt:lpstr>
      <vt:lpstr>JAXA – Japan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Ake Rosenqvist</cp:lastModifiedBy>
  <cp:revision>287</cp:revision>
  <dcterms:created xsi:type="dcterms:W3CDTF">2015-02-13T06:47:15Z</dcterms:created>
  <dcterms:modified xsi:type="dcterms:W3CDTF">2018-03-13T19:32:44Z</dcterms:modified>
</cp:coreProperties>
</file>