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290" r:id="rId3"/>
    <p:sldId id="291" r:id="rId4"/>
    <p:sldId id="293" r:id="rId5"/>
    <p:sldId id="292" r:id="rId6"/>
    <p:sldId id="294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295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or.narvaes" initials="i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9-02T12:08:47.102" idx="1">
    <p:pos x="5511" y="317"/>
    <p:text>Colocar imagens de satélite referente as imagens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8880B1-72BB-4BB1-ACB0-D8B10F2EFF6A}" type="datetimeFigureOut">
              <a:rPr lang="pt-BR" smtClean="0"/>
              <a:t>12/03/2018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AE601-5369-4890-92F0-A9E57B9CB9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1100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B65F340-B917-4110-B2F9-53AE14F81B2E}" type="slidenum">
              <a:rPr lang="en-US" altLang="pt-B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en-US" altLang="pt-BR" smtClean="0">
              <a:solidFill>
                <a:srgbClr val="000000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269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335ED5B-8590-4591-8363-FDC62F134462}" type="slidenum">
              <a:rPr lang="en-US" altLang="pt-BR" sz="1200"/>
              <a:pPr eaLnBrk="1" hangingPunct="1"/>
              <a:t>2</a:t>
            </a:fld>
            <a:endParaRPr lang="en-US" altLang="pt-BR" sz="120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814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2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16EA3E-BE59-453E-9C92-82E9827076CF}" type="slidenum">
              <a:rPr lang="pt-BR" altLang="pt-B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925513" y="685800"/>
            <a:ext cx="4994275" cy="34178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pt-BR" altLang="pt-BR" sz="1400">
              <a:solidFill>
                <a:srgbClr val="000000"/>
              </a:solidFill>
            </a:endParaRPr>
          </a:p>
        </p:txBody>
      </p:sp>
      <p:sp>
        <p:nvSpPr>
          <p:cNvPr id="7066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1000" cy="4181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239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CB5A78-AE11-4DD6-87A8-8656FBB4B0BF}" type="slidenum">
              <a:rPr lang="pt-BR" altLang="pt-B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25293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D2B52B3-264F-4413-8C3B-1F6938B9516E}" type="slidenum">
              <a:rPr lang="en-US" altLang="pt-BR">
                <a:solidFill>
                  <a:srgbClr val="000000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en-US" altLang="pt-BR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529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2529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eaLnBrk="1" hangingPunct="1"/>
            <a:endParaRPr lang="en-US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519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4B95F7-B5B4-43C4-98F5-2FB4A31A1A31}" type="slidenum">
              <a:rPr lang="pt-BR" altLang="pt-B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25600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DE64133-7AEA-473A-8D84-450B433E8B5D}" type="slidenum">
              <a:rPr lang="en-US" altLang="pt-BR">
                <a:solidFill>
                  <a:srgbClr val="000000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en-US" altLang="pt-BR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560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2560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eaLnBrk="1" hangingPunct="1"/>
            <a:endParaRPr lang="en-US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974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Shape 51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260099" name="Shape 5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280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Shape 57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262147" name="Shape 58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330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Shape 69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265219" name="Shape 70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556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2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16EA3E-BE59-453E-9C92-82E9827076CF}" type="slidenum">
              <a:rPr lang="pt-BR" altLang="pt-B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17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925513" y="685800"/>
            <a:ext cx="4994275" cy="34178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pt-BR" altLang="pt-BR" sz="1400">
              <a:solidFill>
                <a:srgbClr val="000000"/>
              </a:solidFill>
            </a:endParaRPr>
          </a:p>
        </p:txBody>
      </p:sp>
      <p:sp>
        <p:nvSpPr>
          <p:cNvPr id="7066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1000" cy="4181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107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46736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 sz="24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2288117" y="1690688"/>
            <a:ext cx="9903883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 sz="24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1" y="1066800"/>
            <a:ext cx="3822700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altLang="pt-BR" sz="24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altLang="pt-BR" sz="24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altLang="pt-BR" sz="24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altLang="pt-BR" sz="24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altLang="pt-BR" sz="24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altLang="pt-BR" sz="24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altLang="pt-BR" sz="24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altLang="pt-BR" sz="24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altLang="pt-BR" sz="24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altLang="pt-BR" sz="24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152401"/>
            <a:ext cx="6705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3962400" y="1828800"/>
            <a:ext cx="8026400" cy="2209800"/>
          </a:xfrm>
        </p:spPr>
        <p:txBody>
          <a:bodyPr/>
          <a:lstStyle>
            <a:lvl1pPr>
              <a:defRPr sz="370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3962400" y="4267200"/>
            <a:ext cx="8026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anose="020B0A040201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EDEBC9-4792-4550-B9AD-04D27E2F2494}" type="slidenum">
              <a:rPr lang="pt-BR" alt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777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4718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042400" y="381000"/>
            <a:ext cx="27432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12800" y="381000"/>
            <a:ext cx="80264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7496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812800" y="381000"/>
            <a:ext cx="10972800" cy="5867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0336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10871200" cy="762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812800" y="1524000"/>
            <a:ext cx="5384800" cy="47244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400800" y="1524000"/>
            <a:ext cx="53848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8943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19"/>
          <p:cNvSpPr txBox="1">
            <a:spLocks noGrp="1"/>
          </p:cNvSpPr>
          <p:nvPr>
            <p:ph type="sldNum" idx="10"/>
          </p:nvPr>
        </p:nvSpPr>
        <p:spPr>
          <a:xfrm>
            <a:off x="11296651" y="6218239"/>
            <a:ext cx="73236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eaLnBrk="0" hangingPunct="0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FC17AF62-E25E-4652-B29E-8027DE838970}" type="slidenum">
              <a:rPr lang="en"/>
              <a:pPr>
                <a:defRPr/>
              </a:pPr>
              <a:t>‹nº›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1442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1249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906017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12800" y="1524000"/>
            <a:ext cx="53848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400800" y="1524000"/>
            <a:ext cx="53848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8370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7929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1296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608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887941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22505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 rot="-5400000">
            <a:off x="-2933700" y="3314700"/>
            <a:ext cx="6477000" cy="6096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 sz="24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81000"/>
            <a:ext cx="10871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524000"/>
            <a:ext cx="10972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pic>
        <p:nvPicPr>
          <p:cNvPr id="1029" name="Picture 5" descr="inpe_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16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Freeform 6"/>
          <p:cNvSpPr>
            <a:spLocks noChangeArrowheads="1"/>
          </p:cNvSpPr>
          <p:nvPr/>
        </p:nvSpPr>
        <p:spPr bwMode="auto">
          <a:xfrm>
            <a:off x="914400" y="381000"/>
            <a:ext cx="10972800" cy="6096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4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emf"/><Relationship Id="rId4" Type="http://schemas.openxmlformats.org/officeDocument/2006/relationships/package" Target="../embeddings/Documento_do_Microsoft_Word1.docx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comments" Target="../comments/comment1.xml"/><Relationship Id="rId5" Type="http://schemas.openxmlformats.org/officeDocument/2006/relationships/image" Target="../media/image19.png"/><Relationship Id="rId10" Type="http://schemas.openxmlformats.org/officeDocument/2006/relationships/image" Target="../media/image24.emf"/><Relationship Id="rId4" Type="http://schemas.openxmlformats.org/officeDocument/2006/relationships/image" Target="../media/image18.png"/><Relationship Id="rId9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emf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emf"/><Relationship Id="rId5" Type="http://schemas.openxmlformats.org/officeDocument/2006/relationships/image" Target="../media/image28.png"/><Relationship Id="rId10" Type="http://schemas.openxmlformats.org/officeDocument/2006/relationships/image" Target="../media/image33.emf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16376" y="1174750"/>
            <a:ext cx="6499225" cy="2863850"/>
          </a:xfrm>
        </p:spPr>
        <p:txBody>
          <a:bodyPr/>
          <a:lstStyle/>
          <a:p>
            <a:pPr>
              <a:defRPr/>
            </a:pPr>
            <a:r>
              <a:rPr lang="pt-BR" altLang="pt-BR" sz="2000" dirty="0" smtClean="0"/>
              <a:t/>
            </a:r>
            <a:br>
              <a:rPr lang="pt-BR" altLang="pt-BR" sz="2000" dirty="0" smtClean="0"/>
            </a:br>
            <a:r>
              <a:rPr lang="pt-BR" altLang="pt-BR" sz="2000" dirty="0"/>
              <a:t/>
            </a:r>
            <a:br>
              <a:rPr lang="pt-BR" altLang="pt-BR" sz="2000" dirty="0"/>
            </a:br>
            <a:r>
              <a:rPr lang="pt-BR" altLang="pt-BR" sz="2000" dirty="0" smtClean="0"/>
              <a:t/>
            </a:r>
            <a:br>
              <a:rPr lang="pt-BR" altLang="pt-BR" sz="2000" dirty="0" smtClean="0"/>
            </a:br>
            <a:r>
              <a:rPr lang="en-US" sz="2400" dirty="0"/>
              <a:t>User Needs Assessment around Early Warning </a:t>
            </a:r>
            <a:r>
              <a:rPr lang="en-US" sz="2400" dirty="0" smtClean="0"/>
              <a:t>Forest Systems</a:t>
            </a:r>
            <a:r>
              <a:rPr lang="pt-BR" altLang="pt-BR" sz="2400" dirty="0"/>
              <a:t/>
            </a:r>
            <a:br>
              <a:rPr lang="pt-BR" altLang="pt-BR" sz="2400" dirty="0"/>
            </a:br>
            <a:r>
              <a:rPr lang="pt-BR" altLang="pt-BR" sz="2400" dirty="0" smtClean="0"/>
              <a:t/>
            </a:r>
            <a:br>
              <a:rPr lang="pt-BR" altLang="pt-BR" sz="2400" dirty="0" smtClean="0"/>
            </a:br>
            <a:r>
              <a:rPr lang="pt-BR" altLang="pt-BR" sz="3200" dirty="0" smtClean="0"/>
              <a:t>The </a:t>
            </a:r>
            <a:r>
              <a:rPr lang="pt-BR" altLang="pt-BR" sz="3200" dirty="0" err="1" smtClean="0"/>
              <a:t>Brazilian</a:t>
            </a:r>
            <a:r>
              <a:rPr lang="pt-BR" altLang="pt-BR" sz="3200" dirty="0" smtClean="0"/>
              <a:t> Experience</a:t>
            </a:r>
            <a:r>
              <a:rPr lang="pt-BR" altLang="pt-BR" sz="3200" dirty="0"/>
              <a:t/>
            </a:r>
            <a:br>
              <a:rPr lang="pt-BR" altLang="pt-BR" sz="3200" dirty="0"/>
            </a:br>
            <a:r>
              <a:rPr lang="pt-BR" altLang="pt-BR" sz="3200" dirty="0"/>
              <a:t/>
            </a:r>
            <a:br>
              <a:rPr lang="pt-BR" altLang="pt-BR" sz="3200" dirty="0"/>
            </a:br>
            <a:endParaRPr lang="en-US" altLang="pt-BR" sz="2400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19416" y="4480245"/>
            <a:ext cx="8732837" cy="521524"/>
          </a:xfrm>
        </p:spPr>
        <p:txBody>
          <a:bodyPr/>
          <a:lstStyle/>
          <a:p>
            <a:pPr eaLnBrk="1" hangingPunct="1"/>
            <a:r>
              <a:rPr lang="pt-BR" altLang="pt-BR" sz="2400" smtClean="0"/>
              <a:t>Dalton de Morisson Valeriano</a:t>
            </a:r>
            <a:endParaRPr lang="pt-BR" altLang="pt-BR" sz="2400" baseline="30000" dirty="0" smtClean="0"/>
          </a:p>
          <a:p>
            <a:pPr algn="r" eaLnBrk="1" hangingPunct="1"/>
            <a:endParaRPr lang="pt-BR" altLang="pt-BR" sz="2000" dirty="0" smtClean="0"/>
          </a:p>
          <a:p>
            <a:pPr eaLnBrk="1" hangingPunct="1"/>
            <a:r>
              <a:rPr lang="pt-BR" altLang="pt-BR" sz="1600" smtClean="0"/>
              <a:t>INPE – Brazilian National Institute for Space Research</a:t>
            </a:r>
          </a:p>
          <a:p>
            <a:pPr eaLnBrk="1" hangingPunct="1"/>
            <a:r>
              <a:rPr lang="pt-BR" altLang="pt-BR" sz="1600" smtClean="0"/>
              <a:t>Earth Observation Coordination Area</a:t>
            </a:r>
          </a:p>
          <a:p>
            <a:pPr eaLnBrk="1" hangingPunct="1"/>
            <a:r>
              <a:rPr lang="pt-BR" altLang="pt-BR" sz="1600" smtClean="0"/>
              <a:t>Brazilian Biomes Environmental Monitoing Program</a:t>
            </a:r>
          </a:p>
          <a:p>
            <a:pPr eaLnBrk="1" hangingPunct="1"/>
            <a:endParaRPr lang="pt-BR" altLang="pt-BR" sz="1600"/>
          </a:p>
          <a:p>
            <a:pPr algn="r" eaLnBrk="1" hangingPunct="1"/>
            <a:r>
              <a:rPr lang="pt-BR" altLang="pt-BR" sz="2000" smtClean="0">
                <a:solidFill>
                  <a:srgbClr val="00B050"/>
                </a:solidFill>
              </a:rPr>
              <a:t>GFOI 2018 Plennary, Bogotá,Colombia, March 12-16, 2018</a:t>
            </a:r>
            <a:endParaRPr lang="pt-BR" altLang="pt-BR" sz="2000" dirty="0" smtClean="0">
              <a:solidFill>
                <a:srgbClr val="00B050"/>
              </a:solidFill>
            </a:endParaRPr>
          </a:p>
          <a:p>
            <a:pPr eaLnBrk="1" hangingPunct="1"/>
            <a:r>
              <a:rPr lang="pt-BR" altLang="pt-BR" sz="1600" smtClean="0"/>
              <a:t>                                   </a:t>
            </a:r>
            <a:endParaRPr lang="pt-BR" altLang="pt-BR" sz="1600" dirty="0"/>
          </a:p>
          <a:p>
            <a:pPr eaLnBrk="1" hangingPunct="1"/>
            <a:endParaRPr lang="pt-BR" altLang="pt-BR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40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62200" y="402051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pt-BR" sz="2400" dirty="0" smtClean="0"/>
              <a:t>Activity classes mapped in DETER B and C</a:t>
            </a:r>
            <a:endParaRPr lang="en-US" altLang="pt-BR" sz="2400" dirty="0"/>
          </a:p>
        </p:txBody>
      </p:sp>
      <p:sp>
        <p:nvSpPr>
          <p:cNvPr id="254979" name="Retângulo 1"/>
          <p:cNvSpPr>
            <a:spLocks noChangeArrowheads="1"/>
          </p:cNvSpPr>
          <p:nvPr/>
        </p:nvSpPr>
        <p:spPr bwMode="auto">
          <a:xfrm>
            <a:off x="5978525" y="3275014"/>
            <a:ext cx="234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Humnst777 BT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Humnst777 BT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Humnst777 BT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54980" name="CaixaDeTexto 5"/>
          <p:cNvSpPr txBox="1">
            <a:spLocks noChangeArrowheads="1"/>
          </p:cNvSpPr>
          <p:nvPr/>
        </p:nvSpPr>
        <p:spPr bwMode="auto">
          <a:xfrm>
            <a:off x="2438400" y="1243013"/>
            <a:ext cx="80772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Humnst777 BT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Humnst777 BT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Humnst777 BT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6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6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54981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5970442"/>
              </p:ext>
            </p:extLst>
          </p:nvPr>
        </p:nvGraphicFramePr>
        <p:xfrm>
          <a:off x="2151062" y="2023587"/>
          <a:ext cx="8364538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Documento" r:id="rId4" imgW="5396135" imgH="2654547" progId="Word.Document.12">
                  <p:embed/>
                </p:oleObj>
              </mc:Choice>
              <mc:Fallback>
                <p:oleObj name="Documento" r:id="rId4" imgW="5396135" imgH="2654547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1062" y="2023587"/>
                        <a:ext cx="8364538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55301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1847851" y="1444625"/>
          <a:ext cx="8785225" cy="5302251"/>
        </p:xfrm>
        <a:graphic>
          <a:graphicData uri="http://schemas.openxmlformats.org/drawingml/2006/table">
            <a:tbl>
              <a:tblPr firstRow="1" bandRow="1"/>
              <a:tblGrid>
                <a:gridCol w="1800067"/>
                <a:gridCol w="1728065"/>
                <a:gridCol w="1728065"/>
                <a:gridCol w="1979683"/>
                <a:gridCol w="1549345"/>
              </a:tblGrid>
              <a:tr h="9143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sz="1800" dirty="0" smtClean="0"/>
                        <a:t>Nível 1</a:t>
                      </a:r>
                      <a:endParaRPr lang="pt-BR" sz="1800" dirty="0"/>
                    </a:p>
                  </a:txBody>
                  <a:tcPr marL="91433" marR="91433" marT="45714" marB="4571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pt-BR" sz="1800" dirty="0" smtClean="0"/>
                        <a:t>Classes (nível 2)</a:t>
                      </a:r>
                      <a:endParaRPr lang="pt-BR" sz="1800" dirty="0"/>
                    </a:p>
                  </a:txBody>
                  <a:tcPr marL="91433" marR="91433" marT="45714" marB="4571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sz="1800" dirty="0" smtClean="0"/>
                        <a:t>Imagem de</a:t>
                      </a:r>
                      <a:r>
                        <a:rPr lang="pt-BR" sz="1800" baseline="0" dirty="0" smtClean="0"/>
                        <a:t> satélite</a:t>
                      </a:r>
                      <a:endParaRPr lang="pt-BR" sz="1800" dirty="0"/>
                    </a:p>
                    <a:p>
                      <a:pPr algn="ctr"/>
                      <a:endParaRPr lang="pt-BR" sz="1800" b="1" dirty="0">
                        <a:latin typeface="Calibri" panose="020F0502020204030204" pitchFamily="34" charset="0"/>
                      </a:endParaRPr>
                    </a:p>
                  </a:txBody>
                  <a:tcPr marL="91433" marR="91433" marT="45714" marB="4571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 smtClean="0">
                          <a:latin typeface="Calibri" panose="020F0502020204030204" pitchFamily="34" charset="0"/>
                        </a:rPr>
                        <a:t>Imagem fração solo</a:t>
                      </a:r>
                      <a:endParaRPr lang="pt-BR" sz="1800" b="1" dirty="0">
                        <a:latin typeface="Calibri" panose="020F0502020204030204" pitchFamily="34" charset="0"/>
                      </a:endParaRPr>
                    </a:p>
                  </a:txBody>
                  <a:tcPr marL="91433" marR="91433" marT="45714" marB="45714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 smtClean="0">
                          <a:latin typeface="Calibri" panose="020F0502020204030204" pitchFamily="34" charset="0"/>
                        </a:rPr>
                        <a:t>Imagem de campo</a:t>
                      </a:r>
                    </a:p>
                    <a:p>
                      <a:pPr algn="ctr"/>
                      <a:endParaRPr lang="pt-BR" sz="1800" b="1" dirty="0">
                        <a:latin typeface="Calibri" panose="020F0502020204030204" pitchFamily="34" charset="0"/>
                      </a:endParaRPr>
                    </a:p>
                  </a:txBody>
                  <a:tcPr marL="91433" marR="91433" marT="45714" marB="45714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09482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sz="2000" dirty="0" smtClean="0"/>
                        <a:t>Desmatamento</a:t>
                      </a:r>
                    </a:p>
                    <a:p>
                      <a:pPr algn="ctr"/>
                      <a:r>
                        <a:rPr lang="pt-BR" sz="2000" dirty="0" smtClean="0"/>
                        <a:t>(ALERTA)</a:t>
                      </a:r>
                      <a:endParaRPr lang="pt-BR" sz="2000" dirty="0"/>
                    </a:p>
                  </a:txBody>
                  <a:tcPr marL="91433" marR="91433" marT="45714" marB="45714" anchor="ctr" anchorCtr="1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pt-BR" sz="1800" dirty="0" smtClean="0"/>
                        <a:t>Desmatamento </a:t>
                      </a:r>
                    </a:p>
                    <a:p>
                      <a:r>
                        <a:rPr lang="pt-BR" sz="1800" dirty="0" smtClean="0"/>
                        <a:t>com solo exposto</a:t>
                      </a:r>
                      <a:endParaRPr lang="pt-BR" sz="1800" dirty="0"/>
                    </a:p>
                  </a:txBody>
                  <a:tcPr marL="91433" marR="91433" marT="45714" marB="45714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1800" dirty="0"/>
                    </a:p>
                  </a:txBody>
                  <a:tcPr marL="91433" marR="91433" marT="45714" marB="45714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3" marR="91433" marT="45714" marB="45714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3" marR="91433" marT="45714" marB="45714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7727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pt-BR" sz="1800" dirty="0" smtClean="0"/>
                        <a:t>Desmatamento </a:t>
                      </a:r>
                    </a:p>
                    <a:p>
                      <a:r>
                        <a:rPr lang="pt-BR" sz="1800" dirty="0" smtClean="0"/>
                        <a:t>com vegetação</a:t>
                      </a:r>
                      <a:endParaRPr lang="pt-BR" sz="1800" dirty="0"/>
                    </a:p>
                  </a:txBody>
                  <a:tcPr marL="91433" marR="91433" marT="45714" marB="45714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1800" dirty="0"/>
                    </a:p>
                  </a:txBody>
                  <a:tcPr marL="91433" marR="91433" marT="45714" marB="45714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3" marR="91433" marT="45714" marB="45714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3" marR="91433" marT="45714" marB="45714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35361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pt-BR" sz="1800" dirty="0" smtClean="0"/>
                        <a:t>Mineração</a:t>
                      </a:r>
                      <a:endParaRPr lang="pt-BR" sz="1800" dirty="0"/>
                    </a:p>
                  </a:txBody>
                  <a:tcPr marL="91433" marR="91433" marT="45714" marB="45714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1800" dirty="0"/>
                    </a:p>
                  </a:txBody>
                  <a:tcPr marL="91433" marR="91433" marT="45714" marB="45714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3" marR="91433" marT="45714" marB="45714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3" marR="91433" marT="45714" marB="45714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48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433" marR="91433" marT="45714" marB="45714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5726" y="2481263"/>
            <a:ext cx="1584325" cy="1022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9539" y="3787776"/>
            <a:ext cx="1584325" cy="1209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501" y="5238750"/>
            <a:ext cx="1643063" cy="971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7057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2500313"/>
            <a:ext cx="15113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58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4" y="3787775"/>
            <a:ext cx="1493837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59" name="Imagem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89" y="5227639"/>
            <a:ext cx="1620837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60" name="Imagem 10"/>
          <p:cNvPicPr>
            <a:picLocks noChangeAspect="1" noChangeArrowheads="1"/>
          </p:cNvPicPr>
          <p:nvPr/>
        </p:nvPicPr>
        <p:blipFill>
          <a:blip r:embed="rId8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014" y="5238750"/>
            <a:ext cx="16208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61" name="Imagem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3817939"/>
            <a:ext cx="152558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62" name="Imagem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113" y="2524125"/>
            <a:ext cx="1509712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2238375" y="428626"/>
            <a:ext cx="7772400" cy="811213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pt-BR" sz="3400" b="1" dirty="0">
                <a:solidFill>
                  <a:srgbClr val="003300"/>
                </a:solidFill>
                <a:latin typeface="Calibri" pitchFamily="34" charset="0"/>
              </a:rPr>
              <a:t>DETER-B – Classes de desmatamento e alteração na cobertura florestal</a:t>
            </a:r>
          </a:p>
        </p:txBody>
      </p:sp>
    </p:spTree>
    <p:extLst>
      <p:ext uri="{BB962C8B-B14F-4D97-AF65-F5344CB8AC3E}">
        <p14:creationId xmlns:p14="http://schemas.microsoft.com/office/powerpoint/2010/main" val="27662680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2452688" y="1073150"/>
          <a:ext cx="8107362" cy="5740400"/>
        </p:xfrm>
        <a:graphic>
          <a:graphicData uri="http://schemas.openxmlformats.org/drawingml/2006/table">
            <a:tbl>
              <a:tblPr firstRow="1" bandRow="1"/>
              <a:tblGrid>
                <a:gridCol w="1782995"/>
                <a:gridCol w="1691589"/>
                <a:gridCol w="1510479"/>
                <a:gridCol w="1578040"/>
                <a:gridCol w="1544259"/>
              </a:tblGrid>
              <a:tr h="9145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sz="1800" dirty="0" smtClean="0"/>
                        <a:t>Nível 1</a:t>
                      </a:r>
                      <a:endParaRPr lang="pt-BR" sz="1800" dirty="0"/>
                    </a:p>
                  </a:txBody>
                  <a:tcPr marL="91435" marR="91435" marT="45727" marB="457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sz="1800" dirty="0" smtClean="0"/>
                        <a:t>Classes (nível 2)</a:t>
                      </a:r>
                      <a:endParaRPr lang="pt-BR" sz="1800" dirty="0"/>
                    </a:p>
                  </a:txBody>
                  <a:tcPr marL="91435" marR="91435" marT="45727" marB="457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sz="1800" dirty="0" smtClean="0"/>
                        <a:t>Imagem de satélite</a:t>
                      </a:r>
                      <a:endParaRPr lang="pt-BR" sz="1800" dirty="0"/>
                    </a:p>
                  </a:txBody>
                  <a:tcPr marL="91435" marR="91435" marT="45727" marB="457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 smtClean="0">
                          <a:latin typeface="Calibri" panose="020F0502020204030204" pitchFamily="34" charset="0"/>
                        </a:rPr>
                        <a:t>Imagem fração solo</a:t>
                      </a:r>
                      <a:endParaRPr lang="pt-BR" sz="1800" b="1" dirty="0">
                        <a:latin typeface="Calibri" panose="020F0502020204030204" pitchFamily="34" charset="0"/>
                      </a:endParaRPr>
                    </a:p>
                  </a:txBody>
                  <a:tcPr marL="91435" marR="91435" marT="45727" marB="457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 smtClean="0">
                          <a:latin typeface="Calibri" panose="020F0502020204030204" pitchFamily="34" charset="0"/>
                        </a:rPr>
                        <a:t>Imagem de campo</a:t>
                      </a:r>
                    </a:p>
                    <a:p>
                      <a:pPr algn="ctr"/>
                      <a:endParaRPr lang="pt-BR" sz="1800" b="1" dirty="0">
                        <a:latin typeface="Calibri" panose="020F0502020204030204" pitchFamily="34" charset="0"/>
                      </a:endParaRPr>
                    </a:p>
                  </a:txBody>
                  <a:tcPr marL="91435" marR="91435" marT="45727" marB="457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97413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sz="2600" dirty="0" smtClean="0"/>
                        <a:t>Degradação</a:t>
                      </a:r>
                      <a:endParaRPr lang="pt-BR" sz="2600" dirty="0"/>
                    </a:p>
                  </a:txBody>
                  <a:tcPr marL="91435" marR="91435" marT="45727" marB="45727" anchor="ctr" anchorCtr="1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pt-BR" sz="1800" dirty="0" smtClean="0"/>
                        <a:t>Degradação </a:t>
                      </a:r>
                    </a:p>
                    <a:p>
                      <a:pPr algn="l"/>
                      <a:r>
                        <a:rPr lang="pt-BR" sz="1800" dirty="0" smtClean="0"/>
                        <a:t>(diferentes</a:t>
                      </a:r>
                      <a:r>
                        <a:rPr lang="pt-BR" sz="1800" baseline="0" dirty="0" smtClean="0"/>
                        <a:t> </a:t>
                      </a:r>
                    </a:p>
                    <a:p>
                      <a:pPr algn="l"/>
                      <a:r>
                        <a:rPr lang="pt-BR" sz="1800" baseline="0" dirty="0" smtClean="0"/>
                        <a:t>intensidades)</a:t>
                      </a:r>
                      <a:endParaRPr lang="pt-BR" sz="1800" dirty="0"/>
                    </a:p>
                  </a:txBody>
                  <a:tcPr marL="91435" marR="91435" marT="45727" marB="457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1800" dirty="0"/>
                    </a:p>
                  </a:txBody>
                  <a:tcPr marL="91435" marR="91435" marT="45727" marB="457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435" marR="91435" marT="45727" marB="457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435" marR="91435" marT="45727" marB="457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9842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pt-BR" sz="1800" dirty="0" smtClean="0"/>
                        <a:t>Cicatriz de </a:t>
                      </a:r>
                    </a:p>
                    <a:p>
                      <a:r>
                        <a:rPr lang="pt-BR" sz="1800" dirty="0" smtClean="0"/>
                        <a:t>incêndio florestal</a:t>
                      </a:r>
                      <a:endParaRPr lang="pt-BR" sz="1800" dirty="0"/>
                    </a:p>
                  </a:txBody>
                  <a:tcPr marL="91435" marR="91435" marT="45727" marB="457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1800" dirty="0"/>
                    </a:p>
                  </a:txBody>
                  <a:tcPr marL="91435" marR="91435" marT="45727" marB="457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435" marR="91435" marT="45727" marB="457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435" marR="91435" marT="45727" marB="457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71912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pt-BR" sz="1800" dirty="0" smtClean="0"/>
                        <a:t>Corte seletivo Tipo 1 (geométrico)</a:t>
                      </a:r>
                      <a:endParaRPr lang="pt-BR" sz="1800" dirty="0"/>
                    </a:p>
                  </a:txBody>
                  <a:tcPr marL="91435" marR="91435" marT="45727" marB="457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1800" dirty="0"/>
                    </a:p>
                  </a:txBody>
                  <a:tcPr marL="91435" marR="91435" marT="45727" marB="457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435" marR="91435" marT="45727" marB="457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435" marR="91435" marT="45727" marB="457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58099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pt-BR" sz="1800" dirty="0" smtClean="0"/>
                        <a:t>Corte seletivo Tipo</a:t>
                      </a:r>
                      <a:r>
                        <a:rPr lang="pt-BR" sz="1800" baseline="0" dirty="0" smtClean="0"/>
                        <a:t> 2 (desordenado)))</a:t>
                      </a:r>
                      <a:endParaRPr lang="pt-BR" sz="1800" dirty="0"/>
                    </a:p>
                  </a:txBody>
                  <a:tcPr marL="91435" marR="91435" marT="45727" marB="457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1800" dirty="0"/>
                    </a:p>
                  </a:txBody>
                  <a:tcPr marL="91435" marR="91435" marT="45727" marB="457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435" marR="91435" marT="45727" marB="457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435" marR="91435" marT="45727" marB="457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300" y="1993900"/>
            <a:ext cx="1555750" cy="1003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6525" y="3141664"/>
            <a:ext cx="1498600" cy="11255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6525" y="4333875"/>
            <a:ext cx="1511300" cy="1136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8275" y="5572125"/>
            <a:ext cx="1443038" cy="1238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8083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4" y="2012950"/>
            <a:ext cx="1476375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84" name="Imagem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9" y="3141664"/>
            <a:ext cx="13938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85" name="Imagem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9" y="4292600"/>
            <a:ext cx="13366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86" name="Imagem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6" y="5661025"/>
            <a:ext cx="1452563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87" name="Imagem 12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4" y="2036764"/>
            <a:ext cx="147478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88" name="Imagem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4" y="3141664"/>
            <a:ext cx="1462087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89" name="Imagem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5661025"/>
            <a:ext cx="146685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90" name="Imagem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89" y="4292600"/>
            <a:ext cx="1385887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91" name="Título 1"/>
          <p:cNvSpPr txBox="1">
            <a:spLocks/>
          </p:cNvSpPr>
          <p:nvPr/>
        </p:nvSpPr>
        <p:spPr bwMode="auto">
          <a:xfrm>
            <a:off x="2238375" y="428625"/>
            <a:ext cx="77724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Humnst777 BT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Humnst777 BT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Humnst777 BT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400" b="1">
                <a:solidFill>
                  <a:srgbClr val="003300"/>
                </a:solidFill>
                <a:latin typeface="Calibri" panose="020F0502020204030204" pitchFamily="34" charset="0"/>
              </a:rPr>
              <a:t>DETER-B – Chave de interpretação</a:t>
            </a:r>
          </a:p>
        </p:txBody>
      </p:sp>
    </p:spTree>
    <p:extLst>
      <p:ext uri="{BB962C8B-B14F-4D97-AF65-F5344CB8AC3E}">
        <p14:creationId xmlns:p14="http://schemas.microsoft.com/office/powerpoint/2010/main" val="29994201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Shape 54"/>
          <p:cNvSpPr txBox="1">
            <a:spLocks noGrp="1"/>
          </p:cNvSpPr>
          <p:nvPr>
            <p:ph type="title"/>
          </p:nvPr>
        </p:nvSpPr>
        <p:spPr>
          <a:xfrm>
            <a:off x="1835150" y="457200"/>
            <a:ext cx="9741154" cy="573088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pt-BR" alt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TerraBrasilis</a:t>
            </a:r>
            <a:r>
              <a:rPr lang="pt-BR" alt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Platform – Data </a:t>
            </a:r>
            <a:r>
              <a:rPr lang="pt-BR" alt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pt-BR" alt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alt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on-line </a:t>
            </a:r>
            <a:r>
              <a:rPr lang="pt-BR" alt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consultation</a:t>
            </a:r>
            <a:endParaRPr lang="pt-BR" alt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9075" name="Shape 55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64" y="1874838"/>
            <a:ext cx="7254875" cy="382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499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Shape 60"/>
          <p:cNvSpPr txBox="1">
            <a:spLocks noGrp="1"/>
          </p:cNvSpPr>
          <p:nvPr>
            <p:ph type="title"/>
          </p:nvPr>
        </p:nvSpPr>
        <p:spPr>
          <a:xfrm>
            <a:off x="1670558" y="926846"/>
            <a:ext cx="8521700" cy="573088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pt-BR" altLang="pt-B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Interface for </a:t>
            </a:r>
            <a:r>
              <a:rPr lang="pt-BR" altLang="pt-BR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geographical</a:t>
            </a:r>
            <a:r>
              <a:rPr lang="pt-BR" altLang="pt-B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pt-BR" altLang="pt-BR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pt-BR" altLang="pt-BR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1123" name="Shape 6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1874838"/>
            <a:ext cx="7966075" cy="382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059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6401"/>
            <a:ext cx="91440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7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88" y="3757613"/>
            <a:ext cx="3948112" cy="29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87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hape 72"/>
          <p:cNvSpPr txBox="1">
            <a:spLocks noGrp="1"/>
          </p:cNvSpPr>
          <p:nvPr>
            <p:ph type="title"/>
          </p:nvPr>
        </p:nvSpPr>
        <p:spPr>
          <a:xfrm>
            <a:off x="1600201" y="228600"/>
            <a:ext cx="8520113" cy="573088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pt-BR" altLang="pt-BR" sz="2600" dirty="0">
                <a:latin typeface="Arial" panose="020B0604020202020204" pitchFamily="34" charset="0"/>
                <a:cs typeface="Arial" panose="020B0604020202020204" pitchFamily="34" charset="0"/>
              </a:rPr>
              <a:t>Interface </a:t>
            </a:r>
            <a:r>
              <a:rPr lang="pt-BR" altLang="pt-B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for DETER-B </a:t>
            </a:r>
            <a:r>
              <a:rPr lang="pt-BR" altLang="pt-BR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altLang="pt-BR" sz="2600" smtClean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pt-BR" altLang="pt-BR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4195" name="Shape 7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9144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07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969264" y="438912"/>
            <a:ext cx="1115568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n-US" dirty="0" smtClean="0"/>
          </a:p>
          <a:p>
            <a:r>
              <a:rPr lang="en-US" sz="3200" dirty="0" smtClean="0"/>
              <a:t>Suggested questions</a:t>
            </a:r>
            <a:endParaRPr lang="en-US" sz="32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Who </a:t>
            </a:r>
            <a:r>
              <a:rPr lang="en-US" dirty="0"/>
              <a:t>are the main users of DETER, and how are they using the system</a:t>
            </a:r>
            <a:r>
              <a:rPr lang="en-US" dirty="0" smtClean="0"/>
              <a:t>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Federal, State and Municipal authorities use the data with different level of efficiency, all very low considering the amount of activity events delivered.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Are there any technical requirements/features that users want that DETER doesn’t provide</a:t>
            </a:r>
            <a:r>
              <a:rPr lang="en-US" dirty="0" smtClean="0"/>
              <a:t>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Nothing that they couldn´t do themselves as sorting out authorized from illegal activities and activity with evidence of on going development.</a:t>
            </a:r>
          </a:p>
          <a:p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What </a:t>
            </a:r>
            <a:r>
              <a:rPr lang="en-US" dirty="0"/>
              <a:t>have been the biggest challenges for users (technical or otherwise) in using DETER</a:t>
            </a:r>
            <a:r>
              <a:rPr lang="en-US" dirty="0" smtClean="0"/>
              <a:t>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Overload of work to do.</a:t>
            </a:r>
          </a:p>
          <a:p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Other </a:t>
            </a:r>
            <a:r>
              <a:rPr lang="en-US" dirty="0"/>
              <a:t>lessons learned around engaging with users and their </a:t>
            </a:r>
            <a:r>
              <a:rPr lang="en-US" dirty="0" smtClean="0"/>
              <a:t>needs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Gather lots of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pacience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before giving someone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whart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they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did´t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ask.</a:t>
            </a:r>
            <a:endParaRPr lang="pt-BR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t-BR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04707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57600" y="1828800"/>
            <a:ext cx="8331200" cy="2209800"/>
          </a:xfrm>
        </p:spPr>
        <p:txBody>
          <a:bodyPr/>
          <a:lstStyle/>
          <a:p>
            <a:pPr eaLnBrk="1" hangingPunct="1"/>
            <a:r>
              <a:rPr lang="pt-BR" altLang="pt-BR" sz="3400" dirty="0"/>
              <a:t>DETER </a:t>
            </a:r>
            <a:r>
              <a:rPr lang="pt-BR" altLang="pt-BR" sz="3400" dirty="0" smtClean="0"/>
              <a:t>system</a:t>
            </a:r>
            <a:br>
              <a:rPr lang="pt-BR" altLang="pt-BR" sz="3400" dirty="0" smtClean="0"/>
            </a:br>
            <a:r>
              <a:rPr lang="pt-BR" altLang="pt-BR" sz="3400" dirty="0" smtClean="0"/>
              <a:t> </a:t>
            </a:r>
            <a:r>
              <a:rPr lang="pt-BR" altLang="pt-BR" sz="3400" dirty="0"/>
              <a:t/>
            </a:r>
            <a:br>
              <a:rPr lang="pt-BR" altLang="pt-BR" sz="3400" dirty="0"/>
            </a:br>
            <a:r>
              <a:rPr lang="pt-BR" altLang="pt-BR" sz="2400" dirty="0"/>
              <a:t>A </a:t>
            </a:r>
            <a:r>
              <a:rPr lang="pt-BR" altLang="pt-BR" sz="2400" dirty="0" err="1" smtClean="0"/>
              <a:t>mutiscale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early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warning</a:t>
            </a:r>
            <a:r>
              <a:rPr lang="pt-BR" altLang="pt-BR" sz="2400" dirty="0" smtClean="0"/>
              <a:t> system for </a:t>
            </a:r>
            <a:r>
              <a:rPr lang="pt-BR" altLang="pt-BR" sz="2400" dirty="0" err="1" smtClean="0"/>
              <a:t>law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enforcement</a:t>
            </a:r>
            <a:endParaRPr lang="pt-BR" altLang="pt-BR" sz="3400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34842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pt-BR" dirty="0" smtClean="0"/>
              <a:t>DETER-A  (MODIS 2004-present) 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pt-BR" dirty="0" smtClean="0"/>
              <a:t>Selection of best set of MODIS True-Color Rapid Response Products  (every working day)</a:t>
            </a:r>
          </a:p>
          <a:p>
            <a:pPr eaLnBrk="1" hangingPunct="1"/>
            <a:endParaRPr lang="en-US" altLang="pt-BR" dirty="0" smtClean="0"/>
          </a:p>
          <a:p>
            <a:pPr eaLnBrk="1" hangingPunct="1"/>
            <a:r>
              <a:rPr lang="en-US" altLang="pt-BR" dirty="0" smtClean="0"/>
              <a:t>Visual interpretation of deforestation and degradation activity</a:t>
            </a:r>
          </a:p>
          <a:p>
            <a:pPr lvl="1" eaLnBrk="1" hangingPunct="1"/>
            <a:r>
              <a:rPr lang="en-US" altLang="pt-BR" dirty="0" smtClean="0"/>
              <a:t>Support by PRODES deforestation mask and cumulative DETER mask</a:t>
            </a:r>
          </a:p>
          <a:p>
            <a:pPr eaLnBrk="1" hangingPunct="1"/>
            <a:endParaRPr lang="en-US" altLang="pt-BR" dirty="0" smtClean="0"/>
          </a:p>
          <a:p>
            <a:pPr eaLnBrk="1" hangingPunct="1"/>
            <a:r>
              <a:rPr lang="en-US" altLang="pt-BR" dirty="0" smtClean="0"/>
              <a:t>Delivery of results to IBAMA* within at most 5 days after data acquisition</a:t>
            </a:r>
          </a:p>
          <a:p>
            <a:pPr eaLnBrk="1" hangingPunct="1"/>
            <a:endParaRPr lang="en-US" altLang="pt-BR" dirty="0"/>
          </a:p>
          <a:p>
            <a:pPr eaLnBrk="1" hangingPunct="1"/>
            <a:r>
              <a:rPr lang="en-US" altLang="pt-BR" dirty="0" smtClean="0"/>
              <a:t>Delivery with open access in the internet 5 working days after delivery to IBAMA </a:t>
            </a:r>
          </a:p>
          <a:p>
            <a:pPr lvl="3" algn="r" eaLnBrk="1" hangingPunct="1">
              <a:buFont typeface="Wingdings" panose="05000000000000000000" pitchFamily="2" charset="2"/>
              <a:buNone/>
            </a:pPr>
            <a:r>
              <a:rPr lang="en-US" altLang="pt-BR" sz="2400" dirty="0" smtClean="0"/>
              <a:t>*</a:t>
            </a:r>
            <a:r>
              <a:rPr lang="en-US" altLang="pt-BR" dirty="0" smtClean="0"/>
              <a:t> Brazilian environmental law enforcement authority at the federal level</a:t>
            </a:r>
          </a:p>
        </p:txBody>
      </p:sp>
    </p:spTree>
    <p:extLst>
      <p:ext uri="{BB962C8B-B14F-4D97-AF65-F5344CB8AC3E}">
        <p14:creationId xmlns:p14="http://schemas.microsoft.com/office/powerpoint/2010/main" val="182726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2209800" y="228600"/>
            <a:ext cx="6781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b="1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DETER</a:t>
            </a:r>
            <a:r>
              <a:rPr lang="en-US" altLang="pt-BR" sz="3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14401"/>
            <a:ext cx="34290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714876"/>
            <a:ext cx="3009900" cy="2143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5010150"/>
            <a:ext cx="2876550" cy="1714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371601"/>
            <a:ext cx="2147888" cy="16224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1" name="Picture 7" descr="ibama_logo_m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263" y="6153151"/>
            <a:ext cx="50800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2" name="AutoShape 10"/>
          <p:cNvSpPr>
            <a:spLocks noChangeArrowheads="1"/>
          </p:cNvSpPr>
          <p:nvPr/>
        </p:nvSpPr>
        <p:spPr bwMode="auto">
          <a:xfrm>
            <a:off x="4149726" y="3970339"/>
            <a:ext cx="3700463" cy="657225"/>
          </a:xfrm>
          <a:prstGeom prst="flowChartAlternateProcess">
            <a:avLst/>
          </a:prstGeom>
          <a:solidFill>
            <a:srgbClr val="006600"/>
          </a:solidFill>
          <a:ln w="3175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400">
              <a:solidFill>
                <a:srgbClr val="000000"/>
              </a:solidFill>
            </a:endParaRPr>
          </a:p>
        </p:txBody>
      </p:sp>
      <p:sp>
        <p:nvSpPr>
          <p:cNvPr id="67593" name="Text Box 11"/>
          <p:cNvSpPr txBox="1">
            <a:spLocks noChangeArrowheads="1"/>
          </p:cNvSpPr>
          <p:nvPr/>
        </p:nvSpPr>
        <p:spPr bwMode="auto">
          <a:xfrm>
            <a:off x="4249738" y="4030663"/>
            <a:ext cx="35290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400" b="1">
                <a:solidFill>
                  <a:srgbClr val="FFFF99"/>
                </a:solidFill>
                <a:cs typeface="Arial" panose="020B0604020202020204" pitchFamily="34" charset="0"/>
              </a:rPr>
              <a:t>Products: Early warning maps to enviromental authority and internet</a:t>
            </a:r>
            <a:endParaRPr lang="pt-BR" altLang="pt-BR" sz="1400">
              <a:solidFill>
                <a:srgbClr val="FFFF99"/>
              </a:solidFill>
              <a:cs typeface="Arial" panose="020B0604020202020204" pitchFamily="34" charset="0"/>
            </a:endParaRPr>
          </a:p>
        </p:txBody>
      </p:sp>
      <p:sp>
        <p:nvSpPr>
          <p:cNvPr id="67594" name="Line 12"/>
          <p:cNvSpPr>
            <a:spLocks noChangeShapeType="1"/>
          </p:cNvSpPr>
          <p:nvPr/>
        </p:nvSpPr>
        <p:spPr bwMode="auto">
          <a:xfrm>
            <a:off x="5257800" y="1905000"/>
            <a:ext cx="533400" cy="914400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7595" name="Line 13"/>
          <p:cNvSpPr>
            <a:spLocks noChangeShapeType="1"/>
          </p:cNvSpPr>
          <p:nvPr/>
        </p:nvSpPr>
        <p:spPr bwMode="auto">
          <a:xfrm flipH="1">
            <a:off x="5867400" y="3048000"/>
            <a:ext cx="0" cy="763588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7596" name="Line 14"/>
          <p:cNvSpPr>
            <a:spLocks noChangeShapeType="1"/>
          </p:cNvSpPr>
          <p:nvPr/>
        </p:nvSpPr>
        <p:spPr bwMode="auto">
          <a:xfrm rot="6514341">
            <a:off x="4765676" y="4867276"/>
            <a:ext cx="855663" cy="436563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7597" name="Line 15"/>
          <p:cNvSpPr>
            <a:spLocks noChangeShapeType="1"/>
          </p:cNvSpPr>
          <p:nvPr/>
        </p:nvSpPr>
        <p:spPr bwMode="auto">
          <a:xfrm rot="6514341" flipV="1">
            <a:off x="6377782" y="4650582"/>
            <a:ext cx="466725" cy="900112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67598" name="Picture 16" descr="Overlay-Detalh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447801"/>
            <a:ext cx="1676400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9" name="Line 17"/>
          <p:cNvSpPr>
            <a:spLocks noChangeShapeType="1"/>
          </p:cNvSpPr>
          <p:nvPr/>
        </p:nvSpPr>
        <p:spPr bwMode="auto">
          <a:xfrm flipH="1">
            <a:off x="8623300" y="2082800"/>
            <a:ext cx="381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7600" name="Text Box 18"/>
          <p:cNvSpPr txBox="1">
            <a:spLocks noChangeArrowheads="1"/>
          </p:cNvSpPr>
          <p:nvPr/>
        </p:nvSpPr>
        <p:spPr bwMode="auto">
          <a:xfrm>
            <a:off x="8991601" y="2667000"/>
            <a:ext cx="1889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400" b="1">
                <a:solidFill>
                  <a:srgbClr val="000000"/>
                </a:solidFill>
                <a:latin typeface="Microsoft Sans Serif" panose="020B0604020202020204" pitchFamily="34" charset="0"/>
                <a:cs typeface="Arial" panose="020B0604020202020204" pitchFamily="34" charset="0"/>
              </a:rPr>
              <a:t>PRODES</a:t>
            </a:r>
            <a:endParaRPr lang="pt-BR" altLang="pt-BR" b="1">
              <a:solidFill>
                <a:srgbClr val="000000"/>
              </a:solidFill>
              <a:latin typeface="Microsoft Sans Serif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601" name="Line 19"/>
          <p:cNvSpPr>
            <a:spLocks noChangeShapeType="1"/>
          </p:cNvSpPr>
          <p:nvPr/>
        </p:nvSpPr>
        <p:spPr bwMode="auto">
          <a:xfrm flipH="1">
            <a:off x="5943600" y="1905000"/>
            <a:ext cx="457200" cy="914400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261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Mapamobilização_final_GAM_6_7_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5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2114"/>
            <a:ext cx="9144000" cy="606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8769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pt-BR" dirty="0" smtClean="0"/>
              <a:t>Limitations of DETER-A 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2800" y="1143000"/>
            <a:ext cx="10972800" cy="4724400"/>
          </a:xfrm>
        </p:spPr>
        <p:txBody>
          <a:bodyPr/>
          <a:lstStyle/>
          <a:p>
            <a:pPr eaLnBrk="1" hangingPunct="1"/>
            <a:r>
              <a:rPr lang="en-US" altLang="pt-BR" dirty="0" smtClean="0"/>
              <a:t>Minimum mapping area of 25 ha</a:t>
            </a:r>
          </a:p>
          <a:p>
            <a:pPr eaLnBrk="1" hangingPunct="1"/>
            <a:endParaRPr lang="en-US" altLang="pt-BR" dirty="0" smtClean="0"/>
          </a:p>
          <a:p>
            <a:pPr eaLnBrk="1" hangingPunct="1"/>
            <a:r>
              <a:rPr lang="en-US" altLang="pt-BR" dirty="0" smtClean="0"/>
              <a:t>Low accuracy in area representation – no reliable aggregated statistics</a:t>
            </a:r>
          </a:p>
          <a:p>
            <a:pPr eaLnBrk="1" hangingPunct="1"/>
            <a:endParaRPr lang="en-US" altLang="pt-BR" dirty="0" smtClean="0"/>
          </a:p>
          <a:p>
            <a:pPr eaLnBrk="1" hangingPunct="1"/>
            <a:r>
              <a:rPr lang="en-US" altLang="pt-BR" dirty="0" smtClean="0"/>
              <a:t>Unable to reliably discriminate deforestation from forest degradation without support of better resolution data</a:t>
            </a:r>
          </a:p>
          <a:p>
            <a:pPr eaLnBrk="1" hangingPunct="1"/>
            <a:endParaRPr lang="en-US" altLang="pt-BR" dirty="0"/>
          </a:p>
          <a:p>
            <a:pPr eaLnBrk="1" hangingPunct="1"/>
            <a:r>
              <a:rPr lang="en-US" altLang="pt-BR" dirty="0" smtClean="0"/>
              <a:t>Original internet interface was considered outdated</a:t>
            </a:r>
          </a:p>
          <a:p>
            <a:pPr marL="0" indent="0" eaLnBrk="1" hangingPunct="1">
              <a:buNone/>
            </a:pPr>
            <a:endParaRPr lang="en-US" altLang="pt-BR" dirty="0"/>
          </a:p>
          <a:p>
            <a:pPr eaLnBrk="1" hangingPunct="1"/>
            <a:r>
              <a:rPr lang="en-US" altLang="pt-BR" dirty="0" smtClean="0"/>
              <a:t>As deforestation pattern evolved after improved law enforcement capability, the DETER-A became “short sighted”.</a:t>
            </a:r>
          </a:p>
          <a:p>
            <a:pPr eaLnBrk="1" hangingPunct="1"/>
            <a:endParaRPr lang="en-US" altLang="pt-BR" dirty="0"/>
          </a:p>
          <a:p>
            <a:pPr eaLnBrk="1" hangingPunct="1"/>
            <a:r>
              <a:rPr lang="en-US" altLang="pt-BR" dirty="0" smtClean="0">
                <a:solidFill>
                  <a:schemeClr val="accent5">
                    <a:lumMod val="50000"/>
                  </a:schemeClr>
                </a:solidFill>
              </a:rPr>
              <a:t>Need to evolve to better systems and better internet interface</a:t>
            </a:r>
          </a:p>
          <a:p>
            <a:pPr marL="0" indent="0" eaLnBrk="1" hangingPunct="1">
              <a:buNone/>
            </a:pPr>
            <a:endParaRPr lang="en-US" altLang="pt-BR" dirty="0" smtClean="0"/>
          </a:p>
          <a:p>
            <a:pPr lvl="3" algn="r" eaLnBrk="1" hangingPunct="1">
              <a:buFont typeface="Wingdings" panose="05000000000000000000" pitchFamily="2" charset="2"/>
              <a:buNone/>
            </a:pPr>
            <a:endParaRPr lang="en-US" altLang="pt-BR" dirty="0" smtClean="0"/>
          </a:p>
        </p:txBody>
      </p:sp>
    </p:spTree>
    <p:extLst>
      <p:ext uri="{BB962C8B-B14F-4D97-AF65-F5344CB8AC3E}">
        <p14:creationId xmlns:p14="http://schemas.microsoft.com/office/powerpoint/2010/main" val="6378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0" y="45720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pt-BR" sz="2400" dirty="0" smtClean="0"/>
              <a:t>New Amazon Monitoring concept under development:</a:t>
            </a:r>
            <a:r>
              <a:rPr lang="en-US" altLang="pt-BR" sz="2400" dirty="0"/>
              <a:t/>
            </a:r>
            <a:br>
              <a:rPr lang="en-US" altLang="pt-BR" sz="2400" dirty="0"/>
            </a:br>
            <a:r>
              <a:rPr lang="en-US" altLang="pt-BR" sz="2400" dirty="0" smtClean="0"/>
              <a:t>Three scales continuous monitoring system</a:t>
            </a:r>
            <a:endParaRPr lang="en-US" altLang="pt-BR" sz="2400" dirty="0"/>
          </a:p>
        </p:txBody>
      </p:sp>
      <p:sp>
        <p:nvSpPr>
          <p:cNvPr id="251907" name="Retângulo 1"/>
          <p:cNvSpPr>
            <a:spLocks noChangeArrowheads="1"/>
          </p:cNvSpPr>
          <p:nvPr/>
        </p:nvSpPr>
        <p:spPr bwMode="auto">
          <a:xfrm>
            <a:off x="5978525" y="3275014"/>
            <a:ext cx="234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Humnst777 BT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Humnst777 BT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Humnst777 BT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4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51908" name="CaixaDeTexto 5"/>
          <p:cNvSpPr txBox="1">
            <a:spLocks noChangeArrowheads="1"/>
          </p:cNvSpPr>
          <p:nvPr/>
        </p:nvSpPr>
        <p:spPr bwMode="auto">
          <a:xfrm>
            <a:off x="2438400" y="1243014"/>
            <a:ext cx="9613392" cy="615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Humnst777 BT" pitchFamily="34" charset="0"/>
              </a:defRPr>
            </a:lvl1pPr>
            <a:lvl2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Humnst777 BT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Humnst777 BT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 dirty="0">
                <a:solidFill>
                  <a:srgbClr val="0070C0"/>
                </a:solidFill>
                <a:latin typeface="Arial" panose="020B0604020202020204" pitchFamily="34" charset="0"/>
              </a:rPr>
              <a:t>DETER-A: </a:t>
            </a:r>
            <a:r>
              <a:rPr lang="pt-BR" altLang="pt-BR" sz="18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250 - 275 m </a:t>
            </a:r>
            <a:r>
              <a:rPr lang="pt-BR" altLang="pt-BR" sz="1800" b="1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resolution</a:t>
            </a:r>
            <a:r>
              <a:rPr lang="pt-BR" altLang="pt-BR" sz="18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 (in </a:t>
            </a:r>
            <a:r>
              <a:rPr lang="pt-BR" altLang="pt-BR" sz="1800" b="1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operation</a:t>
            </a:r>
            <a:r>
              <a:rPr lang="pt-BR" altLang="pt-BR" sz="18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, </a:t>
            </a:r>
            <a:r>
              <a:rPr lang="pt-BR" altLang="pt-BR" sz="1800" b="1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continuation</a:t>
            </a:r>
            <a:r>
              <a:rPr lang="pt-BR" altLang="pt-BR" sz="18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800" b="1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being</a:t>
            </a:r>
            <a:r>
              <a:rPr lang="pt-BR" altLang="pt-BR" sz="18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800" b="1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considered</a:t>
            </a:r>
            <a:r>
              <a:rPr lang="pt-BR" altLang="pt-BR" sz="1800" dirty="0" smtClean="0">
                <a:solidFill>
                  <a:srgbClr val="0070C0"/>
                </a:solidFill>
                <a:latin typeface="Arial" panose="020B0604020202020204" pitchFamily="34" charset="0"/>
              </a:rPr>
              <a:t>)</a:t>
            </a:r>
            <a:endParaRPr lang="pt-BR" altLang="pt-BR" sz="1800" b="1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Very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high rate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of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revisit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nearly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daily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pt-BR" altLang="pt-BR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Limmited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capacity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to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discriminate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type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of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activity</a:t>
            </a:r>
            <a:r>
              <a:rPr lang="pt-BR" altLang="pt-BR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–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produces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warning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with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accurate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position. </a:t>
            </a:r>
            <a:endParaRPr lang="pt-BR" altLang="pt-BR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Sensors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>
                <a:solidFill>
                  <a:srgbClr val="000000"/>
                </a:solidFill>
                <a:latin typeface="Arial" panose="020B0604020202020204" pitchFamily="34" charset="0"/>
              </a:rPr>
              <a:t>MODIS (250m) 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and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/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or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NPP </a:t>
            </a:r>
            <a:r>
              <a:rPr lang="pt-BR" altLang="pt-BR" sz="1600" dirty="0">
                <a:solidFill>
                  <a:srgbClr val="000000"/>
                </a:solidFill>
                <a:latin typeface="Arial" panose="020B0604020202020204" pitchFamily="34" charset="0"/>
              </a:rPr>
              <a:t>(275 m)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 dirty="0">
                <a:solidFill>
                  <a:srgbClr val="F2800E"/>
                </a:solidFill>
                <a:latin typeface="Arial" panose="020B0604020202020204" pitchFamily="34" charset="0"/>
              </a:rPr>
              <a:t>DETER-B: 60 </a:t>
            </a:r>
            <a:r>
              <a:rPr lang="pt-BR" altLang="pt-BR" sz="1800" b="1" dirty="0" smtClean="0">
                <a:solidFill>
                  <a:srgbClr val="F2800E"/>
                </a:solidFill>
                <a:latin typeface="Arial" panose="020B0604020202020204" pitchFamily="34" charset="0"/>
              </a:rPr>
              <a:t>m </a:t>
            </a:r>
            <a:r>
              <a:rPr lang="pt-BR" altLang="pt-BR" sz="1800" b="1" dirty="0" err="1" smtClean="0">
                <a:solidFill>
                  <a:srgbClr val="F2800E"/>
                </a:solidFill>
                <a:latin typeface="Arial" panose="020B0604020202020204" pitchFamily="34" charset="0"/>
              </a:rPr>
              <a:t>resolution</a:t>
            </a:r>
            <a:r>
              <a:rPr lang="pt-BR" altLang="pt-BR" sz="1800" b="1" dirty="0" smtClean="0">
                <a:solidFill>
                  <a:srgbClr val="F2800E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800" dirty="0" smtClean="0">
                <a:solidFill>
                  <a:srgbClr val="F2800E"/>
                </a:solidFill>
                <a:latin typeface="Arial" panose="020B0604020202020204" pitchFamily="34" charset="0"/>
              </a:rPr>
              <a:t>(in </a:t>
            </a:r>
            <a:r>
              <a:rPr lang="pt-BR" altLang="pt-BR" sz="1800" dirty="0" err="1" smtClean="0">
                <a:solidFill>
                  <a:srgbClr val="F2800E"/>
                </a:solidFill>
                <a:latin typeface="Arial" panose="020B0604020202020204" pitchFamily="34" charset="0"/>
              </a:rPr>
              <a:t>operation</a:t>
            </a:r>
            <a:r>
              <a:rPr lang="pt-BR" altLang="pt-BR" sz="1800" dirty="0" smtClean="0">
                <a:solidFill>
                  <a:srgbClr val="F2800E"/>
                </a:solidFill>
                <a:latin typeface="Arial" panose="020B0604020202020204" pitchFamily="34" charset="0"/>
              </a:rPr>
              <a:t>)</a:t>
            </a:r>
            <a:endParaRPr lang="pt-BR" altLang="pt-BR" sz="1800" b="1" dirty="0">
              <a:solidFill>
                <a:srgbClr val="F2800E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Moderate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rate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of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revisit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(2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to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5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days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pt-BR" altLang="pt-BR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Capacity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to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discriminate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and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accurately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map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types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of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activities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endParaRPr lang="pt-BR" altLang="pt-BR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Sensors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ResourceSat</a:t>
            </a:r>
            <a:r>
              <a:rPr lang="pt-BR" altLang="pt-BR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-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AWiFS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>
                <a:solidFill>
                  <a:srgbClr val="000000"/>
                </a:solidFill>
                <a:latin typeface="Arial" panose="020B0604020202020204" pitchFamily="34" charset="0"/>
              </a:rPr>
              <a:t>(56 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m), CBERS-WFI </a:t>
            </a:r>
            <a:r>
              <a:rPr lang="pt-BR" altLang="pt-BR" sz="1600" dirty="0">
                <a:solidFill>
                  <a:srgbClr val="000000"/>
                </a:solidFill>
                <a:latin typeface="Arial" panose="020B0604020202020204" pitchFamily="34" charset="0"/>
              </a:rPr>
              <a:t>(64 m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), Amazonia-1 (64 m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when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launchd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pt-BR" altLang="pt-BR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DETER-C: 20-30 m </a:t>
            </a:r>
            <a:r>
              <a:rPr lang="pt-BR" altLang="pt-BR" sz="18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resolution</a:t>
            </a:r>
            <a:r>
              <a:rPr lang="pt-BR" altLang="pt-BR" sz="1800" dirty="0" smtClean="0">
                <a:solidFill>
                  <a:srgbClr val="FF0000"/>
                </a:solidFill>
                <a:latin typeface="Arial" panose="020B0604020202020204" pitchFamily="34" charset="0"/>
              </a:rPr>
              <a:t> (</a:t>
            </a:r>
            <a:r>
              <a:rPr lang="pt-BR" altLang="pt-BR" sz="18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developed</a:t>
            </a:r>
            <a:r>
              <a:rPr lang="pt-BR" altLang="pt-BR" sz="1800" dirty="0" smtClean="0">
                <a:solidFill>
                  <a:srgbClr val="FF0000"/>
                </a:solidFill>
                <a:latin typeface="Arial" panose="020B0604020202020204" pitchFamily="34" charset="0"/>
              </a:rPr>
              <a:t> for </a:t>
            </a:r>
            <a:r>
              <a:rPr lang="pt-BR" altLang="pt-BR" sz="18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the</a:t>
            </a:r>
            <a:r>
              <a:rPr lang="pt-BR" altLang="pt-BR" sz="18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8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past</a:t>
            </a:r>
            <a:r>
              <a:rPr lang="pt-BR" altLang="pt-BR" sz="1800" dirty="0" smtClean="0">
                <a:solidFill>
                  <a:srgbClr val="FF0000"/>
                </a:solidFill>
                <a:latin typeface="Arial" panose="020B0604020202020204" pitchFamily="34" charset="0"/>
              </a:rPr>
              <a:t> 2 </a:t>
            </a:r>
            <a:r>
              <a:rPr lang="pt-BR" altLang="pt-BR" sz="18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years</a:t>
            </a:r>
            <a:r>
              <a:rPr lang="pt-BR" altLang="pt-BR" sz="1800" dirty="0" smtClean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pt-BR" altLang="pt-BR" sz="18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planned</a:t>
            </a:r>
            <a:r>
              <a:rPr lang="pt-BR" altLang="pt-BR" sz="18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8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operation</a:t>
            </a:r>
            <a:r>
              <a:rPr lang="pt-BR" altLang="pt-BR" sz="1800" dirty="0" smtClean="0">
                <a:solidFill>
                  <a:srgbClr val="FF0000"/>
                </a:solidFill>
                <a:latin typeface="Arial" panose="020B0604020202020204" pitchFamily="34" charset="0"/>
              </a:rPr>
              <a:t> in 2018)</a:t>
            </a:r>
            <a:endParaRPr lang="pt-BR" altLang="pt-BR" sz="18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Revisit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capability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depending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on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the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basket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of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sensors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available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Final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representation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of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activities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for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law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enformecement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and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mulltiple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use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accounting</a:t>
            </a:r>
            <a:endParaRPr lang="pt-BR" altLang="pt-BR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Sensors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Landsat</a:t>
            </a:r>
            <a:r>
              <a:rPr lang="pt-BR" altLang="pt-BR" sz="16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CBERS-MUX</a:t>
            </a:r>
            <a:r>
              <a:rPr lang="pt-BR" altLang="pt-BR" sz="16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ResourceSat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-LISS-III</a:t>
            </a: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Sentinel-2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is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being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considered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as data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source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for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validation</a:t>
            </a:r>
            <a:r>
              <a:rPr lang="pt-BR" altLang="pt-BR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purposes</a:t>
            </a:r>
            <a:endParaRPr lang="pt-BR" altLang="pt-BR" sz="1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026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954" name="Grupo 10"/>
          <p:cNvGrpSpPr>
            <a:grpSpLocks/>
          </p:cNvGrpSpPr>
          <p:nvPr/>
        </p:nvGrpSpPr>
        <p:grpSpPr bwMode="auto">
          <a:xfrm>
            <a:off x="1524001" y="0"/>
            <a:ext cx="2257425" cy="6858000"/>
            <a:chOff x="3031366" y="-24"/>
            <a:chExt cx="2257198" cy="6858025"/>
          </a:xfrm>
        </p:grpSpPr>
        <p:pic>
          <p:nvPicPr>
            <p:cNvPr id="253966" name="Picture 2" descr="C:\Users\cesar.guerreiro\Documents\PrintScreen Files\ScreenShot06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16" r="52074" b="15877"/>
            <a:stretch>
              <a:fillRect/>
            </a:stretch>
          </p:blipFill>
          <p:spPr bwMode="auto">
            <a:xfrm>
              <a:off x="3031366" y="7145"/>
              <a:ext cx="2257198" cy="6850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3967" name="CaixaDeTexto 5"/>
            <p:cNvSpPr txBox="1">
              <a:spLocks noChangeArrowheads="1"/>
            </p:cNvSpPr>
            <p:nvPr/>
          </p:nvSpPr>
          <p:spPr bwMode="auto">
            <a:xfrm>
              <a:off x="3137688" y="-24"/>
              <a:ext cx="2061448" cy="877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Humnst777 BT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Humnst777 BT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Humnst777 BT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Humnst777 B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Humnst777 B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Humnst777 B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Humnst777 B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Humnst777 B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2200" b="1">
                  <a:solidFill>
                    <a:srgbClr val="FFFFFF"/>
                  </a:solidFill>
                </a:rPr>
                <a:t>DETER-A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700" b="1">
                <a:solidFill>
                  <a:srgbClr val="FFFFFF"/>
                </a:solidFill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2200" b="1">
                  <a:solidFill>
                    <a:srgbClr val="FFFFFF"/>
                  </a:solidFill>
                </a:rPr>
                <a:t>MODIS (Terra)</a:t>
              </a:r>
              <a:endParaRPr lang="en-US" altLang="pt-BR" sz="2200" b="1">
                <a:solidFill>
                  <a:srgbClr val="FFFFFF"/>
                </a:solidFill>
              </a:endParaRPr>
            </a:p>
          </p:txBody>
        </p:sp>
        <p:sp>
          <p:nvSpPr>
            <p:cNvPr id="253968" name="CaixaDeTexto 7"/>
            <p:cNvSpPr txBox="1">
              <a:spLocks noChangeArrowheads="1"/>
            </p:cNvSpPr>
            <p:nvPr/>
          </p:nvSpPr>
          <p:spPr bwMode="auto">
            <a:xfrm>
              <a:off x="3469016" y="6237312"/>
              <a:ext cx="1675291" cy="430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Humnst777 BT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Humnst777 BT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Humnst777 BT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Humnst777 B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Humnst777 B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Humnst777 B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Humnst777 B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Humnst777 BT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2200" b="1">
                  <a:solidFill>
                    <a:srgbClr val="FFFFFF"/>
                  </a:solidFill>
                </a:rPr>
                <a:t>250 metros</a:t>
              </a:r>
              <a:endParaRPr lang="en-US" altLang="pt-BR" sz="2200" b="1">
                <a:solidFill>
                  <a:srgbClr val="FFFFFF"/>
                </a:solidFill>
              </a:endParaRPr>
            </a:p>
          </p:txBody>
        </p:sp>
      </p:grpSp>
      <p:pic>
        <p:nvPicPr>
          <p:cNvPr id="253955" name="Picture 4" descr="C:\Users\cesar.guerreiro\Documents\PrintScreen Files\ScreenShot06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3" r="51349" b="16463"/>
          <a:stretch>
            <a:fillRect/>
          </a:stretch>
        </p:blipFill>
        <p:spPr bwMode="auto">
          <a:xfrm>
            <a:off x="3776664" y="7938"/>
            <a:ext cx="2319337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6" name="CaixaDeTexto 6"/>
          <p:cNvSpPr txBox="1">
            <a:spLocks noChangeArrowheads="1"/>
          </p:cNvSpPr>
          <p:nvPr/>
        </p:nvSpPr>
        <p:spPr bwMode="auto">
          <a:xfrm>
            <a:off x="3648076" y="357189"/>
            <a:ext cx="25701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Humnst777 BT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Humnst777 BT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Humnst777 BT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200" b="1">
                <a:solidFill>
                  <a:srgbClr val="FFFFFF"/>
                </a:solidFill>
              </a:rPr>
              <a:t>AWiFS (ResourceSat-2)</a:t>
            </a:r>
            <a:endParaRPr lang="en-US" altLang="pt-BR" sz="2200" b="1">
              <a:solidFill>
                <a:srgbClr val="FFFFFF"/>
              </a:solidFill>
            </a:endParaRPr>
          </a:p>
        </p:txBody>
      </p:sp>
      <p:sp>
        <p:nvSpPr>
          <p:cNvPr id="253957" name="CaixaDeTexto 8"/>
          <p:cNvSpPr txBox="1">
            <a:spLocks noChangeArrowheads="1"/>
          </p:cNvSpPr>
          <p:nvPr/>
        </p:nvSpPr>
        <p:spPr bwMode="auto">
          <a:xfrm>
            <a:off x="4281488" y="6237289"/>
            <a:ext cx="151836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Humnst777 BT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Humnst777 BT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Humnst777 BT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200" b="1">
                <a:solidFill>
                  <a:srgbClr val="FFFFFF"/>
                </a:solidFill>
              </a:rPr>
              <a:t>56 metros</a:t>
            </a:r>
            <a:endParaRPr lang="en-US" altLang="pt-BR" sz="2200" b="1">
              <a:solidFill>
                <a:srgbClr val="FFFFFF"/>
              </a:solidFill>
            </a:endParaRPr>
          </a:p>
        </p:txBody>
      </p:sp>
      <p:grpSp>
        <p:nvGrpSpPr>
          <p:cNvPr id="253958" name="Grupo 4"/>
          <p:cNvGrpSpPr>
            <a:grpSpLocks/>
          </p:cNvGrpSpPr>
          <p:nvPr/>
        </p:nvGrpSpPr>
        <p:grpSpPr bwMode="auto">
          <a:xfrm>
            <a:off x="8382001" y="0"/>
            <a:ext cx="2281671" cy="6858000"/>
            <a:chOff x="737732" y="-24"/>
            <a:chExt cx="2281141" cy="6858025"/>
          </a:xfrm>
        </p:grpSpPr>
        <p:pic>
          <p:nvPicPr>
            <p:cNvPr id="253963" name="Picture 3" descr="C:\Users\cesar.guerreiro\Documents\PrintScreen Files\ScreenShot069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35" t="7515" r="43172" b="9152"/>
            <a:stretch>
              <a:fillRect/>
            </a:stretch>
          </p:blipFill>
          <p:spPr bwMode="auto">
            <a:xfrm>
              <a:off x="737732" y="0"/>
              <a:ext cx="2279120" cy="6858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3964" name="CaixaDeTexto 1"/>
            <p:cNvSpPr txBox="1">
              <a:spLocks noChangeArrowheads="1"/>
            </p:cNvSpPr>
            <p:nvPr/>
          </p:nvSpPr>
          <p:spPr bwMode="auto">
            <a:xfrm>
              <a:off x="774870" y="-24"/>
              <a:ext cx="2244003" cy="784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Humnst777 BT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Humnst777 BT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Humnst777 BT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Humnst777 B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Humnst777 B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Humnst777 B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Humnst777 B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Humnst777 B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2200" b="1">
                  <a:solidFill>
                    <a:srgbClr val="FFFFFF"/>
                  </a:solidFill>
                </a:rPr>
                <a:t>DETER-C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100" b="1">
                <a:solidFill>
                  <a:srgbClr val="FFFFFF"/>
                </a:solidFill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2200" b="1">
                  <a:solidFill>
                    <a:srgbClr val="FFFFFF"/>
                  </a:solidFill>
                </a:rPr>
                <a:t>OLI (Landsat 8)</a:t>
              </a:r>
              <a:endParaRPr lang="en-US" altLang="pt-BR" sz="2200" b="1">
                <a:solidFill>
                  <a:srgbClr val="FFFFFF"/>
                </a:solidFill>
              </a:endParaRPr>
            </a:p>
          </p:txBody>
        </p:sp>
        <p:sp>
          <p:nvSpPr>
            <p:cNvPr id="253965" name="CaixaDeTexto 9"/>
            <p:cNvSpPr txBox="1">
              <a:spLocks noChangeArrowheads="1"/>
            </p:cNvSpPr>
            <p:nvPr/>
          </p:nvSpPr>
          <p:spPr bwMode="auto">
            <a:xfrm>
              <a:off x="1350406" y="6203542"/>
              <a:ext cx="1518011" cy="430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Humnst777 BT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Humnst777 BT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Humnst777 BT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Humnst777 B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Humnst777 B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Humnst777 B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Humnst777 B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Humnst777 BT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2200" b="1">
                  <a:solidFill>
                    <a:srgbClr val="FFFFFF"/>
                  </a:solidFill>
                </a:rPr>
                <a:t>30 metros</a:t>
              </a:r>
              <a:endParaRPr lang="en-US" altLang="pt-BR" sz="2200" b="1">
                <a:solidFill>
                  <a:srgbClr val="FFFFFF"/>
                </a:solidFill>
              </a:endParaRPr>
            </a:p>
          </p:txBody>
        </p:sp>
      </p:grpSp>
      <p:pic>
        <p:nvPicPr>
          <p:cNvPr id="253959" name="Picture 3" descr="C:\Users\cesar.guerreiro\Documents\PrintScreen Files\ScreenShot06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8" r="51646" b="16544"/>
          <a:stretch>
            <a:fillRect/>
          </a:stretch>
        </p:blipFill>
        <p:spPr bwMode="auto">
          <a:xfrm>
            <a:off x="6113464" y="14288"/>
            <a:ext cx="2268537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60" name="CaixaDeTexto 14"/>
          <p:cNvSpPr txBox="1">
            <a:spLocks noChangeArrowheads="1"/>
          </p:cNvSpPr>
          <p:nvPr/>
        </p:nvSpPr>
        <p:spPr bwMode="auto">
          <a:xfrm>
            <a:off x="6310313" y="357189"/>
            <a:ext cx="220765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Humnst777 BT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Humnst777 BT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Humnst777 BT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200" b="1">
                <a:solidFill>
                  <a:srgbClr val="FFFFFF"/>
                </a:solidFill>
              </a:rPr>
              <a:t>WFI (CBERS-4)</a:t>
            </a:r>
            <a:endParaRPr lang="en-US" altLang="pt-BR" sz="2200" b="1">
              <a:solidFill>
                <a:srgbClr val="FFFFFF"/>
              </a:solidFill>
            </a:endParaRPr>
          </a:p>
        </p:txBody>
      </p:sp>
      <p:sp>
        <p:nvSpPr>
          <p:cNvPr id="253961" name="CaixaDeTexto 15"/>
          <p:cNvSpPr txBox="1">
            <a:spLocks noChangeArrowheads="1"/>
          </p:cNvSpPr>
          <p:nvPr/>
        </p:nvSpPr>
        <p:spPr bwMode="auto">
          <a:xfrm>
            <a:off x="6537325" y="6203951"/>
            <a:ext cx="151836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Humnst777 BT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Humnst777 BT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Humnst777 BT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200" b="1">
                <a:solidFill>
                  <a:srgbClr val="FFFFFF"/>
                </a:solidFill>
              </a:rPr>
              <a:t>64 metros</a:t>
            </a:r>
            <a:endParaRPr lang="en-US" altLang="pt-BR" sz="2200" b="1">
              <a:solidFill>
                <a:srgbClr val="FFFFFF"/>
              </a:solidFill>
            </a:endParaRPr>
          </a:p>
        </p:txBody>
      </p:sp>
      <p:sp>
        <p:nvSpPr>
          <p:cNvPr id="253962" name="CaixaDeTexto 16"/>
          <p:cNvSpPr txBox="1">
            <a:spLocks noChangeArrowheads="1"/>
          </p:cNvSpPr>
          <p:nvPr/>
        </p:nvSpPr>
        <p:spPr bwMode="auto">
          <a:xfrm>
            <a:off x="5286407" y="33339"/>
            <a:ext cx="143821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Humnst777 BT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Humnst777 BT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Humnst777 BT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200" b="1">
                <a:solidFill>
                  <a:srgbClr val="FFFFFF"/>
                </a:solidFill>
              </a:rPr>
              <a:t>DETER-B</a:t>
            </a:r>
          </a:p>
        </p:txBody>
      </p:sp>
    </p:spTree>
    <p:extLst>
      <p:ext uri="{BB962C8B-B14F-4D97-AF65-F5344CB8AC3E}">
        <p14:creationId xmlns:p14="http://schemas.microsoft.com/office/powerpoint/2010/main" val="35513599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Pixel">
  <a:themeElements>
    <a:clrScheme name="2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2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2084</TotalTime>
  <Words>615</Words>
  <Application>Microsoft Office PowerPoint</Application>
  <PresentationFormat>Widescreen</PresentationFormat>
  <Paragraphs>132</Paragraphs>
  <Slides>17</Slides>
  <Notes>9</Notes>
  <HiddenSlides>0</HiddenSlides>
  <MMClips>0</MMClips>
  <ScaleCrop>false</ScaleCrop>
  <HeadingPairs>
    <vt:vector size="8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9" baseType="lpstr">
      <vt:lpstr>Arial</vt:lpstr>
      <vt:lpstr>Arial Black</vt:lpstr>
      <vt:lpstr>Calibri</vt:lpstr>
      <vt:lpstr>Humnst777 BT</vt:lpstr>
      <vt:lpstr>Microsoft Sans Serif</vt:lpstr>
      <vt:lpstr>Tahoma</vt:lpstr>
      <vt:lpstr>Times New Roman</vt:lpstr>
      <vt:lpstr>Verdana</vt:lpstr>
      <vt:lpstr>Wingdings</vt:lpstr>
      <vt:lpstr>ZapfHumnst BT</vt:lpstr>
      <vt:lpstr>2_Pixel</vt:lpstr>
      <vt:lpstr>Documento</vt:lpstr>
      <vt:lpstr>   User Needs Assessment around Early Warning Forest Systems  The Brazilian Experience  </vt:lpstr>
      <vt:lpstr>DETER system   A mutiscale early warning system for law enforcement</vt:lpstr>
      <vt:lpstr>DETER-A  (MODIS 2004-present) </vt:lpstr>
      <vt:lpstr>Apresentação do PowerPoint</vt:lpstr>
      <vt:lpstr>Apresentação do PowerPoint</vt:lpstr>
      <vt:lpstr>Apresentação do PowerPoint</vt:lpstr>
      <vt:lpstr>Limitations of DETER-A </vt:lpstr>
      <vt:lpstr>New Amazon Monitoring concept under development: Three scales continuous monitoring system</vt:lpstr>
      <vt:lpstr>Apresentação do PowerPoint</vt:lpstr>
      <vt:lpstr>Activity classes mapped in DETER B and C</vt:lpstr>
      <vt:lpstr>Apresentação do PowerPoint</vt:lpstr>
      <vt:lpstr>Apresentação do PowerPoint</vt:lpstr>
      <vt:lpstr>TerraBrasilis Platform – Data access and on-line consultation</vt:lpstr>
      <vt:lpstr>Interface for geographical data presentation</vt:lpstr>
      <vt:lpstr>Apresentação do PowerPoint</vt:lpstr>
      <vt:lpstr>Interface for DETER-B and C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Dalton</dc:creator>
  <cp:lastModifiedBy>Dalton</cp:lastModifiedBy>
  <cp:revision>53</cp:revision>
  <dcterms:created xsi:type="dcterms:W3CDTF">2017-05-08T13:01:53Z</dcterms:created>
  <dcterms:modified xsi:type="dcterms:W3CDTF">2018-03-12T18:06:15Z</dcterms:modified>
</cp:coreProperties>
</file>