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43" r:id="rId2"/>
  </p:sldMasterIdLst>
  <p:notesMasterIdLst>
    <p:notesMasterId r:id="rId29"/>
  </p:notesMasterIdLst>
  <p:handoutMasterIdLst>
    <p:handoutMasterId r:id="rId30"/>
  </p:handoutMasterIdLst>
  <p:sldIdLst>
    <p:sldId id="339" r:id="rId3"/>
    <p:sldId id="1156" r:id="rId4"/>
    <p:sldId id="1157" r:id="rId5"/>
    <p:sldId id="1160" r:id="rId6"/>
    <p:sldId id="1159" r:id="rId7"/>
    <p:sldId id="1161" r:id="rId8"/>
    <p:sldId id="1162" r:id="rId9"/>
    <p:sldId id="1133" r:id="rId10"/>
    <p:sldId id="640" r:id="rId11"/>
    <p:sldId id="1141" r:id="rId12"/>
    <p:sldId id="1140" r:id="rId13"/>
    <p:sldId id="1132" r:id="rId14"/>
    <p:sldId id="743" r:id="rId15"/>
    <p:sldId id="1139" r:id="rId16"/>
    <p:sldId id="1020" r:id="rId17"/>
    <p:sldId id="1142" r:id="rId18"/>
    <p:sldId id="1143" r:id="rId19"/>
    <p:sldId id="1144" r:id="rId20"/>
    <p:sldId id="1145" r:id="rId21"/>
    <p:sldId id="1147" r:id="rId22"/>
    <p:sldId id="1149" r:id="rId23"/>
    <p:sldId id="1150" r:id="rId24"/>
    <p:sldId id="1151" r:id="rId25"/>
    <p:sldId id="1152" r:id="rId26"/>
    <p:sldId id="1153" r:id="rId27"/>
    <p:sldId id="1154" r:id="rId28"/>
  </p:sldIdLst>
  <p:sldSz cx="12192000" cy="6858000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s (CTR), Douglas" initials="D(D" lastIdx="2" clrIdx="0">
    <p:extLst>
      <p:ext uri="{19B8F6BF-5375-455C-9EA6-DF929625EA0E}">
        <p15:presenceInfo xmlns:p15="http://schemas.microsoft.com/office/powerpoint/2012/main" userId="S-1-5-21-3697291689-1161744426-439199626-59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CC00"/>
    <a:srgbClr val="FFFF00"/>
    <a:srgbClr val="F8F8F8"/>
    <a:srgbClr val="E10A05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2280" autoAdjust="0"/>
  </p:normalViewPr>
  <p:slideViewPr>
    <p:cSldViewPr>
      <p:cViewPr varScale="1">
        <p:scale>
          <a:sx n="68" d="100"/>
          <a:sy n="68" d="100"/>
        </p:scale>
        <p:origin x="9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Total Scenes Per Day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'Scenes per Day'!$B$32:$B$62</c:f>
              <c:numCache>
                <c:formatCode>m/d/yyyy</c:formatCode>
                <c:ptCount val="31"/>
                <c:pt idx="0">
                  <c:v>43070</c:v>
                </c:pt>
                <c:pt idx="1">
                  <c:v>43071</c:v>
                </c:pt>
                <c:pt idx="2">
                  <c:v>43072</c:v>
                </c:pt>
                <c:pt idx="3">
                  <c:v>43073</c:v>
                </c:pt>
                <c:pt idx="4">
                  <c:v>43074</c:v>
                </c:pt>
                <c:pt idx="5">
                  <c:v>43075</c:v>
                </c:pt>
                <c:pt idx="6">
                  <c:v>43076</c:v>
                </c:pt>
                <c:pt idx="7">
                  <c:v>43077</c:v>
                </c:pt>
                <c:pt idx="8">
                  <c:v>43078</c:v>
                </c:pt>
                <c:pt idx="9">
                  <c:v>43079</c:v>
                </c:pt>
                <c:pt idx="10">
                  <c:v>43080</c:v>
                </c:pt>
                <c:pt idx="11">
                  <c:v>43081</c:v>
                </c:pt>
                <c:pt idx="12">
                  <c:v>43082</c:v>
                </c:pt>
                <c:pt idx="13">
                  <c:v>43083</c:v>
                </c:pt>
                <c:pt idx="14">
                  <c:v>43084</c:v>
                </c:pt>
                <c:pt idx="15">
                  <c:v>43085</c:v>
                </c:pt>
                <c:pt idx="16">
                  <c:v>43086</c:v>
                </c:pt>
                <c:pt idx="17">
                  <c:v>43087</c:v>
                </c:pt>
                <c:pt idx="18">
                  <c:v>43088</c:v>
                </c:pt>
                <c:pt idx="19">
                  <c:v>43089</c:v>
                </c:pt>
                <c:pt idx="20">
                  <c:v>43090</c:v>
                </c:pt>
                <c:pt idx="21">
                  <c:v>43091</c:v>
                </c:pt>
                <c:pt idx="22">
                  <c:v>43092</c:v>
                </c:pt>
                <c:pt idx="23">
                  <c:v>43093</c:v>
                </c:pt>
                <c:pt idx="24">
                  <c:v>43094</c:v>
                </c:pt>
                <c:pt idx="25">
                  <c:v>43095</c:v>
                </c:pt>
                <c:pt idx="26">
                  <c:v>43096</c:v>
                </c:pt>
                <c:pt idx="27">
                  <c:v>43097</c:v>
                </c:pt>
                <c:pt idx="28">
                  <c:v>43098</c:v>
                </c:pt>
                <c:pt idx="29">
                  <c:v>43099</c:v>
                </c:pt>
                <c:pt idx="30">
                  <c:v>43100</c:v>
                </c:pt>
              </c:numCache>
            </c:numRef>
          </c:cat>
          <c:val>
            <c:numRef>
              <c:f>'Scenes per Day'!$C$32:$C$62</c:f>
              <c:numCache>
                <c:formatCode>General</c:formatCode>
                <c:ptCount val="31"/>
                <c:pt idx="0">
                  <c:v>708</c:v>
                </c:pt>
                <c:pt idx="1">
                  <c:v>725</c:v>
                </c:pt>
                <c:pt idx="2">
                  <c:v>634</c:v>
                </c:pt>
                <c:pt idx="3">
                  <c:v>709</c:v>
                </c:pt>
                <c:pt idx="4">
                  <c:v>665</c:v>
                </c:pt>
                <c:pt idx="5">
                  <c:v>726</c:v>
                </c:pt>
                <c:pt idx="6">
                  <c:v>626</c:v>
                </c:pt>
                <c:pt idx="7">
                  <c:v>632</c:v>
                </c:pt>
                <c:pt idx="8">
                  <c:v>664</c:v>
                </c:pt>
                <c:pt idx="9">
                  <c:v>653</c:v>
                </c:pt>
                <c:pt idx="10">
                  <c:v>670</c:v>
                </c:pt>
                <c:pt idx="11">
                  <c:v>639</c:v>
                </c:pt>
                <c:pt idx="12">
                  <c:v>640</c:v>
                </c:pt>
                <c:pt idx="13">
                  <c:v>654</c:v>
                </c:pt>
                <c:pt idx="14">
                  <c:v>645</c:v>
                </c:pt>
                <c:pt idx="15">
                  <c:v>680</c:v>
                </c:pt>
                <c:pt idx="16">
                  <c:v>726</c:v>
                </c:pt>
                <c:pt idx="17">
                  <c:v>731</c:v>
                </c:pt>
                <c:pt idx="18">
                  <c:v>592</c:v>
                </c:pt>
                <c:pt idx="19">
                  <c:v>652</c:v>
                </c:pt>
                <c:pt idx="20">
                  <c:v>559</c:v>
                </c:pt>
                <c:pt idx="21">
                  <c:v>644</c:v>
                </c:pt>
                <c:pt idx="22">
                  <c:v>633</c:v>
                </c:pt>
                <c:pt idx="23">
                  <c:v>634</c:v>
                </c:pt>
                <c:pt idx="24">
                  <c:v>658</c:v>
                </c:pt>
                <c:pt idx="25">
                  <c:v>640</c:v>
                </c:pt>
                <c:pt idx="26">
                  <c:v>657</c:v>
                </c:pt>
                <c:pt idx="27">
                  <c:v>628</c:v>
                </c:pt>
                <c:pt idx="28">
                  <c:v>629</c:v>
                </c:pt>
                <c:pt idx="29">
                  <c:v>638</c:v>
                </c:pt>
                <c:pt idx="30">
                  <c:v>649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E8-441E-8A33-F170DEAE0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898328"/>
        <c:axId val="128981872"/>
      </c:lineChart>
      <c:dateAx>
        <c:axId val="129898328"/>
        <c:scaling>
          <c:orientation val="minMax"/>
        </c:scaling>
        <c:delete val="0"/>
        <c:axPos val="b"/>
        <c:numFmt formatCode="mm/dd/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81872"/>
        <c:crosses val="autoZero"/>
        <c:auto val="1"/>
        <c:lblOffset val="100"/>
        <c:baseTimeUnit val="days"/>
      </c:dateAx>
      <c:valAx>
        <c:axId val="128981872"/>
        <c:scaling>
          <c:orientation val="minMax"/>
          <c:min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9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t" anchorCtr="0" compatLnSpc="1">
            <a:prstTxWarp prst="textNoShape">
              <a:avLst/>
            </a:prstTxWarp>
          </a:bodyPr>
          <a:lstStyle>
            <a:lvl1pPr defTabSz="92729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t" anchorCtr="0" compatLnSpc="1">
            <a:prstTxWarp prst="textNoShape">
              <a:avLst/>
            </a:prstTxWarp>
          </a:bodyPr>
          <a:lstStyle>
            <a:lvl1pPr algn="r" defTabSz="92729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b" anchorCtr="0" compatLnSpc="1">
            <a:prstTxWarp prst="textNoShape">
              <a:avLst/>
            </a:prstTxWarp>
          </a:bodyPr>
          <a:lstStyle>
            <a:lvl1pPr defTabSz="92729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745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b" anchorCtr="0" compatLnSpc="1">
            <a:prstTxWarp prst="textNoShape">
              <a:avLst/>
            </a:prstTxWarp>
          </a:bodyPr>
          <a:lstStyle>
            <a:lvl1pPr algn="r" defTabSz="927298" eaLnBrk="1" hangingPunct="1">
              <a:defRPr sz="1200" b="0"/>
            </a:lvl1pPr>
          </a:lstStyle>
          <a:p>
            <a:pPr>
              <a:defRPr/>
            </a:pPr>
            <a:fld id="{353BEF38-AF56-4B26-84F2-E2D405F43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4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t" anchorCtr="0" compatLnSpc="1">
            <a:prstTxWarp prst="textNoShape">
              <a:avLst/>
            </a:prstTxWarp>
          </a:bodyPr>
          <a:lstStyle>
            <a:lvl1pPr defTabSz="92729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t" anchorCtr="0" compatLnSpc="1">
            <a:prstTxWarp prst="textNoShape">
              <a:avLst/>
            </a:prstTxWarp>
          </a:bodyPr>
          <a:lstStyle>
            <a:lvl1pPr algn="r" defTabSz="92729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96913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b" anchorCtr="0" compatLnSpc="1">
            <a:prstTxWarp prst="textNoShape">
              <a:avLst/>
            </a:prstTxWarp>
          </a:bodyPr>
          <a:lstStyle>
            <a:lvl1pPr defTabSz="92729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745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8" tIns="46433" rIns="92868" bIns="46433" numCol="1" anchor="b" anchorCtr="0" compatLnSpc="1">
            <a:prstTxWarp prst="textNoShape">
              <a:avLst/>
            </a:prstTxWarp>
          </a:bodyPr>
          <a:lstStyle>
            <a:lvl1pPr algn="r" defTabSz="927298" eaLnBrk="1" hangingPunct="1">
              <a:defRPr sz="1200" b="0"/>
            </a:lvl1pPr>
          </a:lstStyle>
          <a:p>
            <a:pPr>
              <a:defRPr/>
            </a:pPr>
            <a:fld id="{237BDB4E-EC26-4716-91EE-6E7DCF6B2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42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953-2CE2-0043-A334-A060A269F2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37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023" indent="-286163" defTabSz="93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652" indent="-228931" defTabSz="93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511" indent="-228931" defTabSz="93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372" indent="-228931" defTabSz="93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232" indent="-228931" algn="ctr" defTabSz="9316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093" indent="-228931" algn="ctr" defTabSz="9316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3955" indent="-228931" algn="ctr" defTabSz="9316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1814" indent="-228931" algn="ctr" defTabSz="9316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AEC12B-13A8-1142-922E-AC0072DB173B}" type="slidenum">
              <a:rPr lang="en-US" sz="1200">
                <a:cs typeface="Arial" charset="0"/>
              </a:rPr>
              <a:pPr eaLnBrk="1" hangingPunct="1"/>
              <a:t>20</a:t>
            </a:fld>
            <a:endParaRPr lang="en-US" sz="1200" dirty="0">
              <a:cs typeface="Arial" charset="0"/>
            </a:endParaRPr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63231" y="8838576"/>
            <a:ext cx="3047170" cy="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4" tIns="45772" rIns="91544" bIns="45772" anchor="b"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61BA69C-6CF2-0C46-8693-29A02065C551}" type="slidenum">
              <a:rPr lang="en-US" sz="1800"/>
              <a:pPr algn="r" eaLnBrk="1" hangingPunct="1"/>
              <a:t>20</a:t>
            </a:fld>
            <a:endParaRPr lang="en-US" sz="18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91" y="4419287"/>
            <a:ext cx="5187823" cy="41903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4" rIns="91544"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0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6396" indent="-298614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4454" indent="-238891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2236" indent="-238891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50017" indent="-238891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7798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05580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83362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61144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2F23490-0EBF-42C3-BA90-504DE2B44066}" type="slidenum">
              <a:rPr lang="en-US" altLang="en-US" sz="1300"/>
              <a:pPr eaLnBrk="1" hangingPunct="1">
                <a:defRPr/>
              </a:pPr>
              <a:t>3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64978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Final – circled month is reporting date used for LTWG #23 (April)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Date of LTWG #23 presentations was 9 June 2014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41763" y="8782050"/>
            <a:ext cx="3016250" cy="461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76" tIns="43787" rIns="87576" bIns="43787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613" indent="-27146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indent="-217488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0350" indent="-217488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0088" indent="-217488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72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44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6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8888" indent="-217488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6E036-6971-415D-BE8E-81AA69D89DA9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449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3225" y="696913"/>
            <a:ext cx="6178550" cy="347662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4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64AF-67D7-4DAA-B237-275120B96A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3225" y="696913"/>
            <a:ext cx="6178550" cy="347662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701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701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9463" indent="-227013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35EC5-8482-4A87-92C0-D5D4C7564434}" type="slidenum">
              <a:rPr lang="en-US" altLang="en-US" b="0" smtClean="0"/>
              <a:pPr/>
              <a:t>13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07998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BDB4E-EC26-4716-91EE-6E7DCF6B231F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926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DA59-FED4-AC42-AEC3-5E51408B9C60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8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EC438-3F5F-4BF4-8F5B-35952582748F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36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2235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6156326"/>
            <a:ext cx="345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/>
              <a:t>U.S. Department of the Interior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/>
              <a:t>U.S. Geological Survey</a:t>
            </a:r>
          </a:p>
        </p:txBody>
      </p:sp>
      <p:pic>
        <p:nvPicPr>
          <p:cNvPr id="6" name="Picture 23" descr="banne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1219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556000"/>
            <a:ext cx="11379200" cy="61753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2133600"/>
            <a:ext cx="113792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8957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4583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177800"/>
            <a:ext cx="2794000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"/>
            <a:ext cx="8178800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8529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7800"/>
            <a:ext cx="11176000" cy="663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143000"/>
            <a:ext cx="5486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486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7179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7800"/>
            <a:ext cx="11176000" cy="663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143000"/>
            <a:ext cx="11176000" cy="4953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3140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TBH1RLIMy2OaAzPlulS_N065aHkPMUuFUYl11uAZwnj8ev3S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283" y="5046663"/>
            <a:ext cx="2298568" cy="13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nasa-logo-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68976"/>
            <a:ext cx="819151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dcx.oulu.fi/img/usgs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40414"/>
            <a:ext cx="167851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Projects\L8 Ops\Data\107-71-LS8-2013512-land and water stretch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283" y="3465515"/>
            <a:ext cx="1940850" cy="14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69996"/>
            <a:ext cx="10744200" cy="1470025"/>
          </a:xfrm>
        </p:spPr>
        <p:txBody>
          <a:bodyPr/>
          <a:lstStyle>
            <a:lvl1pPr>
              <a:defRPr sz="3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3252020"/>
            <a:ext cx="8448370" cy="1654278"/>
          </a:xfrm>
        </p:spPr>
        <p:txBody>
          <a:bodyPr anchor="ctr"/>
          <a:lstStyle>
            <a:lvl1pPr marL="0" indent="0" algn="l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5053778"/>
            <a:ext cx="3530600" cy="609600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4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 txBox="1">
            <a:spLocks/>
          </p:cNvSpPr>
          <p:nvPr userDrawn="1"/>
        </p:nvSpPr>
        <p:spPr>
          <a:xfrm>
            <a:off x="11074400" y="6326189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0097A35-407F-4FB7-A96A-E5207533391E}" type="slidenum">
              <a:rPr lang="en-US" sz="1050" smtClean="0"/>
              <a:pPr>
                <a:defRPr/>
              </a:pPr>
              <a:t>‹#›</a:t>
            </a:fld>
            <a:endParaRPr lang="en-US" sz="105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05885" y="1252728"/>
            <a:ext cx="11224152" cy="4846320"/>
          </a:xfrm>
        </p:spPr>
        <p:txBody>
          <a:bodyPr/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0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885" y="1252728"/>
            <a:ext cx="5532120" cy="48463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919" y="1248119"/>
            <a:ext cx="5532120" cy="48463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3D43-ECAA-493C-87F0-CE3BA7F16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0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167F-47D3-4D73-88ED-2856F6C7D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5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27200" y="3124200"/>
            <a:ext cx="8534400" cy="5334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9B95-1E2D-45D8-8A83-78D23A80F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5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7A99-D56F-4E7A-A06D-C2556CC9C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0360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5885" y="1252728"/>
            <a:ext cx="11224155" cy="2331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885" y="3736727"/>
            <a:ext cx="11224155" cy="2331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2DE0-7079-410B-8FA3-FCA6B998D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7800"/>
            <a:ext cx="11176000" cy="663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143000"/>
            <a:ext cx="5486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486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EAEF-C0A1-4311-9304-168750B9D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00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74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 txBox="1">
            <a:spLocks/>
          </p:cNvSpPr>
          <p:nvPr userDrawn="1"/>
        </p:nvSpPr>
        <p:spPr>
          <a:xfrm>
            <a:off x="11074400" y="6326189"/>
            <a:ext cx="533400" cy="36512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C9A72CC6-857C-432A-99DB-45D7DC72921D}" type="slidenum">
              <a:rPr lang="en-US" altLang="en-US" sz="1000" smtClean="0">
                <a:solidFill>
                  <a:srgbClr val="898989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05885" y="1252728"/>
            <a:ext cx="11224152" cy="4846320"/>
          </a:xfrm>
        </p:spPr>
        <p:txBody>
          <a:bodyPr/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42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9696534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23379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486835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6825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43000"/>
            <a:ext cx="5486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486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1299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2052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6918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520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3991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0865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vert mont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43000"/>
            <a:ext cx="1117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77800"/>
            <a:ext cx="11176000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846234" y="6423026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FF9D715-E770-4E29-93E3-B318325EC543}" type="slidenum">
              <a:rPr lang="en-US" altLang="en-US" sz="1000" b="0" smtClean="0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US" altLang="en-US" sz="1000" b="0" dirty="0">
              <a:solidFill>
                <a:schemeClr val="tx2"/>
              </a:solidFill>
            </a:endParaRPr>
          </a:p>
        </p:txBody>
      </p:sp>
      <p:pic>
        <p:nvPicPr>
          <p:cNvPr id="1030" name="Picture 24" descr="ident348fromlendalK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5"/>
          <a:stretch>
            <a:fillRect/>
          </a:stretch>
        </p:blipFill>
        <p:spPr bwMode="auto">
          <a:xfrm>
            <a:off x="609600" y="6324601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609600" y="990600"/>
            <a:ext cx="1036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609600" y="6019800"/>
            <a:ext cx="1036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27"/>
          <p:cNvSpPr txBox="1">
            <a:spLocks noChangeArrowheads="1"/>
          </p:cNvSpPr>
          <p:nvPr/>
        </p:nvSpPr>
        <p:spPr bwMode="auto">
          <a:xfrm>
            <a:off x="8244417" y="6248400"/>
            <a:ext cx="2606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/>
              <a:t>Landsat Project - Monthly Report</a:t>
            </a:r>
          </a:p>
          <a:p>
            <a:pPr eaLnBrk="1" hangingPunct="1">
              <a:defRPr/>
            </a:pPr>
            <a:r>
              <a:rPr lang="en-US" altLang="en-US" sz="1200" dirty="0"/>
              <a:t>October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</p:sldLayoutIdLst>
  <p:transition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5885" y="354013"/>
            <a:ext cx="843491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5884" y="1250950"/>
            <a:ext cx="1122468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23" descr="nasa-logo-l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7" y="6151564"/>
            <a:ext cx="569384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6"/>
          <p:cNvSpPr>
            <a:spLocks noChangeArrowheads="1"/>
          </p:cNvSpPr>
          <p:nvPr/>
        </p:nvSpPr>
        <p:spPr bwMode="auto">
          <a:xfrm>
            <a:off x="2432052" y="6172200"/>
            <a:ext cx="9326033" cy="44450"/>
          </a:xfrm>
          <a:prstGeom prst="rect">
            <a:avLst/>
          </a:prstGeom>
          <a:gradFill rotWithShape="1">
            <a:gsLst>
              <a:gs pos="0">
                <a:srgbClr val="F4FBFE"/>
              </a:gs>
              <a:gs pos="50999">
                <a:srgbClr val="99DAF3"/>
              </a:gs>
              <a:gs pos="53000">
                <a:srgbClr val="77CEEF"/>
              </a:gs>
              <a:gs pos="100000">
                <a:srgbClr val="1482A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0">
              <a:solidFill>
                <a:srgbClr val="0D0D0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197167" y="6350001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501ACB-7FAF-4F3D-8817-0E970553D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0" descr="http://dcx.oulu.fi/img/usgs-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4" y="6200776"/>
            <a:ext cx="116628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42"/>
          <p:cNvSpPr>
            <a:spLocks noChangeArrowheads="1"/>
          </p:cNvSpPr>
          <p:nvPr/>
        </p:nvSpPr>
        <p:spPr bwMode="auto">
          <a:xfrm rot="10800000">
            <a:off x="493184" y="1084264"/>
            <a:ext cx="9601200" cy="46037"/>
          </a:xfrm>
          <a:prstGeom prst="rect">
            <a:avLst/>
          </a:prstGeom>
          <a:gradFill rotWithShape="1">
            <a:gsLst>
              <a:gs pos="0">
                <a:srgbClr val="F4FBFE"/>
              </a:gs>
              <a:gs pos="50999">
                <a:srgbClr val="99DAF3"/>
              </a:gs>
              <a:gs pos="53000">
                <a:srgbClr val="77CEEF"/>
              </a:gs>
              <a:gs pos="100000">
                <a:srgbClr val="1482A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0">
              <a:solidFill>
                <a:srgbClr val="0D0D0D"/>
              </a:solidFill>
            </a:endParaRPr>
          </a:p>
        </p:txBody>
      </p:sp>
      <p:pic>
        <p:nvPicPr>
          <p:cNvPr id="2057" name="Picture 2" descr="https://encrypted-tbn3.gstatic.com/images?q=tbn:ANd9GcTBH1RLIMy2OaAzPlulS_N065aHkPMUuFUYl11uAZwnj8ev3SD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236539"/>
            <a:ext cx="16234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7" y="287339"/>
            <a:ext cx="1064684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EA7500"/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A9A503"/>
        </a:buClr>
        <a:buFont typeface="Wingdings" panose="05000000000000000000" pitchFamily="2" charset="2"/>
        <a:buChar char="w"/>
        <a:defRPr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38037"/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10744200" cy="1434398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Landsat Mission Status</a:t>
            </a:r>
          </a:p>
        </p:txBody>
      </p:sp>
      <p:sp>
        <p:nvSpPr>
          <p:cNvPr id="10243" name="Subtitle 1"/>
          <p:cNvSpPr>
            <a:spLocks noGrp="1"/>
          </p:cNvSpPr>
          <p:nvPr>
            <p:ph type="subTitle" idx="1"/>
          </p:nvPr>
        </p:nvSpPr>
        <p:spPr>
          <a:xfrm>
            <a:off x="533400" y="3674249"/>
            <a:ext cx="8448370" cy="1654278"/>
          </a:xfrm>
        </p:spPr>
        <p:txBody>
          <a:bodyPr/>
          <a:lstStyle/>
          <a:p>
            <a:r>
              <a:rPr lang="en-US" altLang="en-US" sz="1800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07 March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50" y="1143000"/>
            <a:ext cx="6754953" cy="4907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7 Delta-I Execution Result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24800" y="1676400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7500"/>
              </a:buClr>
              <a:buFont typeface="Wingdings" panose="05000000000000000000" pitchFamily="2" charset="2"/>
              <a:buChar char="w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503"/>
              </a:buClr>
              <a:buFont typeface="Wingdings" panose="05000000000000000000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8037"/>
              </a:buClr>
              <a:buFont typeface="Times New Roman" panose="02020603050405020304" pitchFamily="18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Landsat 7 achieved maximum MLT of 10:14:58 on August 12, 2017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524000" y="1654399"/>
            <a:ext cx="1295400" cy="838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975020" y="2073499"/>
            <a:ext cx="4949780" cy="0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5562600" y="4191000"/>
            <a:ext cx="1295400" cy="838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836794" y="3978499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7500"/>
              </a:buClr>
              <a:buFont typeface="Wingdings" panose="05000000000000000000" pitchFamily="2" charset="2"/>
              <a:buChar char="w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503"/>
              </a:buClr>
              <a:buFont typeface="Wingdings" panose="05000000000000000000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8037"/>
              </a:buClr>
              <a:buFont typeface="Times New Roman" panose="02020603050405020304" pitchFamily="18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Anticipated end of science mission July 10, 2021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858000" y="4343400"/>
            <a:ext cx="838200" cy="152400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4876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Landsat 7 End of 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85" y="1252728"/>
            <a:ext cx="11224152" cy="2481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Nominal activities include</a:t>
            </a:r>
          </a:p>
          <a:p>
            <a:pPr lvl="1"/>
            <a:r>
              <a:rPr lang="en-US" dirty="0"/>
              <a:t>Exit the constellation</a:t>
            </a:r>
          </a:p>
          <a:p>
            <a:pPr lvl="2"/>
            <a:r>
              <a:rPr lang="en-US" dirty="0"/>
              <a:t>Lower orbit by 4km and circularize </a:t>
            </a:r>
          </a:p>
          <a:p>
            <a:pPr lvl="1"/>
            <a:r>
              <a:rPr lang="en-US" dirty="0"/>
              <a:t>Achieve disposal orbit</a:t>
            </a:r>
          </a:p>
          <a:p>
            <a:pPr lvl="2"/>
            <a:r>
              <a:rPr lang="en-US" dirty="0"/>
              <a:t>Lower orbit additional 4km (total 8km lowering) to 697km</a:t>
            </a:r>
          </a:p>
          <a:p>
            <a:pPr lvl="2"/>
            <a:r>
              <a:rPr lang="en-US" dirty="0"/>
              <a:t>Burn fuel reserve at perigee to produce elliptical orbit that maximizes atmospheric drag</a:t>
            </a:r>
          </a:p>
          <a:p>
            <a:pPr lvl="1"/>
            <a:r>
              <a:rPr lang="en-US" dirty="0"/>
              <a:t>Passivate on-board energy sources</a:t>
            </a:r>
          </a:p>
          <a:p>
            <a:pPr lvl="1"/>
            <a:r>
              <a:rPr lang="en-US" dirty="0"/>
              <a:t>Eventual re-entry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82" y="3870693"/>
            <a:ext cx="8648762" cy="2002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5194" y="352127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~July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3190" y="5309287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Planned</a:t>
            </a:r>
          </a:p>
        </p:txBody>
      </p:sp>
    </p:spTree>
    <p:extLst>
      <p:ext uri="{BB962C8B-B14F-4D97-AF65-F5344CB8AC3E}">
        <p14:creationId xmlns:p14="http://schemas.microsoft.com/office/powerpoint/2010/main" val="21262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Landsat 8 Recent &amp; Upcoming Activities</a:t>
            </a:r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L8 FOT successfully performed a “retro-burn” on 12 December 2017, to arrest L8’s westward ground track drift</a:t>
            </a:r>
          </a:p>
          <a:p>
            <a:pPr lvl="1"/>
            <a:r>
              <a:rPr lang="en-US" dirty="0"/>
              <a:t>Event was a first for Landsat 8 operations and executed entirely as expected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L8 spacecraft experienced a frozen command retransmit lock flag on Thursday, 11 January 2018</a:t>
            </a:r>
          </a:p>
          <a:p>
            <a:pPr lvl="1"/>
            <a:r>
              <a:rPr lang="en-US" dirty="0"/>
              <a:t>FOT manually reset the command retransmit flag, and the spacecraft was returned to normal operations within a few hours</a:t>
            </a:r>
          </a:p>
          <a:p>
            <a:pPr lvl="1"/>
            <a:r>
              <a:rPr lang="en-US" dirty="0"/>
              <a:t>During a TDRS proficiency blind acquisition, the FOT sent a NOOP command to verify an active command path</a:t>
            </a:r>
          </a:p>
          <a:p>
            <a:pPr lvl="1"/>
            <a:r>
              <a:rPr lang="en-US" dirty="0"/>
              <a:t>Because of the slow data rate for TDRS, the NOOP command arrived just after on-board automation issued a previously scheduled command via RTS</a:t>
            </a:r>
          </a:p>
          <a:p>
            <a:pPr lvl="1"/>
            <a:r>
              <a:rPr lang="en-US" dirty="0"/>
              <a:t>As a result, the CCSDS command frame sequence number for the NOOP was a mismatch with what the spacecraft expected (e.g. a classic command collision scenario)</a:t>
            </a:r>
          </a:p>
          <a:p>
            <a:pPr lvl="1"/>
            <a:r>
              <a:rPr lang="en-US" dirty="0"/>
              <a:t>By design the spacecraft shut down the normal command pathway in order to protect itself from unauthorized commands  </a:t>
            </a:r>
          </a:p>
          <a:p>
            <a:endParaRPr lang="en-US" dirty="0"/>
          </a:p>
          <a:p>
            <a:r>
              <a:rPr lang="en-US" dirty="0"/>
              <a:t>Happy 5th Birthday – 11 February 2018</a:t>
            </a:r>
          </a:p>
          <a:p>
            <a:endParaRPr lang="en-US" dirty="0"/>
          </a:p>
          <a:p>
            <a:r>
              <a:rPr lang="en-US" dirty="0"/>
              <a:t>Actively supporting Landsat 9 Landsat Multi-Satellite Mission Operations Center (LMOC) development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779534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8"/>
          <p:cNvSpPr>
            <a:spLocks noChangeArrowheads="1"/>
          </p:cNvSpPr>
          <p:nvPr/>
        </p:nvSpPr>
        <p:spPr bwMode="auto">
          <a:xfrm>
            <a:off x="1651000" y="1179513"/>
            <a:ext cx="8763000" cy="4824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b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Landsat 8 Observatory Status – No Change</a:t>
            </a:r>
          </a:p>
        </p:txBody>
      </p:sp>
      <p:pic>
        <p:nvPicPr>
          <p:cNvPr id="38916" name="Picture 2" descr="D:\Documents\7 LDCM\Spacecraf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146300"/>
            <a:ext cx="7950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7" name="Straight Arrow Connector 5"/>
          <p:cNvCxnSpPr>
            <a:cxnSpLocks noChangeShapeType="1"/>
          </p:cNvCxnSpPr>
          <p:nvPr/>
        </p:nvCxnSpPr>
        <p:spPr bwMode="auto">
          <a:xfrm>
            <a:off x="2854325" y="2054228"/>
            <a:ext cx="488950" cy="3714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651000" y="1792291"/>
            <a:ext cx="271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  <a:latin typeface="Geneva" pitchFamily="34" charset="0"/>
                <a:ea typeface="MS PGothic" panose="020B0600070205080204" pitchFamily="34" charset="-128"/>
              </a:rPr>
              <a:t>Operational Land Imager</a:t>
            </a: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888001" y="4283534"/>
            <a:ext cx="2667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  <a:latin typeface="Geneva" pitchFamily="34" charset="0"/>
                <a:ea typeface="MS PGothic" panose="020B0600070205080204" pitchFamily="34" charset="-128"/>
              </a:rPr>
              <a:t>Thermal Infrared Sensor</a:t>
            </a: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5140325" y="2413000"/>
            <a:ext cx="19396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Propulsion Subsyste</a:t>
            </a:r>
            <a:r>
              <a:rPr lang="en-US" altLang="en-US" sz="1400" u="sng">
                <a:solidFill>
                  <a:srgbClr val="203BC4"/>
                </a:solidFill>
                <a:ea typeface="MS PGothic" panose="020B0600070205080204" pitchFamily="34" charset="-128"/>
              </a:rPr>
              <a:t>m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923088" y="1970088"/>
            <a:ext cx="2071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Thermal Control System</a:t>
            </a:r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8408991" y="3332163"/>
            <a:ext cx="20726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Electrical Power System</a:t>
            </a:r>
          </a:p>
        </p:txBody>
      </p:sp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6892163" y="2757715"/>
            <a:ext cx="2048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u="sng" dirty="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Attitude Control System</a:t>
            </a:r>
          </a:p>
        </p:txBody>
      </p:sp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4876803" y="1447800"/>
            <a:ext cx="17408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RF Communications</a:t>
            </a:r>
          </a:p>
        </p:txBody>
      </p:sp>
      <p:sp>
        <p:nvSpPr>
          <p:cNvPr id="38925" name="Rectangle 9"/>
          <p:cNvSpPr>
            <a:spLocks noChangeArrowheads="1"/>
          </p:cNvSpPr>
          <p:nvPr/>
        </p:nvSpPr>
        <p:spPr bwMode="auto">
          <a:xfrm>
            <a:off x="3906840" y="5389563"/>
            <a:ext cx="29960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u="sng" dirty="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Command &amp; Data Handling System</a:t>
            </a:r>
          </a:p>
        </p:txBody>
      </p:sp>
      <p:sp>
        <p:nvSpPr>
          <p:cNvPr id="38926" name="Rectangle 6"/>
          <p:cNvSpPr>
            <a:spLocks noChangeArrowheads="1"/>
          </p:cNvSpPr>
          <p:nvPr/>
        </p:nvSpPr>
        <p:spPr bwMode="auto">
          <a:xfrm>
            <a:off x="4876800" y="1884366"/>
            <a:ext cx="13033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X-band System</a:t>
            </a:r>
          </a:p>
        </p:txBody>
      </p:sp>
      <p:sp>
        <p:nvSpPr>
          <p:cNvPr id="38927" name="Rectangle 7"/>
          <p:cNvSpPr>
            <a:spLocks noChangeArrowheads="1"/>
          </p:cNvSpPr>
          <p:nvPr/>
        </p:nvSpPr>
        <p:spPr bwMode="auto">
          <a:xfrm>
            <a:off x="4876803" y="1670050"/>
            <a:ext cx="11541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S-band System </a:t>
            </a:r>
            <a:endParaRPr lang="en-US" altLang="en-US" sz="12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8928" name="Rectangle 14"/>
          <p:cNvSpPr>
            <a:spLocks noChangeArrowheads="1"/>
          </p:cNvSpPr>
          <p:nvPr/>
        </p:nvSpPr>
        <p:spPr bwMode="auto">
          <a:xfrm>
            <a:off x="8408991" y="3581400"/>
            <a:ext cx="6556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Batteries</a:t>
            </a:r>
          </a:p>
        </p:txBody>
      </p:sp>
      <p:sp>
        <p:nvSpPr>
          <p:cNvPr id="38929" name="Rectangle 27"/>
          <p:cNvSpPr>
            <a:spLocks noChangeArrowheads="1"/>
          </p:cNvSpPr>
          <p:nvPr/>
        </p:nvSpPr>
        <p:spPr bwMode="auto">
          <a:xfrm>
            <a:off x="3924300" y="5651500"/>
            <a:ext cx="377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latin typeface="Geneva" pitchFamily="34" charset="0"/>
                <a:ea typeface="MS PGothic" panose="020B0600070205080204" pitchFamily="34" charset="-128"/>
              </a:rPr>
              <a:t>Solid State Recorder – File Delete (ghost file) errors</a:t>
            </a:r>
          </a:p>
          <a:p>
            <a:r>
              <a:rPr lang="en-US" altLang="en-US" sz="1200" dirty="0">
                <a:latin typeface="Geneva" pitchFamily="34" charset="0"/>
                <a:ea typeface="MS PGothic" panose="020B0600070205080204" pitchFamily="34" charset="-128"/>
              </a:rPr>
              <a:t>Successfully corrected in September 2015</a:t>
            </a:r>
            <a:endParaRPr lang="en-US" altLang="en-US" sz="1200" dirty="0">
              <a:ea typeface="MS PGothic" panose="020B0600070205080204" pitchFamily="34" charset="-128"/>
            </a:endParaRPr>
          </a:p>
        </p:txBody>
      </p:sp>
      <p:sp>
        <p:nvSpPr>
          <p:cNvPr id="38930" name="Rectangle 34"/>
          <p:cNvSpPr>
            <a:spLocks noChangeArrowheads="1"/>
          </p:cNvSpPr>
          <p:nvPr/>
        </p:nvSpPr>
        <p:spPr bwMode="auto">
          <a:xfrm>
            <a:off x="8408991" y="3784600"/>
            <a:ext cx="801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Solar array</a:t>
            </a:r>
          </a:p>
        </p:txBody>
      </p:sp>
      <p:cxnSp>
        <p:nvCxnSpPr>
          <p:cNvPr id="38931" name="Straight Arrow Connector 26"/>
          <p:cNvCxnSpPr>
            <a:cxnSpLocks noChangeShapeType="1"/>
          </p:cNvCxnSpPr>
          <p:nvPr/>
        </p:nvCxnSpPr>
        <p:spPr bwMode="auto">
          <a:xfrm flipV="1">
            <a:off x="2697163" y="3775078"/>
            <a:ext cx="423862" cy="4619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2" name="Rectangle 39"/>
          <p:cNvSpPr>
            <a:spLocks noChangeArrowheads="1"/>
          </p:cNvSpPr>
          <p:nvPr/>
        </p:nvSpPr>
        <p:spPr bwMode="auto">
          <a:xfrm>
            <a:off x="505885" y="1247736"/>
            <a:ext cx="26241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u="sng" dirty="0">
                <a:solidFill>
                  <a:srgbClr val="00B050"/>
                </a:solidFill>
                <a:ea typeface="MS PGothic" panose="020B0600070205080204" pitchFamily="34" charset="-128"/>
              </a:rPr>
              <a:t>5+ plus years of on-orbit operations</a:t>
            </a:r>
          </a:p>
        </p:txBody>
      </p:sp>
      <p:sp>
        <p:nvSpPr>
          <p:cNvPr id="38933" name="Rectangle 27"/>
          <p:cNvSpPr>
            <a:spLocks noChangeArrowheads="1"/>
          </p:cNvSpPr>
          <p:nvPr/>
        </p:nvSpPr>
        <p:spPr bwMode="auto">
          <a:xfrm>
            <a:off x="757829" y="4597859"/>
            <a:ext cx="3983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ea typeface="MS PGothic" panose="020B0600070205080204" pitchFamily="34" charset="-128"/>
              </a:rPr>
              <a:t>October 2014 - Side-A SSM Encoder</a:t>
            </a:r>
          </a:p>
          <a:p>
            <a:r>
              <a:rPr lang="en-US" altLang="en-US" sz="1200" dirty="0">
                <a:ea typeface="MS PGothic" panose="020B0600070205080204" pitchFamily="34" charset="-128"/>
              </a:rPr>
              <a:t>September 2015 – Encoder Side-B current fluctuations</a:t>
            </a:r>
          </a:p>
          <a:p>
            <a:r>
              <a:rPr lang="en-US" altLang="en-US" sz="1200" dirty="0">
                <a:ea typeface="MS PGothic" panose="020B0600070205080204" pitchFamily="34" charset="-128"/>
              </a:rPr>
              <a:t>January 2016 – Alternative Operations Concept B-Side</a:t>
            </a:r>
          </a:p>
        </p:txBody>
      </p:sp>
    </p:spTree>
    <p:extLst>
      <p:ext uri="{BB962C8B-B14F-4D97-AF65-F5344CB8AC3E}">
        <p14:creationId xmlns:p14="http://schemas.microsoft.com/office/powerpoint/2010/main" val="368895214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718238"/>
              </p:ext>
            </p:extLst>
          </p:nvPr>
        </p:nvGraphicFramePr>
        <p:xfrm>
          <a:off x="270480" y="4639162"/>
          <a:ext cx="8741229" cy="146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057" t="1527" r="1924" b="4246"/>
          <a:stretch/>
        </p:blipFill>
        <p:spPr>
          <a:xfrm>
            <a:off x="228600" y="685800"/>
            <a:ext cx="9132158" cy="39807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637" y="152400"/>
            <a:ext cx="8434916" cy="64611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Landsat 8 SSR &amp; X-Band Downlink Utilization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01200" y="3466265"/>
            <a:ext cx="213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LGN averaging 15% margin</a:t>
            </a:r>
          </a:p>
          <a:p>
            <a:pPr algn="ctr"/>
            <a:r>
              <a:rPr lang="en-US" i="1" dirty="0"/>
              <a:t>Routinely hits 100% 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1199" y="1439292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SSR memory allocation typically &lt;20%</a:t>
            </a:r>
          </a:p>
        </p:txBody>
      </p:sp>
    </p:spTree>
    <p:extLst>
      <p:ext uri="{BB962C8B-B14F-4D97-AF65-F5344CB8AC3E}">
        <p14:creationId xmlns:p14="http://schemas.microsoft.com/office/powerpoint/2010/main" val="223984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Landsat Ground Network (LGN)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1533" y="529670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LGN stations performing above 98%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3285" y="1143000"/>
            <a:ext cx="3950115" cy="4846320"/>
          </a:xfrm>
        </p:spPr>
        <p:txBody>
          <a:bodyPr/>
          <a:lstStyle/>
          <a:p>
            <a:r>
              <a:rPr lang="en-US" dirty="0"/>
              <a:t>L7 LGN:</a:t>
            </a:r>
          </a:p>
          <a:p>
            <a:pPr lvl="1"/>
            <a:r>
              <a:rPr lang="en-US" dirty="0"/>
              <a:t>LGS (Sioux Falls, SD)</a:t>
            </a:r>
          </a:p>
          <a:p>
            <a:pPr lvl="1"/>
            <a:r>
              <a:rPr lang="en-US" dirty="0"/>
              <a:t>NP3 &amp; NP4 (North Pole, AK)</a:t>
            </a:r>
          </a:p>
          <a:p>
            <a:pPr lvl="1"/>
            <a:r>
              <a:rPr lang="en-US" dirty="0"/>
              <a:t>NSN (Neustrelitz, Germany)</a:t>
            </a:r>
          </a:p>
          <a:p>
            <a:pPr lvl="1"/>
            <a:r>
              <a:rPr lang="en-US" dirty="0"/>
              <a:t>ASN (Alice Springs, Australia)</a:t>
            </a:r>
          </a:p>
          <a:p>
            <a:pPr lvl="1"/>
            <a:r>
              <a:rPr lang="en-US" dirty="0"/>
              <a:t>SG1 (Svalbard, Norway)</a:t>
            </a:r>
          </a:p>
          <a:p>
            <a:pPr lvl="1"/>
            <a:endParaRPr lang="en-US" dirty="0"/>
          </a:p>
          <a:p>
            <a:r>
              <a:rPr lang="en-US" dirty="0"/>
              <a:t>L8 LGN:</a:t>
            </a:r>
          </a:p>
          <a:p>
            <a:pPr lvl="1"/>
            <a:r>
              <a:rPr lang="en-US" dirty="0"/>
              <a:t>LGS (Sioux Falls, SD)</a:t>
            </a:r>
          </a:p>
          <a:p>
            <a:pPr lvl="1"/>
            <a:r>
              <a:rPr lang="en-US" dirty="0"/>
              <a:t>GLC (Gilmore Creek, AK)</a:t>
            </a:r>
          </a:p>
          <a:p>
            <a:pPr lvl="1"/>
            <a:r>
              <a:rPr lang="en-US" dirty="0"/>
              <a:t>NSN (Neustrelitz, Germany)</a:t>
            </a:r>
          </a:p>
          <a:p>
            <a:pPr lvl="1"/>
            <a:r>
              <a:rPr lang="en-US" dirty="0"/>
              <a:t>ASN (Alice Springs, Australia)</a:t>
            </a:r>
          </a:p>
          <a:p>
            <a:pPr lvl="1"/>
            <a:r>
              <a:rPr lang="en-US" dirty="0"/>
              <a:t>SGS (Svalbard, Norway)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71600"/>
            <a:ext cx="6571866" cy="37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624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5CEFA4C-7C95-4D15-A4FB-92F3B4101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4013"/>
            <a:ext cx="8434388" cy="6461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cs typeface="+mj-cs"/>
              </a:rPr>
              <a:t>Landsat 9 Mission Overview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798" y="1046736"/>
            <a:ext cx="5002307" cy="907571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-110" charset="-128"/>
              <a:cs typeface="ＭＳ Ｐゴシック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798" y="1082497"/>
            <a:ext cx="5002307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260475" lvl="1" indent="-25400" eaLnBrk="0" hangingPunct="0">
              <a:lnSpc>
                <a:spcPct val="90000"/>
              </a:lnSpc>
              <a:spcBef>
                <a:spcPct val="20000"/>
              </a:spcBef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i="1" u="sng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Mission Objectives</a:t>
            </a:r>
            <a:endParaRPr lang="en-US" sz="1100" b="1" i="1" u="sng" dirty="0">
              <a:solidFill>
                <a:srgbClr val="000000"/>
              </a:solidFill>
              <a:ea typeface="ＭＳ Ｐゴシック" pitchFamily="-110" charset="-128"/>
              <a:cs typeface="ＭＳ Ｐゴシック"/>
            </a:endParaRPr>
          </a:p>
          <a:p>
            <a:pPr marL="196850" indent="-1968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05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Provide continuity in the multi-decadal Landsat land surface observations to study, predict, and understand the consequences of land surface dynamics</a:t>
            </a:r>
          </a:p>
          <a:p>
            <a:pPr marL="577850" lvl="1" indent="-1905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05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Core Component of Sustainable Land Imaging Program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04798" y="5766135"/>
            <a:ext cx="5334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4A5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latin typeface="Times" charset="0"/>
                <a:ea typeface="ＭＳ Ｐゴシック" pitchFamily="-110" charset="-128"/>
                <a:cs typeface="ＭＳ Ｐゴシック"/>
              </a:rPr>
              <a:t>Increase in pivot irrigation in Saudi Arabia from 1987 to 2012 as recorded by Landsat.  The increase in irrigated land correlates with declining groundwater levels measured from GRACE (courtesy M. </a:t>
            </a:r>
            <a:r>
              <a:rPr lang="en-US" sz="1200" b="1" dirty="0" err="1">
                <a:solidFill>
                  <a:srgbClr val="000000"/>
                </a:solidFill>
                <a:latin typeface="Times" charset="0"/>
                <a:ea typeface="ＭＳ Ｐゴシック" pitchFamily="-110" charset="-128"/>
                <a:cs typeface="ＭＳ Ｐゴシック"/>
              </a:rPr>
              <a:t>Rodell</a:t>
            </a:r>
            <a:r>
              <a:rPr lang="en-US" sz="1200" b="1" dirty="0">
                <a:solidFill>
                  <a:srgbClr val="000000"/>
                </a:solidFill>
                <a:latin typeface="Times" charset="0"/>
                <a:ea typeface="ＭＳ Ｐゴシック" pitchFamily="-110" charset="-128"/>
                <a:cs typeface="ＭＳ Ｐゴシック"/>
              </a:rPr>
              <a:t>, GSFC)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5765802" y="3240197"/>
            <a:ext cx="6058644" cy="3508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marL="234950" eaLnBrk="0" hangingPunct="0">
              <a:buSzPct val="120000"/>
              <a:tabLst>
                <a:tab pos="2738438" algn="ctr"/>
              </a:tabLst>
              <a:defRPr/>
            </a:pPr>
            <a:r>
              <a:rPr lang="en-US" sz="1600" b="1" i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	</a:t>
            </a:r>
            <a:r>
              <a:rPr lang="en-US" sz="1600" b="1" i="1" u="sng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Instruments</a:t>
            </a:r>
            <a:endParaRPr lang="en-US" sz="1600" b="1" u="sng" dirty="0">
              <a:solidFill>
                <a:srgbClr val="000000"/>
              </a:solidFill>
              <a:ea typeface="ＭＳ Ｐゴシック" pitchFamily="-110" charset="-128"/>
              <a:cs typeface="ＭＳ Ｐゴシック"/>
            </a:endParaRPr>
          </a:p>
          <a:p>
            <a:pPr marL="196850" indent="-196850" eaLnBrk="0" hangingPunct="0"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Operational Land Imager 2 (Ball Aerospace)</a:t>
            </a:r>
          </a:p>
          <a:p>
            <a:pPr marL="406400" lvl="1" indent="-12700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Reflective-band push-broom imager (15-30m res)</a:t>
            </a:r>
          </a:p>
          <a:p>
            <a:pPr marL="406400" lvl="1" indent="-12700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9 spectral bands at 15 - 30m resolution</a:t>
            </a:r>
          </a:p>
          <a:p>
            <a:pPr marL="406400" lvl="1" indent="-12700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Retrieves data on surface properties, land cover, and vegetation condition</a:t>
            </a:r>
          </a:p>
          <a:p>
            <a:pPr marL="196850" indent="-196850" eaLnBrk="0" hangingPunct="0">
              <a:spcBef>
                <a:spcPts val="6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Thermal Infrared Sensor 2 (NASA GSFC)</a:t>
            </a:r>
          </a:p>
          <a:p>
            <a:pPr marL="406400" lvl="1" indent="-12700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Thermal infrared (TIR) push-broom imager</a:t>
            </a:r>
          </a:p>
          <a:p>
            <a:pPr marL="406400" lvl="1" indent="-12700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2 TIR bands at 100m resolution</a:t>
            </a:r>
          </a:p>
          <a:p>
            <a:pPr marL="406400" lvl="1" indent="-12700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Retrieves surface temperature, supporting agricultural and climate applications, including monitoring evapotranspiration</a:t>
            </a:r>
          </a:p>
          <a:p>
            <a:pPr marL="288925" eaLnBrk="0" hangingPunct="0">
              <a:spcBef>
                <a:spcPts val="300"/>
              </a:spcBef>
              <a:buSzPct val="120000"/>
              <a:tabLst>
                <a:tab pos="2738438" algn="ctr"/>
              </a:tabLst>
              <a:defRPr/>
            </a:pPr>
            <a:r>
              <a:rPr lang="en-US" sz="1600" b="1" i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	</a:t>
            </a:r>
            <a:r>
              <a:rPr lang="en-US" sz="1600" b="1" i="1" u="sng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Spacecraft &amp; Observatory I&amp;T</a:t>
            </a:r>
          </a:p>
          <a:p>
            <a:pPr marL="196850" indent="-196850" eaLnBrk="0" hangingPunct="0"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Orbital ATK</a:t>
            </a:r>
          </a:p>
          <a:p>
            <a:pPr marL="7938" eaLnBrk="0" hangingPunct="0">
              <a:spcBef>
                <a:spcPts val="300"/>
              </a:spcBef>
              <a:buSzPct val="120000"/>
              <a:tabLst>
                <a:tab pos="2738438" algn="ctr"/>
              </a:tabLst>
              <a:defRPr/>
            </a:pPr>
            <a:r>
              <a:rPr lang="en-US" sz="1600" b="1" i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	</a:t>
            </a:r>
            <a:r>
              <a:rPr lang="en-US" sz="1600" b="1" i="1" u="sng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Launch Services</a:t>
            </a:r>
            <a:endParaRPr lang="en-US" sz="1600" b="1" dirty="0">
              <a:solidFill>
                <a:srgbClr val="000000"/>
              </a:solidFill>
              <a:ea typeface="ＭＳ Ｐゴシック" pitchFamily="-110" charset="-128"/>
              <a:cs typeface="ＭＳ Ｐゴシック"/>
            </a:endParaRPr>
          </a:p>
          <a:p>
            <a:pPr marL="196850" indent="-196850" eaLnBrk="0" hangingPunct="0"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United Launch Alliance (ULA)  </a:t>
            </a:r>
            <a:r>
              <a:rPr lang="en-US" sz="1200" b="1" dirty="0">
                <a:ea typeface="ＭＳ Ｐゴシック" pitchFamily="-110" charset="-128"/>
                <a:cs typeface="ＭＳ Ｐゴシック"/>
              </a:rPr>
              <a:t>Atlas V 401</a:t>
            </a:r>
            <a:endParaRPr lang="en-US" sz="1200" b="1" dirty="0">
              <a:solidFill>
                <a:srgbClr val="000000"/>
              </a:solidFill>
              <a:ea typeface="ＭＳ Ｐゴシック" pitchFamily="-110" charset="-128"/>
              <a:cs typeface="ＭＳ Ｐゴシック"/>
            </a:endParaRPr>
          </a:p>
          <a:p>
            <a:pPr marL="233363" indent="-233363" algn="ctr">
              <a:spcBef>
                <a:spcPts val="600"/>
              </a:spcBef>
              <a:buSzPct val="120000"/>
              <a:tabLst>
                <a:tab pos="2738438" algn="ctr"/>
              </a:tabLst>
              <a:defRPr/>
            </a:pPr>
            <a:r>
              <a:rPr lang="en-US" sz="1600" b="1" i="1" u="sng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MOC and Mission Operations</a:t>
            </a:r>
          </a:p>
          <a:p>
            <a:pPr marL="233363" indent="-233363">
              <a:spcBef>
                <a:spcPts val="225"/>
              </a:spcBef>
              <a:buSzPct val="120000"/>
              <a:buFontTx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General Dynamics Mission Systems (GDMS)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263" y="3238382"/>
            <a:ext cx="3635375" cy="24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65801" y="1057805"/>
            <a:ext cx="6058645" cy="2087731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rgbClr val="000000"/>
              </a:solidFill>
              <a:ea typeface="ＭＳ Ｐゴシック" pitchFamily="-110" charset="-128"/>
              <a:cs typeface="ＭＳ Ｐゴシック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61809" y="1085103"/>
            <a:ext cx="6062638" cy="194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489075" lvl="1" eaLnBrk="0" hangingPunct="0">
              <a:lnSpc>
                <a:spcPct val="90000"/>
              </a:lnSpc>
              <a:spcBef>
                <a:spcPct val="20000"/>
              </a:spcBef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600" b="1" i="1" u="sng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Mission Parameters</a:t>
            </a:r>
          </a:p>
          <a:p>
            <a:pPr marL="196850" indent="-196850" eaLnBrk="0" hangingPunct="0">
              <a:lnSpc>
                <a:spcPct val="90000"/>
              </a:lnSpc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Single Satellite, Mission Category 1, Risk Class B </a:t>
            </a:r>
          </a:p>
          <a:p>
            <a:pPr marL="406400" lvl="1" indent="-1270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5-year design life after on-orbit checkout</a:t>
            </a:r>
          </a:p>
          <a:p>
            <a:pPr marL="406400" lvl="1" indent="-1270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At least 10 years of consumables</a:t>
            </a:r>
          </a:p>
          <a:p>
            <a:pPr marL="196850" indent="-196850" eaLnBrk="0" hangingPunct="0">
              <a:lnSpc>
                <a:spcPct val="90000"/>
              </a:lnSpc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Sun-synchronous orbit, 705 km at equator, 98°inclination</a:t>
            </a:r>
          </a:p>
          <a:p>
            <a:pPr marL="196850" indent="-196850" eaLnBrk="0" hangingPunct="0">
              <a:lnSpc>
                <a:spcPct val="90000"/>
              </a:lnSpc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16-day global land revisit</a:t>
            </a:r>
          </a:p>
          <a:p>
            <a:pPr marL="196850" indent="-196850" eaLnBrk="0" hangingPunct="0">
              <a:lnSpc>
                <a:spcPct val="90000"/>
              </a:lnSpc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Partnership: NASA &amp; United States Geological Survey (USGS)</a:t>
            </a:r>
          </a:p>
          <a:p>
            <a:pPr marL="406400" lvl="1" indent="-1270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NASA:  Flight segment &amp; checkout</a:t>
            </a:r>
          </a:p>
          <a:p>
            <a:pPr marL="406400" lvl="1" indent="-1270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USGS:  Ground system and operations</a:t>
            </a:r>
          </a:p>
          <a:p>
            <a:pPr marL="196850" indent="-196850" eaLnBrk="0" hangingPunct="0">
              <a:lnSpc>
                <a:spcPct val="90000"/>
              </a:lnSpc>
              <a:spcBef>
                <a:spcPts val="300"/>
              </a:spcBef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Launch:  FY2021 (Targeting December 15, 2020), Category 3 Vehicle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04797" y="1992045"/>
            <a:ext cx="5002307" cy="937327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marL="1658938" lvl="1" indent="25400" eaLnBrk="0" hangingPunct="0">
              <a:buSzPct val="120000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600" b="1" i="1" u="sng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Mission Team</a:t>
            </a:r>
          </a:p>
          <a:p>
            <a:pPr marL="196850" indent="-19685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NASA Goddard Space Flight Center (GSFC)</a:t>
            </a:r>
          </a:p>
          <a:p>
            <a:pPr marL="196850" indent="-19685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USGS Earth Resources Observation &amp; Science (EROS) Center</a:t>
            </a:r>
          </a:p>
          <a:p>
            <a:pPr marL="196850" indent="-19685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ea typeface="ＭＳ Ｐゴシック" pitchFamily="-110" charset="-128"/>
                <a:cs typeface="ＭＳ Ｐゴシック"/>
              </a:rPr>
              <a:t>NASA Kennedy Space Center (KSC)</a:t>
            </a:r>
          </a:p>
          <a:p>
            <a:pPr marL="196850" indent="-196850" eaLnBrk="0" hangingPunct="0">
              <a:buSzPct val="120000"/>
              <a:buFontTx/>
              <a:buChar char="•"/>
              <a:tabLst>
                <a:tab pos="958850" algn="l"/>
                <a:tab pos="1714500" algn="l"/>
                <a:tab pos="1943100" algn="l"/>
              </a:tabLst>
              <a:defRPr/>
            </a:pPr>
            <a:endParaRPr lang="en-US" sz="1400" b="1" dirty="0">
              <a:solidFill>
                <a:srgbClr val="000000"/>
              </a:solidFill>
              <a:ea typeface="ＭＳ Ｐゴシック" pitchFamily="-110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0617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sz="half" idx="2"/>
          </p:nvPr>
        </p:nvSpPr>
        <p:spPr>
          <a:xfrm>
            <a:off x="509725" y="1371600"/>
            <a:ext cx="11224155" cy="233172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Independently-funded Agency partnership (not reimbursable like NASA/NOAA missions)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Partnership is codified in a NASA-Department of the Interior (DOI) interagency agreement for Sustainable Land Imaging with a NASA-USGS annex for Landsat 9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NASA is responsible for the space segment (instruments and spacecraft/observatory), mission integration, launch, and on-orbit checkout</a:t>
            </a:r>
          </a:p>
          <a:p>
            <a:pPr lvl="1">
              <a:buFont typeface=".AppleSystemUIFont" charset="-120"/>
              <a:buChar char="−"/>
            </a:pPr>
            <a:r>
              <a:rPr lang="en-US" sz="1600" i="1" dirty="0"/>
              <a:t>Support for anomaly resolution during operations on a reimbursable basis, if necessary</a:t>
            </a:r>
          </a:p>
          <a:p>
            <a:pPr lvl="1">
              <a:buFont typeface="Courier New" charset="0"/>
              <a:buChar char="o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USGS is responsible for the ground system, flight operations, data processing and distribution</a:t>
            </a:r>
          </a:p>
          <a:p>
            <a:pPr lvl="1">
              <a:buFont typeface=".AppleSystemUIFont" charset="-120"/>
              <a:buChar char="−"/>
            </a:pPr>
            <a:r>
              <a:rPr lang="en-US" sz="1600" i="1" dirty="0"/>
              <a:t>Operational control/leadership of mission after on-orbit checkout and handover from NASA</a:t>
            </a:r>
          </a:p>
        </p:txBody>
      </p:sp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NASA-USGS Partnership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9 Mission Architecture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C909AFF1-D0E4-CA45-8A27-D2C417A0151A}" type="slidenum">
              <a:rPr lang="en-US" sz="1400" b="0">
                <a:solidFill>
                  <a:srgbClr val="C0C0C0"/>
                </a:solidFill>
              </a:rPr>
              <a:pPr eaLnBrk="0" hangingPunct="0">
                <a:defRPr/>
              </a:pPr>
              <a:t>18</a:t>
            </a:fld>
            <a:endParaRPr lang="en-US" sz="1400" b="0" dirty="0">
              <a:solidFill>
                <a:srgbClr val="C0C0C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7CC61F3-DB1A-48CC-BB88-B940CF51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55" y="885224"/>
            <a:ext cx="8818938" cy="58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7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3400" y="1695211"/>
            <a:ext cx="3304116" cy="48466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Contract with Ball Aerospace in Boulder CO established in December 2015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OLI-2 successfully completed Critical Design Review in August 2016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Instrument in fabrication at Ball Aerospace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On target for mid-2019 delivery to spacecraft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54013"/>
            <a:ext cx="7900988" cy="646112"/>
          </a:xfrm>
        </p:spPr>
        <p:txBody>
          <a:bodyPr/>
          <a:lstStyle/>
          <a:p>
            <a:r>
              <a:rPr lang="en-US" dirty="0"/>
              <a:t>Operational Land Imager 2 (OLI-2)</a:t>
            </a:r>
          </a:p>
        </p:txBody>
      </p:sp>
      <p:pic>
        <p:nvPicPr>
          <p:cNvPr id="4" name="Picture 4" descr="OLI glamor sh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211" y="2078359"/>
            <a:ext cx="3705879" cy="321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OLI&amp;Basepla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868" y="1948275"/>
            <a:ext cx="4898532" cy="37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38962" y="5411196"/>
            <a:ext cx="3243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i="1" dirty="0"/>
              <a:t>Assembled Landsat 8 OLI at Ball Aerospace facility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624" y="1000577"/>
            <a:ext cx="9509759" cy="707886"/>
          </a:xfrm>
          <a:prstGeom prst="rect">
            <a:avLst/>
          </a:prstGeom>
          <a:solidFill>
            <a:srgbClr val="215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OLI-2 will, to the extent possible, be a copy of OLI for Landsat 9 to maintain data continuity with Landsat 8 and to minimize cost and risk</a:t>
            </a:r>
          </a:p>
        </p:txBody>
      </p:sp>
    </p:spTree>
    <p:extLst>
      <p:ext uri="{BB962C8B-B14F-4D97-AF65-F5344CB8AC3E}">
        <p14:creationId xmlns:p14="http://schemas.microsoft.com/office/powerpoint/2010/main" val="375272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58CCB7BA-0300-451F-A1FC-6AD56FBFB6F2}"/>
              </a:ext>
            </a:extLst>
          </p:cNvPr>
          <p:cNvSpPr txBox="1">
            <a:spLocks/>
          </p:cNvSpPr>
          <p:nvPr/>
        </p:nvSpPr>
        <p:spPr>
          <a:xfrm>
            <a:off x="3352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USGS Land Remote Sensing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(LRS) Program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757D5-7A96-46D1-9287-60764176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Land Remote Sensing Program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Delivers a national and global capability to ensure broad public and scientific availability of observations of the Earth’s land surface: </a:t>
            </a:r>
          </a:p>
          <a:p>
            <a:pPr lvl="1"/>
            <a:r>
              <a:rPr lang="en-US" sz="1800" dirty="0"/>
              <a:t>Create and preserve a long-term record of the Earth’s land surface at local, regional, and global scales</a:t>
            </a:r>
          </a:p>
          <a:p>
            <a:pPr lvl="1"/>
            <a:r>
              <a:rPr lang="en-US" sz="1800" dirty="0">
                <a:solidFill>
                  <a:srgbClr val="3333FF"/>
                </a:solidFill>
              </a:rPr>
              <a:t>Expand scientific understanding and application of remotely sensed data to government and private users nationally and </a:t>
            </a:r>
            <a:r>
              <a:rPr lang="en-US" sz="1800" b="1" dirty="0">
                <a:solidFill>
                  <a:srgbClr val="3333FF"/>
                </a:solidFill>
              </a:rPr>
              <a:t>globally</a:t>
            </a:r>
          </a:p>
          <a:p>
            <a:pPr lvl="1"/>
            <a:r>
              <a:rPr lang="en-US" sz="1800" dirty="0"/>
              <a:t>Support decision makers and policy officials in fulfilling their public responsibilities</a:t>
            </a:r>
          </a:p>
          <a:p>
            <a:pPr lvl="1"/>
            <a:r>
              <a:rPr lang="en-US" sz="1800" dirty="0"/>
              <a:t>Guide National decisions about meeting current and future needs in land science and land observation</a:t>
            </a:r>
          </a:p>
          <a:p>
            <a:pPr lvl="1"/>
            <a:r>
              <a:rPr lang="en-US" sz="1800" dirty="0"/>
              <a:t>Coordinate and integrate civil Earth observation with other sources of data including commercial and National Security space systems</a:t>
            </a:r>
          </a:p>
          <a:p>
            <a:pPr lvl="3"/>
            <a:endParaRPr lang="en-US" alt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17150137-014D-487C-9290-C1C159AF32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87200" y="6629400"/>
            <a:ext cx="304800" cy="246063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9EAF061-BEE1-48CB-921C-C57AFD032B33}"/>
              </a:ext>
            </a:extLst>
          </p:cNvPr>
          <p:cNvGrpSpPr/>
          <p:nvPr/>
        </p:nvGrpSpPr>
        <p:grpSpPr>
          <a:xfrm>
            <a:off x="1676400" y="4953000"/>
            <a:ext cx="8353425" cy="763190"/>
            <a:chOff x="412751" y="4594001"/>
            <a:chExt cx="8353425" cy="76319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69901" y="4594001"/>
              <a:ext cx="8296275" cy="763190"/>
            </a:xfrm>
            <a:prstGeom prst="rect">
              <a:avLst/>
            </a:prstGeom>
            <a:solidFill>
              <a:srgbClr val="0000FF"/>
            </a:solidFill>
            <a:ln w="38100" cmpd="sng">
              <a:solidFill>
                <a:schemeClr val="tx1"/>
              </a:solidFill>
            </a:ln>
          </p:spPr>
          <p:txBody>
            <a:bodyPr anchor="ctr"/>
            <a:lstStyle>
              <a:lvl1pPr marL="342900" indent="-3429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indent="0" algn="ctr">
                <a:defRPr/>
              </a:pPr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412751" y="4687128"/>
              <a:ext cx="8296275" cy="5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678090"/>
                </a:buClr>
                <a:buSzPct val="70000"/>
                <a:buFont typeface="Wingdings" pitchFamily="2" charset="2"/>
                <a:buChar char="u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678090"/>
                </a:buClr>
                <a:buSzPct val="70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Fundamental goal: Ensure public availability of a primary data record about the current state and historical condition of the Earth’s land surface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3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2075" y="1828800"/>
            <a:ext cx="3151716" cy="48466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NASA GSFC TIRS-2 team formed in 2015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TIRS-2 successfully completed Critical Design Review in February 2017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Instrument in fabrication at NASA GSFC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On target for mid-2019 delivery to spacecraft</a:t>
            </a:r>
          </a:p>
        </p:txBody>
      </p:sp>
      <p:sp>
        <p:nvSpPr>
          <p:cNvPr id="6553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2074" y="354013"/>
            <a:ext cx="7992313" cy="646112"/>
          </a:xfrm>
        </p:spPr>
        <p:txBody>
          <a:bodyPr/>
          <a:lstStyle/>
          <a:p>
            <a:r>
              <a:rPr lang="en-US" dirty="0"/>
              <a:t>Thermal Infrared Sensor 2 (TIRS-2)</a:t>
            </a:r>
          </a:p>
        </p:txBody>
      </p:sp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6403838" y="2429481"/>
            <a:ext cx="3031068" cy="24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5000"/>
              </a:lnSpc>
              <a:spcAft>
                <a:spcPts val="1200"/>
              </a:spcAft>
              <a:tabLst>
                <a:tab pos="1422400" algn="ctr"/>
              </a:tabLst>
            </a:pPr>
            <a:r>
              <a:rPr lang="en-US" sz="1800" b="1" dirty="0"/>
              <a:t>	TIRS-2 Improvements</a:t>
            </a:r>
          </a:p>
          <a:p>
            <a:pPr marL="236538" lvl="1" indent="-228600" eaLnBrk="1" hangingPunct="1">
              <a:lnSpc>
                <a:spcPct val="7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dirty="0"/>
              <a:t>Increased redundancy to satisfy Class B reliability standards</a:t>
            </a:r>
          </a:p>
          <a:p>
            <a:pPr marL="236538" lvl="1" indent="-228600" eaLnBrk="1" hangingPunct="1">
              <a:lnSpc>
                <a:spcPct val="7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dirty="0"/>
              <a:t>Improved stray light performance through improved telescope baffling</a:t>
            </a:r>
          </a:p>
          <a:p>
            <a:pPr marL="236538" lvl="1" indent="-228600" eaLnBrk="1" hangingPunct="1">
              <a:lnSpc>
                <a:spcPct val="7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dirty="0"/>
              <a:t>Improved position encoder for scene select mirror to address problematic encoder on Landsat 8 TIRS</a:t>
            </a:r>
          </a:p>
        </p:txBody>
      </p:sp>
      <p:pic>
        <p:nvPicPr>
          <p:cNvPr id="65539" name="Picture 8" descr="TIRS_RSE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260" y="2029250"/>
            <a:ext cx="2790081" cy="33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8720" y="958821"/>
            <a:ext cx="10040112" cy="707886"/>
          </a:xfrm>
          <a:prstGeom prst="rect">
            <a:avLst/>
          </a:prstGeom>
          <a:solidFill>
            <a:srgbClr val="215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TIRS-2 will be a rebuild of Landsat 8 TIRS except TIRS-2 will be upgraded</a:t>
            </a:r>
            <a:br>
              <a:rPr lang="en-US" sz="2000" b="1" dirty="0"/>
            </a:br>
            <a:r>
              <a:rPr lang="en-US" sz="2000" b="1" dirty="0"/>
              <a:t>from Risk Class C to Class B for Landsat 9</a:t>
            </a:r>
          </a:p>
        </p:txBody>
      </p:sp>
      <p:pic>
        <p:nvPicPr>
          <p:cNvPr id="8" name="Picture 3" descr="DSC_0115[1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404" y="2063768"/>
            <a:ext cx="2425987" cy="33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4407" y="5405365"/>
            <a:ext cx="235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Landsat 8 TIRS at NASA/GSFC</a:t>
            </a:r>
          </a:p>
        </p:txBody>
      </p:sp>
    </p:spTree>
    <p:extLst>
      <p:ext uri="{BB962C8B-B14F-4D97-AF65-F5344CB8AC3E}">
        <p14:creationId xmlns:p14="http://schemas.microsoft.com/office/powerpoint/2010/main" val="66693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08719" y="2970212"/>
            <a:ext cx="7539567" cy="38877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Contract competitively awarded to Orbital ATK in Gilbert, AZ in October 2016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Spacecraft successfully completed System Requirements Review in February 2017 and Preliminary Design Review in July 2017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Spacecraft Critical Design Review Planned for Feb 26 – Mar 1, 2018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Targeting readiness to integrate OLI-2 and TIRS-2 in mid-2019</a:t>
            </a:r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5144" y="354013"/>
            <a:ext cx="7999243" cy="646112"/>
          </a:xfrm>
        </p:spPr>
        <p:txBody>
          <a:bodyPr/>
          <a:lstStyle/>
          <a:p>
            <a:r>
              <a:rPr lang="en-US" dirty="0"/>
              <a:t>Spacecraft Bus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79"/>
          <a:stretch/>
        </p:blipFill>
        <p:spPr>
          <a:xfrm>
            <a:off x="3404675" y="1165628"/>
            <a:ext cx="7602069" cy="2209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440" y="991827"/>
            <a:ext cx="9912096" cy="707886"/>
          </a:xfrm>
          <a:prstGeom prst="rect">
            <a:avLst/>
          </a:prstGeom>
          <a:solidFill>
            <a:srgbClr val="215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Landsat 9 spacecraft will be similar to that of Landsat 8, and it will also draw on component heritage from ICESat-2 and JPSS-2 missions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45" y="1907337"/>
            <a:ext cx="2905421" cy="3743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145" y="5623798"/>
            <a:ext cx="2770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Landsat 8 Spacecraft at launch facility</a:t>
            </a:r>
          </a:p>
        </p:txBody>
      </p:sp>
    </p:spTree>
    <p:extLst>
      <p:ext uri="{BB962C8B-B14F-4D97-AF65-F5344CB8AC3E}">
        <p14:creationId xmlns:p14="http://schemas.microsoft.com/office/powerpoint/2010/main" val="76089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A4DB9E2-F09A-429B-9E50-670A9203777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354013"/>
            <a:ext cx="7977188" cy="646112"/>
          </a:xfrm>
        </p:spPr>
        <p:txBody>
          <a:bodyPr/>
          <a:lstStyle/>
          <a:p>
            <a:r>
              <a:rPr lang="en-US" dirty="0"/>
              <a:t>Launch Services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1015884" y="2009288"/>
            <a:ext cx="5705748" cy="33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sz="1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>
                <a:tab pos="1371600" algn="l"/>
              </a:tabLst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640080" marR="0" indent="-182880" algn="l" defTabSz="914400" rtl="0" eaLnBrk="0" fontAlgn="base" latinLnBrk="0" hangingPunct="0">
              <a:lnSpc>
                <a:spcPct val="100000"/>
              </a:lnSpc>
              <a:spcBef>
                <a:spcPts val="3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>
                <a:tab pos="1371600" algn="l"/>
              </a:tabLst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914400" marR="0" indent="-182880" algn="l" defTabSz="914400" rtl="0" eaLnBrk="0" fontAlgn="base" latinLnBrk="0" hangingPunct="0">
              <a:lnSpc>
                <a:spcPct val="100000"/>
              </a:lnSpc>
              <a:spcBef>
                <a:spcPts val="336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371600" algn="l"/>
              </a:tabLst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097280" marR="0" indent="-182880" algn="l" defTabSz="914400" rtl="0" eaLnBrk="0" fontAlgn="base" latinLnBrk="0" hangingPunct="0">
              <a:lnSpc>
                <a:spcPct val="100000"/>
              </a:lnSpc>
              <a:spcBef>
                <a:spcPts val="33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28016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112963" indent="-111125" algn="l" rtl="0" fontAlgn="base">
              <a:spcBef>
                <a:spcPct val="20000"/>
              </a:spcBef>
              <a:spcAft>
                <a:spcPct val="0"/>
              </a:spcAft>
              <a:buClr>
                <a:srgbClr val="25884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70163" indent="-111125" algn="l" rtl="0" fontAlgn="base">
              <a:spcBef>
                <a:spcPct val="20000"/>
              </a:spcBef>
              <a:spcAft>
                <a:spcPct val="0"/>
              </a:spcAft>
              <a:buClr>
                <a:srgbClr val="25884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027363" indent="-111125" algn="l" rtl="0" fontAlgn="base">
              <a:spcBef>
                <a:spcPct val="20000"/>
              </a:spcBef>
              <a:spcAft>
                <a:spcPct val="0"/>
              </a:spcAft>
              <a:buClr>
                <a:srgbClr val="25884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32"/>
              </a:spcBef>
            </a:pPr>
            <a:r>
              <a:rPr lang="en-US" kern="0" dirty="0"/>
              <a:t>Awarded October 2017 to United Launch Alliance (ULA)</a:t>
            </a:r>
          </a:p>
          <a:p>
            <a:pPr>
              <a:spcBef>
                <a:spcPts val="1032"/>
              </a:spcBef>
            </a:pPr>
            <a:r>
              <a:rPr lang="en-US" kern="0" dirty="0"/>
              <a:t>Vehicle:  Atlas V 401 </a:t>
            </a:r>
          </a:p>
          <a:p>
            <a:pPr>
              <a:spcBef>
                <a:spcPts val="1032"/>
              </a:spcBef>
            </a:pPr>
            <a:r>
              <a:rPr lang="en-US" kern="0" dirty="0"/>
              <a:t>To be launched from Vandenberg AFB SLC-3</a:t>
            </a:r>
          </a:p>
          <a:p>
            <a:pPr>
              <a:spcBef>
                <a:spcPts val="1032"/>
              </a:spcBef>
            </a:pPr>
            <a:r>
              <a:rPr lang="en-US" kern="0" dirty="0"/>
              <a:t>Landsat 9 performed an early Coupled Loads Analysis with ULA to provide latest load estimates for observatory design</a:t>
            </a:r>
          </a:p>
          <a:p>
            <a:pPr>
              <a:spcBef>
                <a:spcPts val="1032"/>
              </a:spcBef>
            </a:pPr>
            <a:r>
              <a:rPr lang="en-US" kern="0" dirty="0"/>
              <a:t>Routine integration/coordination between Landsat 9 and ULA underway</a:t>
            </a:r>
          </a:p>
        </p:txBody>
      </p:sp>
      <p:sp>
        <p:nvSpPr>
          <p:cNvPr id="21" name="Content Placeholder 8"/>
          <p:cNvSpPr txBox="1">
            <a:spLocks/>
          </p:cNvSpPr>
          <p:nvPr/>
        </p:nvSpPr>
        <p:spPr bwMode="auto">
          <a:xfrm>
            <a:off x="1895495" y="901080"/>
            <a:ext cx="8560378" cy="671143"/>
          </a:xfrm>
          <a:prstGeom prst="rect">
            <a:avLst/>
          </a:prstGeom>
          <a:solidFill>
            <a:srgbClr val="20579F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sz="1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>
                <a:tab pos="1371600" algn="l"/>
              </a:tabLst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640080" marR="0" indent="-182880" algn="l" defTabSz="914400" rtl="0" eaLnBrk="0" fontAlgn="base" latinLnBrk="0" hangingPunct="0">
              <a:lnSpc>
                <a:spcPct val="100000"/>
              </a:lnSpc>
              <a:spcBef>
                <a:spcPts val="3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>
                <a:tab pos="1371600" algn="l"/>
              </a:tabLst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914400" marR="0" indent="-182880" algn="l" defTabSz="914400" rtl="0" eaLnBrk="0" fontAlgn="base" latinLnBrk="0" hangingPunct="0">
              <a:lnSpc>
                <a:spcPct val="100000"/>
              </a:lnSpc>
              <a:spcBef>
                <a:spcPts val="336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1371600" algn="l"/>
              </a:tabLst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097280" marR="0" indent="-182880" algn="l" defTabSz="914400" rtl="0" eaLnBrk="0" fontAlgn="base" latinLnBrk="0" hangingPunct="0">
              <a:lnSpc>
                <a:spcPct val="100000"/>
              </a:lnSpc>
              <a:spcBef>
                <a:spcPts val="33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28016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112963" indent="-111125" algn="l" rtl="0" fontAlgn="base">
              <a:spcBef>
                <a:spcPct val="20000"/>
              </a:spcBef>
              <a:spcAft>
                <a:spcPct val="0"/>
              </a:spcAft>
              <a:buClr>
                <a:srgbClr val="25884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70163" indent="-111125" algn="l" rtl="0" fontAlgn="base">
              <a:spcBef>
                <a:spcPct val="20000"/>
              </a:spcBef>
              <a:spcAft>
                <a:spcPct val="0"/>
              </a:spcAft>
              <a:buClr>
                <a:srgbClr val="25884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027363" indent="-111125" algn="l" rtl="0" fontAlgn="base">
              <a:spcBef>
                <a:spcPct val="20000"/>
              </a:spcBef>
              <a:spcAft>
                <a:spcPct val="0"/>
              </a:spcAft>
              <a:buClr>
                <a:srgbClr val="25884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solidFill>
                  <a:schemeClr val="bg1"/>
                </a:solidFill>
              </a:rPr>
              <a:t>Landsat 9 launch services awarded to same provider as Landsat 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669" y="1685743"/>
            <a:ext cx="3172204" cy="51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780"/>
            <a:ext cx="8434916" cy="646112"/>
          </a:xfrm>
        </p:spPr>
        <p:txBody>
          <a:bodyPr/>
          <a:lstStyle/>
          <a:p>
            <a:r>
              <a:rPr lang="en-US" dirty="0"/>
              <a:t>Landsat 9 Master Schedule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167181-97E8-2846-8D8C-58380C312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2" y="758953"/>
            <a:ext cx="10326616" cy="56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5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0950"/>
            <a:ext cx="7162801" cy="4846638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/>
              <a:t>Mission Operations Center (MOC)</a:t>
            </a:r>
          </a:p>
          <a:p>
            <a:pPr lvl="1"/>
            <a:r>
              <a:rPr lang="en-US" sz="2500" dirty="0"/>
              <a:t>Flight Operations Team (FOT) performs mission planning and scheduling, command and control, health and status monitoring, orbit and attitude maintenance, mission data management</a:t>
            </a:r>
          </a:p>
          <a:p>
            <a:pPr lvl="1"/>
            <a:r>
              <a:rPr lang="en-US" sz="2500" dirty="0"/>
              <a:t>LMOC and </a:t>
            </a:r>
            <a:r>
              <a:rPr lang="en-US" sz="2500" dirty="0" err="1"/>
              <a:t>bLMOC</a:t>
            </a:r>
            <a:r>
              <a:rPr lang="en-US" sz="2500" dirty="0"/>
              <a:t> (TBR) facilities at GSFC</a:t>
            </a:r>
          </a:p>
          <a:p>
            <a:pPr lvl="1"/>
            <a:r>
              <a:rPr lang="en-US" sz="2500" dirty="0"/>
              <a:t>Interfaces with </a:t>
            </a:r>
            <a:r>
              <a:rPr lang="en-US" sz="2500" dirty="0" err="1"/>
              <a:t>Sspeace</a:t>
            </a:r>
            <a:r>
              <a:rPr lang="en-US" sz="2500" dirty="0"/>
              <a:t> </a:t>
            </a:r>
            <a:r>
              <a:rPr lang="en-US" sz="2500" dirty="0" err="1"/>
              <a:t>Netowrk</a:t>
            </a:r>
            <a:r>
              <a:rPr lang="en-US" sz="2500" dirty="0"/>
              <a:t> (SN), Near Earth </a:t>
            </a:r>
            <a:r>
              <a:rPr lang="en-US" sz="2500" dirty="0" err="1"/>
              <a:t>Netowrk</a:t>
            </a:r>
            <a:r>
              <a:rPr lang="en-US" sz="2500" dirty="0"/>
              <a:t> (NEN), Flight Dynamics Facility (FDF) and Conjunction Assessment (CARA) </a:t>
            </a:r>
          </a:p>
          <a:p>
            <a:pPr lvl="1"/>
            <a:r>
              <a:rPr lang="en-US" sz="2500" dirty="0"/>
              <a:t>Landsat Mission Operations (LMO) contract provides Landsat 8 and Landsat 9 MOC development and FOT services</a:t>
            </a:r>
            <a:endParaRPr lang="en-US" sz="2300" dirty="0"/>
          </a:p>
          <a:p>
            <a:pPr lvl="2"/>
            <a:endParaRPr lang="en-US" sz="2300" dirty="0"/>
          </a:p>
          <a:p>
            <a:r>
              <a:rPr lang="en-US" sz="2900" dirty="0"/>
              <a:t>Ground Network Element (GNE)</a:t>
            </a:r>
          </a:p>
          <a:p>
            <a:pPr lvl="1"/>
            <a:r>
              <a:rPr lang="en-US" sz="2500" dirty="0"/>
              <a:t>Landsat Ground Network (LGN) stations provide X- and S-band communications with the Observatory </a:t>
            </a:r>
          </a:p>
          <a:p>
            <a:pPr lvl="1"/>
            <a:r>
              <a:rPr lang="en-US" sz="2500" dirty="0"/>
              <a:t>LGN stations in Sioux Falls, SD; Fairbanks, AK; and Svalbard, Norway </a:t>
            </a:r>
          </a:p>
          <a:p>
            <a:pPr lvl="1"/>
            <a:r>
              <a:rPr lang="en-US" sz="2500" dirty="0" err="1"/>
              <a:t>Neustrelitz</a:t>
            </a:r>
            <a:r>
              <a:rPr lang="en-US" sz="2500" dirty="0"/>
              <a:t>, Germany and Alice Springs, Australia for use after commissioning</a:t>
            </a:r>
          </a:p>
          <a:p>
            <a:pPr lvl="1"/>
            <a:r>
              <a:rPr lang="en-US" sz="2500" dirty="0"/>
              <a:t>Data Collection and Routing Subsystem (DCRS) gathers mission data from LGN stations into complete intervals to transfer to the DPAS</a:t>
            </a:r>
          </a:p>
          <a:p>
            <a:pPr lvl="2"/>
            <a:endParaRPr lang="en-US" sz="1000" dirty="0"/>
          </a:p>
          <a:p>
            <a:r>
              <a:rPr lang="en-US" sz="2900" dirty="0"/>
              <a:t>Data Processing and Archive System (DPAS)</a:t>
            </a:r>
          </a:p>
          <a:p>
            <a:pPr lvl="1"/>
            <a:r>
              <a:rPr lang="en-US" sz="2500" dirty="0"/>
              <a:t>Provides data ingest, storage and archive, image assessment, product generation, and data access and distribution</a:t>
            </a:r>
          </a:p>
          <a:p>
            <a:pPr lvl="1"/>
            <a:r>
              <a:rPr lang="en-US" sz="2500" dirty="0"/>
              <a:t>DPAS facility at USGS EROS Center</a:t>
            </a:r>
          </a:p>
          <a:p>
            <a:pPr lvl="2"/>
            <a:endParaRPr lang="en-US" sz="800" dirty="0"/>
          </a:p>
          <a:p>
            <a:r>
              <a:rPr lang="en-US" sz="2900" dirty="0"/>
              <a:t>Ground System Status</a:t>
            </a:r>
          </a:p>
          <a:p>
            <a:pPr lvl="1"/>
            <a:r>
              <a:rPr lang="en-US" sz="2500" dirty="0"/>
              <a:t>GNE PDR completed in December 2017</a:t>
            </a:r>
          </a:p>
          <a:p>
            <a:pPr lvl="1"/>
            <a:r>
              <a:rPr lang="en-US" sz="2500" dirty="0"/>
              <a:t>DPAS PDR completed in February 2018</a:t>
            </a:r>
          </a:p>
          <a:p>
            <a:pPr lvl="1"/>
            <a:r>
              <a:rPr lang="en-US" sz="2500" dirty="0"/>
              <a:t>LMOC PDR completed in February 2018</a:t>
            </a:r>
          </a:p>
          <a:p>
            <a:pPr lvl="1"/>
            <a:r>
              <a:rPr lang="en-US" sz="2500" dirty="0"/>
              <a:t>Ground System PDR in March 2018</a:t>
            </a:r>
          </a:p>
          <a:p>
            <a:pPr lv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909AFF1-D0E4-CA45-8A27-D2C417A0151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4013"/>
            <a:ext cx="8434388" cy="646112"/>
          </a:xfrm>
        </p:spPr>
        <p:txBody>
          <a:bodyPr/>
          <a:lstStyle/>
          <a:p>
            <a:r>
              <a:rPr lang="en-US" dirty="0"/>
              <a:t>Landsat 9 Ground System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734" y="4665002"/>
            <a:ext cx="3997279" cy="146095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277059" y="4951065"/>
            <a:ext cx="1736373" cy="268215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43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EROS, Sioux Falls, SD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734" y="1173448"/>
            <a:ext cx="3907898" cy="111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447165" y="1285511"/>
            <a:ext cx="1664238" cy="268215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43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GSFC, Greenbelt, MD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428" y="2422275"/>
            <a:ext cx="4599552" cy="21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5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CA270C9-B4C3-4123-9343-380F5F983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 of Level-2 Analysis Ready Data (ARD) into the Ground System</a:t>
            </a:r>
          </a:p>
          <a:p>
            <a:pPr lvl="1"/>
            <a:r>
              <a:rPr lang="en-US" dirty="0"/>
              <a:t>Two major releases have been outlined for Landsat 9 DPAS</a:t>
            </a:r>
          </a:p>
          <a:p>
            <a:pPr lvl="2"/>
            <a:r>
              <a:rPr lang="en-US" dirty="0"/>
              <a:t>Build 1 – Fully functional DPAS less some reporting / metrics and processing / performance enhancements (priority 1 and 2 requirements)</a:t>
            </a:r>
          </a:p>
          <a:p>
            <a:pPr lvl="2"/>
            <a:r>
              <a:rPr lang="en-US" dirty="0"/>
              <a:t>Build 2 – Remainder of the priority 2 and 3 requirements</a:t>
            </a:r>
          </a:p>
          <a:p>
            <a:pPr lvl="1"/>
            <a:r>
              <a:rPr lang="en-US" dirty="0"/>
              <a:t>Collection 2 ARD subsystem functionality in May 2019</a:t>
            </a:r>
          </a:p>
          <a:p>
            <a:pPr lvl="2"/>
            <a:r>
              <a:rPr lang="en-US" dirty="0"/>
              <a:t>Priority 3 requirements</a:t>
            </a:r>
          </a:p>
          <a:p>
            <a:pPr lvl="2"/>
            <a:r>
              <a:rPr lang="en-US" dirty="0"/>
              <a:t>Available for Landsat 1-8 Operations for Collection 2</a:t>
            </a:r>
          </a:p>
          <a:p>
            <a:pPr lvl="2"/>
            <a:r>
              <a:rPr lang="en-US" dirty="0"/>
              <a:t>Baseline plan is to integrate ARD into Build 2, however, in the event of issues or delays with it, the USGS may delay the ARD functionality until after build 2</a:t>
            </a:r>
          </a:p>
          <a:p>
            <a:pPr lvl="2"/>
            <a:endParaRPr lang="en-US" sz="1050" dirty="0"/>
          </a:p>
          <a:p>
            <a:r>
              <a:rPr lang="en-US" dirty="0"/>
              <a:t>Alice Springs, Australia (ASN) and </a:t>
            </a:r>
            <a:r>
              <a:rPr lang="en-US" dirty="0" err="1"/>
              <a:t>Neustrelitz</a:t>
            </a:r>
            <a:r>
              <a:rPr lang="en-US" dirty="0"/>
              <a:t>, Germany (NSN)  ground stations added to the GS / GNE</a:t>
            </a:r>
          </a:p>
          <a:p>
            <a:pPr marL="914400" lvl="1" indent="-457200"/>
            <a:r>
              <a:rPr lang="en-US" dirty="0"/>
              <a:t>Agreements in place with international cooperators</a:t>
            </a:r>
          </a:p>
          <a:p>
            <a:pPr marL="914400" lvl="1" indent="-457200"/>
            <a:r>
              <a:rPr lang="en-US" dirty="0"/>
              <a:t>Stations utilized for Landsat 8 today</a:t>
            </a:r>
          </a:p>
          <a:p>
            <a:pPr marL="914400" lvl="1" indent="-457200"/>
            <a:r>
              <a:rPr lang="en-US" dirty="0"/>
              <a:t>Tested during development but utilized after mission transition</a:t>
            </a:r>
          </a:p>
          <a:p>
            <a:pPr marL="1657350" lvl="2" indent="-457200"/>
            <a:r>
              <a:rPr lang="en-US" dirty="0"/>
              <a:t>Priority 3 (non-launch critical) requirements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504570-83D7-4D61-A5CE-E381FEDA2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884" y="354013"/>
            <a:ext cx="7928504" cy="646112"/>
          </a:xfrm>
        </p:spPr>
        <p:txBody>
          <a:bodyPr/>
          <a:lstStyle/>
          <a:p>
            <a:r>
              <a:rPr lang="en-US" dirty="0"/>
              <a:t>Scope changes for Landsat 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63C132-A8AC-4AC5-AB78-6F1DAEEA679E}"/>
              </a:ext>
            </a:extLst>
          </p:cNvPr>
          <p:cNvGrpSpPr/>
          <p:nvPr/>
        </p:nvGrpSpPr>
        <p:grpSpPr>
          <a:xfrm>
            <a:off x="9707287" y="1931801"/>
            <a:ext cx="2403771" cy="1408165"/>
            <a:chOff x="9798798" y="3584863"/>
            <a:chExt cx="2403771" cy="14081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EB0874A-865C-4C92-9D7C-7EE5B7B7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8798" y="3584863"/>
              <a:ext cx="2403771" cy="1402201"/>
            </a:xfrm>
            <a:prstGeom prst="rect">
              <a:avLst/>
            </a:prstGeom>
          </p:spPr>
        </p:pic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xmlns="" id="{A59361CB-A7EC-427D-AF34-050927A3A505}"/>
                </a:ext>
              </a:extLst>
            </p:cNvPr>
            <p:cNvSpPr/>
            <p:nvPr/>
          </p:nvSpPr>
          <p:spPr bwMode="auto">
            <a:xfrm rot="15889056">
              <a:off x="10909494" y="4240099"/>
              <a:ext cx="276725" cy="874805"/>
            </a:xfrm>
            <a:prstGeom prst="curvedRightArrow">
              <a:avLst>
                <a:gd name="adj1" fmla="val 25000"/>
                <a:gd name="adj2" fmla="val 50000"/>
                <a:gd name="adj3" fmla="val 43684"/>
              </a:avLst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8" name="Arrow: Curved Right 7">
              <a:extLst>
                <a:ext uri="{FF2B5EF4-FFF2-40B4-BE49-F238E27FC236}">
                  <a16:creationId xmlns:a16="http://schemas.microsoft.com/office/drawing/2014/main" xmlns="" id="{315C7F31-F3ED-408A-9200-47F8E53962A5}"/>
                </a:ext>
              </a:extLst>
            </p:cNvPr>
            <p:cNvSpPr/>
            <p:nvPr/>
          </p:nvSpPr>
          <p:spPr bwMode="auto">
            <a:xfrm rot="15889056">
              <a:off x="11163006" y="4041630"/>
              <a:ext cx="403286" cy="1499510"/>
            </a:xfrm>
            <a:prstGeom prst="curvedRightArrow">
              <a:avLst>
                <a:gd name="adj1" fmla="val 25000"/>
                <a:gd name="adj2" fmla="val 50000"/>
                <a:gd name="adj3" fmla="val 43684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646036-455A-4C3D-92E6-270C8496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195" y="4638860"/>
            <a:ext cx="3741867" cy="17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DB020BA-C272-4711-BE01-FA94217A7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A2A5F3-2ADA-48DC-AD39-BFB10022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03" y="-257453"/>
            <a:ext cx="8903179" cy="756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9BC537-68B5-4306-8A6B-6DD3BC765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0" y="1113647"/>
            <a:ext cx="2899120" cy="255558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Landsat </a:t>
            </a:r>
            <a:r>
              <a:rPr lang="en-US" altLang="en-US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</a:t>
            </a:r>
            <a:r>
              <a:rPr lang="en-US" altLang="en-US" dirty="0"/>
              <a:t> and </a:t>
            </a:r>
            <a:r>
              <a:rPr lang="en-US" altLang="en-US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en-US" altLang="en-US" dirty="0"/>
              <a:t> status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9586" y="3774783"/>
            <a:ext cx="2895600" cy="2547674"/>
          </a:xfrm>
          <a:prstGeom prst="rect">
            <a:avLst/>
          </a:prstGeom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93888" y="900920"/>
            <a:ext cx="7534873" cy="49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endParaRPr lang="en-US" altLang="en-US" sz="600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7 (1999)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dirty="0">
                <a:latin typeface="+mn-lt"/>
                <a:ea typeface="+mn-ea"/>
              </a:rPr>
              <a:t>Collecting about 475 new scenes per day; latest fuel estimate projects operating into 2020/2021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dirty="0">
                <a:latin typeface="+mn-lt"/>
                <a:ea typeface="+mn-ea"/>
              </a:rPr>
              <a:t>Restore-L refueling remains a possibility</a:t>
            </a:r>
            <a:endParaRPr lang="en-US" altLang="en-US" sz="600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8 (2013)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dirty="0">
                <a:latin typeface="+mn-lt"/>
                <a:ea typeface="+mn-ea"/>
              </a:rPr>
              <a:t>Collecting up to 725 new scenes per day; together with Landsat 7 supports 8-day revisit</a:t>
            </a:r>
            <a:endParaRPr lang="en-US" altLang="en-US" sz="600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9 (late 2020 launch)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dirty="0">
                <a:latin typeface="+mn-lt"/>
                <a:ea typeface="+mn-ea"/>
              </a:rPr>
              <a:t>Essentially a copy of Landsat 8, but with important improvements for accuracy and resiliency</a:t>
            </a:r>
            <a:endParaRPr lang="en-US" altLang="en-US" sz="600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10 (~2027-2030 launch)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dirty="0">
                <a:latin typeface="+mn-lt"/>
                <a:ea typeface="+mn-ea"/>
              </a:rPr>
              <a:t>Technology and requirements studies underway to support a 2018 decision point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dirty="0">
                <a:latin typeface="+mn-lt"/>
                <a:ea typeface="+mn-ea"/>
              </a:rPr>
              <a:t>EVERYTHING IS ON THE TABLE at this point (e.g., small sat, hyperspectral, data buys, Public-Private Partnerships (P3), etc.)</a:t>
            </a:r>
            <a:endParaRPr lang="en-US" altLang="en-US" sz="1600" dirty="0"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4680" y="110316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Landsat 7 (whiskbroom)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4680" y="381762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Landsat 8 (pushbroom)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29629" y="1905000"/>
            <a:ext cx="1887974" cy="698651"/>
            <a:chOff x="6949443" y="1558487"/>
            <a:chExt cx="2517299" cy="9315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8917" y="1558487"/>
              <a:ext cx="1607825" cy="931534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6949443" y="1933301"/>
              <a:ext cx="979714" cy="222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BCE9F53B-38CE-4CAE-A48C-DEC5775CC370}"/>
              </a:ext>
            </a:extLst>
          </p:cNvPr>
          <p:cNvSpPr txBox="1">
            <a:spLocks/>
          </p:cNvSpPr>
          <p:nvPr/>
        </p:nvSpPr>
        <p:spPr>
          <a:xfrm>
            <a:off x="3352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U.S. Landsat Archive Overview</a:t>
            </a:r>
            <a:br>
              <a:rPr lang="en-US" altLang="en-US"/>
            </a:br>
            <a:r>
              <a:rPr lang="en-US" altLang="en-US" sz="1400"/>
              <a:t>(Jan 1, 2018)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02394"/>
            <a:ext cx="11074400" cy="517123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dirty="0"/>
              <a:t>OLI-TIRS: Landsat 8</a:t>
            </a:r>
          </a:p>
          <a:p>
            <a:pPr marL="457200" lvl="1" indent="0">
              <a:buNone/>
              <a:defRPr/>
            </a:pPr>
            <a:r>
              <a:rPr lang="en-US" sz="1200" dirty="0"/>
              <a:t>1,143,018 </a:t>
            </a:r>
            <a:r>
              <a:rPr lang="en-US" altLang="en-US" sz="1200" dirty="0"/>
              <a:t>scenes</a:t>
            </a:r>
          </a:p>
          <a:p>
            <a:pPr lvl="2" eaLnBrk="1" hangingPunct="1">
              <a:defRPr/>
            </a:pPr>
            <a:r>
              <a:rPr lang="en-US" altLang="en-US" sz="1200" dirty="0"/>
              <a:t>~ 3,952 TB Raw and L0Ra Data </a:t>
            </a:r>
          </a:p>
          <a:p>
            <a:pPr marL="914400" lvl="2" indent="0">
              <a:buNone/>
              <a:defRPr/>
            </a:pPr>
            <a:r>
              <a:rPr lang="en-US" altLang="en-US" sz="1200" dirty="0"/>
              <a:t>          </a:t>
            </a:r>
            <a:r>
              <a:rPr lang="en-US" altLang="en-US" sz="1050" dirty="0"/>
              <a:t>average scene size 1813 MB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800" dirty="0"/>
              <a:t>                  </a:t>
            </a:r>
          </a:p>
          <a:p>
            <a:pPr eaLnBrk="1" hangingPunct="1">
              <a:defRPr/>
            </a:pPr>
            <a:r>
              <a:rPr lang="en-US" altLang="en-US" sz="1400" dirty="0"/>
              <a:t>ETM+: Landsat 7</a:t>
            </a:r>
          </a:p>
          <a:p>
            <a:pPr lvl="1" eaLnBrk="1" hangingPunct="1">
              <a:defRPr/>
            </a:pPr>
            <a:r>
              <a:rPr lang="en-US" sz="1200" dirty="0"/>
              <a:t>2,413,896  </a:t>
            </a:r>
            <a:r>
              <a:rPr lang="en-US" altLang="en-US" sz="1200" dirty="0"/>
              <a:t>scenes</a:t>
            </a:r>
          </a:p>
          <a:p>
            <a:pPr lvl="2" eaLnBrk="1" hangingPunct="1">
              <a:defRPr/>
            </a:pPr>
            <a:r>
              <a:rPr lang="en-US" altLang="en-US" sz="1200" dirty="0"/>
              <a:t>~ 2,242 TB Raw and L0Ra Data </a:t>
            </a:r>
          </a:p>
          <a:p>
            <a:pPr marL="914400" lvl="2" indent="0">
              <a:buNone/>
              <a:defRPr/>
            </a:pPr>
            <a:r>
              <a:rPr lang="en-US" altLang="en-US" sz="1200" dirty="0"/>
              <a:t>          </a:t>
            </a:r>
            <a:r>
              <a:rPr lang="en-US" altLang="en-US" sz="1050" dirty="0"/>
              <a:t>average scene size 487 MB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800" dirty="0"/>
              <a:t>          </a:t>
            </a:r>
          </a:p>
          <a:p>
            <a:pPr eaLnBrk="1" hangingPunct="1">
              <a:defRPr/>
            </a:pPr>
            <a:r>
              <a:rPr lang="en-US" altLang="en-US" sz="1400" dirty="0"/>
              <a:t>TM: Landsat 4 &amp; Landsat 5</a:t>
            </a:r>
          </a:p>
          <a:p>
            <a:pPr lvl="1" eaLnBrk="1" hangingPunct="1">
              <a:defRPr/>
            </a:pPr>
            <a:r>
              <a:rPr lang="en-US" sz="1200" dirty="0"/>
              <a:t>2,560,626</a:t>
            </a:r>
            <a:r>
              <a:rPr lang="en-US" altLang="en-US" sz="1200" dirty="0"/>
              <a:t> scenes  </a:t>
            </a:r>
          </a:p>
          <a:p>
            <a:pPr lvl="2" eaLnBrk="1" hangingPunct="1">
              <a:defRPr/>
            </a:pPr>
            <a:r>
              <a:rPr lang="en-US" altLang="en-US" sz="1200" dirty="0"/>
              <a:t>~ 1,329 TB Raw and L0Ra Data </a:t>
            </a:r>
          </a:p>
          <a:p>
            <a:pPr marL="914400" lvl="2" indent="0">
              <a:buNone/>
              <a:defRPr/>
            </a:pPr>
            <a:r>
              <a:rPr lang="en-US" altLang="en-US" sz="1200" dirty="0"/>
              <a:t>          </a:t>
            </a:r>
            <a:r>
              <a:rPr lang="en-US" altLang="en-US" sz="1050" dirty="0"/>
              <a:t>average scene size 263 MB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800" dirty="0"/>
              <a:t>          </a:t>
            </a:r>
          </a:p>
          <a:p>
            <a:pPr eaLnBrk="1" hangingPunct="1">
              <a:defRPr/>
            </a:pPr>
            <a:r>
              <a:rPr lang="en-US" altLang="en-US" sz="1400" dirty="0"/>
              <a:t>MSS: Landsat 1 through 5</a:t>
            </a:r>
          </a:p>
          <a:p>
            <a:pPr lvl="1" eaLnBrk="1" hangingPunct="1">
              <a:defRPr/>
            </a:pPr>
            <a:r>
              <a:rPr lang="en-US" sz="1200" dirty="0"/>
              <a:t>1,312,608 </a:t>
            </a:r>
            <a:r>
              <a:rPr lang="en-US" altLang="en-US" sz="1200" dirty="0"/>
              <a:t> scenes </a:t>
            </a:r>
          </a:p>
          <a:p>
            <a:pPr lvl="2" eaLnBrk="1" hangingPunct="1">
              <a:defRPr/>
            </a:pPr>
            <a:r>
              <a:rPr lang="en-US" altLang="en-US" sz="1200" dirty="0"/>
              <a:t>~ 80 TB Raw and L0Ra Data </a:t>
            </a:r>
          </a:p>
          <a:p>
            <a:pPr marL="914400" lvl="2" indent="0">
              <a:buNone/>
              <a:defRPr/>
            </a:pPr>
            <a:r>
              <a:rPr lang="en-US" altLang="en-US" sz="1200" dirty="0"/>
              <a:t>         </a:t>
            </a:r>
            <a:r>
              <a:rPr lang="en-US" altLang="en-US" sz="1050" dirty="0"/>
              <a:t>average scene size 32 MB </a:t>
            </a:r>
          </a:p>
          <a:p>
            <a:pPr eaLnBrk="1" hangingPunct="1">
              <a:defRPr/>
            </a:pPr>
            <a:r>
              <a:rPr lang="en-US" altLang="en-US" sz="1400" dirty="0"/>
              <a:t>Total:</a:t>
            </a:r>
          </a:p>
          <a:p>
            <a:pPr lvl="1" eaLnBrk="1" hangingPunct="1">
              <a:defRPr/>
            </a:pPr>
            <a:r>
              <a:rPr lang="en-US" sz="1200" dirty="0"/>
              <a:t>7,430,148 </a:t>
            </a:r>
            <a:r>
              <a:rPr lang="en-US" altLang="en-US" sz="1200" dirty="0"/>
              <a:t> scenes  </a:t>
            </a:r>
          </a:p>
          <a:p>
            <a:pPr lvl="2" eaLnBrk="1" hangingPunct="1">
              <a:defRPr/>
            </a:pPr>
            <a:r>
              <a:rPr lang="en-US" altLang="en-US" sz="1200" dirty="0"/>
              <a:t>~ 7,603 TB Raw and L0Ra Data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6019800" y="1752600"/>
            <a:ext cx="3517900" cy="4108450"/>
            <a:chOff x="2952" y="868"/>
            <a:chExt cx="2216" cy="2588"/>
          </a:xfrm>
        </p:grpSpPr>
        <p:pic>
          <p:nvPicPr>
            <p:cNvPr id="5126" name="Picture 4" descr="Untitled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1744"/>
              <a:ext cx="1712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5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1326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" descr="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868"/>
              <a:ext cx="1712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1143000"/>
            <a:ext cx="271303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0DA6CC5-AB47-4F69-9EE7-A052FAB59AC2}"/>
              </a:ext>
            </a:extLst>
          </p:cNvPr>
          <p:cNvGrpSpPr/>
          <p:nvPr/>
        </p:nvGrpSpPr>
        <p:grpSpPr>
          <a:xfrm>
            <a:off x="1981200" y="3657600"/>
            <a:ext cx="8277708" cy="2377288"/>
            <a:chOff x="722998" y="3134563"/>
            <a:chExt cx="8277708" cy="2377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902" b="-5902"/>
            <a:stretch/>
          </p:blipFill>
          <p:spPr>
            <a:xfrm>
              <a:off x="722998" y="3438565"/>
              <a:ext cx="3016460" cy="20732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1154" y="3496186"/>
              <a:ext cx="3342116" cy="14830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70061" y="3151874"/>
              <a:ext cx="423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ESPA / Level-2+ Product Distribution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>
              <a:off x="4563643" y="3276600"/>
              <a:ext cx="1" cy="2104545"/>
            </a:xfrm>
            <a:prstGeom prst="line">
              <a:avLst/>
            </a:prstGeom>
            <a:solidFill>
              <a:schemeClr val="hlink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230074" y="3134563"/>
              <a:ext cx="1834156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/>
                <a:t>Level-1 Statistics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296103" y="4432445"/>
              <a:ext cx="1596024" cy="47145"/>
            </a:xfrm>
            <a:prstGeom prst="straightConnector1">
              <a:avLst/>
            </a:prstGeom>
            <a:solidFill>
              <a:schemeClr val="hlink"/>
            </a:solidFill>
            <a:ln w="666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DF78D-F62C-478B-BE6B-0B0D21ABBA00}"/>
              </a:ext>
            </a:extLst>
          </p:cNvPr>
          <p:cNvSpPr txBox="1"/>
          <p:nvPr/>
        </p:nvSpPr>
        <p:spPr>
          <a:xfrm>
            <a:off x="1758252" y="1447800"/>
            <a:ext cx="8909749" cy="209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>
                <a:cs typeface="Arial" panose="020B0604020202020204" pitchFamily="34" charset="0"/>
              </a:rPr>
              <a:t>In FY16 USGS EROS distributed over 17 million Level-1 scenes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700" dirty="0">
              <a:cs typeface="Arial" panose="020B0604020202020204" pitchFamily="34" charset="0"/>
            </a:endParaRP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>
                <a:cs typeface="Arial" panose="020B0604020202020204" pitchFamily="34" charset="0"/>
              </a:rPr>
              <a:t>Over ½ of the 17 million Level-1 scenes distributed were improved to TOA/SR (Level-2) through the EROS Science Processing Architecture (ESPA)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700" dirty="0">
              <a:cs typeface="Arial" panose="020B0604020202020204" pitchFamily="34" charset="0"/>
            </a:endParaRP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>
                <a:cs typeface="Arial" panose="020B0604020202020204" pitchFamily="34" charset="0"/>
              </a:rPr>
              <a:t>Currently, TOA/SR is produced on-demand, but USGS is planning to produce a collection of ARD for the U.S. and the globe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0611F9BE-BA56-4BA4-AF4F-FEE74143E2FB}"/>
              </a:ext>
            </a:extLst>
          </p:cNvPr>
          <p:cNvSpPr txBox="1">
            <a:spLocks/>
          </p:cNvSpPr>
          <p:nvPr/>
        </p:nvSpPr>
        <p:spPr>
          <a:xfrm>
            <a:off x="3352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Level-2 Product Demand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68DB4A7-F516-40DD-8021-AB6875049D5E}"/>
              </a:ext>
            </a:extLst>
          </p:cNvPr>
          <p:cNvSpPr txBox="1">
            <a:spLocks/>
          </p:cNvSpPr>
          <p:nvPr/>
        </p:nvSpPr>
        <p:spPr>
          <a:xfrm>
            <a:off x="10287000" y="6629401"/>
            <a:ext cx="304800" cy="18728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r"/>
            <a:fld id="{86CB4B4D-7CA3-9044-876B-883B54F8677D}" type="slidenum">
              <a:rPr lang="uk-UA" sz="100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endParaRPr lang="uk-U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2EF3B30B-1B52-4962-A052-8837ABF803B0}"/>
              </a:ext>
            </a:extLst>
          </p:cNvPr>
          <p:cNvSpPr txBox="1">
            <a:spLocks/>
          </p:cNvSpPr>
          <p:nvPr/>
        </p:nvSpPr>
        <p:spPr>
          <a:xfrm>
            <a:off x="1828801" y="6019800"/>
            <a:ext cx="8610600" cy="599828"/>
          </a:xfrm>
          <a:prstGeom prst="rect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txBody>
          <a:bodyPr anchor="ctr"/>
          <a:lstStyle>
            <a:lvl1pPr marL="342900" indent="-3429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ct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ARD will be the standard Landsat product in the future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5D0BB-B8CE-48C9-8192-D228CFF6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Level-2 Product Demand</a:t>
            </a:r>
          </a:p>
        </p:txBody>
      </p:sp>
    </p:spTree>
    <p:extLst>
      <p:ext uri="{BB962C8B-B14F-4D97-AF65-F5344CB8AC3E}">
        <p14:creationId xmlns:p14="http://schemas.microsoft.com/office/powerpoint/2010/main" val="38590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Monthly Downloads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54" y="1302197"/>
            <a:ext cx="9802738" cy="3544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522" y="5066912"/>
            <a:ext cx="8382001" cy="761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7C07DA-22D6-4F1B-97CE-298A552F3C5B}"/>
              </a:ext>
            </a:extLst>
          </p:cNvPr>
          <p:cNvSpPr txBox="1"/>
          <p:nvPr/>
        </p:nvSpPr>
        <p:spPr>
          <a:xfrm>
            <a:off x="2089325" y="2301061"/>
            <a:ext cx="2634018" cy="77328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$1.8B in annual US economic benefit </a:t>
            </a:r>
            <a:r>
              <a:rPr lang="en-US" sz="825" dirty="0"/>
              <a:t>OPR2013-269, USGS/DIO</a:t>
            </a:r>
          </a:p>
        </p:txBody>
      </p:sp>
    </p:spTree>
    <p:extLst>
      <p:ext uri="{BB962C8B-B14F-4D97-AF65-F5344CB8AC3E}">
        <p14:creationId xmlns:p14="http://schemas.microsoft.com/office/powerpoint/2010/main" val="266409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Collection 1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0" y="1065124"/>
            <a:ext cx="7273860" cy="5043577"/>
          </a:xfrm>
        </p:spPr>
        <p:txBody>
          <a:bodyPr>
            <a:normAutofit/>
          </a:bodyPr>
          <a:lstStyle/>
          <a:p>
            <a:r>
              <a:rPr lang="en-US" dirty="0"/>
              <a:t>Collection 1 processing is ongoing for newly acquired downlinks</a:t>
            </a:r>
          </a:p>
          <a:p>
            <a:r>
              <a:rPr lang="en-US" dirty="0"/>
              <a:t>TM No-PCD / MSS processing has now commenced Pre-Collection data is (mostly) gone</a:t>
            </a:r>
          </a:p>
          <a:p>
            <a:pPr lvl="1"/>
            <a:r>
              <a:rPr lang="en-US" dirty="0"/>
              <a:t>Pre-Collection data processing was turned off on April 30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Pre-Collection search and download was disabled for almost all data on October 1</a:t>
            </a:r>
            <a:r>
              <a:rPr lang="en-US" baseline="30000" dirty="0"/>
              <a:t>st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The only Pre-Collection data which can still be downloaded is Landsat 1-5 MSS, until Collection 1 MSS processing is fully complete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8" y="1065124"/>
            <a:ext cx="3504622" cy="51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7 Recent &amp; Upcoming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No change in Observatory status or performance</a:t>
            </a:r>
          </a:p>
          <a:p>
            <a:pPr lvl="1"/>
            <a:r>
              <a:rPr lang="en-US" dirty="0"/>
              <a:t>Operating ETM+ at 105% duty cycle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On 01 February 2018 Landsat 7 surpassed 100,000 orbits</a:t>
            </a:r>
          </a:p>
          <a:p>
            <a:pPr lvl="1"/>
            <a:r>
              <a:rPr lang="en-US" dirty="0"/>
              <a:t>First scene acquired on orbit 100,000 was imaged at 13:59 GMT (Path 229, Row 56) and transmitted to ASN during orbit 100,000 at 14:38 GMT </a:t>
            </a:r>
          </a:p>
          <a:p>
            <a:pPr lvl="1"/>
            <a:r>
              <a:rPr lang="en-US" dirty="0"/>
              <a:t>100,000 orbits equates to 4.44 billion km (2.76 billion miles) traveled, or nearly 15 round trips to the sun  </a:t>
            </a:r>
          </a:p>
          <a:p>
            <a:pPr lvl="1"/>
            <a:r>
              <a:rPr lang="en-US" dirty="0"/>
              <a:t>Landsat 7 has surpassed 6,866 days on orbit (18.81 years)</a:t>
            </a:r>
          </a:p>
          <a:p>
            <a:endParaRPr lang="en-US" dirty="0"/>
          </a:p>
          <a:p>
            <a:r>
              <a:rPr lang="en-US" dirty="0"/>
              <a:t>L7 Mission Operations Center (MOC) is relocating from GSFC Building 32 to Building 25 in order to allow Landsat Multi-Satellite Mission Operations Center (LMOC) build-out in current L7 space</a:t>
            </a:r>
          </a:p>
          <a:p>
            <a:pPr lvl="1"/>
            <a:r>
              <a:rPr lang="en-US" dirty="0"/>
              <a:t>Equipment refresh and check-out nearly complete</a:t>
            </a:r>
          </a:p>
          <a:p>
            <a:pPr lvl="1"/>
            <a:r>
              <a:rPr lang="en-US" dirty="0"/>
              <a:t>Physical move anticipated to occur in March &amp; April 2018</a:t>
            </a:r>
          </a:p>
          <a:p>
            <a:endParaRPr lang="en-US" dirty="0"/>
          </a:p>
          <a:p>
            <a:r>
              <a:rPr lang="en-US" dirty="0"/>
              <a:t>Restore-L Servicing Mission “re-baseline” under-way; USGS working to understand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9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928814"/>
            <a:ext cx="39798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873376" y="1527175"/>
            <a:ext cx="2366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Attitude Control Subsystem</a:t>
            </a:r>
            <a:endParaRPr lang="en-US" altLang="en-US" sz="1400" u="sng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126038" y="1497013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34" charset="0"/>
                <a:ea typeface="MS PGothic" panose="020B0600070205080204" pitchFamily="34" charset="-128"/>
              </a:rPr>
              <a:t> </a:t>
            </a:r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06575" y="4090988"/>
            <a:ext cx="1303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X-band System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049588" y="4959350"/>
            <a:ext cx="1344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S-band System 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138488" y="5135563"/>
            <a:ext cx="1573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Performance nominal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1752600" y="2300289"/>
            <a:ext cx="326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2060"/>
                </a:solidFill>
                <a:latin typeface="Geneva" pitchFamily="34" charset="0"/>
                <a:ea typeface="MS PGothic" panose="020B0600070205080204" pitchFamily="34" charset="-128"/>
              </a:rPr>
              <a:t>Enhanced Thematic Mapper +</a:t>
            </a:r>
            <a:endParaRPr lang="en-US" altLang="en-US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4452938" y="1339850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34" charset="0"/>
                <a:ea typeface="MS PGothic" panose="020B0600070205080204" pitchFamily="34" charset="-128"/>
              </a:rPr>
              <a:t> </a:t>
            </a:r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8432800" y="1484313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34" charset="0"/>
                <a:ea typeface="MS PGothic" panose="020B0600070205080204" pitchFamily="34" charset="-128"/>
              </a:rPr>
              <a:t> </a:t>
            </a:r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5799138" y="1192213"/>
            <a:ext cx="766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Batteries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56" name="Rectangle 15"/>
          <p:cNvSpPr>
            <a:spLocks noChangeArrowheads="1"/>
          </p:cNvSpPr>
          <p:nvPr/>
        </p:nvSpPr>
        <p:spPr bwMode="auto">
          <a:xfrm>
            <a:off x="5775325" y="1371600"/>
            <a:ext cx="16589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Geneva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Performance nominal </a:t>
            </a:r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V="1">
            <a:off x="3314701" y="3911600"/>
            <a:ext cx="1057275" cy="287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20"/>
          <p:cNvSpPr>
            <a:spLocks noChangeShapeType="1"/>
          </p:cNvSpPr>
          <p:nvPr/>
        </p:nvSpPr>
        <p:spPr bwMode="auto">
          <a:xfrm flipV="1">
            <a:off x="7353300" y="1581150"/>
            <a:ext cx="630238" cy="819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21"/>
          <p:cNvSpPr>
            <a:spLocks noChangeShapeType="1"/>
          </p:cNvSpPr>
          <p:nvPr/>
        </p:nvSpPr>
        <p:spPr bwMode="auto">
          <a:xfrm flipH="1">
            <a:off x="3925888" y="4114800"/>
            <a:ext cx="1084262" cy="641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22"/>
          <p:cNvSpPr>
            <a:spLocks noChangeShapeType="1"/>
          </p:cNvSpPr>
          <p:nvPr/>
        </p:nvSpPr>
        <p:spPr bwMode="auto">
          <a:xfrm>
            <a:off x="4765675" y="3328989"/>
            <a:ext cx="1493838" cy="719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Rectangle 27"/>
          <p:cNvSpPr>
            <a:spLocks noChangeArrowheads="1"/>
          </p:cNvSpPr>
          <p:nvPr/>
        </p:nvSpPr>
        <p:spPr bwMode="auto">
          <a:xfrm>
            <a:off x="5594351" y="4340225"/>
            <a:ext cx="1762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Solid State Recorder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62" name="Rectangle 28"/>
          <p:cNvSpPr>
            <a:spLocks noChangeArrowheads="1"/>
          </p:cNvSpPr>
          <p:nvPr/>
        </p:nvSpPr>
        <p:spPr bwMode="auto">
          <a:xfrm>
            <a:off x="8388350" y="4413250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34" charset="0"/>
                <a:ea typeface="MS PGothic" panose="020B0600070205080204" pitchFamily="34" charset="-128"/>
              </a:rPr>
              <a:t> </a:t>
            </a:r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31763" name="Rectangle 29"/>
          <p:cNvSpPr>
            <a:spLocks noChangeArrowheads="1"/>
          </p:cNvSpPr>
          <p:nvPr/>
        </p:nvSpPr>
        <p:spPr bwMode="auto">
          <a:xfrm>
            <a:off x="7972425" y="2597150"/>
            <a:ext cx="2128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Reaction Control System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64" name="Rectangle 30"/>
          <p:cNvSpPr>
            <a:spLocks noChangeArrowheads="1"/>
          </p:cNvSpPr>
          <p:nvPr/>
        </p:nvSpPr>
        <p:spPr bwMode="auto">
          <a:xfrm>
            <a:off x="8572500" y="3271838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34" charset="0"/>
                <a:ea typeface="MS PGothic" panose="020B0600070205080204" pitchFamily="34" charset="-128"/>
              </a:rPr>
              <a:t> </a:t>
            </a:r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31765" name="Rectangle 31"/>
          <p:cNvSpPr>
            <a:spLocks noChangeArrowheads="1"/>
          </p:cNvSpPr>
          <p:nvPr/>
        </p:nvSpPr>
        <p:spPr bwMode="auto">
          <a:xfrm>
            <a:off x="7370763" y="2867026"/>
            <a:ext cx="3332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1/07/04 Fuel line #4 thermostat #1a failure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2/24/05 Fuel line #4 thermostat failure; Primary heater circuit disabled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4/25/13 Fuel line #2 thermostat failure; Redundant heater circuit disabled</a:t>
            </a:r>
          </a:p>
        </p:txBody>
      </p:sp>
      <p:sp>
        <p:nvSpPr>
          <p:cNvPr id="31766" name="Line 32"/>
          <p:cNvSpPr>
            <a:spLocks noChangeShapeType="1"/>
          </p:cNvSpPr>
          <p:nvPr/>
        </p:nvSpPr>
        <p:spPr bwMode="auto">
          <a:xfrm flipV="1">
            <a:off x="5322888" y="3328988"/>
            <a:ext cx="1917700" cy="436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33"/>
          <p:cNvSpPr>
            <a:spLocks noChangeShapeType="1"/>
          </p:cNvSpPr>
          <p:nvPr/>
        </p:nvSpPr>
        <p:spPr bwMode="auto">
          <a:xfrm flipV="1">
            <a:off x="4765675" y="1622425"/>
            <a:ext cx="800100" cy="137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Rectangle 34"/>
          <p:cNvSpPr>
            <a:spLocks noChangeArrowheads="1"/>
          </p:cNvSpPr>
          <p:nvPr/>
        </p:nvSpPr>
        <p:spPr bwMode="auto">
          <a:xfrm>
            <a:off x="8032750" y="1406525"/>
            <a:ext cx="960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Solar Array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69" name="Rectangle 35"/>
          <p:cNvSpPr>
            <a:spLocks noChangeArrowheads="1"/>
          </p:cNvSpPr>
          <p:nvPr/>
        </p:nvSpPr>
        <p:spPr bwMode="auto">
          <a:xfrm>
            <a:off x="7983538" y="1581151"/>
            <a:ext cx="274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5/14/2002 Circuit #14 Failure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5/16/2005 Circuit # 6 Failure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8/13/2008 Circuit #14 partial recovery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14 circuits remain operating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no impact to ops</a:t>
            </a:r>
            <a:endParaRPr lang="en-US" altLang="en-US" sz="1200">
              <a:solidFill>
                <a:srgbClr val="000000"/>
              </a:solidFill>
              <a:latin typeface="Geneva" pitchFamily="34" charset="0"/>
              <a:ea typeface="MS PGothic" panose="020B0600070205080204" pitchFamily="34" charset="-128"/>
            </a:endParaRPr>
          </a:p>
        </p:txBody>
      </p:sp>
      <p:sp>
        <p:nvSpPr>
          <p:cNvPr id="31770" name="Text Box 36"/>
          <p:cNvSpPr txBox="1">
            <a:spLocks noChangeArrowheads="1"/>
          </p:cNvSpPr>
          <p:nvPr/>
        </p:nvSpPr>
        <p:spPr bwMode="auto">
          <a:xfrm>
            <a:off x="5715000" y="4494214"/>
            <a:ext cx="31686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11/15/1999 SSR PWA #23 Loss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02/11/2001 SSR PWA #12 Loss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12/07/2005 SSR PWA #02 Loss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08/02/2006 SSR PWA #13 Loss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03/28/2008 SSR PWA #22 Loss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09/03/2008 SSR PWA #23 Recovered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10/12/2013 SSR PWA #11 Loss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Each PWA is 4% loss of launch capacity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Boards are likely recoverable</a:t>
            </a:r>
          </a:p>
        </p:txBody>
      </p:sp>
      <p:sp>
        <p:nvSpPr>
          <p:cNvPr id="31771" name="Rectangle 37"/>
          <p:cNvSpPr>
            <a:spLocks noChangeArrowheads="1"/>
          </p:cNvSpPr>
          <p:nvPr/>
        </p:nvSpPr>
        <p:spPr bwMode="auto">
          <a:xfrm>
            <a:off x="1900238" y="4271963"/>
            <a:ext cx="1573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Performance nominal</a:t>
            </a:r>
          </a:p>
        </p:txBody>
      </p:sp>
      <p:sp>
        <p:nvSpPr>
          <p:cNvPr id="31772" name="Rectangle 38"/>
          <p:cNvSpPr>
            <a:spLocks noChangeArrowheads="1"/>
          </p:cNvSpPr>
          <p:nvPr/>
        </p:nvSpPr>
        <p:spPr bwMode="auto">
          <a:xfrm>
            <a:off x="2936876" y="1698625"/>
            <a:ext cx="2397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•05/05/2004 Gyro 3 Shut Off 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•1-gyro control system in development</a:t>
            </a:r>
          </a:p>
        </p:txBody>
      </p:sp>
      <p:sp>
        <p:nvSpPr>
          <p:cNvPr id="31773" name="Rectangle 39"/>
          <p:cNvSpPr>
            <a:spLocks noChangeArrowheads="1"/>
          </p:cNvSpPr>
          <p:nvPr/>
        </p:nvSpPr>
        <p:spPr bwMode="auto">
          <a:xfrm>
            <a:off x="488951" y="1263422"/>
            <a:ext cx="270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u="sng" dirty="0">
                <a:solidFill>
                  <a:srgbClr val="00B050"/>
                </a:solidFill>
                <a:ea typeface="MS PGothic" panose="020B0600070205080204" pitchFamily="34" charset="-128"/>
              </a:rPr>
              <a:t>18+ plus years of on-orbit operations</a:t>
            </a:r>
          </a:p>
        </p:txBody>
      </p:sp>
      <p:sp>
        <p:nvSpPr>
          <p:cNvPr id="31774" name="Rectangle 40"/>
          <p:cNvSpPr>
            <a:spLocks noChangeArrowheads="1"/>
          </p:cNvSpPr>
          <p:nvPr/>
        </p:nvSpPr>
        <p:spPr bwMode="auto">
          <a:xfrm>
            <a:off x="1819276" y="2590800"/>
            <a:ext cx="1890713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•5/31/2003 SLC Failure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•4/01/2007 Bumper mode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31775" name="Rectangle 9"/>
          <p:cNvSpPr>
            <a:spLocks noChangeArrowheads="1"/>
          </p:cNvSpPr>
          <p:nvPr/>
        </p:nvSpPr>
        <p:spPr bwMode="auto">
          <a:xfrm>
            <a:off x="8213725" y="4357688"/>
            <a:ext cx="2400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Remote Tlm Cmd (RTC) Box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76" name="Rectangle 38"/>
          <p:cNvSpPr>
            <a:spLocks noChangeArrowheads="1"/>
          </p:cNvSpPr>
          <p:nvPr/>
        </p:nvSpPr>
        <p:spPr bwMode="auto">
          <a:xfrm>
            <a:off x="8358188" y="4560889"/>
            <a:ext cx="20367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ea typeface="MS PGothic" panose="020B0600070205080204" pitchFamily="34" charset="-128"/>
              </a:rPr>
              <a:t>•09/27/2014 RTC A Failover</a:t>
            </a:r>
          </a:p>
        </p:txBody>
      </p:sp>
      <p:sp>
        <p:nvSpPr>
          <p:cNvPr id="31777" name="Line 19"/>
          <p:cNvSpPr>
            <a:spLocks noChangeShapeType="1"/>
          </p:cNvSpPr>
          <p:nvPr/>
        </p:nvSpPr>
        <p:spPr bwMode="auto">
          <a:xfrm>
            <a:off x="3505201" y="2735263"/>
            <a:ext cx="379413" cy="27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19"/>
          <p:cNvSpPr>
            <a:spLocks noChangeShapeType="1"/>
          </p:cNvSpPr>
          <p:nvPr/>
        </p:nvSpPr>
        <p:spPr bwMode="auto">
          <a:xfrm>
            <a:off x="4502151" y="2217739"/>
            <a:ext cx="9366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Rectangle 14"/>
          <p:cNvSpPr>
            <a:spLocks noChangeArrowheads="1"/>
          </p:cNvSpPr>
          <p:nvPr/>
        </p:nvSpPr>
        <p:spPr bwMode="auto">
          <a:xfrm>
            <a:off x="7160202" y="1136652"/>
            <a:ext cx="2390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u="sng" dirty="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Electrical Power Subsystem</a:t>
            </a:r>
            <a:endParaRPr lang="en-US" altLang="en-US" sz="1400" u="sng" dirty="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80" name="Rectangle 14"/>
          <p:cNvSpPr>
            <a:spLocks noChangeArrowheads="1"/>
          </p:cNvSpPr>
          <p:nvPr/>
        </p:nvSpPr>
        <p:spPr bwMode="auto">
          <a:xfrm>
            <a:off x="5799139" y="1603375"/>
            <a:ext cx="1622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Power Control Unit</a:t>
            </a:r>
            <a:endParaRPr lang="en-US" altLang="en-US" sz="1400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81" name="Rectangle 15"/>
          <p:cNvSpPr>
            <a:spLocks noChangeArrowheads="1"/>
          </p:cNvSpPr>
          <p:nvPr/>
        </p:nvSpPr>
        <p:spPr bwMode="auto">
          <a:xfrm>
            <a:off x="5775326" y="1798638"/>
            <a:ext cx="1858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-904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>
                <a:ea typeface="MS PGothic" panose="020B0600070205080204" pitchFamily="34" charset="-128"/>
                <a:cs typeface="Arial" panose="020B0604020202020204" pitchFamily="34" charset="0"/>
              </a:rPr>
              <a:t>10/18/2014 BVR failover </a:t>
            </a:r>
          </a:p>
        </p:txBody>
      </p:sp>
      <p:sp>
        <p:nvSpPr>
          <p:cNvPr id="31783" name="Rectangle 14"/>
          <p:cNvSpPr>
            <a:spLocks noChangeArrowheads="1"/>
          </p:cNvSpPr>
          <p:nvPr/>
        </p:nvSpPr>
        <p:spPr bwMode="auto">
          <a:xfrm>
            <a:off x="6507163" y="3832225"/>
            <a:ext cx="2546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Command and Data Handling </a:t>
            </a:r>
          </a:p>
          <a:p>
            <a:pPr eaLnBrk="1" hangingPunct="1"/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Subsystem</a:t>
            </a:r>
            <a:endParaRPr lang="en-US" altLang="en-US" sz="1400" u="sng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31784" name="Rectangle 14"/>
          <p:cNvSpPr>
            <a:spLocks noChangeArrowheads="1"/>
          </p:cNvSpPr>
          <p:nvPr/>
        </p:nvSpPr>
        <p:spPr bwMode="auto">
          <a:xfrm>
            <a:off x="1808163" y="3575050"/>
            <a:ext cx="1852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u="sng">
                <a:solidFill>
                  <a:srgbClr val="203BC4"/>
                </a:solidFill>
                <a:latin typeface="Geneva" pitchFamily="34" charset="0"/>
                <a:ea typeface="MS PGothic" panose="020B0600070205080204" pitchFamily="34" charset="-128"/>
              </a:rPr>
              <a:t>RF Comm Subsystem</a:t>
            </a:r>
            <a:endParaRPr lang="en-US" altLang="en-US" sz="1400" u="sng">
              <a:solidFill>
                <a:srgbClr val="203BC4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7 Observatory Status – No Change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DCM">
  <a:themeElements>
    <a:clrScheme name="Project Overview 3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969696"/>
      </a:hlink>
      <a:folHlink>
        <a:srgbClr val="CBCB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137415</TotalTime>
  <Words>2263</Words>
  <Application>Microsoft Office PowerPoint</Application>
  <PresentationFormat>Widescreen</PresentationFormat>
  <Paragraphs>334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ＭＳ Ｐゴシック</vt:lpstr>
      <vt:lpstr>ＭＳ Ｐゴシック</vt:lpstr>
      <vt:lpstr>.AppleSystemUIFont</vt:lpstr>
      <vt:lpstr>Arial</vt:lpstr>
      <vt:lpstr>Arial Bold</vt:lpstr>
      <vt:lpstr>Calibri</vt:lpstr>
      <vt:lpstr>Courier New</vt:lpstr>
      <vt:lpstr>Geneva</vt:lpstr>
      <vt:lpstr>Proxima Nova Regular</vt:lpstr>
      <vt:lpstr>Times</vt:lpstr>
      <vt:lpstr>Times New Roman</vt:lpstr>
      <vt:lpstr>Wingdings</vt:lpstr>
      <vt:lpstr>ヒラギノ角ゴ Pro W3</vt:lpstr>
      <vt:lpstr>Microsoft Office 98</vt:lpstr>
      <vt:lpstr>LDCM</vt:lpstr>
      <vt:lpstr>Landsat Mission Status</vt:lpstr>
      <vt:lpstr>USGS Land Remote Sensing Program</vt:lpstr>
      <vt:lpstr>Landsat operational and development status</vt:lpstr>
      <vt:lpstr>U.S. Landsat Archive Overview (Jan 1, 2018)</vt:lpstr>
      <vt:lpstr>Level-2 Product Demand</vt:lpstr>
      <vt:lpstr>Monthly Downloads</vt:lpstr>
      <vt:lpstr>Landsat Collection 1 Status</vt:lpstr>
      <vt:lpstr>Landsat 7 Recent &amp; Upcoming Activities</vt:lpstr>
      <vt:lpstr>Landsat 7 Observatory Status – No Change</vt:lpstr>
      <vt:lpstr>Landsat 7 Delta-I Execution Result</vt:lpstr>
      <vt:lpstr>Baseline Landsat 7 End of Mission Timeline</vt:lpstr>
      <vt:lpstr>Landsat 8 Recent &amp; Upcoming Activities</vt:lpstr>
      <vt:lpstr>Landsat 8 Observatory Status – No Change</vt:lpstr>
      <vt:lpstr>Landsat 8 SSR &amp; X-Band Downlink Utilization</vt:lpstr>
      <vt:lpstr>Landsat Ground Network (LGN) Status</vt:lpstr>
      <vt:lpstr>Landsat 9 Mission Overview</vt:lpstr>
      <vt:lpstr>NASA-USGS Partnership</vt:lpstr>
      <vt:lpstr>Landsat 9 Mission Architecture</vt:lpstr>
      <vt:lpstr>Operational Land Imager 2 (OLI-2)</vt:lpstr>
      <vt:lpstr>Thermal Infrared Sensor 2 (TIRS-2)</vt:lpstr>
      <vt:lpstr>Spacecraft Bus</vt:lpstr>
      <vt:lpstr>Launch Services</vt:lpstr>
      <vt:lpstr>Landsat 9 Master Schedule</vt:lpstr>
      <vt:lpstr>Landsat 9 Ground System</vt:lpstr>
      <vt:lpstr>Scope changes for Landsat 9</vt:lpstr>
      <vt:lpstr>PowerPoint Presentation</vt:lpstr>
    </vt:vector>
  </TitlesOfParts>
  <Company>USGS/EROS Data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Landsat Monthly</dc:title>
  <dc:creator>Daniels, Douglas</dc:creator>
  <cp:lastModifiedBy>Reed, Bradley C.</cp:lastModifiedBy>
  <cp:revision>1537</cp:revision>
  <cp:lastPrinted>2015-12-17T14:10:36Z</cp:lastPrinted>
  <dcterms:created xsi:type="dcterms:W3CDTF">2005-05-17T19:07:47Z</dcterms:created>
  <dcterms:modified xsi:type="dcterms:W3CDTF">2018-03-15T22:21:01Z</dcterms:modified>
</cp:coreProperties>
</file>