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5" r:id="rId4"/>
    <p:sldId id="351" r:id="rId5"/>
    <p:sldId id="318" r:id="rId6"/>
    <p:sldId id="319" r:id="rId7"/>
    <p:sldId id="322" r:id="rId8"/>
    <p:sldId id="335" r:id="rId9"/>
    <p:sldId id="337" r:id="rId10"/>
    <p:sldId id="341" r:id="rId11"/>
    <p:sldId id="342" r:id="rId12"/>
    <p:sldId id="33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829" autoAdjust="0"/>
  </p:normalViewPr>
  <p:slideViewPr>
    <p:cSldViewPr snapToGrid="0" snapToObjects="1">
      <p:cViewPr varScale="1">
        <p:scale>
          <a:sx n="121" d="100"/>
          <a:sy n="121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CFADE677-DD08-2848-9CEF-6F63E1FD3EBC}" type="slidenum">
              <a:rPr lang="en-US" altLang="ja-JP" sz="1200">
                <a:solidFill>
                  <a:prstClr val="black"/>
                </a:solidFill>
              </a:rPr>
              <a:pPr/>
              <a:t>6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" name="スライド番号プレースホルダ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15" name="Afbeelding 8" descr="P01477 Wetlands_Powerpoint_slide15_RGB_HR2_p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00" t="57209" r="2240" b="15022"/>
          <a:stretch/>
        </p:blipFill>
        <p:spPr>
          <a:xfrm>
            <a:off x="6881936" y="6103199"/>
            <a:ext cx="2111419" cy="660856"/>
          </a:xfrm>
          <a:prstGeom prst="rect">
            <a:avLst/>
          </a:prstGeom>
        </p:spPr>
      </p:pic>
      <p:pic>
        <p:nvPicPr>
          <p:cNvPr id="16" name="Picture 15" descr="http://global.jaxa.jp/common/images/module_parts/area_header/logo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2"/>
          <a:stretch/>
        </p:blipFill>
        <p:spPr bwMode="auto">
          <a:xfrm>
            <a:off x="170088" y="6165304"/>
            <a:ext cx="1149656" cy="6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om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20" y="6237312"/>
            <a:ext cx="1095483" cy="4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loballandusechange.org/tl_files/glcfiles/wwf/Sarvision%20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82" y="6117881"/>
            <a:ext cx="1189258" cy="4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oloEO-compressed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15" y="6233345"/>
            <a:ext cx="774094" cy="290934"/>
          </a:xfrm>
          <a:prstGeom prst="rect">
            <a:avLst/>
          </a:prstGeom>
        </p:spPr>
      </p:pic>
      <p:pic>
        <p:nvPicPr>
          <p:cNvPr id="20" name="Picture 19" descr="aber-uni-logo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5" y="6189024"/>
            <a:ext cx="1648528" cy="379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ED75559-32F5-4657-8849-F5E88CA749E1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0025\デスクトップ\Stationary\Logo_A_planet_blue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">
            <a:off x="7973801" y="74954"/>
            <a:ext cx="1080545" cy="1294154"/>
          </a:xfrm>
          <a:prstGeom prst="rect">
            <a:avLst/>
          </a:prstGeom>
          <a:noFill/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8068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">
            <a:off x="7709507" y="369424"/>
            <a:ext cx="1440000" cy="1222531"/>
          </a:xfrm>
          <a:prstGeom prst="rect">
            <a:avLst/>
          </a:prstGeom>
          <a:gradFill>
            <a:gsLst>
              <a:gs pos="78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548680"/>
            <a:ext cx="9144000" cy="36000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10" name="Picture 9" descr="GMW-banner_small.jpg"/>
          <p:cNvPicPr>
            <a:picLocks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b="8782"/>
          <a:stretch/>
        </p:blipFill>
        <p:spPr>
          <a:xfrm>
            <a:off x="0" y="-7891"/>
            <a:ext cx="9180000" cy="1285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A. Rosenqvist (for JAXA)</a:t>
            </a:r>
          </a:p>
          <a:p>
            <a:r>
              <a:rPr lang="en-US" i="1" dirty="0" smtClean="0"/>
              <a:t>SDCG-13 Session 5 Item#15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Core Dataset Status</a:t>
            </a:r>
            <a:b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ALOS-2 PALSAR-2 Annual Global mosaics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3" descr="JAXA_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2" y="5329119"/>
            <a:ext cx="140174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-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668344" cy="38341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362472"/>
            <a:ext cx="8460432" cy="69837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Changes over time (7 epochs)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9" y="5805264"/>
            <a:ext cx="7704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GB" sz="1400">
                <a:solidFill>
                  <a:prstClr val="black"/>
                </a:solidFill>
                <a:latin typeface="Calibri"/>
                <a:ea typeface="Times New Roman"/>
                <a:cs typeface="Calibri"/>
              </a:rPr>
              <a:t>Kahan river delta, North Kalimantan, Indonesia. </a:t>
            </a:r>
          </a:p>
          <a:p>
            <a:pPr defTabSz="914400"/>
            <a:r>
              <a:rPr kumimoji="1" lang="en-GB" sz="1400">
                <a:solidFill>
                  <a:prstClr val="black"/>
                </a:solidFill>
                <a:latin typeface="Calibri"/>
                <a:ea typeface="Times New Roman"/>
                <a:cs typeface="Calibri"/>
              </a:rPr>
              <a:t>(Left) Multi-temporal SAR composite (1996 JERS-1 SAR and 2016 ALOS-2 PALSAR-2) </a:t>
            </a:r>
          </a:p>
          <a:p>
            <a:pPr defTabSz="914400"/>
            <a:r>
              <a:rPr kumimoji="1" lang="en-GB" sz="1400">
                <a:solidFill>
                  <a:prstClr val="black"/>
                </a:solidFill>
                <a:latin typeface="Calibri"/>
                <a:ea typeface="Times New Roman"/>
                <a:cs typeface="Calibri"/>
              </a:rPr>
              <a:t>(Right) Mangrove extent and changes, Red – mangroves lost 1996-2007, Orange – loss 2007-2016, Green – mangrove cover in 2016.</a:t>
            </a:r>
            <a:r>
              <a:rPr kumimoji="1" lang="en-GB" sz="140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6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12 at 16.2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20880" cy="5194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562" y="1340768"/>
            <a:ext cx="6660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Global 2010 baseline (v1.2) online at </a:t>
            </a:r>
            <a:r>
              <a:rPr kumimoji="1" lang="en-GB" sz="2400" dirty="0">
                <a:solidFill>
                  <a:srgbClr val="0000FF"/>
                </a:solidFill>
                <a:latin typeface="Calibri"/>
                <a:cs typeface="Arial"/>
              </a:rPr>
              <a:t>www.gfw.org</a:t>
            </a:r>
            <a:endParaRPr kumimoji="1" lang="en-GB" sz="240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0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69355" y="1228505"/>
            <a:ext cx="7153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b="1"/>
              <a:t>GFOI </a:t>
            </a:r>
            <a:r>
              <a:rPr lang="sv-SE" sz="1800" b="1"/>
              <a:t>Core Data Set – </a:t>
            </a:r>
          </a:p>
          <a:p>
            <a:pPr algn="ctr"/>
            <a:r>
              <a:rPr lang="sv-SE" sz="1800" b="1"/>
              <a:t>25 m L-band SAR mosaics </a:t>
            </a:r>
            <a:r>
              <a:rPr lang="sv-SE" sz="1700" b="1"/>
              <a:t>and Forest/Non-Forest maps</a:t>
            </a:r>
            <a:endParaRPr lang="sv-SE" sz="1100" b="1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009" y="-64354"/>
            <a:ext cx="6926396" cy="900635"/>
          </a:xfrm>
        </p:spPr>
        <p:txBody>
          <a:bodyPr/>
          <a:lstStyle/>
          <a:p>
            <a:pPr algn="ctr"/>
            <a:r>
              <a:rPr lang="en-GB" sz="2800"/>
              <a:t>GFOI Core Data sets: </a:t>
            </a:r>
            <a:br>
              <a:rPr lang="en-GB" sz="2800"/>
            </a:br>
            <a:r>
              <a:rPr lang="en-GB" sz="2800"/>
              <a:t>JAXA Annual Global L-band SAR mosaics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49" y="6297280"/>
            <a:ext cx="504407" cy="271999"/>
          </a:xfrm>
        </p:spPr>
        <p:txBody>
          <a:bodyPr/>
          <a:lstStyle/>
          <a:p>
            <a:fld id="{BB40A7C7-90CC-42A5-9BA3-33D8F0478B73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7" descr="Fig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09" y="2002512"/>
            <a:ext cx="801313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LOS2_Auto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9" y="4566844"/>
            <a:ext cx="1444114" cy="911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17349" y="6449680"/>
            <a:ext cx="504407" cy="27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0A7C7-90CC-42A5-9BA3-33D8F0478B7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494" y="5533866"/>
            <a:ext cx="799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sv-SE" sz="1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JAXA radar </a:t>
            </a:r>
            <a:r>
              <a:rPr kumimoji="1" lang="sv-SE" sz="1400" dirty="0" err="1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mosaic</a:t>
            </a:r>
            <a:r>
              <a:rPr kumimoji="1" lang="sv-SE" sz="1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 data </a:t>
            </a:r>
            <a:r>
              <a:rPr kumimoji="1" lang="sv-SE" sz="1400" dirty="0" err="1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available</a:t>
            </a:r>
            <a:r>
              <a:rPr kumimoji="1" lang="sv-SE" sz="1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 for public </a:t>
            </a:r>
            <a:r>
              <a:rPr kumimoji="1" lang="sv-SE" sz="1400" dirty="0" err="1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download</a:t>
            </a:r>
            <a:r>
              <a:rPr kumimoji="1" lang="sv-SE" sz="1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 at</a:t>
            </a:r>
            <a:r>
              <a:rPr kumimoji="1" lang="sv-SE" sz="1400" dirty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/>
            </a:r>
            <a:br>
              <a:rPr kumimoji="1" lang="sv-SE" sz="1400" dirty="0">
                <a:solidFill>
                  <a:prstClr val="white">
                    <a:lumMod val="95000"/>
                  </a:prstClr>
                </a:solidFill>
                <a:latin typeface="Arial" charset="0"/>
                <a:ea typeface="ヒラギノ角ゴ ProN W6" charset="0"/>
                <a:cs typeface="ヒラギノ角ゴ ProN W6" charset="0"/>
              </a:rPr>
            </a:br>
            <a:r>
              <a:rPr kumimoji="1" lang="sv-SE" sz="140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http://</a:t>
            </a:r>
            <a:r>
              <a:rPr kumimoji="1" lang="sv-SE" sz="14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www.eorc.jaxa.jp</a:t>
            </a:r>
            <a:r>
              <a:rPr kumimoji="1" lang="sv-SE" sz="140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/ALOS/en/</a:t>
            </a:r>
            <a:r>
              <a:rPr kumimoji="1" lang="sv-SE" sz="14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palsar_fnf</a:t>
            </a:r>
            <a:r>
              <a:rPr kumimoji="1" lang="sv-SE" sz="140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/</a:t>
            </a:r>
            <a:r>
              <a:rPr kumimoji="1" lang="sv-SE" sz="14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  <a:ea typeface="ヒラギノ角ゴ ProN W6" charset="0"/>
                <a:cs typeface="ヒラギノ角ゴ ProN W6" charset="0"/>
              </a:rPr>
              <a:t>fnf_index.htm</a:t>
            </a:r>
            <a:endParaRPr kumimoji="1" lang="en-GB" sz="14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6" name="Picture 15" descr="JAXA_Blu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9" y="5901267"/>
            <a:ext cx="140174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4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81859" y="1039572"/>
            <a:ext cx="2909388" cy="501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b="1"/>
              <a:t>GFOI </a:t>
            </a:r>
            <a:r>
              <a:rPr lang="sv-SE" sz="1800" b="1"/>
              <a:t>Core Data Set – </a:t>
            </a:r>
          </a:p>
          <a:p>
            <a:pPr algn="ctr"/>
            <a:r>
              <a:rPr lang="sv-SE" sz="1800" b="1"/>
              <a:t>25 m L-band SAR mosaics </a:t>
            </a:r>
            <a:r>
              <a:rPr lang="sv-SE" sz="1700" b="1"/>
              <a:t>and Forest/Non-Forest maps</a:t>
            </a:r>
            <a:endParaRPr lang="sv-SE" sz="1100" b="1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sv-SE" sz="11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sv-SE" u="sng">
                <a:solidFill>
                  <a:srgbClr val="000000"/>
                </a:solidFill>
              </a:rPr>
              <a:t>Global coverage</a:t>
            </a:r>
            <a:endParaRPr lang="sv-SE" sz="1800" u="sng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>
                <a:solidFill>
                  <a:schemeClr val="accent2"/>
                </a:solidFill>
              </a:rPr>
              <a:t> PALSAR-2 2017 (release in late March)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/>
              <a:t> PALSAR-2 2016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/>
              <a:t> PALSAR-2 2015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 sz="1800"/>
              <a:t> PALSAR 2007 – 2010</a:t>
            </a:r>
            <a:endParaRPr lang="sv-SE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/>
              <a:t> JERS-1 ~1996 </a:t>
            </a:r>
            <a:endParaRPr lang="sv-SE" sz="10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sv-SE" sz="400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 sz="1800"/>
              <a:t> Free download at:</a:t>
            </a:r>
          </a:p>
          <a:p>
            <a:pPr algn="ctr"/>
            <a:r>
              <a:rPr lang="en-US" sz="1800">
                <a:solidFill>
                  <a:srgbClr val="3366FF"/>
                </a:solidFill>
              </a:rPr>
              <a:t>http://www.eorc.jaxa.jp/ALOS/en/palsar_fnf/fnf_index.htm</a:t>
            </a:r>
            <a:endParaRPr lang="sv-SE" sz="1800">
              <a:solidFill>
                <a:srgbClr val="3366FF"/>
              </a:solidFill>
            </a:endParaRPr>
          </a:p>
        </p:txBody>
      </p:sp>
      <p:pic>
        <p:nvPicPr>
          <p:cNvPr id="10" name="Picture 9" descr="Screen Shot 2017-09-07 at 07.2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3" y="1175266"/>
            <a:ext cx="6493976" cy="54057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009" y="-64354"/>
            <a:ext cx="6926396" cy="900635"/>
          </a:xfrm>
        </p:spPr>
        <p:txBody>
          <a:bodyPr/>
          <a:lstStyle/>
          <a:p>
            <a:pPr algn="ctr"/>
            <a:r>
              <a:rPr lang="en-GB" sz="2800"/>
              <a:t>GFOI Core Data sets: </a:t>
            </a:r>
            <a:br>
              <a:rPr lang="en-GB" sz="2800"/>
            </a:br>
            <a:r>
              <a:rPr lang="en-GB" sz="2800"/>
              <a:t>JAXA Annual Global L-band SAR mosaics</a:t>
            </a:r>
          </a:p>
        </p:txBody>
      </p:sp>
      <p:pic>
        <p:nvPicPr>
          <p:cNvPr id="11" name="Picture 10" descr="JAXA_Blu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9" y="5901267"/>
            <a:ext cx="140174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7-09-07 at 07.22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961" b="65972"/>
          <a:stretch/>
        </p:blipFill>
        <p:spPr>
          <a:xfrm>
            <a:off x="142009" y="1175266"/>
            <a:ext cx="6039850" cy="1839466"/>
          </a:xfrm>
          <a:prstGeom prst="rect">
            <a:avLst/>
          </a:prstGeom>
        </p:spPr>
      </p:pic>
      <p:pic>
        <p:nvPicPr>
          <p:cNvPr id="3" name="Picture 2" descr="Screen Shot 2017-09-07 at 07.23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/>
          <a:stretch/>
        </p:blipFill>
        <p:spPr>
          <a:xfrm>
            <a:off x="-119803" y="2942461"/>
            <a:ext cx="6493976" cy="3638506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81859" y="1112838"/>
            <a:ext cx="2909388" cy="48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b="1"/>
              <a:t>GFOI </a:t>
            </a:r>
            <a:r>
              <a:rPr lang="sv-SE" sz="1800" b="1"/>
              <a:t>Core Data Set – </a:t>
            </a:r>
          </a:p>
          <a:p>
            <a:pPr algn="ctr"/>
            <a:r>
              <a:rPr lang="sv-SE" sz="1800" b="1"/>
              <a:t>L-band SAR mosaics</a:t>
            </a:r>
            <a:endParaRPr lang="sv-SE" sz="1800" b="1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sv-SE" sz="18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sv-SE" u="sng">
                <a:solidFill>
                  <a:srgbClr val="000000"/>
                </a:solidFill>
              </a:rPr>
              <a:t>Regional (pan-tropical) coverage (</a:t>
            </a:r>
            <a:r>
              <a:rPr lang="sv-SE" u="sng">
                <a:solidFill>
                  <a:srgbClr val="C0504D"/>
                </a:solidFill>
              </a:rPr>
              <a:t>25m</a:t>
            </a:r>
            <a:r>
              <a:rPr lang="sv-SE" u="sng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/>
              <a:t> JERS-1: 1996 – 1998</a:t>
            </a:r>
            <a:endParaRPr lang="sv-SE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sv-SE"/>
          </a:p>
          <a:p>
            <a:pPr>
              <a:spcAft>
                <a:spcPts val="600"/>
              </a:spcAft>
            </a:pPr>
            <a:r>
              <a:rPr lang="sv-SE" u="sng">
                <a:solidFill>
                  <a:srgbClr val="000000"/>
                </a:solidFill>
              </a:rPr>
              <a:t>Global low resolution (</a:t>
            </a:r>
            <a:r>
              <a:rPr lang="sv-SE" u="sng">
                <a:solidFill>
                  <a:srgbClr val="C0504D"/>
                </a:solidFill>
              </a:rPr>
              <a:t>100m</a:t>
            </a:r>
            <a:r>
              <a:rPr lang="sv-SE" u="sng">
                <a:solidFill>
                  <a:srgbClr val="000000"/>
                </a:solidFill>
              </a:rPr>
              <a:t>) coverage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/>
              <a:t> JERS-1: 1996 – 1998</a:t>
            </a:r>
            <a:endParaRPr lang="sv-SE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sv-SE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sv-SE" sz="1800"/>
              <a:t> Free download at:</a:t>
            </a:r>
          </a:p>
          <a:p>
            <a:pPr algn="ctr"/>
            <a:r>
              <a:rPr lang="en-US" sz="1800">
                <a:solidFill>
                  <a:srgbClr val="3366FF"/>
                </a:solidFill>
              </a:rPr>
              <a:t>http://www.eorc.jaxa.jp/ALOS/en/palsar_fnf/fnf_index.htm</a:t>
            </a:r>
            <a:endParaRPr lang="sv-SE" sz="1800">
              <a:solidFill>
                <a:srgbClr val="3366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2009" y="-64354"/>
            <a:ext cx="6926396" cy="900635"/>
          </a:xfrm>
        </p:spPr>
        <p:txBody>
          <a:bodyPr/>
          <a:lstStyle/>
          <a:p>
            <a:pPr algn="ctr"/>
            <a:r>
              <a:rPr lang="en-GB" sz="2800"/>
              <a:t>GFOI Core Data sets: </a:t>
            </a:r>
            <a:br>
              <a:rPr lang="en-GB" sz="2800"/>
            </a:br>
            <a:r>
              <a:rPr lang="en-GB" sz="2800"/>
              <a:t>JAXA Annual Global L-band SAR mosaics</a:t>
            </a:r>
          </a:p>
        </p:txBody>
      </p:sp>
      <p:pic>
        <p:nvPicPr>
          <p:cNvPr id="13" name="Picture 12" descr="JAXA_Blu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9" y="5901267"/>
            <a:ext cx="140174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009" y="-64354"/>
            <a:ext cx="6926396" cy="900635"/>
          </a:xfrm>
        </p:spPr>
        <p:txBody>
          <a:bodyPr/>
          <a:lstStyle/>
          <a:p>
            <a:pPr algn="ctr"/>
            <a:r>
              <a:rPr lang="en-GB" sz="2800"/>
              <a:t>GFOI Core Data sets: </a:t>
            </a:r>
            <a:br>
              <a:rPr lang="en-GB" sz="2800"/>
            </a:br>
            <a:r>
              <a:rPr lang="en-GB" sz="2800"/>
              <a:t>JAXA Annual Global L-band SAR mosaics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8666" y="1022118"/>
            <a:ext cx="7036588" cy="37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b="1"/>
              <a:t>GFOI </a:t>
            </a:r>
            <a:r>
              <a:rPr lang="sv-SE" sz="1800" b="1"/>
              <a:t>Core Data Set – L-band SAR mosaics</a:t>
            </a:r>
            <a:endParaRPr lang="sv-SE" sz="1800" b="1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sv-SE" sz="18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sv-SE" sz="18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sv-SE">
                <a:solidFill>
                  <a:srgbClr val="000000"/>
                </a:solidFill>
              </a:rPr>
              <a:t>Ancillary data layers:</a:t>
            </a:r>
          </a:p>
          <a:p>
            <a:pPr>
              <a:spcAft>
                <a:spcPts val="600"/>
              </a:spcAft>
            </a:pPr>
            <a:r>
              <a:rPr lang="sv-SE">
                <a:solidFill>
                  <a:srgbClr val="000000"/>
                </a:solidFill>
              </a:rPr>
              <a:t>•	HH backscatter (gamma-0) 16 bits</a:t>
            </a:r>
          </a:p>
          <a:p>
            <a:pPr>
              <a:spcAft>
                <a:spcPts val="600"/>
              </a:spcAft>
            </a:pPr>
            <a:r>
              <a:rPr lang="sv-SE">
                <a:solidFill>
                  <a:srgbClr val="000000"/>
                </a:solidFill>
              </a:rPr>
              <a:t>•	HV backscatter (gamma-0) 16 bits</a:t>
            </a:r>
          </a:p>
          <a:p>
            <a:pPr>
              <a:spcAft>
                <a:spcPts val="600"/>
              </a:spcAft>
            </a:pPr>
            <a:r>
              <a:rPr lang="sv-SE">
                <a:solidFill>
                  <a:srgbClr val="000000"/>
                </a:solidFill>
              </a:rPr>
              <a:t>•	Mask image (no-data, water etc.) 8 bits</a:t>
            </a:r>
          </a:p>
          <a:p>
            <a:pPr>
              <a:spcAft>
                <a:spcPts val="600"/>
              </a:spcAft>
            </a:pPr>
            <a:r>
              <a:rPr lang="sv-SE">
                <a:solidFill>
                  <a:srgbClr val="000000"/>
                </a:solidFill>
              </a:rPr>
              <a:t>•	Incidence angle image 8 bits</a:t>
            </a:r>
          </a:p>
          <a:p>
            <a:pPr>
              <a:spcAft>
                <a:spcPts val="600"/>
              </a:spcAft>
            </a:pPr>
            <a:r>
              <a:rPr lang="sv-SE">
                <a:solidFill>
                  <a:srgbClr val="000000"/>
                </a:solidFill>
              </a:rPr>
              <a:t>•	Observation date image 16 bit</a:t>
            </a:r>
          </a:p>
          <a:p>
            <a:pPr algn="ctr"/>
            <a:endParaRPr lang="sv-SE">
              <a:solidFill>
                <a:srgbClr val="000000"/>
              </a:solidFill>
            </a:endParaRPr>
          </a:p>
          <a:p>
            <a:pPr algn="ctr"/>
            <a:r>
              <a:rPr lang="en-US" sz="1800">
                <a:solidFill>
                  <a:srgbClr val="3366FF"/>
                </a:solidFill>
              </a:rPr>
              <a:t>http://www.eorc.jaxa.jp/ALOS/en/palsar_fnf/fnf_index.htm</a:t>
            </a:r>
            <a:endParaRPr lang="sv-SE" sz="1800">
              <a:solidFill>
                <a:srgbClr val="3366FF"/>
              </a:solidFill>
            </a:endParaRPr>
          </a:p>
        </p:txBody>
      </p:sp>
      <p:pic>
        <p:nvPicPr>
          <p:cNvPr id="8" name="Picture 7" descr="JAXA_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9" y="5901267"/>
            <a:ext cx="140174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27948"/>
            <a:ext cx="9144000" cy="13164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00"/>
            <a:endParaRPr kumimoji="1"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9024" y="1556792"/>
            <a:ext cx="878497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kumimoji="1" lang="en-US" sz="2200" b="1" dirty="0" smtClean="0">
                <a:solidFill>
                  <a:srgbClr val="1F497D"/>
                </a:solidFill>
                <a:latin typeface="Calibri"/>
                <a:cs typeface="Calibri"/>
              </a:rPr>
              <a:t>Global Mangrove Watch</a:t>
            </a:r>
          </a:p>
          <a:p>
            <a:pPr defTabSz="914400">
              <a:spcAft>
                <a:spcPts val="1200"/>
              </a:spcAft>
            </a:pPr>
            <a:r>
              <a:rPr kumimoji="1" lang="en-US" sz="2000" dirty="0">
                <a:solidFill>
                  <a:srgbClr val="1F497D"/>
                </a:solidFill>
                <a:cs typeface="Calibri"/>
              </a:rPr>
              <a:t>An international collaborative project established as part of JAXA</a:t>
            </a:r>
            <a:r>
              <a:rPr kumimoji="1" lang="sv-SE" sz="2000" dirty="0">
                <a:solidFill>
                  <a:srgbClr val="1F497D"/>
                </a:solidFill>
                <a:cs typeface="Calibri"/>
              </a:rPr>
              <a:t>’s</a:t>
            </a:r>
            <a:r>
              <a:rPr kumimoji="1" lang="en-US" sz="2000" dirty="0">
                <a:solidFill>
                  <a:srgbClr val="1F497D"/>
                </a:solidFill>
                <a:cs typeface="Calibri"/>
              </a:rPr>
              <a:t> Kyoto &amp; Carbon (K&amp;C) Initiative science </a:t>
            </a:r>
            <a:r>
              <a:rPr kumimoji="1" lang="en-US" sz="2000" dirty="0" err="1">
                <a:solidFill>
                  <a:srgbClr val="1F497D"/>
                </a:solidFill>
                <a:cs typeface="Calibri"/>
              </a:rPr>
              <a:t>programme. </a:t>
            </a:r>
          </a:p>
          <a:p>
            <a:pPr marL="0" lvl="1" defTabSz="914400">
              <a:spcAft>
                <a:spcPts val="1200"/>
              </a:spcAft>
            </a:pPr>
            <a:r>
              <a:rPr kumimoji="1" lang="en-US" sz="2000" dirty="0">
                <a:solidFill>
                  <a:srgbClr val="1F497D"/>
                </a:solidFill>
                <a:cs typeface="Calibri"/>
              </a:rPr>
              <a:t>Mapping of </a:t>
            </a:r>
            <a:r>
              <a:rPr kumimoji="1" lang="en-US" sz="2000" b="1" dirty="0">
                <a:solidFill>
                  <a:srgbClr val="C0504D"/>
                </a:solidFill>
                <a:cs typeface="Calibri"/>
              </a:rPr>
              <a:t>extent</a:t>
            </a:r>
            <a:r>
              <a:rPr kumimoji="1" lang="en-US" sz="2000" b="1" dirty="0">
                <a:solidFill>
                  <a:srgbClr val="1F497D"/>
                </a:solidFill>
                <a:cs typeface="Calibri"/>
              </a:rPr>
              <a:t> and </a:t>
            </a:r>
            <a:r>
              <a:rPr kumimoji="1" lang="en-US" sz="2000" b="1" dirty="0">
                <a:solidFill>
                  <a:srgbClr val="C0504D"/>
                </a:solidFill>
                <a:cs typeface="Calibri"/>
              </a:rPr>
              <a:t>changes</a:t>
            </a:r>
            <a:r>
              <a:rPr kumimoji="1" lang="en-US" sz="2000" dirty="0">
                <a:solidFill>
                  <a:srgbClr val="C0504D"/>
                </a:solidFill>
                <a:cs typeface="Calibri"/>
              </a:rPr>
              <a:t> </a:t>
            </a:r>
            <a:r>
              <a:rPr kumimoji="1" lang="en-US" sz="2000" dirty="0">
                <a:solidFill>
                  <a:srgbClr val="1F497D"/>
                </a:solidFill>
                <a:cs typeface="Calibri"/>
              </a:rPr>
              <a:t>in </a:t>
            </a:r>
            <a:r>
              <a:rPr kumimoji="1" lang="en-US" sz="2000" b="1" dirty="0">
                <a:solidFill>
                  <a:srgbClr val="1F497D"/>
                </a:solidFill>
                <a:cs typeface="Calibri"/>
              </a:rPr>
              <a:t>global mangrove </a:t>
            </a:r>
            <a:r>
              <a:rPr kumimoji="1" lang="en-US" sz="2000" dirty="0">
                <a:solidFill>
                  <a:srgbClr val="1F497D"/>
                </a:solidFill>
                <a:cs typeface="Calibri"/>
              </a:rPr>
              <a:t>areas based on JAXA 25 m global mosaics (changes) and Landsat optical (baseline) data</a:t>
            </a:r>
            <a:endParaRPr kumimoji="1" lang="en-US" sz="2000" dirty="0" err="1">
              <a:solidFill>
                <a:srgbClr val="1F497D"/>
              </a:solidFill>
              <a:cs typeface="Calibri"/>
            </a:endParaRPr>
          </a:p>
          <a:p>
            <a:pPr defTabSz="914400">
              <a:spcAft>
                <a:spcPts val="1200"/>
              </a:spcAft>
            </a:pPr>
            <a:r>
              <a:rPr kumimoji="1" lang="en-US" sz="2000" b="1" dirty="0">
                <a:solidFill>
                  <a:srgbClr val="1F497D"/>
                </a:solidFill>
                <a:latin typeface="Calibri"/>
                <a:cs typeface="Calibri"/>
              </a:rPr>
              <a:t> Datasets available</a:t>
            </a:r>
          </a:p>
          <a:p>
            <a:pPr lvl="1" defTabSz="914400">
              <a:spcAft>
                <a:spcPts val="1200"/>
              </a:spcAft>
              <a:buFont typeface="Arial" charset="0"/>
              <a:buChar char="•"/>
            </a:pP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 Global mangrove </a:t>
            </a:r>
            <a:r>
              <a:rPr kumimoji="1" lang="en-US" sz="2000" b="1" dirty="0">
                <a:solidFill>
                  <a:srgbClr val="1F497D"/>
                </a:solidFill>
                <a:latin typeface="Calibri"/>
                <a:cs typeface="Calibri"/>
              </a:rPr>
              <a:t>baseline extent maps </a:t>
            </a: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for 2010 (PALSAR + Landsat)</a:t>
            </a:r>
          </a:p>
          <a:p>
            <a:pPr lvl="1" defTabSz="914400">
              <a:spcAft>
                <a:spcPts val="1200"/>
              </a:spcAft>
              <a:buFont typeface="Arial" charset="0"/>
              <a:buChar char="•"/>
            </a:pP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 Global </a:t>
            </a:r>
            <a:r>
              <a:rPr kumimoji="1" lang="en-US" sz="2000" b="1" dirty="0">
                <a:solidFill>
                  <a:srgbClr val="1F497D"/>
                </a:solidFill>
                <a:latin typeface="Calibri"/>
                <a:cs typeface="Calibri"/>
              </a:rPr>
              <a:t>maps of annual changes </a:t>
            </a: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in the global mangrove extent</a:t>
            </a:r>
          </a:p>
          <a:p>
            <a:pPr lvl="2" defTabSz="914400">
              <a:spcAft>
                <a:spcPts val="1200"/>
              </a:spcAft>
              <a:buFont typeface="Arial" charset="0"/>
              <a:buChar char="•"/>
            </a:pP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 1996 (JERS-1)</a:t>
            </a:r>
          </a:p>
          <a:p>
            <a:pPr lvl="2" defTabSz="914400">
              <a:spcAft>
                <a:spcPts val="1200"/>
              </a:spcAft>
              <a:buFont typeface="Arial" charset="0"/>
              <a:buChar char="•"/>
            </a:pP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 2007 </a:t>
            </a:r>
            <a:r>
              <a:rPr kumimoji="1" lang="mr-IN" sz="2000" dirty="0">
                <a:solidFill>
                  <a:srgbClr val="1F497D"/>
                </a:solidFill>
                <a:latin typeface="Calibri"/>
                <a:cs typeface="Calibri"/>
              </a:rPr>
              <a:t>–</a:t>
            </a: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 2009 (ALOS PALSAR)</a:t>
            </a:r>
          </a:p>
          <a:p>
            <a:pPr lvl="2" defTabSz="914400">
              <a:spcAft>
                <a:spcPts val="1200"/>
              </a:spcAft>
              <a:buFont typeface="Arial" charset="0"/>
              <a:buChar char="•"/>
            </a:pPr>
            <a:r>
              <a:rPr kumimoji="1" lang="en-US" sz="2000" dirty="0">
                <a:solidFill>
                  <a:srgbClr val="1F497D"/>
                </a:solidFill>
                <a:latin typeface="Calibri"/>
                <a:cs typeface="Calibri"/>
              </a:rPr>
              <a:t> 2015, 2016 (&amp; 2017) (ALOS-2 PALSAR-2)</a:t>
            </a:r>
          </a:p>
        </p:txBody>
      </p:sp>
    </p:spTree>
    <p:extLst>
      <p:ext uri="{BB962C8B-B14F-4D97-AF65-F5344CB8AC3E}">
        <p14:creationId xmlns:p14="http://schemas.microsoft.com/office/powerpoint/2010/main" val="10534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27384"/>
            <a:ext cx="9216000" cy="1368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kumimoji="1"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Screen Shot 2017-02-12 at 01.0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4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237312"/>
            <a:ext cx="2606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Guayaquil, Ecuador</a:t>
            </a:r>
            <a:endParaRPr kumimoji="1"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-7743"/>
            <a:ext cx="4075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2010 global mangrove baseline</a:t>
            </a:r>
            <a:endParaRPr kumimoji="1" lang="en-GB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4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27384"/>
            <a:ext cx="9216000" cy="1368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kumimoji="1"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Screen Shot 2017-02-12 at 00.2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4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237312"/>
            <a:ext cx="4046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Sundarbans, India &amp; Bagladesh</a:t>
            </a:r>
            <a:endParaRPr kumimoji="1"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-7743"/>
            <a:ext cx="4075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2010 global mangrove baseline</a:t>
            </a:r>
            <a:endParaRPr kumimoji="1" lang="en-GB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2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27384"/>
            <a:ext cx="9216000" cy="1368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kumimoji="1"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Screen Shot 2017-02-12 at 00.3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4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237312"/>
            <a:ext cx="3250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Niger river delta, Nigeria</a:t>
            </a:r>
            <a:endParaRPr kumimoji="1"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-7743"/>
            <a:ext cx="4075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GB" sz="2400" dirty="0">
                <a:solidFill>
                  <a:srgbClr val="1F497D"/>
                </a:solidFill>
                <a:latin typeface="Calibri"/>
                <a:cs typeface="Arial"/>
              </a:rPr>
              <a:t>2010 global mangrove baseline</a:t>
            </a:r>
            <a:endParaRPr kumimoji="1" lang="en-GB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8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21600</TotalTime>
  <Words>427</Words>
  <Application>Microsoft Macintosh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テーマ</vt:lpstr>
      <vt:lpstr>Core Dataset Status ALOS-2 PALSAR-2 Annual Global mosaics</vt:lpstr>
      <vt:lpstr>GFOI Core Data sets:  JAXA Annual Global L-band SAR mosaics</vt:lpstr>
      <vt:lpstr>GFOI Core Data sets:  JAXA Annual Global L-band SAR mosaics</vt:lpstr>
      <vt:lpstr>GFOI Core Data sets:  JAXA Annual Global L-band SAR mosaics</vt:lpstr>
      <vt:lpstr>GFOI Core Data sets:  JAXA Annual Global L-band SAR mosaics</vt:lpstr>
      <vt:lpstr>PowerPoint Presentation</vt:lpstr>
      <vt:lpstr>PowerPoint Presentation</vt:lpstr>
      <vt:lpstr>PowerPoint Presentation</vt:lpstr>
      <vt:lpstr>PowerPoint Presentation</vt:lpstr>
      <vt:lpstr>Changes over time (7 epochs)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Ake Rosenqvist</cp:lastModifiedBy>
  <cp:revision>263</cp:revision>
  <dcterms:created xsi:type="dcterms:W3CDTF">2015-02-13T06:47:15Z</dcterms:created>
  <dcterms:modified xsi:type="dcterms:W3CDTF">2018-03-15T15:22:37Z</dcterms:modified>
</cp:coreProperties>
</file>