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04" y="-10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98874-CD24-4121-B857-19D0891E6CCE}" type="datetimeFigureOut">
              <a:rPr kumimoji="1" lang="ja-JP" altLang="en-US" smtClean="0"/>
              <a:t>15/03/18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F1F61-4CF4-4AB9-BCA9-4171797660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55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04D6CD7-A129-4E4B-B0F5-9FFD7A28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="" xmlns:a16="http://schemas.microsoft.com/office/drawing/2014/main" id="{3D407160-0C1A-4687-A0E1-11853663B9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CC50472A-30B3-40A4-9A43-6E7473D7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DE0A-9D00-467F-BF96-6E11C3CBD6C3}" type="datetimeFigureOut">
              <a:rPr kumimoji="1" lang="ja-JP" altLang="en-US" smtClean="0"/>
              <a:t>15/03/18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DE75B9E4-1664-41AD-8772-B99F03D3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BD025EA-0479-4A86-9BF2-22D739CE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F7E8-9F35-4A6F-B09D-D1BB7AB992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01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5CEBCE19-603A-4776-91A2-C712C3BEA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AD75BF36-8AC5-4FA1-882D-FE4DC74D4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0A334464-76C4-4BBC-AEA4-7C6D9AF5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DE0A-9D00-467F-BF96-6E11C3CBD6C3}" type="datetimeFigureOut">
              <a:rPr kumimoji="1" lang="ja-JP" altLang="en-US" smtClean="0"/>
              <a:t>15/03/18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E04DF039-6372-4919-960F-14AE4604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779C1CB-C032-4DAD-A9B1-A8F58F25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F7E8-9F35-4A6F-B09D-D1BB7AB992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73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5BF35C1B-5495-4765-9A5D-E24FE8C0B9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F2495A73-E1FA-4DEA-977A-5D77E0373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582B7A9-DBF1-4EB6-B679-3E441BD2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DE0A-9D00-467F-BF96-6E11C3CBD6C3}" type="datetimeFigureOut">
              <a:rPr kumimoji="1" lang="ja-JP" altLang="en-US" smtClean="0"/>
              <a:t>15/03/18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E1CC7B13-F20E-4483-91C6-707C31A1E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DF432F0-D6DC-4FC8-BB29-DB289D156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F7E8-9F35-4A6F-B09D-D1BB7AB992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040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11684000" y="6629401"/>
            <a:ext cx="4064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09600" y="1600200"/>
            <a:ext cx="108712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743200" y="304800"/>
            <a:ext cx="6604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  <p:extLst>
      <p:ext uri="{BB962C8B-B14F-4D97-AF65-F5344CB8AC3E}">
        <p14:creationId xmlns:p14="http://schemas.microsoft.com/office/powerpoint/2010/main" val="1895678571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DB2BD10-6A70-4FD3-AFEA-A9E268D86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89ADAEDD-D2CB-4C93-81F9-6E72AAC26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1590E81-18AA-4E2D-BC39-26F7AD1C9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DE0A-9D00-467F-BF96-6E11C3CBD6C3}" type="datetimeFigureOut">
              <a:rPr kumimoji="1" lang="ja-JP" altLang="en-US" smtClean="0"/>
              <a:t>15/03/18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0A46D67B-CFEC-4F1E-BDAA-1F16F925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E0AA6E50-418D-4EFB-9E55-66D97EFD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F7E8-9F35-4A6F-B09D-D1BB7AB992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27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E259CDB-0C1D-47D3-B166-5A196D70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8B17D9CF-FD2B-43ED-84EC-00F17C4E4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2A6E576D-1F28-4732-91BC-89566272F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DE0A-9D00-467F-BF96-6E11C3CBD6C3}" type="datetimeFigureOut">
              <a:rPr kumimoji="1" lang="ja-JP" altLang="en-US" smtClean="0"/>
              <a:t>15/03/18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62D11A55-1F1F-40CF-8B41-BB7B56619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5C38D98-2194-4451-9B2B-29D2EF71C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F7E8-9F35-4A6F-B09D-D1BB7AB992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3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BFE4979-955E-4441-91CD-FED76F8C9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93542FC-0A02-4C63-A51D-4864DF211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F4618A4F-B6D3-4CF0-B36C-3B93B9DF5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293AAA28-7020-43F0-B4B4-3547CB092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DE0A-9D00-467F-BF96-6E11C3CBD6C3}" type="datetimeFigureOut">
              <a:rPr kumimoji="1" lang="ja-JP" altLang="en-US" smtClean="0"/>
              <a:t>15/03/18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280581E3-69B0-4269-83D0-B6FCE5BD6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2A78ADF9-59F9-4E51-8128-FE90C3D4E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F7E8-9F35-4A6F-B09D-D1BB7AB992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97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F2ACD53-D7ED-4812-AF37-F4D777458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B8678275-F7B0-40F9-8879-9CF90E59D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14BB241D-C1A0-47D9-AEF0-8349FA5B4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55092994-A836-47EF-B94F-055B6D1AE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57528B8F-85F8-4A78-95EB-E1DA45C87B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D00AC131-1669-4F4E-8B21-76771DAB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DE0A-9D00-467F-BF96-6E11C3CBD6C3}" type="datetimeFigureOut">
              <a:rPr kumimoji="1" lang="ja-JP" altLang="en-US" smtClean="0"/>
              <a:t>15/03/18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9B4B6252-C0C5-4046-9550-9BCD0B0F8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A7FB877F-24E4-4838-8310-62B18A85F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F7E8-9F35-4A6F-B09D-D1BB7AB992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03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69F6980-DFE2-47F7-A0B9-CC6D3A429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0CB91558-6DB8-4EC6-84C1-FF4634E7E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DE0A-9D00-467F-BF96-6E11C3CBD6C3}" type="datetimeFigureOut">
              <a:rPr kumimoji="1" lang="ja-JP" altLang="en-US" smtClean="0"/>
              <a:t>15/03/18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1D28F946-EF29-448B-81A1-78AC6D8CB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2A422480-76CD-4518-8F47-D48C92834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F7E8-9F35-4A6F-B09D-D1BB7AB992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E0E11215-3B77-4C90-87A9-6918203EB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DE0A-9D00-467F-BF96-6E11C3CBD6C3}" type="datetimeFigureOut">
              <a:rPr kumimoji="1" lang="ja-JP" altLang="en-US" smtClean="0"/>
              <a:t>15/03/18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687D5FA2-1C4B-4AEB-96BE-8C9F8870B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6865EAAA-9E00-4ED2-9F35-B9E9C4839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F7E8-9F35-4A6F-B09D-D1BB7AB992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0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180D863-C797-404D-ADD5-0B37A860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2D8EB259-3FC3-49D4-8219-56601C141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2B1EA998-F846-4F20-A015-B7B86F4F0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1328A035-36BC-46FC-A2FD-C258B5E5D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DE0A-9D00-467F-BF96-6E11C3CBD6C3}" type="datetimeFigureOut">
              <a:rPr kumimoji="1" lang="ja-JP" altLang="en-US" smtClean="0"/>
              <a:t>15/03/18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2F6B9790-52E6-43F7-8DB0-42E3B764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739EBE5E-FFFA-4CE5-9666-3B0BDE2E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F7E8-9F35-4A6F-B09D-D1BB7AB992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18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B967EFD-6F23-40EE-B73A-2C1560A6B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48C0B930-C822-4693-AD03-8FFF3BF9F2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222B544A-D835-43E1-BE0A-E1DF37546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0B583451-49CD-40AC-A33D-C032AEDE0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DE0A-9D00-467F-BF96-6E11C3CBD6C3}" type="datetimeFigureOut">
              <a:rPr kumimoji="1" lang="ja-JP" altLang="en-US" smtClean="0"/>
              <a:t>15/03/18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EB21A2D5-DC6A-4127-B27D-304D324B8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361F70D7-D8CC-4D78-9C13-47B13C3E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F7E8-9F35-4A6F-B09D-D1BB7AB992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51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98F4E1EB-53FA-467F-B94C-87684623F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66DFDDB3-B4BF-471F-83BF-CB156AA91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5E5824AC-C72B-48FB-B369-7630B6E53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7DE0A-9D00-467F-BF96-6E11C3CBD6C3}" type="datetimeFigureOut">
              <a:rPr kumimoji="1" lang="ja-JP" altLang="en-US" smtClean="0"/>
              <a:t>15/03/18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F4242F38-2F97-4DAF-8360-920DA3D0D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4193F830-A897-4DDD-8DF2-438E3A75A7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3F7E8-9F35-4A6F-B09D-D1BB7AB992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75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1</a:t>
            </a:fld>
            <a:endParaRPr lang="uk-UA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482850" y="304800"/>
            <a:ext cx="7499350" cy="712788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ctr"/>
            <a:r>
              <a:rPr lang="en-US" altLang="ja-JP" sz="3000" dirty="0">
                <a:solidFill>
                  <a:schemeClr val="tx1"/>
                </a:solidFill>
                <a:latin typeface="Arial Black" panose="020B0A04020102020204" pitchFamily="34" charset="0"/>
              </a:rPr>
              <a:t>JAXA’s Open and Free Data</a:t>
            </a:r>
            <a:endParaRPr lang="ja-JP" altLang="en-US" sz="3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="" xmlns:a16="http://schemas.microsoft.com/office/drawing/2014/main" id="{30CDC379-6454-448D-88E7-C5F87353C2C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81198" y="1201444"/>
          <a:ext cx="8305802" cy="5456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413">
                  <a:extLst>
                    <a:ext uri="{9D8B030D-6E8A-4147-A177-3AD203B41FA5}">
                      <a16:colId xmlns="" xmlns:a16="http://schemas.microsoft.com/office/drawing/2014/main" val="1291034315"/>
                    </a:ext>
                  </a:extLst>
                </a:gridCol>
                <a:gridCol w="2740879">
                  <a:extLst>
                    <a:ext uri="{9D8B030D-6E8A-4147-A177-3AD203B41FA5}">
                      <a16:colId xmlns="" xmlns:a16="http://schemas.microsoft.com/office/drawing/2014/main" val="2614639107"/>
                    </a:ext>
                  </a:extLst>
                </a:gridCol>
                <a:gridCol w="2219654">
                  <a:extLst>
                    <a:ext uri="{9D8B030D-6E8A-4147-A177-3AD203B41FA5}">
                      <a16:colId xmlns="" xmlns:a16="http://schemas.microsoft.com/office/drawing/2014/main" val="3269432302"/>
                    </a:ext>
                  </a:extLst>
                </a:gridCol>
                <a:gridCol w="2362856">
                  <a:extLst>
                    <a:ext uri="{9D8B030D-6E8A-4147-A177-3AD203B41FA5}">
                      <a16:colId xmlns="" xmlns:a16="http://schemas.microsoft.com/office/drawing/2014/main" val="526901428"/>
                    </a:ext>
                  </a:extLst>
                </a:gridCol>
              </a:tblGrid>
              <a:tr h="34427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Satellite/</a:t>
                      </a:r>
                      <a:r>
                        <a:rPr kumimoji="1" lang="en-US" altLang="ja-JP" sz="1800" baseline="0" dirty="0"/>
                        <a:t> </a:t>
                      </a:r>
                      <a:r>
                        <a:rPr kumimoji="1" lang="en-US" altLang="ja-JP" sz="1800" dirty="0"/>
                        <a:t>Sensor</a:t>
                      </a:r>
                      <a:endParaRPr kumimoji="1" lang="ja-JP" altLang="en-US" sz="1800" dirty="0"/>
                    </a:p>
                  </a:txBody>
                  <a:tcPr marL="91434" marR="91434" marT="45731" marB="4573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Before</a:t>
                      </a:r>
                      <a:endParaRPr kumimoji="1" lang="ja-JP" alt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NOW</a:t>
                      </a:r>
                      <a:endParaRPr kumimoji="1" lang="ja-JP" altLang="en-US" sz="1800" dirty="0"/>
                    </a:p>
                  </a:txBody>
                  <a:tcPr marL="91434" marR="91434" marT="45731" marB="45731"/>
                </a:tc>
                <a:extLst>
                  <a:ext uri="{0D108BD9-81ED-4DB2-BD59-A6C34878D82A}">
                    <a16:rowId xmlns="" xmlns:a16="http://schemas.microsoft.com/office/drawing/2014/main" val="1498898042"/>
                  </a:ext>
                </a:extLst>
              </a:tr>
              <a:tr h="602484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MOS/JERS/ADEOS/ADEOS-2/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AMSR-E/TRMM</a:t>
                      </a:r>
                      <a:endParaRPr kumimoji="1" lang="ja-JP" altLang="en-US" sz="1800" dirty="0"/>
                    </a:p>
                  </a:txBody>
                  <a:tcPr marL="91434" marR="91434" marT="45731" marB="4573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</a:p>
                  </a:txBody>
                  <a:tcPr marL="91434" marR="91434" marT="45731" marB="4573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</a:p>
                  </a:txBody>
                  <a:tcPr marL="91434" marR="91434" marT="45731" marB="45731" anchor="ctr"/>
                </a:tc>
                <a:extLst>
                  <a:ext uri="{0D108BD9-81ED-4DB2-BD59-A6C34878D82A}">
                    <a16:rowId xmlns="" xmlns:a16="http://schemas.microsoft.com/office/drawing/2014/main" val="3531465847"/>
                  </a:ext>
                </a:extLst>
              </a:tr>
              <a:tr h="53375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GOSAT</a:t>
                      </a:r>
                      <a:endParaRPr kumimoji="1" lang="ja-JP" altLang="en-US" sz="1800" dirty="0"/>
                    </a:p>
                  </a:txBody>
                  <a:tcPr marL="91434" marR="91434" marT="45731" marB="4573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</a:p>
                  </a:txBody>
                  <a:tcPr marL="91434" marR="91434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</a:p>
                  </a:txBody>
                  <a:tcPr marL="91434" marR="91434" marT="45731" marB="45731" anchor="ctr"/>
                </a:tc>
                <a:extLst>
                  <a:ext uri="{0D108BD9-81ED-4DB2-BD59-A6C34878D82A}">
                    <a16:rowId xmlns="" xmlns:a16="http://schemas.microsoft.com/office/drawing/2014/main" val="2341005686"/>
                  </a:ext>
                </a:extLst>
              </a:tr>
              <a:tr h="53375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GCOM-W and GCOM-C</a:t>
                      </a:r>
                      <a:endParaRPr kumimoji="1" lang="ja-JP" altLang="en-US" sz="1800" dirty="0"/>
                    </a:p>
                  </a:txBody>
                  <a:tcPr marL="91434" marR="91434" marT="45731" marB="4573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</a:p>
                  </a:txBody>
                  <a:tcPr marL="91434" marR="91434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</a:p>
                  </a:txBody>
                  <a:tcPr marL="91434" marR="91434" marT="45731" marB="45731" anchor="ctr"/>
                </a:tc>
                <a:extLst>
                  <a:ext uri="{0D108BD9-81ED-4DB2-BD59-A6C34878D82A}">
                    <a16:rowId xmlns="" xmlns:a16="http://schemas.microsoft.com/office/drawing/2014/main" val="328611362"/>
                  </a:ext>
                </a:extLst>
              </a:tr>
              <a:tr h="426267"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/>
                        <a:t>GPM</a:t>
                      </a:r>
                      <a:endParaRPr kumimoji="1" lang="ja-JP" altLang="en-US" sz="1800" dirty="0"/>
                    </a:p>
                  </a:txBody>
                  <a:tcPr marL="91434" marR="91434" marT="45731" marB="4573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</a:p>
                  </a:txBody>
                  <a:tcPr marL="91434" marR="91434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</a:p>
                  </a:txBody>
                  <a:tcPr marL="91434" marR="91434" marT="45731" marB="45731" anchor="ctr"/>
                </a:tc>
                <a:extLst>
                  <a:ext uri="{0D108BD9-81ED-4DB2-BD59-A6C34878D82A}">
                    <a16:rowId xmlns="" xmlns:a16="http://schemas.microsoft.com/office/drawing/2014/main" val="2790101221"/>
                  </a:ext>
                </a:extLst>
              </a:tr>
              <a:tr h="344276"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ALOS</a:t>
                      </a:r>
                      <a:endParaRPr kumimoji="1" lang="ja-JP" altLang="en-US" sz="1800" dirty="0"/>
                    </a:p>
                    <a:p>
                      <a:endParaRPr kumimoji="1" lang="ja-JP" alt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AVNIR-2</a:t>
                      </a:r>
                      <a:endParaRPr kumimoji="1" lang="ja-JP" alt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err="1"/>
                        <a:t>ー</a:t>
                      </a:r>
                      <a:endParaRPr kumimoji="1" lang="ja-JP" altLang="en-US" sz="2400" dirty="0"/>
                    </a:p>
                  </a:txBody>
                  <a:tcPr marL="91434" marR="91434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</a:p>
                  </a:txBody>
                  <a:tcPr marL="91434" marR="91434" marT="45731" marB="45731" anchor="ctr"/>
                </a:tc>
                <a:extLst>
                  <a:ext uri="{0D108BD9-81ED-4DB2-BD59-A6C34878D82A}">
                    <a16:rowId xmlns="" xmlns:a16="http://schemas.microsoft.com/office/drawing/2014/main" val="1544268565"/>
                  </a:ext>
                </a:extLst>
              </a:tr>
              <a:tr h="3442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PALSAR(10m)</a:t>
                      </a:r>
                      <a:endParaRPr kumimoji="1" lang="ja-JP" alt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err="1"/>
                        <a:t>ー</a:t>
                      </a:r>
                      <a:endParaRPr kumimoji="1" lang="ja-JP" altLang="en-US" sz="2400" dirty="0"/>
                    </a:p>
                  </a:txBody>
                  <a:tcPr marL="91434" marR="91434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</a:p>
                  </a:txBody>
                  <a:tcPr marL="91434" marR="91434" marT="45731" marB="45731" anchor="ctr"/>
                </a:tc>
                <a:extLst>
                  <a:ext uri="{0D108BD9-81ED-4DB2-BD59-A6C34878D82A}">
                    <a16:rowId xmlns="" xmlns:a16="http://schemas.microsoft.com/office/drawing/2014/main" val="1856812614"/>
                  </a:ext>
                </a:extLst>
              </a:tr>
              <a:tr h="34427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/>
                        <a:t>DSM (30m)</a:t>
                      </a:r>
                      <a:endParaRPr kumimoji="1" lang="ja-JP" alt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</a:p>
                  </a:txBody>
                  <a:tcPr marL="91434" marR="91434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</a:p>
                  </a:txBody>
                  <a:tcPr marL="91434" marR="91434" marT="45731" marB="45731" anchor="ctr"/>
                </a:tc>
                <a:extLst>
                  <a:ext uri="{0D108BD9-81ED-4DB2-BD59-A6C34878D82A}">
                    <a16:rowId xmlns="" xmlns:a16="http://schemas.microsoft.com/office/drawing/2014/main" val="1917296731"/>
                  </a:ext>
                </a:extLst>
              </a:tr>
              <a:tr h="5624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/>
                        <a:t>Forest</a:t>
                      </a:r>
                      <a:r>
                        <a:rPr lang="en-US" altLang="ja-JP" sz="1800" baseline="0" dirty="0"/>
                        <a:t> map / mosaic (25m)</a:t>
                      </a:r>
                      <a:endParaRPr lang="ja-JP" alt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</a:p>
                  </a:txBody>
                  <a:tcPr marL="91434" marR="91434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</a:p>
                  </a:txBody>
                  <a:tcPr marL="91434" marR="91434" marT="45731" marB="45731" anchor="ctr"/>
                </a:tc>
                <a:extLst>
                  <a:ext uri="{0D108BD9-81ED-4DB2-BD59-A6C34878D82A}">
                    <a16:rowId xmlns="" xmlns:a16="http://schemas.microsoft.com/office/drawing/2014/main" val="2394259151"/>
                  </a:ext>
                </a:extLst>
              </a:tr>
              <a:tr h="344276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ALOS-2</a:t>
                      </a:r>
                      <a:endParaRPr kumimoji="1" lang="ja-JP" altLang="en-US" sz="1800" dirty="0"/>
                    </a:p>
                    <a:p>
                      <a:endParaRPr kumimoji="1" lang="ja-JP" altLang="en-US" sz="1800" dirty="0"/>
                    </a:p>
                  </a:txBody>
                  <a:tcPr marL="91434" marR="91434" marT="45731" marB="45731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err="1"/>
                        <a:t>ScanSAR</a:t>
                      </a:r>
                      <a:r>
                        <a:rPr kumimoji="1" lang="en-US" altLang="ja-JP" sz="1800" dirty="0"/>
                        <a:t> (100m)</a:t>
                      </a:r>
                      <a:endParaRPr kumimoji="1" lang="ja-JP" alt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err="1"/>
                        <a:t>ー</a:t>
                      </a:r>
                      <a:endParaRPr kumimoji="1" lang="ja-JP" altLang="en-US" sz="2400" dirty="0"/>
                    </a:p>
                  </a:txBody>
                  <a:tcPr marL="91434" marR="91434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○</a:t>
                      </a:r>
                    </a:p>
                  </a:txBody>
                  <a:tcPr marL="91434" marR="91434" marT="45731" marB="45731" anchor="ctr"/>
                </a:tc>
                <a:extLst>
                  <a:ext uri="{0D108BD9-81ED-4DB2-BD59-A6C34878D82A}">
                    <a16:rowId xmlns="" xmlns:a16="http://schemas.microsoft.com/office/drawing/2014/main" val="2355306236"/>
                  </a:ext>
                </a:extLst>
              </a:tr>
              <a:tr h="34427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Fine</a:t>
                      </a:r>
                      <a:r>
                        <a:rPr kumimoji="1" lang="en-US" altLang="ja-JP" sz="1800" baseline="0" dirty="0"/>
                        <a:t> mode (10m)</a:t>
                      </a:r>
                      <a:endParaRPr kumimoji="1" lang="ja-JP" alt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err="1"/>
                        <a:t>ー</a:t>
                      </a:r>
                      <a:endParaRPr kumimoji="1" lang="ja-JP" altLang="en-US" sz="2400" dirty="0"/>
                    </a:p>
                  </a:txBody>
                  <a:tcPr marL="91434" marR="91434" marT="45731" marB="4573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err="1"/>
                        <a:t>ー</a:t>
                      </a:r>
                      <a:endParaRPr kumimoji="1" lang="ja-JP" altLang="en-US" sz="1800" dirty="0"/>
                    </a:p>
                  </a:txBody>
                  <a:tcPr marL="91434" marR="91434" marT="45731" marB="45731" anchor="ctr"/>
                </a:tc>
                <a:extLst>
                  <a:ext uri="{0D108BD9-81ED-4DB2-BD59-A6C34878D82A}">
                    <a16:rowId xmlns="" xmlns:a16="http://schemas.microsoft.com/office/drawing/2014/main" val="1122403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170758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2</a:t>
            </a:fld>
            <a:endParaRPr lang="uk-UA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589214" y="152400"/>
            <a:ext cx="7392987" cy="990600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ctr"/>
            <a:r>
              <a:rPr lang="en-US" altLang="ja-JP" sz="2800" dirty="0">
                <a:solidFill>
                  <a:schemeClr val="tx1"/>
                </a:solidFill>
                <a:latin typeface="Arial Black" panose="020B0A04020102020204" pitchFamily="34" charset="0"/>
              </a:rPr>
              <a:t>Schedule of Data Processing</a:t>
            </a:r>
          </a:p>
          <a:p>
            <a:pPr algn="ctr"/>
            <a:r>
              <a:rPr lang="en-US" altLang="ja-JP" sz="2800" dirty="0">
                <a:solidFill>
                  <a:schemeClr val="tx1"/>
                </a:solidFill>
                <a:latin typeface="Arial Black" panose="020B0A04020102020204" pitchFamily="34" charset="0"/>
              </a:rPr>
              <a:t>and O/F Access</a:t>
            </a:r>
            <a:endParaRPr lang="ja-JP" altLang="en-US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1"/>
            <a:ext cx="8766448" cy="5338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89679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xmlns="" id="{338DAB01-4A76-4196-AFAA-46349B406A8C}"/>
              </a:ext>
            </a:extLst>
          </p:cNvPr>
          <p:cNvSpPr/>
          <p:nvPr/>
        </p:nvSpPr>
        <p:spPr>
          <a:xfrm>
            <a:off x="896985" y="5554613"/>
            <a:ext cx="2114656" cy="9334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EW systems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(GFW, JJ-FAST, GLAD, </a:t>
            </a:r>
            <a:r>
              <a:rPr lang="en-US" altLang="ja-JP" dirty="0" err="1">
                <a:solidFill>
                  <a:schemeClr val="tx1"/>
                </a:solidFill>
              </a:rPr>
              <a:t>etc</a:t>
            </a:r>
            <a:r>
              <a:rPr lang="en-US" altLang="ja-JP" dirty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xmlns="" id="{08672455-CD3E-49E3-B08C-E01B7309B110}"/>
              </a:ext>
            </a:extLst>
          </p:cNvPr>
          <p:cNvSpPr/>
          <p:nvPr/>
        </p:nvSpPr>
        <p:spPr>
          <a:xfrm>
            <a:off x="10596879" y="2469932"/>
            <a:ext cx="1208706" cy="4267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NFMS</a:t>
            </a: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REDD+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MRV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xmlns="" id="{3D993811-36BB-4D5C-9101-599AF1EF4CB4}"/>
              </a:ext>
            </a:extLst>
          </p:cNvPr>
          <p:cNvSpPr/>
          <p:nvPr/>
        </p:nvSpPr>
        <p:spPr>
          <a:xfrm>
            <a:off x="4439680" y="2538234"/>
            <a:ext cx="2307350" cy="1253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xmlns="" id="{B0EC2368-AE33-48EA-8F87-0611F701129E}"/>
              </a:ext>
            </a:extLst>
          </p:cNvPr>
          <p:cNvSpPr/>
          <p:nvPr/>
        </p:nvSpPr>
        <p:spPr>
          <a:xfrm>
            <a:off x="78932" y="1426381"/>
            <a:ext cx="1807374" cy="6304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Optical</a:t>
            </a:r>
          </a:p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Landsat,</a:t>
            </a:r>
            <a:r>
              <a:rPr lang="ja-JP" altLang="en-US" sz="1200" dirty="0">
                <a:solidFill>
                  <a:schemeClr val="tx1"/>
                </a:solidFill>
              </a:rPr>
              <a:t> </a:t>
            </a:r>
            <a:r>
              <a:rPr lang="en-US" altLang="ja-JP" sz="1200" dirty="0">
                <a:solidFill>
                  <a:schemeClr val="tx1"/>
                </a:solidFill>
              </a:rPr>
              <a:t>Sentinel-2, ALOS-3  </a:t>
            </a:r>
            <a:r>
              <a:rPr lang="en-US" altLang="ja-JP" sz="1200" dirty="0" err="1">
                <a:solidFill>
                  <a:schemeClr val="tx1"/>
                </a:solidFill>
              </a:rPr>
              <a:t>etc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xmlns="" id="{A0166663-FD77-4692-9B63-B470F4BBADF3}"/>
              </a:ext>
            </a:extLst>
          </p:cNvPr>
          <p:cNvSpPr/>
          <p:nvPr/>
        </p:nvSpPr>
        <p:spPr>
          <a:xfrm>
            <a:off x="1938246" y="1426381"/>
            <a:ext cx="1795429" cy="6367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SAR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Sentinel-1, ALOS-1/2, 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etc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xmlns="" id="{11D577A6-A9E8-41E1-A843-97D764FA18BC}"/>
              </a:ext>
            </a:extLst>
          </p:cNvPr>
          <p:cNvSpPr/>
          <p:nvPr/>
        </p:nvSpPr>
        <p:spPr>
          <a:xfrm>
            <a:off x="4048877" y="1439630"/>
            <a:ext cx="1666426" cy="6171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In Situ</a:t>
            </a:r>
          </a:p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Forest Height/Diameter/Type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xmlns="" id="{C16DEC9C-CC5F-4C62-B7FF-2EE914503A76}"/>
              </a:ext>
            </a:extLst>
          </p:cNvPr>
          <p:cNvSpPr txBox="1"/>
          <p:nvPr/>
        </p:nvSpPr>
        <p:spPr>
          <a:xfrm>
            <a:off x="168157" y="1086481"/>
            <a:ext cx="1574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/>
              <a:t>Current Method</a:t>
            </a: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xmlns="" id="{1BC48EC3-650E-4A1F-80BD-206DB6AFC8E1}"/>
              </a:ext>
            </a:extLst>
          </p:cNvPr>
          <p:cNvSpPr/>
          <p:nvPr/>
        </p:nvSpPr>
        <p:spPr>
          <a:xfrm>
            <a:off x="5806947" y="1441841"/>
            <a:ext cx="1657567" cy="6015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Lidar</a:t>
            </a:r>
          </a:p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Forest Height/Biomass</a:t>
            </a:r>
          </a:p>
        </p:txBody>
      </p: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xmlns="" id="{765410B0-7153-4D28-9E33-FD047E6C8762}"/>
              </a:ext>
            </a:extLst>
          </p:cNvPr>
          <p:cNvCxnSpPr>
            <a:cxnSpLocks/>
            <a:stCxn id="6" idx="3"/>
            <a:endCxn id="15" idx="1"/>
          </p:cNvCxnSpPr>
          <p:nvPr/>
        </p:nvCxnSpPr>
        <p:spPr>
          <a:xfrm flipV="1">
            <a:off x="3011641" y="6001490"/>
            <a:ext cx="4415576" cy="19849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xmlns="" id="{85802BCE-3C62-404B-B7BE-2CC2B999CD6F}"/>
              </a:ext>
            </a:extLst>
          </p:cNvPr>
          <p:cNvSpPr txBox="1"/>
          <p:nvPr/>
        </p:nvSpPr>
        <p:spPr>
          <a:xfrm>
            <a:off x="1488999" y="113201"/>
            <a:ext cx="9331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JAXA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Strategy</a:t>
            </a:r>
            <a:r>
              <a:rPr lang="ja-JP" altLang="en-US" sz="2800" dirty="0"/>
              <a:t> </a:t>
            </a:r>
            <a:r>
              <a:rPr lang="en-US" altLang="ja-JP" sz="2800" dirty="0"/>
              <a:t>towards</a:t>
            </a:r>
            <a:r>
              <a:rPr lang="ja-JP" altLang="en-US" sz="2800" dirty="0"/>
              <a:t> </a:t>
            </a:r>
            <a:r>
              <a:rPr kumimoji="1" lang="en-US" altLang="ja-JP" sz="2800" dirty="0"/>
              <a:t>Forest Observation Architecture</a:t>
            </a:r>
            <a:endParaRPr kumimoji="1" lang="ja-JP" altLang="en-US" sz="2800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xmlns="" id="{96651F28-9BF1-4DC7-8C62-B627484C2FE4}"/>
              </a:ext>
            </a:extLst>
          </p:cNvPr>
          <p:cNvSpPr/>
          <p:nvPr/>
        </p:nvSpPr>
        <p:spPr>
          <a:xfrm>
            <a:off x="166896" y="2803992"/>
            <a:ext cx="1678623" cy="7527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10-30m resolution</a:t>
            </a:r>
          </a:p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Cloud Free Area</a:t>
            </a: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xmlns="" id="{BEB0FAAA-F0D1-4358-A411-89E60BF7C624}"/>
              </a:ext>
            </a:extLst>
          </p:cNvPr>
          <p:cNvSpPr/>
          <p:nvPr/>
        </p:nvSpPr>
        <p:spPr>
          <a:xfrm>
            <a:off x="1924459" y="2814891"/>
            <a:ext cx="1561250" cy="7418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10m resolution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Global Coverage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xmlns="" id="{8F1C6E68-5A72-4137-AAF9-303A9B872592}"/>
              </a:ext>
            </a:extLst>
          </p:cNvPr>
          <p:cNvSpPr txBox="1"/>
          <p:nvPr/>
        </p:nvSpPr>
        <p:spPr>
          <a:xfrm>
            <a:off x="4104016" y="1103147"/>
            <a:ext cx="1574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Current Method</a:t>
            </a:r>
            <a:endParaRPr lang="en-US" altLang="ja-JP" sz="1400" b="1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xmlns="" id="{986F821A-1449-4F56-9148-AE11E6F88B24}"/>
              </a:ext>
            </a:extLst>
          </p:cNvPr>
          <p:cNvSpPr txBox="1"/>
          <p:nvPr/>
        </p:nvSpPr>
        <p:spPr>
          <a:xfrm>
            <a:off x="2193864" y="969825"/>
            <a:ext cx="1350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/>
              <a:t>Complement </a:t>
            </a:r>
          </a:p>
          <a:p>
            <a:pPr algn="ctr"/>
            <a:r>
              <a:rPr lang="en-US" altLang="ja-JP" sz="1400" b="1" dirty="0"/>
              <a:t>with Optical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xmlns="" id="{702ADEBD-BB38-4CE2-A225-FBB32A404148}"/>
              </a:ext>
            </a:extLst>
          </p:cNvPr>
          <p:cNvSpPr txBox="1"/>
          <p:nvPr/>
        </p:nvSpPr>
        <p:spPr>
          <a:xfrm>
            <a:off x="3543914" y="2750411"/>
            <a:ext cx="9867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×</a:t>
            </a:r>
            <a:endParaRPr kumimoji="1" lang="ja-JP" altLang="en-US" sz="6000" dirty="0"/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xmlns="" id="{965BCA15-07CB-4A31-9974-FB6C215B9613}"/>
              </a:ext>
            </a:extLst>
          </p:cNvPr>
          <p:cNvSpPr/>
          <p:nvPr/>
        </p:nvSpPr>
        <p:spPr>
          <a:xfrm>
            <a:off x="7455956" y="2496781"/>
            <a:ext cx="2735252" cy="12355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Forest Carbon Stock</a:t>
            </a:r>
          </a:p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And Change</a:t>
            </a:r>
          </a:p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(Every 1-5</a:t>
            </a:r>
            <a:r>
              <a:rPr lang="ja-JP" altLang="en-US" sz="2000" dirty="0">
                <a:solidFill>
                  <a:schemeClr val="tx1"/>
                </a:solidFill>
              </a:rPr>
              <a:t> </a:t>
            </a:r>
            <a:r>
              <a:rPr lang="en-US" altLang="ja-JP" sz="2000" dirty="0">
                <a:solidFill>
                  <a:schemeClr val="tx1"/>
                </a:solidFill>
              </a:rPr>
              <a:t>years)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xmlns="" id="{6FA62077-07E7-4464-A988-E0C8BF8D47E6}"/>
              </a:ext>
            </a:extLst>
          </p:cNvPr>
          <p:cNvSpPr/>
          <p:nvPr/>
        </p:nvSpPr>
        <p:spPr>
          <a:xfrm>
            <a:off x="4839365" y="2604396"/>
            <a:ext cx="1456849" cy="2920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Tier1.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General</a:t>
            </a: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xmlns="" id="{DAE758B1-8E3B-4DCE-A38D-6799F734AE48}"/>
              </a:ext>
            </a:extLst>
          </p:cNvPr>
          <p:cNvSpPr/>
          <p:nvPr/>
        </p:nvSpPr>
        <p:spPr>
          <a:xfrm>
            <a:off x="4611358" y="2967102"/>
            <a:ext cx="1912863" cy="2720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Tier2. National/Local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xmlns="" id="{2265F229-EB7F-43BD-92EE-94FB1A8F5842}"/>
              </a:ext>
            </a:extLst>
          </p:cNvPr>
          <p:cNvSpPr/>
          <p:nvPr/>
        </p:nvSpPr>
        <p:spPr>
          <a:xfrm>
            <a:off x="4583213" y="3285980"/>
            <a:ext cx="1966832" cy="4431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Tier3. Model and Validation</a:t>
            </a: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xmlns="" id="{6DBD995E-4D9B-4385-8CC3-2C843F61BE57}"/>
              </a:ext>
            </a:extLst>
          </p:cNvPr>
          <p:cNvSpPr txBox="1"/>
          <p:nvPr/>
        </p:nvSpPr>
        <p:spPr>
          <a:xfrm>
            <a:off x="6011905" y="979366"/>
            <a:ext cx="132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/>
              <a:t>Complement</a:t>
            </a:r>
          </a:p>
          <a:p>
            <a:r>
              <a:rPr lang="en-US" altLang="ja-JP" sz="1400" b="1" dirty="0"/>
              <a:t>With In Situ</a:t>
            </a: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xmlns="" id="{60B0E494-EB42-4F69-BD85-C7921F5074EA}"/>
              </a:ext>
            </a:extLst>
          </p:cNvPr>
          <p:cNvSpPr txBox="1"/>
          <p:nvPr/>
        </p:nvSpPr>
        <p:spPr>
          <a:xfrm>
            <a:off x="6635730" y="2716657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＝</a:t>
            </a: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xmlns="" id="{6CCA3C1C-4BE9-4524-A0C4-C1A359F7B82A}"/>
              </a:ext>
            </a:extLst>
          </p:cNvPr>
          <p:cNvSpPr txBox="1"/>
          <p:nvPr/>
        </p:nvSpPr>
        <p:spPr>
          <a:xfrm>
            <a:off x="623391" y="3786997"/>
            <a:ext cx="2664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Forest Area</a:t>
            </a:r>
            <a:endParaRPr kumimoji="1" lang="ja-JP" altLang="en-US" sz="3600" dirty="0"/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xmlns="" id="{E2A04B7C-0877-4786-9715-1807362BEA32}"/>
              </a:ext>
            </a:extLst>
          </p:cNvPr>
          <p:cNvSpPr txBox="1"/>
          <p:nvPr/>
        </p:nvSpPr>
        <p:spPr>
          <a:xfrm>
            <a:off x="9470734" y="224879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xmlns="" id="{31C5E247-4711-4A19-BC94-82B083F3B43C}"/>
              </a:ext>
            </a:extLst>
          </p:cNvPr>
          <p:cNvSpPr txBox="1"/>
          <p:nvPr/>
        </p:nvSpPr>
        <p:spPr>
          <a:xfrm>
            <a:off x="4422027" y="3786997"/>
            <a:ext cx="21852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600" dirty="0"/>
              <a:t>Carbon</a:t>
            </a:r>
          </a:p>
          <a:p>
            <a:pPr algn="ctr"/>
            <a:r>
              <a:rPr lang="en-US" altLang="ja-JP" sz="3600" dirty="0"/>
              <a:t>(per unit)</a:t>
            </a:r>
            <a:endParaRPr kumimoji="1" lang="en-US" altLang="ja-JP" sz="3600" dirty="0"/>
          </a:p>
        </p:txBody>
      </p:sp>
      <p:sp>
        <p:nvSpPr>
          <p:cNvPr id="119" name="四角形: 角を丸くする 118">
            <a:extLst>
              <a:ext uri="{FF2B5EF4-FFF2-40B4-BE49-F238E27FC236}">
                <a16:creationId xmlns:a16="http://schemas.microsoft.com/office/drawing/2014/main" xmlns="" id="{367F6EC2-84F3-4915-8CD2-67CE173C6B6B}"/>
              </a:ext>
            </a:extLst>
          </p:cNvPr>
          <p:cNvSpPr/>
          <p:nvPr/>
        </p:nvSpPr>
        <p:spPr>
          <a:xfrm>
            <a:off x="78932" y="2500816"/>
            <a:ext cx="3556003" cy="12472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2" name="矢印: 下 121">
            <a:extLst>
              <a:ext uri="{FF2B5EF4-FFF2-40B4-BE49-F238E27FC236}">
                <a16:creationId xmlns:a16="http://schemas.microsoft.com/office/drawing/2014/main" xmlns="" id="{C8155240-E8DD-4178-9D79-98BB998DD844}"/>
              </a:ext>
            </a:extLst>
          </p:cNvPr>
          <p:cNvSpPr/>
          <p:nvPr/>
        </p:nvSpPr>
        <p:spPr>
          <a:xfrm>
            <a:off x="842241" y="2056805"/>
            <a:ext cx="248575" cy="74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矢印: 下 122">
            <a:extLst>
              <a:ext uri="{FF2B5EF4-FFF2-40B4-BE49-F238E27FC236}">
                <a16:creationId xmlns:a16="http://schemas.microsoft.com/office/drawing/2014/main" xmlns="" id="{5FC76A33-F97A-49C1-BC48-37CE5918183B}"/>
              </a:ext>
            </a:extLst>
          </p:cNvPr>
          <p:cNvSpPr/>
          <p:nvPr/>
        </p:nvSpPr>
        <p:spPr>
          <a:xfrm>
            <a:off x="2642242" y="2072656"/>
            <a:ext cx="248575" cy="74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矢印: 下 123">
            <a:extLst>
              <a:ext uri="{FF2B5EF4-FFF2-40B4-BE49-F238E27FC236}">
                <a16:creationId xmlns:a16="http://schemas.microsoft.com/office/drawing/2014/main" xmlns="" id="{6BD733A9-780D-42E6-864C-C044F8EF89C0}"/>
              </a:ext>
            </a:extLst>
          </p:cNvPr>
          <p:cNvSpPr/>
          <p:nvPr/>
        </p:nvSpPr>
        <p:spPr>
          <a:xfrm>
            <a:off x="4757802" y="2048120"/>
            <a:ext cx="266898" cy="5116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矢印: 下 124">
            <a:extLst>
              <a:ext uri="{FF2B5EF4-FFF2-40B4-BE49-F238E27FC236}">
                <a16:creationId xmlns:a16="http://schemas.microsoft.com/office/drawing/2014/main" xmlns="" id="{A96A5B73-3356-4D3D-B790-8744539CC22C}"/>
              </a:ext>
            </a:extLst>
          </p:cNvPr>
          <p:cNvSpPr/>
          <p:nvPr/>
        </p:nvSpPr>
        <p:spPr>
          <a:xfrm>
            <a:off x="6187329" y="2048120"/>
            <a:ext cx="266898" cy="5116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xmlns="" id="{9940C9BA-D9B6-451C-A1ED-8A77BEBCE3BA}"/>
              </a:ext>
            </a:extLst>
          </p:cNvPr>
          <p:cNvSpPr txBox="1"/>
          <p:nvPr/>
        </p:nvSpPr>
        <p:spPr>
          <a:xfrm>
            <a:off x="7370328" y="3833163"/>
            <a:ext cx="29017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600" dirty="0"/>
              <a:t>Carbon</a:t>
            </a:r>
          </a:p>
          <a:p>
            <a:pPr algn="ctr"/>
            <a:r>
              <a:rPr lang="ja-JP" altLang="en-US" sz="3600" dirty="0"/>
              <a:t>（</a:t>
            </a:r>
            <a:r>
              <a:rPr lang="en-US" altLang="ja-JP" sz="3600" dirty="0"/>
              <a:t>National</a:t>
            </a:r>
            <a:r>
              <a:rPr lang="ja-JP" altLang="en-US" sz="3600" dirty="0"/>
              <a:t>）</a:t>
            </a:r>
            <a:endParaRPr kumimoji="1" lang="ja-JP" altLang="en-US" sz="3600" dirty="0"/>
          </a:p>
        </p:txBody>
      </p:sp>
      <p:sp>
        <p:nvSpPr>
          <p:cNvPr id="136" name="矢印: 下 135">
            <a:extLst>
              <a:ext uri="{FF2B5EF4-FFF2-40B4-BE49-F238E27FC236}">
                <a16:creationId xmlns:a16="http://schemas.microsoft.com/office/drawing/2014/main" xmlns="" id="{D531D229-F2D4-4759-A079-AFAF949FCE70}"/>
              </a:ext>
            </a:extLst>
          </p:cNvPr>
          <p:cNvSpPr/>
          <p:nvPr/>
        </p:nvSpPr>
        <p:spPr>
          <a:xfrm rot="16200000">
            <a:off x="10319895" y="2889352"/>
            <a:ext cx="174186" cy="3930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スライド番号プレースホルダー 4">
            <a:extLst>
              <a:ext uri="{FF2B5EF4-FFF2-40B4-BE49-F238E27FC236}">
                <a16:creationId xmlns:a16="http://schemas.microsoft.com/office/drawing/2014/main" xmlns="" id="{485AA7D2-CF5F-4BF2-80C9-9CCA966C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8065"/>
            <a:ext cx="2743200" cy="365125"/>
          </a:xfrm>
        </p:spPr>
        <p:txBody>
          <a:bodyPr/>
          <a:lstStyle/>
          <a:p>
            <a:fld id="{5B442295-C8D5-4332-92D7-28FFA7073A3E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xmlns="" id="{399D1184-1A75-473F-9DEC-B91F94F79E65}"/>
              </a:ext>
            </a:extLst>
          </p:cNvPr>
          <p:cNvSpPr/>
          <p:nvPr/>
        </p:nvSpPr>
        <p:spPr>
          <a:xfrm>
            <a:off x="7427217" y="5514914"/>
            <a:ext cx="2757362" cy="9731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Forest Change Detection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(Near real time)</a:t>
            </a:r>
          </a:p>
        </p:txBody>
      </p:sp>
      <p:sp>
        <p:nvSpPr>
          <p:cNvPr id="56" name="矢印: 下 55">
            <a:extLst>
              <a:ext uri="{FF2B5EF4-FFF2-40B4-BE49-F238E27FC236}">
                <a16:creationId xmlns:a16="http://schemas.microsoft.com/office/drawing/2014/main" xmlns="" id="{36ABBA33-D274-4CE1-9C11-2FEDC3AC5F1D}"/>
              </a:ext>
            </a:extLst>
          </p:cNvPr>
          <p:cNvSpPr/>
          <p:nvPr/>
        </p:nvSpPr>
        <p:spPr>
          <a:xfrm rot="16200000">
            <a:off x="10307220" y="5814891"/>
            <a:ext cx="174186" cy="3930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矢印: 下 56">
            <a:extLst>
              <a:ext uri="{FF2B5EF4-FFF2-40B4-BE49-F238E27FC236}">
                <a16:creationId xmlns:a16="http://schemas.microsoft.com/office/drawing/2014/main" xmlns="" id="{C6E84E25-3272-4B26-92EF-384BEA039B90}"/>
              </a:ext>
            </a:extLst>
          </p:cNvPr>
          <p:cNvSpPr/>
          <p:nvPr/>
        </p:nvSpPr>
        <p:spPr>
          <a:xfrm>
            <a:off x="1762018" y="4433327"/>
            <a:ext cx="295382" cy="1081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xmlns="" id="{F5BD2341-0939-46C4-86D7-7385545C2FF0}"/>
              </a:ext>
            </a:extLst>
          </p:cNvPr>
          <p:cNvSpPr txBox="1"/>
          <p:nvPr/>
        </p:nvSpPr>
        <p:spPr>
          <a:xfrm>
            <a:off x="2023849" y="4699869"/>
            <a:ext cx="1428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/>
              <a:t>Near real time</a:t>
            </a:r>
          </a:p>
          <a:p>
            <a:r>
              <a:rPr lang="en-US" altLang="ja-JP" sz="1400" b="1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173700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228</Words>
  <Application>Microsoft Macintosh PowerPoint</Application>
  <PresentationFormat>Custom</PresentationFormat>
  <Paragraphs>92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落合　治</dc:creator>
  <cp:lastModifiedBy>Ake Rosenqvist</cp:lastModifiedBy>
  <cp:revision>11</cp:revision>
  <dcterms:created xsi:type="dcterms:W3CDTF">2017-11-27T09:22:04Z</dcterms:created>
  <dcterms:modified xsi:type="dcterms:W3CDTF">2018-03-15T19:08:27Z</dcterms:modified>
</cp:coreProperties>
</file>