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5"/>
  </p:notesMasterIdLst>
  <p:handoutMasterIdLst>
    <p:handoutMasterId r:id="rId16"/>
  </p:handoutMasterIdLst>
  <p:sldIdLst>
    <p:sldId id="731" r:id="rId2"/>
    <p:sldId id="744" r:id="rId3"/>
    <p:sldId id="755" r:id="rId4"/>
    <p:sldId id="766" r:id="rId5"/>
    <p:sldId id="745" r:id="rId6"/>
    <p:sldId id="738" r:id="rId7"/>
    <p:sldId id="739" r:id="rId8"/>
    <p:sldId id="741" r:id="rId9"/>
    <p:sldId id="771" r:id="rId10"/>
    <p:sldId id="767" r:id="rId11"/>
    <p:sldId id="770" r:id="rId12"/>
    <p:sldId id="772" r:id="rId13"/>
    <p:sldId id="758" r:id="rId1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Humnst777 B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0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cea" initials="HF" lastIdx="3" clrIdx="0"/>
  <p:cmAuthor id="1" name="leila fonsec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B4B"/>
    <a:srgbClr val="F57913"/>
    <a:srgbClr val="996633"/>
    <a:srgbClr val="FF9900"/>
    <a:srgbClr val="E88D40"/>
    <a:srgbClr val="FF743D"/>
    <a:srgbClr val="FF1102"/>
    <a:srgbClr val="F4FF98"/>
    <a:srgbClr val="AA8DC6"/>
    <a:srgbClr val="83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2" autoAdjust="0"/>
    <p:restoredTop sz="87427" autoAdjust="0"/>
  </p:normalViewPr>
  <p:slideViewPr>
    <p:cSldViewPr>
      <p:cViewPr>
        <p:scale>
          <a:sx n="100" d="100"/>
          <a:sy n="100" d="100"/>
        </p:scale>
        <p:origin x="416" y="1072"/>
      </p:cViewPr>
      <p:guideLst>
        <p:guide orient="horz" pos="720"/>
        <p:guide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5T17:09:29.604" idx="3">
    <p:pos x="6308" y="702"/>
    <p:text>Talvez mudar para o link da página em inglês ou diretamente para o catálogo?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E3166EF-2886-4042-8141-75A5A728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3544F73-E605-40EF-BEB4-11D508D4CC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0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38728-4326-4181-B8C1-302D19B78822}" type="slidenum">
              <a:rPr lang="pt-BR" smtClean="0">
                <a:latin typeface="Times New Roman" charset="0"/>
              </a:rPr>
              <a:pPr/>
              <a:t>1</a:t>
            </a:fld>
            <a:endParaRPr lang="pt-BR" smtClean="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2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ea typeface="MS PGothic" charset="0"/>
              </a:rPr>
              <a:t>CBERS Program has launched five (5) satellites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The CBERS 4A will have three imaging cameras, two of them (MUX and WFI) will be the same as those used in the CBERS-4 satellites. These cameras were built by the Brazilian national industry. The high-resolution 3rd camera (WPM) will be supplied by China.</a:t>
            </a:r>
            <a:br>
              <a:rPr lang="en-US" dirty="0" smtClean="0"/>
            </a:br>
            <a:r>
              <a:rPr lang="en-US" dirty="0" smtClean="0"/>
              <a:t>The division of responsibility and investment will continue to be 50% for each country.</a:t>
            </a:r>
            <a:endParaRPr lang="en-US" dirty="0">
              <a:ea typeface="MS PGothic" charset="0"/>
            </a:endParaRPr>
          </a:p>
        </p:txBody>
      </p:sp>
      <p:sp>
        <p:nvSpPr>
          <p:cNvPr id="33796" name="Espaço Reservado para Número de Slide 3"/>
          <p:cNvSpPr txBox="1">
            <a:spLocks noGrp="1"/>
          </p:cNvSpPr>
          <p:nvPr/>
        </p:nvSpPr>
        <p:spPr bwMode="auto">
          <a:xfrm>
            <a:off x="4143587" y="9118948"/>
            <a:ext cx="3169920" cy="4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1E45EB9F-28C8-EB47-887B-8EB69F90DDD3}" type="slidenum">
              <a:rPr lang="pt-BR">
                <a:solidFill>
                  <a:srgbClr val="000000"/>
                </a:solidFill>
                <a:latin typeface="Humnst777 BT" charset="0"/>
                <a:cs typeface="Arial" charset="0"/>
              </a:rPr>
              <a:pPr algn="r"/>
              <a:t>2</a:t>
            </a:fld>
            <a:endParaRPr lang="pt-BR">
              <a:solidFill>
                <a:srgbClr val="000000"/>
              </a:solidFill>
              <a:latin typeface="Humnst777 BT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E2AE5-4DAF-1E45-BA3A-F6CBDEEE962F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Descrição das 4 câmeras do CBERS-4, com informações de bandas espectrais, resolução espacial e cobertura no terreno.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F35D81-EEF3-A346-B535-06573A0FAA83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9699" name="Espaço Reservado para Número de Slide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2pPr>
            <a:lvl3pPr marL="11430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3pPr>
            <a:lvl4pPr marL="16002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4pPr>
            <a:lvl5pPr marL="20574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9pPr>
          </a:lstStyle>
          <a:p>
            <a:pPr algn="r" eaLnBrk="1" hangingPunct="1"/>
            <a:fld id="{291DF5A2-9D0A-5D48-82E0-3A08FC56435C}" type="slidenum">
              <a:rPr lang="pt-BR" sz="1300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5</a:t>
            </a:fld>
            <a:endParaRPr lang="pt-BR" sz="13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81240" indent="-181240">
              <a:spcBef>
                <a:spcPct val="0"/>
              </a:spcBef>
              <a:buFontTx/>
              <a:buChar char="-"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3795" name="Espaço Reservado para Número de Slide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2pPr>
            <a:lvl3pPr marL="11430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3pPr>
            <a:lvl4pPr marL="16002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4pPr>
            <a:lvl5pPr marL="20574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9pPr>
          </a:lstStyle>
          <a:p>
            <a:pPr algn="r" eaLnBrk="1" hangingPunct="1"/>
            <a:fld id="{FF459C4B-22D7-9644-9438-CC7FB13CCEBE}" type="slidenum">
              <a:rPr lang="pt-BR" sz="1300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6</a:t>
            </a:fld>
            <a:endParaRPr lang="pt-BR" sz="13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to accomplish the goals through these activities we need data! And INPE provides data under free data policy. INPE’s ground station receives 13 space missions and now</a:t>
            </a:r>
          </a:p>
          <a:p>
            <a:r>
              <a:rPr lang="en-US" baseline="0" dirty="0" smtClean="0"/>
              <a:t>Brazil has been approved by NOAA as early user and started to receive GOES-16 data. We are receiving it via </a:t>
            </a:r>
            <a:r>
              <a:rPr lang="en-US" baseline="0" dirty="0" err="1" smtClean="0"/>
              <a:t>Geonetcast</a:t>
            </a:r>
            <a:r>
              <a:rPr lang="en-US" baseline="0" dirty="0" smtClean="0"/>
              <a:t>. Geos-16 preliminary, non-operational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44F73-E605-40EF-BEB4-11D508D4CCED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4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646F1B-7E90-904D-994D-9A7AA7BC5F4A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69" tIns="47836" rIns="95669" bIns="47836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</a:t>
            </a:r>
            <a:r>
              <a:rPr lang="pt-BR" dirty="0" err="1" smtClean="0"/>
              <a:t>an</a:t>
            </a:r>
            <a:r>
              <a:rPr lang="pt-BR" baseline="0" dirty="0" smtClean="0"/>
              <a:t> </a:t>
            </a:r>
            <a:r>
              <a:rPr lang="pt-BR" dirty="0" err="1" smtClean="0"/>
              <a:t>initiative</a:t>
            </a:r>
            <a:r>
              <a:rPr lang="pt-BR" baseline="0" dirty="0" smtClean="0"/>
              <a:t> for </a:t>
            </a:r>
            <a:r>
              <a:rPr lang="pt-BR" baseline="0" dirty="0" err="1" smtClean="0"/>
              <a:t>recording</a:t>
            </a:r>
            <a:r>
              <a:rPr lang="pt-BR" baseline="0" dirty="0" smtClean="0"/>
              <a:t> CBERS-4 </a:t>
            </a:r>
            <a:r>
              <a:rPr lang="pt-BR" baseline="0" dirty="0" err="1" smtClean="0"/>
              <a:t>images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Africa</a:t>
            </a:r>
            <a:r>
              <a:rPr lang="pt-BR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CBERS-4 </a:t>
            </a:r>
            <a:r>
              <a:rPr lang="pt-BR" baseline="0" dirty="0" err="1" smtClean="0"/>
              <a:t>passages</a:t>
            </a:r>
            <a:r>
              <a:rPr lang="pt-BR" baseline="0" dirty="0" smtClean="0"/>
              <a:t> 0ver South </a:t>
            </a:r>
            <a:r>
              <a:rPr lang="pt-BR" baseline="0" dirty="0" err="1" smtClean="0"/>
              <a:t>Africa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othes</a:t>
            </a:r>
            <a:r>
              <a:rPr lang="pt-BR" baseline="0" dirty="0" smtClean="0"/>
              <a:t> countries in </a:t>
            </a:r>
            <a:r>
              <a:rPr lang="pt-BR" baseline="0" dirty="0" err="1" smtClean="0"/>
              <a:t>Africa</a:t>
            </a:r>
            <a:endParaRPr lang="pt-BR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972F9A-6EBE-4053-945B-3DC7C9C4FB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9E900E-8E72-4C6B-A73E-EEE7B7D4341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728871-D43E-4622-8AF3-19E8DD0C1283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F8AD61-829F-4E09-A1E8-E148AD9E919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CF8A68-12D9-4EE1-B570-D8EE592B6D33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XI SBSR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872E2-C39A-4615-A29E-64AD5E1F8440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7680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62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B17D16-7133-4D58-920D-9C929DD4B33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778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62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7EBD27-B9AC-4897-9E11-66D248419D6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6477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C3645-C005-4CB8-B810-C26B4494AE66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FD2A79-8712-49DA-A7FD-961EDEA339C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1B5BAA-30FD-4CC8-9C9B-6AF61872D51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ao.soares@inpe.b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2.bin"/><Relationship Id="rId9" Type="http://schemas.openxmlformats.org/officeDocument/2006/relationships/hyperlink" Target="E:%5CApresentacao%2017-11-2004%5C19%20outubro%20de%202004%20v.1.ppt" TargetMode="External"/><Relationship Id="rId10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hyperlink" Target="http://www.dgi.inpe.br/CDSR/" TargetMode="External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Brazilian Earth 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Ob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servation 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issions and </a:t>
            </a:r>
            <a:r>
              <a:rPr lang="en-US" sz="2800" b="1" dirty="0">
                <a:solidFill>
                  <a:schemeClr val="tx1"/>
                </a:solidFill>
              </a:rPr>
              <a:t>Data availability, accessibility of CBERS data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295775" y="1981200"/>
            <a:ext cx="3857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2590800" y="3124200"/>
            <a:ext cx="404114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B5FAB"/>
                </a:solidFill>
                <a:latin typeface="+mn-lt"/>
                <a:ea typeface="+mj-ea"/>
                <a:cs typeface="Cambria"/>
              </a:rPr>
              <a:t>Leila Fonseca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B5FAB"/>
                </a:solidFill>
                <a:latin typeface="+mn-lt"/>
                <a:ea typeface="+mj-ea"/>
                <a:cs typeface="Cambria"/>
              </a:rPr>
              <a:t>Earth Observation Directorate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B5FAB"/>
                </a:solidFill>
                <a:latin typeface="+mn-lt"/>
                <a:ea typeface="+mj-ea"/>
                <a:cs typeface="Cambria"/>
              </a:rPr>
              <a:t>National Institute for Space Research</a:t>
            </a:r>
          </a:p>
          <a:p>
            <a:pPr algn="ctr">
              <a:defRPr/>
            </a:pPr>
            <a:r>
              <a:rPr lang="en-US" sz="1600" dirty="0" err="1" smtClean="0">
                <a:solidFill>
                  <a:srgbClr val="0B5FAB"/>
                </a:solidFill>
                <a:latin typeface="+mn-lt"/>
                <a:ea typeface="+mj-ea"/>
                <a:cs typeface="Cambria"/>
              </a:rPr>
              <a:t>leila.fonseca@inpe.br</a:t>
            </a:r>
            <a:endParaRPr lang="en-US" sz="1600" dirty="0" smtClean="0">
              <a:solidFill>
                <a:srgbClr val="0B5FAB"/>
              </a:solidFill>
              <a:latin typeface="+mn-lt"/>
              <a:ea typeface="+mj-ea"/>
              <a:cs typeface="Cambria"/>
            </a:endParaRPr>
          </a:p>
        </p:txBody>
      </p:sp>
      <p:pic>
        <p:nvPicPr>
          <p:cNvPr id="10" name="Picture 9" descr="logo_centralizado 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59886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ssinatura AE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1679344" cy="9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943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GFOI Plenary 2018, Bogot</a:t>
            </a:r>
            <a:r>
              <a:rPr lang="en-US" sz="2000" dirty="0" smtClean="0"/>
              <a:t>á, Colombia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22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GFOI </a:t>
            </a:r>
            <a:r>
              <a:rPr lang="en-US" dirty="0"/>
              <a:t>request</a:t>
            </a:r>
            <a:r>
              <a:rPr lang="en-US" dirty="0" smtClean="0"/>
              <a:t>: CBERS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Satellite Joint Mission committee has established, for energy resources saving, that the satellite would mainly image Brazil, China and parts of Africa, on a routine basis. </a:t>
            </a:r>
            <a:endParaRPr lang="pt-BR" dirty="0"/>
          </a:p>
          <a:p>
            <a:pPr marL="0" lvl="0" indent="0">
              <a:buNone/>
            </a:pPr>
            <a:r>
              <a:rPr lang="en-US" dirty="0"/>
              <a:t> </a:t>
            </a:r>
            <a:endParaRPr lang="pt-BR" dirty="0"/>
          </a:p>
          <a:p>
            <a:pPr lvl="0"/>
            <a:r>
              <a:rPr lang="en-US" dirty="0"/>
              <a:t>There is direct downlink over </a:t>
            </a:r>
            <a:r>
              <a:rPr lang="en-US" dirty="0" err="1"/>
              <a:t>Hartebeesthoek</a:t>
            </a:r>
            <a:r>
              <a:rPr lang="en-US" dirty="0"/>
              <a:t> Ground Station in South Africa. That means all imagery over this part of Africa shall be made available for general users from SANSA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 lvl="0"/>
            <a:endParaRPr lang="pt-BR" dirty="0"/>
          </a:p>
          <a:p>
            <a:pPr lvl="0"/>
            <a:r>
              <a:rPr lang="en-US" dirty="0"/>
              <a:t>We do have an agreed capacity to record data for 15 minutes per </a:t>
            </a:r>
            <a:r>
              <a:rPr lang="en-US" dirty="0" smtClean="0"/>
              <a:t>orbit, </a:t>
            </a:r>
            <a:r>
              <a:rPr lang="en-US" dirty="0"/>
              <a:t>such that we can potentially accommodate GFOI requests. </a:t>
            </a: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8AD61-829F-4E09-A1E8-E148AD9E919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7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GFOI request: </a:t>
            </a:r>
            <a:r>
              <a:rPr lang="en-US" dirty="0"/>
              <a:t>CBERS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A priority for us would be to serve </a:t>
            </a:r>
            <a:r>
              <a:rPr lang="en-US" sz="2400" dirty="0" smtClean="0"/>
              <a:t>the </a:t>
            </a:r>
            <a:r>
              <a:rPr lang="en-US" sz="2400" dirty="0"/>
              <a:t>Congo Basin, with imagery acquired with the sensors WFI </a:t>
            </a:r>
            <a:r>
              <a:rPr lang="en-US" sz="2400" dirty="0" smtClean="0"/>
              <a:t> </a:t>
            </a:r>
            <a:r>
              <a:rPr lang="en-US" sz="2400" smtClean="0"/>
              <a:t>and MUX)</a:t>
            </a:r>
            <a:r>
              <a:rPr lang="en-US" sz="2400" dirty="0" smtClean="0"/>
              <a:t>. </a:t>
            </a:r>
          </a:p>
          <a:p>
            <a:pPr marL="0" lvl="0" indent="0">
              <a:buNone/>
            </a:pPr>
            <a:endParaRPr lang="pt-BR" sz="2400" dirty="0"/>
          </a:p>
          <a:p>
            <a:pPr lvl="0"/>
            <a:r>
              <a:rPr lang="en-US" sz="2400" dirty="0"/>
              <a:t>Dr. </a:t>
            </a:r>
            <a:r>
              <a:rPr lang="en-US" sz="2400" dirty="0" err="1"/>
              <a:t>João</a:t>
            </a:r>
            <a:r>
              <a:rPr lang="en-US" sz="2400" dirty="0"/>
              <a:t> </a:t>
            </a:r>
            <a:r>
              <a:rPr lang="en-US" sz="2400" dirty="0" err="1"/>
              <a:t>Vianei</a:t>
            </a:r>
            <a:r>
              <a:rPr lang="en-US" sz="2400" dirty="0"/>
              <a:t> </a:t>
            </a:r>
            <a:r>
              <a:rPr lang="en-US" sz="2400" dirty="0" err="1"/>
              <a:t>Soares</a:t>
            </a:r>
            <a:r>
              <a:rPr lang="en-US" sz="2400" dirty="0"/>
              <a:t> (</a:t>
            </a:r>
            <a:r>
              <a:rPr lang="en-US" sz="2400" u="sng" dirty="0">
                <a:hlinkClick r:id="rId2"/>
              </a:rPr>
              <a:t>joao.soares@inpe.br</a:t>
            </a:r>
            <a:r>
              <a:rPr lang="en-US" sz="2400" dirty="0"/>
              <a:t>) is the Coordinator of CBERS Applications and he is in charge of any issues related to CBERS Program</a:t>
            </a:r>
            <a:r>
              <a:rPr lang="en-US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en-US" sz="2400" dirty="0" smtClean="0"/>
              <a:t>Brazil </a:t>
            </a:r>
            <a:r>
              <a:rPr lang="en-US" sz="2400" dirty="0"/>
              <a:t>Data Cube: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   Adopt </a:t>
            </a:r>
            <a:r>
              <a:rPr lang="en-US" sz="2400" dirty="0"/>
              <a:t>CEOS Data Cube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Arial"/>
              <a:buChar char="•"/>
            </a:pPr>
            <a:r>
              <a:rPr lang="pt-BR" sz="2400" dirty="0" err="1" smtClean="0"/>
              <a:t>Copernicus</a:t>
            </a:r>
            <a:r>
              <a:rPr lang="pt-BR" sz="2400" dirty="0" smtClean="0"/>
              <a:t> </a:t>
            </a:r>
            <a:r>
              <a:rPr lang="pt-BR" sz="2400" dirty="0" err="1" smtClean="0"/>
              <a:t>Cooperation</a:t>
            </a:r>
            <a:r>
              <a:rPr lang="pt-BR" sz="2400" dirty="0" smtClean="0"/>
              <a:t> </a:t>
            </a:r>
            <a:r>
              <a:rPr lang="pt-BR" sz="2400" dirty="0" err="1" smtClean="0"/>
              <a:t>was</a:t>
            </a:r>
            <a:r>
              <a:rPr lang="pt-BR" sz="2400" dirty="0" smtClean="0"/>
              <a:t> </a:t>
            </a:r>
            <a:r>
              <a:rPr lang="pt-BR" sz="2400" dirty="0" err="1" smtClean="0"/>
              <a:t>signed</a:t>
            </a:r>
            <a:r>
              <a:rPr lang="pt-BR" sz="2400" dirty="0" smtClean="0"/>
              <a:t> </a:t>
            </a:r>
            <a:r>
              <a:rPr lang="pt-BR" sz="2400" dirty="0" err="1" smtClean="0"/>
              <a:t>by</a:t>
            </a:r>
            <a:r>
              <a:rPr lang="pt-BR" sz="2400" dirty="0" smtClean="0"/>
              <a:t> </a:t>
            </a:r>
            <a:r>
              <a:rPr lang="pt-BR" sz="2400" dirty="0" err="1" smtClean="0"/>
              <a:t>Brazilian</a:t>
            </a:r>
            <a:r>
              <a:rPr lang="pt-BR" sz="2400" dirty="0" smtClean="0"/>
              <a:t> </a:t>
            </a:r>
            <a:r>
              <a:rPr lang="pt-BR" sz="2400" dirty="0" err="1" smtClean="0"/>
              <a:t>government</a:t>
            </a:r>
            <a:r>
              <a:rPr lang="pt-BR" sz="2400" dirty="0" smtClean="0"/>
              <a:t> (Regional Hub)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8AD61-829F-4E09-A1E8-E148AD9E919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91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4800" y="533400"/>
            <a:ext cx="870426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3399"/>
                </a:solidFill>
              </a:rPr>
              <a:t>Extension </a:t>
            </a:r>
            <a:r>
              <a:rPr lang="en-US" sz="2800" dirty="0">
                <a:solidFill>
                  <a:srgbClr val="003399"/>
                </a:solidFill>
              </a:rPr>
              <a:t>of CBERS free data policy for </a:t>
            </a:r>
            <a:r>
              <a:rPr lang="en-US" sz="2800" dirty="0" smtClean="0">
                <a:solidFill>
                  <a:srgbClr val="003399"/>
                </a:solidFill>
              </a:rPr>
              <a:t>Africa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and </a:t>
            </a:r>
            <a:r>
              <a:rPr lang="en-US" sz="2400" dirty="0" err="1" smtClean="0">
                <a:solidFill>
                  <a:srgbClr val="003399"/>
                </a:solidFill>
              </a:rPr>
              <a:t>Hartebeeshoek</a:t>
            </a:r>
            <a:r>
              <a:rPr lang="en-US" sz="2400" dirty="0" smtClean="0">
                <a:solidFill>
                  <a:srgbClr val="003399"/>
                </a:solidFill>
              </a:rPr>
              <a:t> Station records </a:t>
            </a:r>
            <a:r>
              <a:rPr lang="en-US" sz="2400" dirty="0">
                <a:solidFill>
                  <a:srgbClr val="003399"/>
                </a:solidFill>
              </a:rPr>
              <a:t>CBERS</a:t>
            </a:r>
            <a:r>
              <a:rPr lang="en-US" sz="2400" dirty="0" smtClean="0">
                <a:solidFill>
                  <a:srgbClr val="003399"/>
                </a:solidFill>
              </a:rPr>
              <a:t>-</a:t>
            </a:r>
            <a:r>
              <a:rPr lang="en-US" sz="2400" dirty="0">
                <a:solidFill>
                  <a:srgbClr val="003399"/>
                </a:solidFill>
              </a:rPr>
              <a:t>4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>
                <a:solidFill>
                  <a:srgbClr val="003399"/>
                </a:solidFill>
              </a:rPr>
              <a:t>raw </a:t>
            </a:r>
            <a:r>
              <a:rPr lang="en-US" sz="2400" dirty="0" smtClean="0">
                <a:solidFill>
                  <a:srgbClr val="003399"/>
                </a:solidFill>
              </a:rPr>
              <a:t>data (</a:t>
            </a:r>
            <a:r>
              <a:rPr lang="en-US" sz="2400" dirty="0" err="1" smtClean="0">
                <a:solidFill>
                  <a:srgbClr val="003399"/>
                </a:solidFill>
              </a:rPr>
              <a:t>agreemment</a:t>
            </a:r>
            <a:r>
              <a:rPr lang="en-US" sz="2400" dirty="0" smtClean="0">
                <a:solidFill>
                  <a:srgbClr val="003399"/>
                </a:solidFill>
              </a:rPr>
              <a:t> with China)</a:t>
            </a:r>
            <a:endParaRPr lang="en-US" sz="2400" dirty="0">
              <a:solidFill>
                <a:srgbClr val="003399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  </a:t>
            </a:r>
            <a:endParaRPr lang="en-US" sz="2400" dirty="0">
              <a:solidFill>
                <a:srgbClr val="003399"/>
              </a:solidFill>
            </a:endParaRPr>
          </a:p>
        </p:txBody>
      </p:sp>
      <p:pic>
        <p:nvPicPr>
          <p:cNvPr id="6" name="Picture 5" descr="CB4_MUX_Africa_Aquisi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05681"/>
            <a:ext cx="5181600" cy="4481384"/>
          </a:xfrm>
          <a:prstGeom prst="rect">
            <a:avLst/>
          </a:prstGeom>
        </p:spPr>
      </p:pic>
      <p:pic>
        <p:nvPicPr>
          <p:cNvPr id="7" name="Picture 6" descr="CB4_MUX_South_Africa_Aquisi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4572000"/>
            <a:ext cx="3721458" cy="20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orte_CBERS_4_PAN10M_20151107_158_118_L4_RGB3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435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35231"/>
            <a:ext cx="350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CBERS-4 PAN10, 2016-09-16, Brasilia, Brazil</a:t>
            </a:r>
            <a:endParaRPr lang="en-US" sz="1400" dirty="0"/>
          </a:p>
        </p:txBody>
      </p:sp>
      <p:pic>
        <p:nvPicPr>
          <p:cNvPr id="7" name="Picture 6" descr="logo_centrali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562600"/>
            <a:ext cx="1974023" cy="64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41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l</a:t>
            </a:r>
            <a:r>
              <a:rPr lang="en-US" sz="1800" dirty="0" err="1" smtClean="0">
                <a:latin typeface="+mn-lt"/>
              </a:rPr>
              <a:t>eila.fonseca@inpe.br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4800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Thanks!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7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775" y="709613"/>
            <a:ext cx="758507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zh-CN" sz="2800" dirty="0">
                <a:solidFill>
                  <a:srgbClr val="000090"/>
                </a:solidFill>
                <a:latin typeface="Arial" charset="0"/>
                <a:ea typeface="MS PGothic" charset="0"/>
              </a:rPr>
              <a:t>CBERS </a:t>
            </a:r>
            <a:r>
              <a:rPr lang="en-US" altLang="zh-CN" sz="2800" dirty="0">
                <a:solidFill>
                  <a:srgbClr val="000090"/>
                </a:solidFill>
                <a:latin typeface="Arial" charset="0"/>
                <a:ea typeface="MS PGothic" charset="0"/>
              </a:rPr>
              <a:t>Program</a:t>
            </a:r>
            <a:r>
              <a:rPr lang="pt-BR" altLang="zh-CN" sz="2800" dirty="0">
                <a:solidFill>
                  <a:srgbClr val="000090"/>
                </a:solidFill>
                <a:latin typeface="Arial" charset="0"/>
                <a:ea typeface="MS PGothic" charset="0"/>
              </a:rPr>
              <a:t> Overview</a:t>
            </a:r>
            <a:endParaRPr lang="en-US" altLang="zh-CN" sz="2800" dirty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229600" cy="5041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  <a:buFont typeface="Wingdings" charset="0"/>
              <a:buChar char="q"/>
            </a:pPr>
            <a:endParaRPr lang="pt-BR" sz="500" dirty="0">
              <a:latin typeface="Arial" charset="0"/>
              <a:ea typeface="ＭＳ Ｐゴシック" charset="0"/>
              <a:cs typeface="Arial" charset="0"/>
            </a:endParaRPr>
          </a:p>
          <a:p>
            <a:pPr marL="179388" indent="0">
              <a:buNone/>
            </a:pPr>
            <a:r>
              <a:rPr lang="en-US" sz="1800" dirty="0">
                <a:ea typeface="MS PGothic" charset="0"/>
              </a:rPr>
              <a:t>The China–Brazil Earth Resources Satellite program (CBERS) is a technological cooperation program between Brazil and China to develop </a:t>
            </a:r>
            <a:r>
              <a:rPr lang="en-US" sz="1800" dirty="0" smtClean="0">
                <a:ea typeface="MS PGothic" charset="0"/>
              </a:rPr>
              <a:t>and operate Earth Observation satellites.</a:t>
            </a:r>
            <a:endParaRPr lang="en-US" sz="1800" dirty="0">
              <a:ea typeface="MS PGothic" charset="0"/>
            </a:endParaRPr>
          </a:p>
          <a:p>
            <a:pPr marL="179388" indent="0">
              <a:buNone/>
            </a:pPr>
            <a:r>
              <a:rPr lang="en-US" sz="1800" dirty="0">
                <a:ea typeface="MS PGothic" charset="0"/>
              </a:rPr>
              <a:t>The cooperation started in July 6, </a:t>
            </a:r>
            <a:r>
              <a:rPr lang="en-US" sz="1800" dirty="0" smtClean="0">
                <a:ea typeface="MS PGothic" charset="0"/>
              </a:rPr>
              <a:t>1988.</a:t>
            </a:r>
          </a:p>
          <a:p>
            <a:pPr marL="179388" indent="0">
              <a:buNone/>
              <a:defRPr/>
            </a:pPr>
            <a:r>
              <a:rPr lang="en-US" altLang="pt-BR" sz="1800" dirty="0" smtClean="0"/>
              <a:t>China and Brazil agreed </a:t>
            </a:r>
            <a:r>
              <a:rPr lang="en-US" altLang="pt-BR" sz="1800" dirty="0"/>
              <a:t>to </a:t>
            </a:r>
            <a:r>
              <a:rPr lang="en-US" altLang="pt-BR" sz="1800" dirty="0" smtClean="0"/>
              <a:t>to </a:t>
            </a:r>
            <a:r>
              <a:rPr lang="en-US" altLang="pt-BR" sz="1800" dirty="0"/>
              <a:t>develop and launch </a:t>
            </a:r>
            <a:r>
              <a:rPr lang="en-US" altLang="pt-BR" sz="1800" dirty="0" smtClean="0"/>
              <a:t>CBERS-4A (2018)</a:t>
            </a:r>
            <a:endParaRPr lang="en-US" altLang="pt-BR" sz="1800" dirty="0"/>
          </a:p>
          <a:p>
            <a:pPr marL="0" indent="0">
              <a:buNone/>
              <a:defRPr/>
            </a:pPr>
            <a:endParaRPr lang="pt-BR" altLang="pt-BR" sz="1800" dirty="0"/>
          </a:p>
          <a:p>
            <a:pPr marL="179388" indent="0">
              <a:buNone/>
            </a:pPr>
            <a:endParaRPr lang="en-US" sz="1800" dirty="0">
              <a:latin typeface="Arial" charset="0"/>
              <a:ea typeface="MS P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3200400"/>
            <a:ext cx="6446837" cy="3355975"/>
            <a:chOff x="1404938" y="1639888"/>
            <a:chExt cx="6827837" cy="4422775"/>
          </a:xfrm>
        </p:grpSpPr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404938" y="1639888"/>
              <a:ext cx="673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5553075" y="1641475"/>
              <a:ext cx="6762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 sz="160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2013</a:t>
              </a: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 flipH="1">
              <a:off x="6446838" y="1939925"/>
              <a:ext cx="1587" cy="4070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6157913" y="1641475"/>
              <a:ext cx="6746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t-BR" sz="160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2014</a:t>
              </a:r>
            </a:p>
          </p:txBody>
        </p:sp>
        <p:grpSp>
          <p:nvGrpSpPr>
            <p:cNvPr id="11" name="Grupo 9"/>
            <p:cNvGrpSpPr>
              <a:grpSpLocks/>
            </p:cNvGrpSpPr>
            <p:nvPr/>
          </p:nvGrpSpPr>
          <p:grpSpPr bwMode="auto">
            <a:xfrm>
              <a:off x="6034088" y="2341563"/>
              <a:ext cx="915987" cy="2178050"/>
              <a:chOff x="6034088" y="2341563"/>
              <a:chExt cx="915987" cy="2178050"/>
            </a:xfrm>
          </p:grpSpPr>
          <p:pic>
            <p:nvPicPr>
              <p:cNvPr id="34" name="Picture 11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4088" y="2341563"/>
                <a:ext cx="873125" cy="13477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7" descr="cbers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4725" y="3552825"/>
                <a:ext cx="871538" cy="620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57900" y="4248150"/>
                <a:ext cx="892175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2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MS PGothic" pitchFamily="34" charset="-128"/>
                    <a:cs typeface="Arial" pitchFamily="34" charset="0"/>
                  </a:rPr>
                  <a:t>CBERS</a:t>
                </a:r>
                <a:r>
                  <a:rPr lang="en-GB" sz="1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MS PGothic" pitchFamily="34" charset="-128"/>
                    <a:cs typeface="Arial" pitchFamily="34" charset="0"/>
                  </a:rPr>
                  <a:t> 4</a:t>
                </a:r>
                <a:endParaRPr lang="pt-BR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905500" y="1992313"/>
              <a:ext cx="9525" cy="4070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pSp>
          <p:nvGrpSpPr>
            <p:cNvPr id="13" name="Grupo 14"/>
            <p:cNvGrpSpPr>
              <a:grpSpLocks/>
            </p:cNvGrpSpPr>
            <p:nvPr/>
          </p:nvGrpSpPr>
          <p:grpSpPr bwMode="auto">
            <a:xfrm>
              <a:off x="5360988" y="4557713"/>
              <a:ext cx="1109662" cy="1465262"/>
              <a:chOff x="5360988" y="4557713"/>
              <a:chExt cx="1109662" cy="1465059"/>
            </a:xfrm>
          </p:grpSpPr>
          <p:graphicFrame>
            <p:nvGraphicFramePr>
              <p:cNvPr id="31" name="Objeto 1"/>
              <p:cNvGraphicFramePr>
                <a:graphicFrameLocks noChangeAspect="1"/>
              </p:cNvGraphicFramePr>
              <p:nvPr/>
            </p:nvGraphicFramePr>
            <p:xfrm>
              <a:off x="5360988" y="4557713"/>
              <a:ext cx="882650" cy="1257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0" name="Photo Editor Photo" r:id="rId6" imgW="3809524" imgH="5353797" progId="">
                      <p:embed/>
                    </p:oleObj>
                  </mc:Choice>
                  <mc:Fallback>
                    <p:oleObj name="Photo Editor Photo" r:id="rId6" imgW="3809524" imgH="535379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0988" y="4557713"/>
                            <a:ext cx="882650" cy="1257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2" name="Picture 27" descr="cbers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4650" y="5167313"/>
                <a:ext cx="871538" cy="6207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5446713" y="5748173"/>
                <a:ext cx="1023937" cy="274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MS PGothic" pitchFamily="34" charset="-128"/>
                    <a:cs typeface="Arial" pitchFamily="34" charset="0"/>
                  </a:rPr>
                  <a:t>CBERS 3*</a:t>
                </a:r>
                <a:endParaRPr lang="pt-BR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>
              <a:off x="4864100" y="1981200"/>
              <a:ext cx="11113" cy="4059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3314700" y="1981200"/>
              <a:ext cx="19050" cy="40497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1706563" y="1981200"/>
              <a:ext cx="31750" cy="4081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pSp>
          <p:nvGrpSpPr>
            <p:cNvPr id="17" name="Grupo 25"/>
            <p:cNvGrpSpPr>
              <a:grpSpLocks/>
            </p:cNvGrpSpPr>
            <p:nvPr/>
          </p:nvGrpSpPr>
          <p:grpSpPr bwMode="auto">
            <a:xfrm>
              <a:off x="2932113" y="2589213"/>
              <a:ext cx="996950" cy="1806575"/>
              <a:chOff x="3144838" y="2589213"/>
              <a:chExt cx="996950" cy="1806575"/>
            </a:xfrm>
          </p:grpSpPr>
          <p:graphicFrame>
            <p:nvGraphicFramePr>
              <p:cNvPr id="28" name="Object 43"/>
              <p:cNvGraphicFramePr>
                <a:graphicFrameLocks noChangeAspect="1"/>
              </p:cNvGraphicFramePr>
              <p:nvPr/>
            </p:nvGraphicFramePr>
            <p:xfrm>
              <a:off x="3144838" y="2589213"/>
              <a:ext cx="882650" cy="1257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1" name="Photo Editor Photo" r:id="rId8" imgW="3809524" imgH="5353797" progId="">
                      <p:embed/>
                    </p:oleObj>
                  </mc:Choice>
                  <mc:Fallback>
                    <p:oleObj name="Photo Editor Photo" r:id="rId8" imgW="3809524" imgH="535379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4838" y="2589213"/>
                            <a:ext cx="882650" cy="1257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3181350" y="4124325"/>
                <a:ext cx="960438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MS PGothic" pitchFamily="34" charset="-128"/>
                    <a:cs typeface="Arial" pitchFamily="34" charset="0"/>
                  </a:rPr>
                  <a:t>CBERS 2</a:t>
                </a:r>
                <a:endParaRPr lang="pt-BR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" name="Picture 20" descr="cbers">
                <a:hlinkClick r:id="rId9" action="ppaction://hlinkpres?slideindex=1&amp;slidetitle=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3900" y="3448050"/>
                <a:ext cx="817563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upo 29"/>
            <p:cNvGrpSpPr>
              <a:grpSpLocks/>
            </p:cNvGrpSpPr>
            <p:nvPr/>
          </p:nvGrpSpPr>
          <p:grpSpPr bwMode="auto">
            <a:xfrm>
              <a:off x="4121150" y="2860675"/>
              <a:ext cx="1303338" cy="1879600"/>
              <a:chOff x="4121150" y="2860675"/>
              <a:chExt cx="1303338" cy="1879397"/>
            </a:xfrm>
          </p:grpSpPr>
          <p:pic>
            <p:nvPicPr>
              <p:cNvPr id="25" name="Picture 44" descr="cbers"/>
              <p:cNvPicPr preferRelativeResize="0"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863" y="3681413"/>
                <a:ext cx="936625" cy="690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9" descr="voo_cz4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150" y="2860675"/>
                <a:ext cx="125253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370388" y="4465465"/>
                <a:ext cx="1052512" cy="274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MS PGothic" pitchFamily="34" charset="-128"/>
                    <a:cs typeface="Arial" pitchFamily="34" charset="0"/>
                  </a:rPr>
                  <a:t>CBERS 2B</a:t>
                </a:r>
                <a:endParaRPr lang="pt-BR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4573588" y="1646238"/>
              <a:ext cx="6746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t-BR" sz="160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2007</a:t>
              </a: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3067050" y="1646238"/>
              <a:ext cx="6762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t-BR" sz="160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2003</a:t>
              </a: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1404938" y="1646238"/>
              <a:ext cx="6762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t-B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1999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439863" y="6035675"/>
              <a:ext cx="673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7896225" y="1908175"/>
              <a:ext cx="20638" cy="4133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7558088" y="1646238"/>
              <a:ext cx="674687" cy="44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Humnst777 B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t-BR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2019</a:t>
              </a:r>
              <a:endParaRPr lang="pt-BR" sz="16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7" name="Grupo 39"/>
          <p:cNvGrpSpPr>
            <a:grpSpLocks/>
          </p:cNvGrpSpPr>
          <p:nvPr/>
        </p:nvGrpSpPr>
        <p:grpSpPr bwMode="auto">
          <a:xfrm>
            <a:off x="7010400" y="3886200"/>
            <a:ext cx="1295400" cy="1190625"/>
            <a:chOff x="7031038" y="2978150"/>
            <a:chExt cx="1538287" cy="1717675"/>
          </a:xfrm>
        </p:grpSpPr>
        <p:pic>
          <p:nvPicPr>
            <p:cNvPr id="38" name="Imagem 0" descr="cbers4a_launch_position.JP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2820" r="26389" b="13295"/>
            <a:stretch>
              <a:fillRect/>
            </a:stretch>
          </p:blipFill>
          <p:spPr bwMode="auto">
            <a:xfrm>
              <a:off x="7031038" y="2978150"/>
              <a:ext cx="1538287" cy="14700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28"/>
            <p:cNvSpPr txBox="1">
              <a:spLocks noChangeAspect="1" noChangeArrowheads="1"/>
            </p:cNvSpPr>
            <p:nvPr/>
          </p:nvSpPr>
          <p:spPr bwMode="auto">
            <a:xfrm>
              <a:off x="7315200" y="4424363"/>
              <a:ext cx="1143000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12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rPr>
                <a:t>CBERS</a:t>
              </a:r>
              <a:r>
                <a:rPr lang="en-GB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rPr>
                <a:t> 4A</a:t>
              </a:r>
              <a:endParaRPr lang="pt-BR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1219200" y="4114800"/>
            <a:ext cx="1150784" cy="1273356"/>
            <a:chOff x="2421" y="1771"/>
            <a:chExt cx="1151" cy="1377"/>
          </a:xfrm>
        </p:grpSpPr>
        <p:pic>
          <p:nvPicPr>
            <p:cNvPr id="41" name="Picture 36" descr="voo_cz4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771"/>
              <a:ext cx="1067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7" descr="cbers">
              <a:hlinkClick r:id="rId9" action="ppaction://hlinkpres?slideindex=1&amp;slidetitle="/>
            </p:cNvPr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2395"/>
              <a:ext cx="69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2421" y="2949"/>
              <a:ext cx="7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itchFamily="34" charset="0"/>
                </a:rPr>
                <a:t>CBERS 1</a:t>
              </a:r>
              <a:endParaRPr lang="pt-BR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80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5900" y="412750"/>
            <a:ext cx="87042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CBERS-4 </a:t>
            </a:r>
            <a:r>
              <a:rPr lang="en-US" sz="3600" dirty="0" smtClean="0">
                <a:solidFill>
                  <a:srgbClr val="003399"/>
                </a:solidFill>
                <a:latin typeface="+mn-lt"/>
              </a:rPr>
              <a:t>(launched in 2014)</a:t>
            </a:r>
            <a:endParaRPr lang="en-US" sz="3600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1775" y="1397000"/>
          <a:ext cx="8693150" cy="450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68"/>
                <a:gridCol w="1712377"/>
                <a:gridCol w="1713380"/>
                <a:gridCol w="1673672"/>
                <a:gridCol w="1735053"/>
              </a:tblGrid>
              <a:tr h="634418"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Payloads</a:t>
                      </a:r>
                      <a:endParaRPr lang="en-US" sz="2000" noProof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MUX</a:t>
                      </a:r>
                      <a:endParaRPr lang="en-US" sz="2000" noProof="0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PAN</a:t>
                      </a:r>
                      <a:endParaRPr lang="en-US" sz="2000" noProof="0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IRS</a:t>
                      </a:r>
                      <a:endParaRPr lang="en-US" sz="2000" noProof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WFI</a:t>
                      </a:r>
                      <a:endParaRPr lang="en-US" sz="2000" noProof="0" dirty="0"/>
                    </a:p>
                  </a:txBody>
                  <a:tcPr marL="91436" marR="91436" marT="45727" marB="45727"/>
                </a:tc>
              </a:tr>
              <a:tr h="660115">
                <a:tc>
                  <a:txBody>
                    <a:bodyPr/>
                    <a:lstStyle/>
                    <a:p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Band 1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0.45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0.52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0.51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0.73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0.77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0.89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0.45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0.52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634418">
                <a:tc>
                  <a:txBody>
                    <a:bodyPr/>
                    <a:lstStyle/>
                    <a:p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Band 2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0.52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0.52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1.55 - 1.75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0.52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0.59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674708">
                <a:tc>
                  <a:txBody>
                    <a:bodyPr/>
                    <a:lstStyle/>
                    <a:p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Band 3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0.63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0.63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2.08 - 2.35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0.63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0.69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634418">
                <a:tc>
                  <a:txBody>
                    <a:bodyPr/>
                    <a:lstStyle/>
                    <a:p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Band 4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0.77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0.89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0.77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0.89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10.4 - 12.5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0.77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0.89 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634418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Resolution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20 m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5 m,</a:t>
                      </a:r>
                      <a:r>
                        <a:rPr lang="en-US" sz="1800" baseline="0" dirty="0" smtClean="0">
                          <a:solidFill>
                            <a:srgbClr val="003399"/>
                          </a:solidFill>
                        </a:rPr>
                        <a:t> 10 m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40 m, 80 m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99"/>
                          </a:solidFill>
                        </a:rPr>
                        <a:t>64 m</a:t>
                      </a:r>
                      <a:endParaRPr lang="en-US" sz="180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634418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Swath width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120 km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60 km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120 km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866</a:t>
                      </a:r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 km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36" marR="91436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5900" y="412750"/>
            <a:ext cx="87042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CBERS-4 </a:t>
            </a:r>
            <a:r>
              <a:rPr lang="en-US" sz="36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36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camera </a:t>
            </a:r>
            <a:r>
              <a:rPr lang="en-US" sz="36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and instruments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1397000"/>
          <a:ext cx="862012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055"/>
                <a:gridCol w="1766262"/>
                <a:gridCol w="2092576"/>
                <a:gridCol w="1344070"/>
                <a:gridCol w="1574162"/>
              </a:tblGrid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Payloads</a:t>
                      </a:r>
                      <a:endParaRPr lang="en-US" sz="2000" noProof="0"/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MUXCam</a:t>
                      </a:r>
                      <a:endParaRPr lang="en-US" sz="2000" noProof="0"/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PanMUX</a:t>
                      </a:r>
                      <a:endParaRPr lang="en-US" sz="2000" noProof="0"/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IRS</a:t>
                      </a:r>
                      <a:endParaRPr lang="en-US" sz="2000" noProof="0"/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WFI-2</a:t>
                      </a:r>
                      <a:endParaRPr lang="en-US" sz="2000" noProof="0"/>
                    </a:p>
                  </a:txBody>
                  <a:tcPr marL="91420" marR="91420" marT="45723" marB="45723"/>
                </a:tc>
              </a:tr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Manufacturer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Brazil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China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China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Brazil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Type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Pushbroom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Pushbroom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Scanner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Pushbroom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  <a:tr h="1310724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Revisit time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26 days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52 days (nadir operation)</a:t>
                      </a:r>
                    </a:p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side looking</a:t>
                      </a:r>
                    </a:p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(32 degrees)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26 days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5 days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Quantization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8 bits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8 bits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8 bits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 10 bits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Data rate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68 </a:t>
                      </a:r>
                      <a:r>
                        <a:rPr lang="en-US" sz="2000" noProof="0" dirty="0" err="1" smtClean="0">
                          <a:solidFill>
                            <a:srgbClr val="003399"/>
                          </a:solidFill>
                        </a:rPr>
                        <a:t>Mbits</a:t>
                      </a:r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/s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67, 100 </a:t>
                      </a:r>
                      <a:r>
                        <a:rPr lang="en-US" sz="2000" noProof="0" dirty="0" err="1" smtClean="0">
                          <a:solidFill>
                            <a:srgbClr val="003399"/>
                          </a:solidFill>
                        </a:rPr>
                        <a:t>Mbits</a:t>
                      </a:r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/s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17 </a:t>
                      </a:r>
                      <a:r>
                        <a:rPr lang="en-US" sz="2000" noProof="0" dirty="0" err="1" smtClean="0">
                          <a:solidFill>
                            <a:srgbClr val="003399"/>
                          </a:solidFill>
                        </a:rPr>
                        <a:t>Mbits</a:t>
                      </a:r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/s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53 </a:t>
                      </a:r>
                      <a:r>
                        <a:rPr lang="en-US" sz="2000" noProof="0" dirty="0" err="1" smtClean="0">
                          <a:solidFill>
                            <a:srgbClr val="003399"/>
                          </a:solidFill>
                        </a:rPr>
                        <a:t>Mbits</a:t>
                      </a:r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/s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  <a:tr h="549896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3399"/>
                          </a:solidFill>
                        </a:rPr>
                        <a:t>Compression</a:t>
                      </a:r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3399"/>
                          </a:solidFill>
                        </a:rPr>
                        <a:t>2:1 pan</a:t>
                      </a:r>
                      <a:r>
                        <a:rPr lang="en-US" sz="2000" baseline="0" noProof="0" dirty="0" smtClean="0">
                          <a:solidFill>
                            <a:srgbClr val="003399"/>
                          </a:solidFill>
                        </a:rPr>
                        <a:t> band</a:t>
                      </a:r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endParaRPr lang="en-US" sz="2000" noProof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91420" marR="91420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709613"/>
            <a:ext cx="7585075" cy="717550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CBERS-4A </a:t>
            </a:r>
            <a:r>
              <a:rPr lang="pt-BR" sz="2800" dirty="0" err="1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Optical</a:t>
            </a:r>
            <a:r>
              <a:rPr lang="pt-BR" sz="2800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pt-BR" sz="2800" dirty="0" err="1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Payloads</a:t>
            </a:r>
            <a: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(</a:t>
            </a:r>
            <a:r>
              <a:rPr lang="pt-BR" sz="2800" dirty="0" err="1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Launch</a:t>
            </a:r>
            <a: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pt-BR" sz="2800" dirty="0" err="1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by</a:t>
            </a:r>
            <a:r>
              <a:rPr lang="pt-BR" sz="2800" dirty="0" smtClean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 May, 2019)</a:t>
            </a:r>
            <a:endParaRPr lang="pt-BR" sz="2800" dirty="0">
              <a:solidFill>
                <a:srgbClr val="00009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4" name="Group 208"/>
          <p:cNvGraphicFramePr>
            <a:graphicFrameLocks noGrp="1"/>
          </p:cNvGraphicFramePr>
          <p:nvPr/>
        </p:nvGraphicFramePr>
        <p:xfrm>
          <a:off x="841375" y="1720850"/>
          <a:ext cx="7758113" cy="3201989"/>
        </p:xfrm>
        <a:graphic>
          <a:graphicData uri="http://schemas.openxmlformats.org/drawingml/2006/table">
            <a:tbl>
              <a:tblPr/>
              <a:tblGrid>
                <a:gridCol w="1422296"/>
                <a:gridCol w="1368284"/>
                <a:gridCol w="1632339"/>
                <a:gridCol w="1837882"/>
                <a:gridCol w="1497312"/>
              </a:tblGrid>
              <a:tr h="998642"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PAYLOAD</a:t>
                      </a:r>
                      <a:endParaRPr kumimoji="0" lang="pt-BR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SWATH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RESOLUTION</a:t>
                      </a:r>
                      <a:b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</a:b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NADIR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BANDS</a:t>
                      </a:r>
                      <a:endParaRPr kumimoji="0" lang="pt-BR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REVISIT (days)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699"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WPM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92 Km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 m</a:t>
                      </a:r>
                      <a:b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</a:b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8 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PAN</a:t>
                      </a:r>
                      <a:br>
                        <a:rPr kumimoji="0" lang="pt-B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</a:br>
                      <a:r>
                        <a:rPr kumimoji="0" lang="pt-B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B, G, R, NIR</a:t>
                      </a:r>
                      <a:endParaRPr kumimoji="0" lang="pt-BR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31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324"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MUX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95 Km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16 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B, G, R, NIR</a:t>
                      </a:r>
                      <a:endParaRPr kumimoji="0" lang="pt-BR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31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324"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WFI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684 Km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55 m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B, G, R, NIR</a:t>
                      </a:r>
                      <a:endParaRPr kumimoji="0" lang="pt-BR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50000"/>
                        </a:lnSpc>
                        <a:defRPr sz="2600" b="1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华文新魏" pitchFamily="2" charset="-122"/>
                        </a:defRPr>
                      </a:lvl1pPr>
                      <a:lvl2pPr eaLnBrk="0" hangingPunct="0">
                        <a:lnSpc>
                          <a:spcPct val="150000"/>
                        </a:lnSpc>
                        <a:defRPr sz="2000" b="1">
                          <a:solidFill>
                            <a:srgbClr val="FF3300"/>
                          </a:solidFill>
                          <a:latin typeface="Arial" pitchFamily="34" charset="0"/>
                          <a:ea typeface="华文新魏" pitchFamily="2" charset="-122"/>
                          <a:cs typeface="华文新魏" pitchFamily="2" charset="-122"/>
                        </a:defRPr>
                      </a:lvl2pPr>
                      <a:lvl3pPr eaLnBrk="0" hangingPunct="0">
                        <a:lnSpc>
                          <a:spcPct val="150000"/>
                        </a:lnSpc>
                        <a:defRPr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仿宋_GB2312"/>
                          <a:cs typeface="仿宋_GB231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仿宋_GB231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428" marR="91428" marT="45734" marB="4573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709613"/>
            <a:ext cx="7585075" cy="717550"/>
          </a:xfrm>
        </p:spPr>
        <p:txBody>
          <a:bodyPr/>
          <a:lstStyle/>
          <a:p>
            <a:r>
              <a:rPr lang="pt-BR" sz="280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CBERS 1&amp;2, 2B, 3&amp;4 and 4A</a:t>
            </a:r>
          </a:p>
        </p:txBody>
      </p:sp>
      <p:graphicFrame>
        <p:nvGraphicFramePr>
          <p:cNvPr id="32770" name="Objeto 1"/>
          <p:cNvGraphicFramePr>
            <a:graphicFrameLocks noChangeAspect="1"/>
          </p:cNvGraphicFramePr>
          <p:nvPr/>
        </p:nvGraphicFramePr>
        <p:xfrm>
          <a:off x="914400" y="1765300"/>
          <a:ext cx="7624763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Document" r:id="rId4" imgW="9321800" imgH="4686300" progId="Word.Document.8">
                  <p:embed/>
                </p:oleObj>
              </mc:Choice>
              <mc:Fallback>
                <p:oleObj name="Document" r:id="rId4" imgW="9321800" imgH="4686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65300"/>
                        <a:ext cx="7624763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82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Calibri" charset="0"/>
              </a:rPr>
              <a:t>Amazonia </a:t>
            </a:r>
            <a:r>
              <a:rPr lang="en-US" dirty="0" smtClean="0">
                <a:solidFill>
                  <a:srgbClr val="00009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9689"/>
          <a:stretch>
            <a:fillRect/>
          </a:stretch>
        </p:blipFill>
        <p:spPr>
          <a:xfrm>
            <a:off x="1600200" y="1295400"/>
            <a:ext cx="5410200" cy="29754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906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Develop EO  Satellites with large swath and small </a:t>
            </a:r>
            <a:r>
              <a:rPr lang="en-US" sz="2000" dirty="0" err="1" smtClean="0">
                <a:latin typeface="+mn-lt"/>
              </a:rPr>
              <a:t>revist</a:t>
            </a:r>
            <a:r>
              <a:rPr lang="en-US" sz="2000" dirty="0" smtClean="0">
                <a:latin typeface="+mn-lt"/>
              </a:rPr>
              <a:t> period to monitor land use and land  cover changes in large regions of Brazil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Amazonia 1</a:t>
            </a:r>
            <a:r>
              <a:rPr lang="en-US" sz="2000" dirty="0" smtClean="0">
                <a:latin typeface="+mn-lt"/>
              </a:rPr>
              <a:t> is the first satellite built with fully </a:t>
            </a:r>
            <a:r>
              <a:rPr lang="en-US" sz="2000" dirty="0" err="1" smtClean="0">
                <a:latin typeface="+mn-lt"/>
              </a:rPr>
              <a:t>brazilian</a:t>
            </a:r>
            <a:r>
              <a:rPr lang="en-US" sz="2000" dirty="0" smtClean="0">
                <a:latin typeface="+mn-lt"/>
              </a:rPr>
              <a:t>  technology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85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</a:rPr>
              <a:t>Amazonia-1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camera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dirty="0"/>
              <a:t>Multi Spectral Camera: R,G,B, NIR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Swath: 850 Km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Resolution at Nadir: 65 m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Revisit: 5 days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52713"/>
            <a:ext cx="2984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724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C6D9F1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3399"/>
                </a:solidFill>
              </a:rPr>
              <a:t/>
            </a:r>
            <a:br>
              <a:rPr lang="en-US" sz="4000" dirty="0">
                <a:solidFill>
                  <a:srgbClr val="003399"/>
                </a:solidFill>
              </a:rPr>
            </a:br>
            <a:r>
              <a:rPr lang="en-US" sz="4000" dirty="0" smtClean="0">
                <a:solidFill>
                  <a:srgbClr val="003399"/>
                </a:solidFill>
              </a:rPr>
              <a:t>Availability and </a:t>
            </a:r>
            <a:r>
              <a:rPr lang="en-US" sz="4000" dirty="0">
                <a:solidFill>
                  <a:srgbClr val="003399"/>
                </a:solidFill>
              </a:rPr>
              <a:t>access to </a:t>
            </a:r>
            <a:r>
              <a:rPr lang="en-US" sz="4000" dirty="0" smtClean="0">
                <a:solidFill>
                  <a:srgbClr val="003399"/>
                </a:solidFill>
              </a:rPr>
              <a:t>data</a:t>
            </a:r>
            <a:br>
              <a:rPr lang="en-US" sz="4000" dirty="0" smtClean="0">
                <a:solidFill>
                  <a:srgbClr val="003399"/>
                </a:solidFill>
              </a:rPr>
            </a:br>
            <a:endParaRPr lang="pt-BR" sz="27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D61-829F-4E09-A1E8-E148AD9E9199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362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48200" y="3581400"/>
            <a:ext cx="4267200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10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 smtClean="0"/>
              <a:t>More than 1.400.000 </a:t>
            </a:r>
            <a:r>
              <a:rPr lang="en-US" sz="1600" kern="0" dirty="0"/>
              <a:t>scenes distributed </a:t>
            </a:r>
            <a:r>
              <a:rPr lang="en-US" sz="1600" kern="0" dirty="0" smtClean="0"/>
              <a:t>at </a:t>
            </a:r>
            <a:r>
              <a:rPr lang="en-US" sz="1600" kern="0" dirty="0"/>
              <a:t>no cost in the last 5 </a:t>
            </a:r>
            <a:r>
              <a:rPr lang="en-US" sz="1600" kern="0" dirty="0" smtClean="0"/>
              <a:t> years </a:t>
            </a:r>
          </a:p>
          <a:p>
            <a:pPr indent="3810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bg-BG" sz="1600" dirty="0"/>
              <a:t>Total of 1,5 Pb stored</a:t>
            </a:r>
          </a:p>
          <a:p>
            <a:pPr indent="3810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sz="1600" kern="0" dirty="0" smtClean="0"/>
          </a:p>
          <a:p>
            <a:pPr indent="3810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bg-BG" sz="1600" kern="0" dirty="0" smtClean="0"/>
              <a:t>years</a:t>
            </a:r>
            <a:endParaRPr lang="en-US" sz="16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99137"/>
            <a:ext cx="5638800" cy="2458863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080592" cy="17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304800" y="1600200"/>
            <a:ext cx="8534400" cy="19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3399"/>
                </a:solidFill>
              </a:rPr>
              <a:t>INPE </a:t>
            </a:r>
            <a:r>
              <a:rPr lang="en-US" sz="2000" dirty="0" smtClean="0">
                <a:solidFill>
                  <a:srgbClr val="003399"/>
                </a:solidFill>
              </a:rPr>
              <a:t>provides EO </a:t>
            </a:r>
            <a:r>
              <a:rPr lang="en-US" sz="2000" dirty="0">
                <a:solidFill>
                  <a:srgbClr val="003399"/>
                </a:solidFill>
              </a:rPr>
              <a:t>data distribution under free data </a:t>
            </a:r>
            <a:r>
              <a:rPr lang="en-US" sz="2000" dirty="0" smtClean="0">
                <a:solidFill>
                  <a:srgbClr val="003399"/>
                </a:solidFill>
              </a:rPr>
              <a:t>policy</a:t>
            </a:r>
            <a:endParaRPr lang="en-US" sz="2000" dirty="0">
              <a:solidFill>
                <a:srgbClr val="003399"/>
              </a:solidFill>
              <a:latin typeface="Calibri" charset="0"/>
              <a:cs typeface="Calibri" charset="0"/>
            </a:endParaRP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alibri" charset="0"/>
                <a:cs typeface="Calibri" charset="0"/>
              </a:rPr>
              <a:t>EO data </a:t>
            </a:r>
            <a:r>
              <a:rPr lang="pt-BR" sz="2000" dirty="0" err="1" smtClean="0">
                <a:latin typeface="Calibri" charset="0"/>
                <a:cs typeface="Calibri" charset="0"/>
              </a:rPr>
              <a:t>is</a:t>
            </a:r>
            <a:r>
              <a:rPr lang="pt-BR" sz="2000" dirty="0"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latin typeface="Calibri" charset="0"/>
                <a:cs typeface="Calibri" charset="0"/>
              </a:rPr>
              <a:t>available</a:t>
            </a:r>
            <a:r>
              <a:rPr lang="pt-BR" sz="2000" dirty="0" smtClean="0"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latin typeface="Calibri" charset="0"/>
                <a:cs typeface="Calibri" charset="0"/>
              </a:rPr>
              <a:t>through</a:t>
            </a:r>
            <a:r>
              <a:rPr lang="pt-BR" sz="2000" dirty="0" smtClean="0"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latin typeface="Calibri" charset="0"/>
                <a:cs typeface="Calibri" charset="0"/>
              </a:rPr>
              <a:t>INPE's</a:t>
            </a:r>
            <a:r>
              <a:rPr lang="pt-BR" sz="2000" dirty="0" smtClean="0"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latin typeface="Calibri" charset="0"/>
                <a:cs typeface="Calibri" charset="0"/>
              </a:rPr>
              <a:t>catalog</a:t>
            </a:r>
            <a:r>
              <a:rPr lang="pt-BR" sz="2000" dirty="0" smtClean="0"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latin typeface="Calibri" charset="0"/>
                <a:cs typeface="Calibri" charset="0"/>
              </a:rPr>
              <a:t>at</a:t>
            </a:r>
            <a:r>
              <a:rPr lang="pt-BR" sz="2000" dirty="0" smtClean="0">
                <a:latin typeface="Calibri" charset="0"/>
                <a:cs typeface="Calibri" charset="0"/>
              </a:rPr>
              <a:t> no </a:t>
            </a:r>
            <a:r>
              <a:rPr lang="pt-BR" sz="2000" dirty="0" err="1" smtClean="0">
                <a:latin typeface="Calibri" charset="0"/>
                <a:cs typeface="Calibri" charset="0"/>
              </a:rPr>
              <a:t>cost</a:t>
            </a:r>
            <a:r>
              <a:rPr lang="pt-BR" sz="2000" dirty="0">
                <a:latin typeface="Calibri" charset="0"/>
                <a:cs typeface="Calibri" charset="0"/>
              </a:rPr>
              <a:t> (</a:t>
            </a:r>
            <a:r>
              <a:rPr lang="pt-BR" sz="1600" dirty="0" err="1">
                <a:latin typeface="Calibri" charset="0"/>
                <a:cs typeface="Calibri" charset="0"/>
                <a:hlinkClick r:id="rId6"/>
              </a:rPr>
              <a:t>http</a:t>
            </a:r>
            <a:r>
              <a:rPr lang="pt-BR" sz="1600" dirty="0">
                <a:latin typeface="Calibri" charset="0"/>
                <a:cs typeface="Calibri" charset="0"/>
                <a:hlinkClick r:id="rId6"/>
              </a:rPr>
              <a:t>://</a:t>
            </a:r>
            <a:r>
              <a:rPr lang="pt-BR" sz="1600" dirty="0" err="1">
                <a:latin typeface="Calibri" charset="0"/>
                <a:cs typeface="Calibri" charset="0"/>
                <a:hlinkClick r:id="rId6"/>
              </a:rPr>
              <a:t>www.dgi.inpe.br</a:t>
            </a:r>
            <a:r>
              <a:rPr lang="pt-BR" sz="1600" dirty="0">
                <a:latin typeface="Calibri" charset="0"/>
                <a:cs typeface="Calibri" charset="0"/>
                <a:hlinkClick r:id="rId6"/>
              </a:rPr>
              <a:t>/CDSR/</a:t>
            </a:r>
            <a:r>
              <a:rPr lang="pt-BR" sz="2000" dirty="0">
                <a:latin typeface="Calibri" charset="0"/>
                <a:cs typeface="Calibri" charset="0"/>
              </a:rPr>
              <a:t>)</a:t>
            </a:r>
            <a:endParaRPr lang="pt-BR" sz="2000" dirty="0" smtClean="0">
              <a:latin typeface="Calibri" charset="0"/>
              <a:cs typeface="Calibri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+mn-lt"/>
              </a:rPr>
              <a:t>Reception, archiving, processing and distribution of satellite images: </a:t>
            </a:r>
            <a:r>
              <a:rPr lang="en-US" sz="2000" b="1" dirty="0" smtClean="0">
                <a:latin typeface="+mn-lt"/>
              </a:rPr>
              <a:t>CBERS-4, LANDSAT-7,Landsat-8, Resourcesat-2, DMC, DEIMOS</a:t>
            </a:r>
            <a:r>
              <a:rPr lang="en-US" sz="2000" dirty="0" smtClean="0">
                <a:latin typeface="+mn-lt"/>
              </a:rPr>
              <a:t>, NOAA-15, NOAA-18, NOAA-19, AQUA, TERRA, S-NPP, GOES-13,  </a:t>
            </a:r>
            <a:r>
              <a:rPr lang="en-US" sz="2000" dirty="0" err="1" smtClean="0">
                <a:latin typeface="+mn-lt"/>
              </a:rPr>
              <a:t>MetOp</a:t>
            </a:r>
            <a:r>
              <a:rPr lang="en-US" sz="2000" dirty="0" smtClean="0">
                <a:latin typeface="+mn-lt"/>
              </a:rPr>
              <a:t>-B, GOES-16 (</a:t>
            </a:r>
            <a:r>
              <a:rPr lang="en-US" sz="2000" dirty="0" err="1" smtClean="0">
                <a:latin typeface="+mn-lt"/>
              </a:rPr>
              <a:t>GeonetCast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210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27467</TotalTime>
  <Words>864</Words>
  <Application>Microsoft Macintosh PowerPoint</Application>
  <PresentationFormat>On-screen Show (4:3)</PresentationFormat>
  <Paragraphs>171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Tema do Office</vt:lpstr>
      <vt:lpstr>Photo Editor Photo</vt:lpstr>
      <vt:lpstr>Document</vt:lpstr>
      <vt:lpstr>Brazilian Earth Observation Missions and Data availability, accessibility of CBERS data </vt:lpstr>
      <vt:lpstr>CBERS Program Overview</vt:lpstr>
      <vt:lpstr>PowerPoint Presentation</vt:lpstr>
      <vt:lpstr>PowerPoint Presentation</vt:lpstr>
      <vt:lpstr>CBERS-4A Optical Payloads (Launch by May, 2019)</vt:lpstr>
      <vt:lpstr>CBERS 1&amp;2, 2B, 3&amp;4 and 4A</vt:lpstr>
      <vt:lpstr>Amazonia Program</vt:lpstr>
      <vt:lpstr>Amazonia-1 camera</vt:lpstr>
      <vt:lpstr> Availability and access to data </vt:lpstr>
      <vt:lpstr>GFOI request: CBERS availability</vt:lpstr>
      <vt:lpstr>GFOI request: CBERS availability</vt:lpstr>
      <vt:lpstr>PowerPoint Presentation</vt:lpstr>
      <vt:lpstr>PowerPoint Presentation</vt:lpstr>
    </vt:vector>
  </TitlesOfParts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OBT</dc:title>
  <dc:creator>Leila Fonseca</dc:creator>
  <cp:lastModifiedBy>leila fonseca</cp:lastModifiedBy>
  <cp:revision>1041</cp:revision>
  <dcterms:created xsi:type="dcterms:W3CDTF">2003-03-07T13:12:07Z</dcterms:created>
  <dcterms:modified xsi:type="dcterms:W3CDTF">2018-03-15T21:29:17Z</dcterms:modified>
</cp:coreProperties>
</file>