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16" r:id="rId3"/>
    <p:sldMasterId id="2147483723" r:id="rId4"/>
    <p:sldMasterId id="2147483729" r:id="rId5"/>
  </p:sldMasterIdLst>
  <p:notesMasterIdLst>
    <p:notesMasterId r:id="rId25"/>
  </p:notesMasterIdLst>
  <p:sldIdLst>
    <p:sldId id="677" r:id="rId6"/>
    <p:sldId id="633" r:id="rId7"/>
    <p:sldId id="634" r:id="rId8"/>
    <p:sldId id="666" r:id="rId9"/>
    <p:sldId id="672" r:id="rId10"/>
    <p:sldId id="668" r:id="rId11"/>
    <p:sldId id="673" r:id="rId12"/>
    <p:sldId id="678" r:id="rId13"/>
    <p:sldId id="679" r:id="rId14"/>
    <p:sldId id="680" r:id="rId15"/>
    <p:sldId id="681" r:id="rId16"/>
    <p:sldId id="682" r:id="rId17"/>
    <p:sldId id="683" r:id="rId18"/>
    <p:sldId id="684" r:id="rId19"/>
    <p:sldId id="685" r:id="rId20"/>
    <p:sldId id="686" r:id="rId21"/>
    <p:sldId id="687" r:id="rId22"/>
    <p:sldId id="688" r:id="rId23"/>
    <p:sldId id="689"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B78C"/>
    <a:srgbClr val="669900"/>
    <a:srgbClr val="B27A30"/>
    <a:srgbClr val="0000FF"/>
    <a:srgbClr val="FF00FF"/>
    <a:srgbClr val="FC8CF4"/>
    <a:srgbClr val="CCFFCC"/>
    <a:srgbClr val="FFCCFF"/>
    <a:srgbClr val="CC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1" autoAdjust="0"/>
    <p:restoredTop sz="94660"/>
  </p:normalViewPr>
  <p:slideViewPr>
    <p:cSldViewPr snapToGrid="0">
      <p:cViewPr varScale="1">
        <p:scale>
          <a:sx n="95" d="100"/>
          <a:sy n="95" d="100"/>
        </p:scale>
        <p:origin x="-104" y="-664"/>
      </p:cViewPr>
      <p:guideLst>
        <p:guide orient="horz" pos="2160"/>
        <p:guide pos="29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28339F98-ECF8-4C5E-A7D7-D6756815BDD6}" type="datetimeFigureOut">
              <a:rPr kumimoji="1" lang="ja-JP" altLang="en-US" smtClean="0"/>
              <a:t>15/03/18</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150CD0E-633C-4FF9-9C26-7B63C7870DB4}" type="slidenum">
              <a:rPr kumimoji="1" lang="ja-JP" altLang="en-US" smtClean="0"/>
              <a:t>‹#›</a:t>
            </a:fld>
            <a:endParaRPr kumimoji="1" lang="ja-JP" altLang="en-US" dirty="0"/>
          </a:p>
        </p:txBody>
      </p:sp>
    </p:spTree>
    <p:extLst>
      <p:ext uri="{BB962C8B-B14F-4D97-AF65-F5344CB8AC3E}">
        <p14:creationId xmlns:p14="http://schemas.microsoft.com/office/powerpoint/2010/main" val="5262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 xmlns:a16="http://schemas.microsoft.com/office/drawing/2014/main" id="{C6D52935-8289-43DB-A4DF-4DAACCFF95AD}"/>
              </a:ext>
            </a:extLst>
          </p:cNvPr>
          <p:cNvSpPr>
            <a:spLocks noGrp="1" noRot="1" noChangeAspect="1" noChangeArrowheads="1" noTextEdit="1"/>
          </p:cNvSpPr>
          <p:nvPr>
            <p:ph type="sldImg"/>
          </p:nvPr>
        </p:nvSpPr>
        <p:spPr bwMode="auto">
          <a:xfrm>
            <a:off x="937083" y="739974"/>
            <a:ext cx="4861599" cy="369986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 xmlns:a16="http://schemas.microsoft.com/office/drawing/2014/main" id="{58EB2529-6E9D-414D-A120-19861B985B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ea typeface="ＭＳ Ｐゴシック" panose="020B0600070205080204" pitchFamily="50" charset="-128"/>
            </a:endParaRPr>
          </a:p>
        </p:txBody>
      </p:sp>
      <p:sp>
        <p:nvSpPr>
          <p:cNvPr id="5124" name="スライド番号プレースホルダー 3">
            <a:extLst>
              <a:ext uri="{FF2B5EF4-FFF2-40B4-BE49-F238E27FC236}">
                <a16:creationId xmlns="" xmlns:a16="http://schemas.microsoft.com/office/drawing/2014/main" id="{71D0B974-4E59-4B7C-9FDD-6F4D188EB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fld id="{041A0F29-60D8-4B3A-9B5D-06B94AA8FC61}" type="slidenum">
              <a:rPr lang="en-GB" altLang="ja-JP" sz="1200" smtClean="0"/>
              <a:pPr/>
              <a:t>14</a:t>
            </a:fld>
            <a:endParaRPr lang="en-GB"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6EB7A0D-1580-42DA-82FD-2AC4C8781ED9}"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4650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50539E-7CC2-46EE-83B0-0329556E856D}"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648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E1A049-A7C7-43DC-94F2-7A0D1ADF781A}"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79352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9917133-8947-4E7A-855D-12DE5E37A85E}"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5347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324" y="72620"/>
            <a:ext cx="5241852" cy="586599"/>
          </a:xfrm>
        </p:spPr>
        <p:txBody>
          <a:bodyPr>
            <a:noAutofit/>
          </a:bodyPr>
          <a:lstStyle>
            <a:lvl1pPr algn="l">
              <a:defRPr sz="3200" b="1">
                <a:solidFill>
                  <a:schemeClr val="accent4"/>
                </a:solidFill>
                <a:latin typeface="Arial" panose="020B0604020202020204" pitchFamily="34" charset="0"/>
                <a:cs typeface="Arial" panose="020B0604020202020204" pitchFamily="34" charset="0"/>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65814" y="866554"/>
            <a:ext cx="8229600" cy="452596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157A2A-168C-4274-9390-9E5A7A4B3BB8}"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8730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FF1FE24-5898-4D07-A11A-A2B86B385066}"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329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170D5F2-7215-41CB-AB0B-C3ED891E4B49}"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350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27DEB47-58D9-47EA-A885-8A84C555D8C6}"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8289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E483F12-707A-4538-BFAD-2E01721F1634}"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01239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D7F42A-DA06-493D-9353-C9C45EBADB7E}"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89901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2E3BB1-5027-4A20-A496-1E527929E717}"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378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32C8FF-35D2-48BB-8103-11174CF2534F}"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3106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74DE59-294A-4046-B822-6F11F9CAFF7A}"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0434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7E5C84-E413-4662-ACBD-4EB16FF2A6A5}"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3543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9EA0D-BE55-474D-8022-1EFCA6C2107C}"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932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lvl1pPr>
              <a:defRPr>
                <a:solidFill>
                  <a:schemeClr val="tx1"/>
                </a:solidFill>
              </a:defRPr>
            </a:lvl1p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CF3D106B-5C86-4CF9-8558-494B4FD729CB}" type="datetime1">
              <a:rPr lang="ja-JP" altLang="en-US" smtClean="0">
                <a:ea typeface="ＭＳ Ｐゴシック"/>
              </a:rPr>
              <a:pPr>
                <a:defRPr/>
              </a:pPr>
              <a:t>15/03/18</a:t>
            </a:fld>
            <a:endParaRPr lang="ja-JP" altLang="en-US" dirty="0">
              <a:ea typeface="ＭＳ Ｐゴシック"/>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91AF6D9-DD9A-48E1-A3D5-92D92873218B}"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169357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a:effectLst>
                  <a:outerShdw blurRad="38100" dist="38100" dir="2700000" algn="tl">
                    <a:srgbClr val="000000">
                      <a:alpha val="43137"/>
                    </a:srgbClr>
                  </a:outerShdw>
                </a:effectLst>
              </a:defRPr>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179388" indent="-179388">
              <a:spcBef>
                <a:spcPts val="800"/>
              </a:spcBef>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F7EBEAF-D8EE-43AC-A88F-8C3462FD31A3}" type="datetime1">
              <a:rPr lang="ja-JP" altLang="en-US" smtClean="0">
                <a:ea typeface="ＭＳ Ｐゴシック"/>
              </a:rPr>
              <a:pPr>
                <a:defRPr/>
              </a:pPr>
              <a:t>15/03/18</a:t>
            </a:fld>
            <a:endParaRPr lang="ja-JP" altLang="en-US" dirty="0">
              <a:ea typeface="ＭＳ Ｐゴシック"/>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5C0C1E7-7724-4210-ACF8-E30BECC43A04}"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826327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00CE7AD-846A-4A5F-9A32-3C5E508DD6EA}" type="datetime1">
              <a:rPr lang="ja-JP" altLang="en-US" smtClean="0">
                <a:ea typeface="ＭＳ Ｐゴシック"/>
              </a:rPr>
              <a:pPr>
                <a:defRPr/>
              </a:pPr>
              <a:t>15/03/18</a:t>
            </a:fld>
            <a:endParaRPr lang="ja-JP" altLang="en-US" dirty="0">
              <a:ea typeface="ＭＳ Ｐゴシック"/>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6E71DA-259C-4890-A978-0ACAC8AC4011}"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234205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F67BDEA-215F-4DB4-81FA-02B18EFC772E}" type="datetime1">
              <a:rPr lang="ja-JP" altLang="en-US" smtClean="0">
                <a:ea typeface="ＭＳ Ｐゴシック"/>
              </a:rPr>
              <a:pPr>
                <a:defRPr/>
              </a:pPr>
              <a:t>15/03/18</a:t>
            </a:fld>
            <a:endParaRPr lang="ja-JP" altLang="en-US" dirty="0">
              <a:ea typeface="ＭＳ Ｐゴシック"/>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66092DFC-3075-40E2-B47B-80472ADF2DBA}"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3089462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7E79F3B-34CB-4F64-8313-3982F2EC84CA}" type="datetime1">
              <a:rPr lang="ja-JP" altLang="en-US" smtClean="0">
                <a:ea typeface="ＭＳ Ｐゴシック"/>
              </a:rPr>
              <a:pPr>
                <a:defRPr/>
              </a:pPr>
              <a:t>15/03/18</a:t>
            </a:fld>
            <a:endParaRPr lang="ja-JP" altLang="en-US" dirty="0">
              <a:ea typeface="ＭＳ Ｐゴシック"/>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714950E-3E9A-41CC-9C9C-BCCBA8D3FBB6}"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1183705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4" y="609602"/>
            <a:ext cx="7847013" cy="658813"/>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85800" y="1341438"/>
            <a:ext cx="7772400" cy="4754562"/>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fld id="{55E27BCE-ABD4-4F1B-876B-BD8BED9A0754}" type="datetime1">
              <a:rPr lang="ja-JP" altLang="en-US" smtClean="0">
                <a:solidFill>
                  <a:prstClr val="black">
                    <a:tint val="75000"/>
                  </a:prstClr>
                </a:solidFill>
                <a:ea typeface="ＭＳ Ｐゴシック"/>
              </a:rPr>
              <a:pPr/>
              <a:t>15/03/18</a:t>
            </a:fld>
            <a:endParaRPr lang="en-US" altLang="ja-JP">
              <a:solidFill>
                <a:prstClr val="black">
                  <a:tint val="75000"/>
                </a:prstClr>
              </a:solidFill>
              <a:ea typeface="ＭＳ Ｐゴシック"/>
            </a:endParaRPr>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a:xfrm>
            <a:off x="7239000" y="6597650"/>
            <a:ext cx="1905000" cy="260350"/>
          </a:xfrm>
        </p:spPr>
        <p:txBody>
          <a:bodyPr/>
          <a:lstStyle>
            <a:lvl1pPr>
              <a:defRPr/>
            </a:lvl1pPr>
          </a:lstStyle>
          <a:p>
            <a:fld id="{6018F479-BC66-4A1E-9AA2-81D29A443D42}" type="slidenum">
              <a:rPr lang="ja-JP" altLang="en-US">
                <a:solidFill>
                  <a:prstClr val="black">
                    <a:tint val="75000"/>
                  </a:prstClr>
                </a:solidFill>
                <a:ea typeface="ＭＳ Ｐゴシック"/>
              </a:rPr>
              <a:pPr/>
              <a:t>‹#›</a:t>
            </a:fld>
            <a:endParaRPr lang="en-US" altLang="ja-JP">
              <a:solidFill>
                <a:prstClr val="black">
                  <a:tint val="75000"/>
                </a:prstClr>
              </a:solidFill>
              <a:ea typeface="ＭＳ Ｐゴシック"/>
            </a:endParaRPr>
          </a:p>
        </p:txBody>
      </p:sp>
    </p:spTree>
    <p:extLst>
      <p:ext uri="{BB962C8B-B14F-4D97-AF65-F5344CB8AC3E}">
        <p14:creationId xmlns:p14="http://schemas.microsoft.com/office/powerpoint/2010/main" val="1259943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lvl1pPr>
              <a:defRPr>
                <a:solidFill>
                  <a:schemeClr val="tx1"/>
                </a:solidFill>
              </a:defRPr>
            </a:lvl1p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DAC0BB5-24E2-4A2A-B76C-E0A4D15DC948}" type="datetime1">
              <a:rPr lang="ja-JP" altLang="en-US" smtClean="0">
                <a:ea typeface="ＭＳ Ｐゴシック"/>
              </a:rPr>
              <a:pPr>
                <a:defRPr/>
              </a:pPr>
              <a:t>15/03/18</a:t>
            </a:fld>
            <a:endParaRPr lang="ja-JP" altLang="en-US" dirty="0">
              <a:ea typeface="ＭＳ Ｐゴシック"/>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91AF6D9-DD9A-48E1-A3D5-92D92873218B}"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210290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8EFC908-AFAB-42D9-AB89-AA4C4251CE96}"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3064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a:effectLst>
                  <a:outerShdw blurRad="38100" dist="38100" dir="2700000" algn="tl">
                    <a:srgbClr val="000000">
                      <a:alpha val="43137"/>
                    </a:srgbClr>
                  </a:outerShdw>
                </a:effectLst>
              </a:defRPr>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179388" indent="-179388">
              <a:spcBef>
                <a:spcPts val="800"/>
              </a:spcBef>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D1E394-E81A-42F7-B518-45A7E11E9C71}" type="datetime1">
              <a:rPr lang="ja-JP" altLang="en-US" smtClean="0">
                <a:ea typeface="ＭＳ Ｐゴシック"/>
              </a:rPr>
              <a:pPr>
                <a:defRPr/>
              </a:pPr>
              <a:t>15/03/18</a:t>
            </a:fld>
            <a:endParaRPr lang="ja-JP" altLang="en-US" dirty="0">
              <a:ea typeface="ＭＳ Ｐゴシック"/>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5C0C1E7-7724-4210-ACF8-E30BECC43A04}"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101838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E1FA05-1155-4F70-B6D8-7AE8452F4BF6}" type="datetime1">
              <a:rPr lang="ja-JP" altLang="en-US" smtClean="0">
                <a:ea typeface="ＭＳ Ｐゴシック"/>
              </a:rPr>
              <a:pPr>
                <a:defRPr/>
              </a:pPr>
              <a:t>15/03/18</a:t>
            </a:fld>
            <a:endParaRPr lang="ja-JP" altLang="en-US" dirty="0">
              <a:ea typeface="ＭＳ Ｐゴシック"/>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6E71DA-259C-4890-A978-0ACAC8AC4011}"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2269414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ECB0FEC-5FDF-4272-AF86-35AB7D6AC09B}" type="datetime1">
              <a:rPr lang="ja-JP" altLang="en-US" smtClean="0">
                <a:ea typeface="ＭＳ Ｐゴシック"/>
              </a:rPr>
              <a:pPr>
                <a:defRPr/>
              </a:pPr>
              <a:t>15/03/18</a:t>
            </a:fld>
            <a:endParaRPr lang="ja-JP" altLang="en-US" dirty="0">
              <a:ea typeface="ＭＳ Ｐゴシック"/>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66092DFC-3075-40E2-B47B-80472ADF2DBA}"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244554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94E260E-B413-4DF5-BBE1-8648C5A3F4AC}" type="datetime1">
              <a:rPr lang="ja-JP" altLang="en-US" smtClean="0">
                <a:ea typeface="ＭＳ Ｐゴシック"/>
              </a:rPr>
              <a:pPr>
                <a:defRPr/>
              </a:pPr>
              <a:t>15/03/18</a:t>
            </a:fld>
            <a:endParaRPr lang="ja-JP" altLang="en-US" dirty="0">
              <a:ea typeface="ＭＳ Ｐゴシック"/>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714950E-3E9A-41CC-9C9C-BCCBA8D3FBB6}" type="slidenum">
              <a:rPr lang="ja-JP" altLang="en-US">
                <a:solidFill>
                  <a:prstClr val="black"/>
                </a:solidFill>
                <a:ea typeface="ＭＳ Ｐゴシック"/>
              </a:rPr>
              <a:pPr>
                <a:defRPr/>
              </a:pPr>
              <a:t>‹#›</a:t>
            </a:fld>
            <a:endParaRPr lang="ja-JP" altLang="en-US" dirty="0">
              <a:solidFill>
                <a:prstClr val="black"/>
              </a:solidFill>
              <a:ea typeface="ＭＳ Ｐゴシック"/>
            </a:endParaRPr>
          </a:p>
        </p:txBody>
      </p:sp>
    </p:spTree>
    <p:extLst>
      <p:ext uri="{BB962C8B-B14F-4D97-AF65-F5344CB8AC3E}">
        <p14:creationId xmlns:p14="http://schemas.microsoft.com/office/powerpoint/2010/main" val="1201270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426"/>
            <a:ext cx="7771960" cy="1470025"/>
          </a:xfrm>
        </p:spPr>
        <p:txBody>
          <a:bodyPr/>
          <a:lstStyle/>
          <a:p>
            <a:r>
              <a:rPr lang="sv-SE"/>
              <a:t>Click to edit Master title style</a:t>
            </a:r>
            <a:endParaRPr lang="en-US"/>
          </a:p>
        </p:txBody>
      </p:sp>
      <p:sp>
        <p:nvSpPr>
          <p:cNvPr id="3" name="Subtitle 2"/>
          <p:cNvSpPr>
            <a:spLocks noGrp="1"/>
          </p:cNvSpPr>
          <p:nvPr>
            <p:ph type="subTitle" idx="1"/>
          </p:nvPr>
        </p:nvSpPr>
        <p:spPr>
          <a:xfrm>
            <a:off x="1372040" y="3886200"/>
            <a:ext cx="639992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Click to edit Master subtitle style</a:t>
            </a:r>
            <a:endParaRPr lang="en-US"/>
          </a:p>
        </p:txBody>
      </p:sp>
    </p:spTree>
    <p:extLst>
      <p:ext uri="{BB962C8B-B14F-4D97-AF65-F5344CB8AC3E}">
        <p14:creationId xmlns:p14="http://schemas.microsoft.com/office/powerpoint/2010/main" val="350563414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290195715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6901"/>
            <a:ext cx="7771960" cy="1362075"/>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722667" y="2906713"/>
            <a:ext cx="77719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Click to edit Master text styles</a:t>
            </a:r>
          </a:p>
        </p:txBody>
      </p:sp>
    </p:spTree>
    <p:extLst>
      <p:ext uri="{BB962C8B-B14F-4D97-AF65-F5344CB8AC3E}">
        <p14:creationId xmlns:p14="http://schemas.microsoft.com/office/powerpoint/2010/main" val="21042883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sz="half" idx="1"/>
          </p:nvPr>
        </p:nvSpPr>
        <p:spPr>
          <a:xfrm>
            <a:off x="668429" y="2349500"/>
            <a:ext cx="3799495"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Content Placeholder 3"/>
          <p:cNvSpPr>
            <a:spLocks noGrp="1"/>
          </p:cNvSpPr>
          <p:nvPr>
            <p:ph sz="half" idx="2"/>
          </p:nvPr>
        </p:nvSpPr>
        <p:spPr>
          <a:xfrm>
            <a:off x="4608646" y="2349500"/>
            <a:ext cx="3799495"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343727566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7" y="889843"/>
            <a:ext cx="8229307" cy="1143000"/>
          </a:xfrm>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457347" y="2150318"/>
            <a:ext cx="40398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347" y="2790080"/>
            <a:ext cx="40398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Text Placeholder 4"/>
          <p:cNvSpPr>
            <a:spLocks noGrp="1"/>
          </p:cNvSpPr>
          <p:nvPr>
            <p:ph type="body" sz="quarter" idx="3"/>
          </p:nvPr>
        </p:nvSpPr>
        <p:spPr>
          <a:xfrm>
            <a:off x="4645294" y="2150318"/>
            <a:ext cx="4041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294" y="2790080"/>
            <a:ext cx="4041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160572986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86676286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111582-68AD-44AA-AC87-4A5245CB5344}"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1765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73112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3050"/>
            <a:ext cx="3007933" cy="1162050"/>
          </a:xfrm>
        </p:spPr>
        <p:txBody>
          <a:bodyPr anchor="b"/>
          <a:lstStyle>
            <a:lvl1pPr algn="l">
              <a:defRPr sz="2000" b="1"/>
            </a:lvl1pPr>
          </a:lstStyle>
          <a:p>
            <a:r>
              <a:rPr lang="sv-SE"/>
              <a:t>Click to edit Master title style</a:t>
            </a:r>
            <a:endParaRPr lang="en-US"/>
          </a:p>
        </p:txBody>
      </p:sp>
      <p:sp>
        <p:nvSpPr>
          <p:cNvPr id="3" name="Content Placeholder 2"/>
          <p:cNvSpPr>
            <a:spLocks noGrp="1"/>
          </p:cNvSpPr>
          <p:nvPr>
            <p:ph idx="1"/>
          </p:nvPr>
        </p:nvSpPr>
        <p:spPr>
          <a:xfrm>
            <a:off x="3575219" y="273051"/>
            <a:ext cx="511143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Text Placeholder 3"/>
          <p:cNvSpPr>
            <a:spLocks noGrp="1"/>
          </p:cNvSpPr>
          <p:nvPr>
            <p:ph type="body" sz="half" idx="2"/>
          </p:nvPr>
        </p:nvSpPr>
        <p:spPr>
          <a:xfrm>
            <a:off x="457347" y="1435101"/>
            <a:ext cx="30079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Tree>
    <p:extLst>
      <p:ext uri="{BB962C8B-B14F-4D97-AF65-F5344CB8AC3E}">
        <p14:creationId xmlns:p14="http://schemas.microsoft.com/office/powerpoint/2010/main" val="137693742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4800600"/>
            <a:ext cx="5485227" cy="566738"/>
          </a:xfrm>
        </p:spPr>
        <p:txBody>
          <a:bodyPr anchor="b"/>
          <a:lstStyle>
            <a:lvl1pPr algn="l">
              <a:defRPr sz="2000" b="1"/>
            </a:lvl1pPr>
          </a:lstStyle>
          <a:p>
            <a:r>
              <a:rPr lang="sv-SE"/>
              <a:t>Click to edit Master title style</a:t>
            </a:r>
            <a:endParaRPr lang="en-US"/>
          </a:p>
        </p:txBody>
      </p:sp>
      <p:sp>
        <p:nvSpPr>
          <p:cNvPr id="3" name="Picture Placeholder 2"/>
          <p:cNvSpPr>
            <a:spLocks noGrp="1"/>
          </p:cNvSpPr>
          <p:nvPr>
            <p:ph type="pic" idx="1"/>
          </p:nvPr>
        </p:nvSpPr>
        <p:spPr>
          <a:xfrm>
            <a:off x="1792741" y="612775"/>
            <a:ext cx="548522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1792741" y="5367338"/>
            <a:ext cx="54852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Tree>
    <p:extLst>
      <p:ext uri="{BB962C8B-B14F-4D97-AF65-F5344CB8AC3E}">
        <p14:creationId xmlns:p14="http://schemas.microsoft.com/office/powerpoint/2010/main" val="226655996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54922528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3213" y="0"/>
            <a:ext cx="1934928" cy="6858000"/>
          </a:xfrm>
        </p:spPr>
        <p:txBody>
          <a:bodyPr vert="eaVert"/>
          <a:lstStyle/>
          <a:p>
            <a:r>
              <a:rPr lang="sv-SE"/>
              <a:t>Click to edit Master title style</a:t>
            </a:r>
            <a:endParaRPr lang="en-US"/>
          </a:p>
        </p:txBody>
      </p:sp>
      <p:sp>
        <p:nvSpPr>
          <p:cNvPr id="3" name="Vertical Text Placeholder 2"/>
          <p:cNvSpPr>
            <a:spLocks noGrp="1"/>
          </p:cNvSpPr>
          <p:nvPr>
            <p:ph type="body" orient="vert" idx="1"/>
          </p:nvPr>
        </p:nvSpPr>
        <p:spPr>
          <a:xfrm>
            <a:off x="668429" y="0"/>
            <a:ext cx="5664062" cy="6858000"/>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16897682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D587840-8657-4550-9364-98F2D2489CCF}"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6282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A11B57-6FD3-4E78-96A9-39D6E6D5F346}"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188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A50834-C267-4711-A26A-27E9A4F62A97}"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62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99A1717-BB17-4069-B93C-C755EBDCF4AE}"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393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7DAE94-90E6-442E-AC20-F233F8E0F241}"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67191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3.xml"/><Relationship Id="rId8" Type="http://schemas.openxmlformats.org/officeDocument/2006/relationships/image" Target="../media/image4.jpeg"/><Relationship Id="rId9"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theme" Target="../theme/theme4.xml"/><Relationship Id="rId7" Type="http://schemas.openxmlformats.org/officeDocument/2006/relationships/image" Target="../media/image4.jpeg"/><Relationship Id="rId8" Type="http://schemas.openxmlformats.org/officeDocument/2006/relationships/image" Target="../media/image5.pn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6.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9552" y="188640"/>
            <a:ext cx="8219256" cy="85010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88B2-5E78-4C1B-9B6D-F4BBAC62B11A}"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5536" y="188640"/>
            <a:ext cx="7620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452320" y="31576"/>
            <a:ext cx="147478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83568" y="980728"/>
            <a:ext cx="77978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14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39ABE-EC92-47DB-ABE1-C7152716F3D1}" type="datetime1">
              <a:rPr lang="ja-JP" altLang="en-US" smtClean="0">
                <a:solidFill>
                  <a:prstClr val="black">
                    <a:tint val="75000"/>
                  </a:prstClr>
                </a:solidFill>
              </a:rPr>
              <a:t>15/03/18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190D9-ACA0-47F5-BAE6-226717989B1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46924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6988"/>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583866" y="26988"/>
            <a:ext cx="837508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237392" y="857251"/>
            <a:ext cx="86868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4928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pPr fontAlgn="base">
              <a:spcBef>
                <a:spcPct val="0"/>
              </a:spcBef>
              <a:spcAft>
                <a:spcPct val="0"/>
              </a:spcAft>
              <a:defRPr/>
            </a:pPr>
            <a:fld id="{7077087F-A688-47DF-9743-213897B88368}" type="datetime1">
              <a:rPr lang="ja-JP" altLang="en-US" smtClean="0">
                <a:ea typeface="ＭＳ Ｐゴシック"/>
              </a:rPr>
              <a:pPr fontAlgn="base">
                <a:spcBef>
                  <a:spcPct val="0"/>
                </a:spcBef>
                <a:spcAft>
                  <a:spcPct val="0"/>
                </a:spcAft>
                <a:defRPr/>
              </a:pPr>
              <a:t>15/03/18</a:t>
            </a:fld>
            <a:endParaRPr lang="ja-JP" altLang="en-US" dirty="0">
              <a:ea typeface="ＭＳ Ｐゴシック"/>
            </a:endParaRPr>
          </a:p>
        </p:txBody>
      </p:sp>
      <p:sp>
        <p:nvSpPr>
          <p:cNvPr id="5" name="フッター プレースホルダ 4"/>
          <p:cNvSpPr>
            <a:spLocks noGrp="1"/>
          </p:cNvSpPr>
          <p:nvPr>
            <p:ph type="ftr" sz="quarter" idx="3"/>
          </p:nvPr>
        </p:nvSpPr>
        <p:spPr>
          <a:xfrm>
            <a:off x="3124200" y="64928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ＭＳ Ｐゴシック" pitchFamily="50" charset="-128"/>
                <a:ea typeface="ＭＳ Ｐゴシック" pitchFamily="50" charset="-128"/>
                <a:cs typeface="+mn-cs"/>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626720"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a:latin typeface="ＭＳ Ｐゴシック" pitchFamily="50" charset="-128"/>
              </a:defRPr>
            </a:lvl1pPr>
          </a:lstStyle>
          <a:p>
            <a:pPr fontAlgn="base">
              <a:spcBef>
                <a:spcPct val="0"/>
              </a:spcBef>
              <a:spcAft>
                <a:spcPct val="0"/>
              </a:spcAft>
              <a:defRPr/>
            </a:pPr>
            <a:fld id="{694411B6-F807-4194-B357-4800C6FF1DBE}" type="slidenum">
              <a:rPr lang="ja-JP" altLang="en-US">
                <a:solidFill>
                  <a:prstClr val="black"/>
                </a:solidFill>
                <a:ea typeface="ＭＳ Ｐゴシック"/>
              </a:rPr>
              <a:pPr fontAlgn="base">
                <a:spcBef>
                  <a:spcPct val="0"/>
                </a:spcBef>
                <a:spcAft>
                  <a:spcPct val="0"/>
                </a:spcAft>
                <a:defRPr/>
              </a:pPr>
              <a:t>‹#›</a:t>
            </a:fld>
            <a:endParaRPr lang="ja-JP" altLang="en-US" dirty="0">
              <a:solidFill>
                <a:prstClr val="black"/>
              </a:solidFill>
              <a:ea typeface="ＭＳ Ｐゴシック"/>
            </a:endParaRPr>
          </a:p>
        </p:txBody>
      </p:sp>
      <p:pic>
        <p:nvPicPr>
          <p:cNvPr id="1032" name="Picture 10" descr="A2_1_blue_gla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1" y="44459"/>
            <a:ext cx="9964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9638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hdr="0" ftr="0" dt="0"/>
  <p:txStyles>
    <p:titleStyle>
      <a:lvl1pPr algn="ctr" rtl="0" eaLnBrk="0" fontAlgn="base" hangingPunct="0">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6988"/>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583866" y="26988"/>
            <a:ext cx="837508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237392" y="857251"/>
            <a:ext cx="86868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49288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pPr fontAlgn="base">
              <a:spcBef>
                <a:spcPct val="0"/>
              </a:spcBef>
              <a:spcAft>
                <a:spcPct val="0"/>
              </a:spcAft>
              <a:defRPr/>
            </a:pPr>
            <a:fld id="{060A695F-BFCB-46D8-8314-15AB64753107}" type="datetime1">
              <a:rPr lang="ja-JP" altLang="en-US" smtClean="0">
                <a:ea typeface="ＭＳ Ｐゴシック"/>
              </a:rPr>
              <a:pPr fontAlgn="base">
                <a:spcBef>
                  <a:spcPct val="0"/>
                </a:spcBef>
                <a:spcAft>
                  <a:spcPct val="0"/>
                </a:spcAft>
                <a:defRPr/>
              </a:pPr>
              <a:t>15/03/18</a:t>
            </a:fld>
            <a:endParaRPr lang="ja-JP" altLang="en-US" dirty="0">
              <a:ea typeface="ＭＳ Ｐゴシック"/>
            </a:endParaRPr>
          </a:p>
        </p:txBody>
      </p:sp>
      <p:sp>
        <p:nvSpPr>
          <p:cNvPr id="5" name="フッター プレースホルダ 4"/>
          <p:cNvSpPr>
            <a:spLocks noGrp="1"/>
          </p:cNvSpPr>
          <p:nvPr>
            <p:ph type="ftr" sz="quarter" idx="3"/>
          </p:nvPr>
        </p:nvSpPr>
        <p:spPr>
          <a:xfrm>
            <a:off x="3124200" y="649288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ＭＳ Ｐゴシック" pitchFamily="50" charset="-128"/>
                <a:ea typeface="ＭＳ Ｐゴシック" pitchFamily="50" charset="-128"/>
                <a:cs typeface="+mn-cs"/>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626720"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a:latin typeface="ＭＳ Ｐゴシック" pitchFamily="50" charset="-128"/>
              </a:defRPr>
            </a:lvl1pPr>
          </a:lstStyle>
          <a:p>
            <a:pPr fontAlgn="base">
              <a:spcBef>
                <a:spcPct val="0"/>
              </a:spcBef>
              <a:spcAft>
                <a:spcPct val="0"/>
              </a:spcAft>
              <a:defRPr/>
            </a:pPr>
            <a:fld id="{694411B6-F807-4194-B357-4800C6FF1DBE}" type="slidenum">
              <a:rPr lang="ja-JP" altLang="en-US">
                <a:solidFill>
                  <a:prstClr val="black"/>
                </a:solidFill>
                <a:ea typeface="ＭＳ Ｐゴシック"/>
              </a:rPr>
              <a:pPr fontAlgn="base">
                <a:spcBef>
                  <a:spcPct val="0"/>
                </a:spcBef>
                <a:spcAft>
                  <a:spcPct val="0"/>
                </a:spcAft>
                <a:defRPr/>
              </a:pPr>
              <a:t>‹#›</a:t>
            </a:fld>
            <a:endParaRPr lang="ja-JP" altLang="en-US" dirty="0">
              <a:solidFill>
                <a:prstClr val="black"/>
              </a:solidFill>
              <a:ea typeface="ＭＳ Ｐゴシック"/>
            </a:endParaRPr>
          </a:p>
        </p:txBody>
      </p:sp>
      <p:pic>
        <p:nvPicPr>
          <p:cNvPr id="1032" name="Picture 10" descr="A2_1_blue_gl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1" y="44459"/>
            <a:ext cx="9964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3981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ctr" rtl="0" eaLnBrk="0" fontAlgn="base" hangingPunct="0">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 xmlns:a16="http://schemas.microsoft.com/office/drawing/2014/main" id="{D8F7FFD8-5D40-4B52-931C-FA7078E6E267}"/>
              </a:ext>
            </a:extLst>
          </p:cNvPr>
          <p:cNvSpPr>
            <a:spLocks noGrp="1" noChangeArrowheads="1"/>
          </p:cNvSpPr>
          <p:nvPr>
            <p:ph type="body" idx="1"/>
          </p:nvPr>
        </p:nvSpPr>
        <p:spPr bwMode="auto">
          <a:xfrm>
            <a:off x="842867" y="2349500"/>
            <a:ext cx="7390838"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ja-JP">
                <a:sym typeface="Arial" panose="020B0604020202020204" pitchFamily="34" charset="0"/>
              </a:rPr>
              <a:t>Click to edit Master text styles</a:t>
            </a:r>
          </a:p>
          <a:p>
            <a:pPr lvl="1"/>
            <a:r>
              <a:rPr lang="en-US" altLang="ja-JP">
                <a:sym typeface="Arial" panose="020B0604020202020204" pitchFamily="34" charset="0"/>
              </a:rPr>
              <a:t>Second level</a:t>
            </a:r>
          </a:p>
          <a:p>
            <a:pPr lvl="2"/>
            <a:r>
              <a:rPr lang="en-US" altLang="ja-JP">
                <a:sym typeface="Arial" panose="020B0604020202020204" pitchFamily="34" charset="0"/>
              </a:rPr>
              <a:t>Third level</a:t>
            </a:r>
          </a:p>
          <a:p>
            <a:pPr lvl="3"/>
            <a:r>
              <a:rPr lang="en-US" altLang="ja-JP">
                <a:sym typeface="Arial" panose="020B0604020202020204" pitchFamily="34" charset="0"/>
              </a:rPr>
              <a:t>Fourth level</a:t>
            </a:r>
          </a:p>
          <a:p>
            <a:pPr lvl="4"/>
            <a:r>
              <a:rPr lang="en-US" altLang="ja-JP">
                <a:sym typeface="Arial" panose="020B0604020202020204" pitchFamily="34" charset="0"/>
              </a:rPr>
              <a:t>Fifth level</a:t>
            </a:r>
          </a:p>
        </p:txBody>
      </p:sp>
      <p:sp>
        <p:nvSpPr>
          <p:cNvPr id="1027" name="Rectangle 2">
            <a:extLst>
              <a:ext uri="{FF2B5EF4-FFF2-40B4-BE49-F238E27FC236}">
                <a16:creationId xmlns="" xmlns:a16="http://schemas.microsoft.com/office/drawing/2014/main" id="{8778C4DD-D4A0-4940-9FE2-B80E24761D57}"/>
              </a:ext>
            </a:extLst>
          </p:cNvPr>
          <p:cNvSpPr>
            <a:spLocks noGrp="1" noChangeArrowheads="1"/>
          </p:cNvSpPr>
          <p:nvPr>
            <p:ph type="title"/>
          </p:nvPr>
        </p:nvSpPr>
        <p:spPr bwMode="auto">
          <a:xfrm>
            <a:off x="844332" y="1041400"/>
            <a:ext cx="752862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ja-JP">
                <a:sym typeface="Arial" panose="020B0604020202020204" pitchFamily="34" charset="0"/>
              </a:rPr>
              <a:t>Click to edit Master title style</a:t>
            </a:r>
          </a:p>
        </p:txBody>
      </p:sp>
      <p:sp>
        <p:nvSpPr>
          <p:cNvPr id="1028" name="Line 2">
            <a:extLst>
              <a:ext uri="{FF2B5EF4-FFF2-40B4-BE49-F238E27FC236}">
                <a16:creationId xmlns="" xmlns:a16="http://schemas.microsoft.com/office/drawing/2014/main" id="{E334A853-9853-478B-96B6-AC39CC585484}"/>
              </a:ext>
            </a:extLst>
          </p:cNvPr>
          <p:cNvSpPr>
            <a:spLocks noChangeShapeType="1"/>
          </p:cNvSpPr>
          <p:nvPr userDrawn="1"/>
        </p:nvSpPr>
        <p:spPr bwMode="auto">
          <a:xfrm>
            <a:off x="0" y="6858000"/>
            <a:ext cx="9144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kumimoji="0" lang="ja-JP" altLang="en-US" sz="240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sp>
        <p:nvSpPr>
          <p:cNvPr id="1029" name="Line 3">
            <a:extLst>
              <a:ext uri="{FF2B5EF4-FFF2-40B4-BE49-F238E27FC236}">
                <a16:creationId xmlns="" xmlns:a16="http://schemas.microsoft.com/office/drawing/2014/main" id="{E624B4BD-E8A1-4F79-9718-ED0BB98EC311}"/>
              </a:ext>
            </a:extLst>
          </p:cNvPr>
          <p:cNvSpPr>
            <a:spLocks noChangeShapeType="1"/>
          </p:cNvSpPr>
          <p:nvPr userDrawn="1"/>
        </p:nvSpPr>
        <p:spPr bwMode="auto">
          <a:xfrm rot="10800000" flipH="1">
            <a:off x="70361" y="69850"/>
            <a:ext cx="8994483" cy="635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kumimoji="0" lang="ja-JP" altLang="en-US" sz="240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sp>
        <p:nvSpPr>
          <p:cNvPr id="1030" name="Line 4">
            <a:extLst>
              <a:ext uri="{FF2B5EF4-FFF2-40B4-BE49-F238E27FC236}">
                <a16:creationId xmlns="" xmlns:a16="http://schemas.microsoft.com/office/drawing/2014/main" id="{84EDB00E-8ADD-4706-82E3-A06732A5451C}"/>
              </a:ext>
            </a:extLst>
          </p:cNvPr>
          <p:cNvSpPr>
            <a:spLocks noChangeShapeType="1"/>
          </p:cNvSpPr>
          <p:nvPr userDrawn="1"/>
        </p:nvSpPr>
        <p:spPr bwMode="auto">
          <a:xfrm>
            <a:off x="70361" y="76200"/>
            <a:ext cx="1466" cy="67056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kumimoji="0" lang="ja-JP" altLang="en-US" sz="240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sp>
        <p:nvSpPr>
          <p:cNvPr id="1031" name="Line 5">
            <a:extLst>
              <a:ext uri="{FF2B5EF4-FFF2-40B4-BE49-F238E27FC236}">
                <a16:creationId xmlns="" xmlns:a16="http://schemas.microsoft.com/office/drawing/2014/main" id="{00491A98-8F24-4FB9-8D85-815CF1EFEBA2}"/>
              </a:ext>
            </a:extLst>
          </p:cNvPr>
          <p:cNvSpPr>
            <a:spLocks noChangeShapeType="1"/>
          </p:cNvSpPr>
          <p:nvPr userDrawn="1"/>
        </p:nvSpPr>
        <p:spPr bwMode="auto">
          <a:xfrm rot="10800000" flipH="1">
            <a:off x="9064844" y="76200"/>
            <a:ext cx="1466" cy="67056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kumimoji="0" lang="ja-JP" altLang="en-US" sz="240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sp>
        <p:nvSpPr>
          <p:cNvPr id="1032" name="Line 6">
            <a:extLst>
              <a:ext uri="{FF2B5EF4-FFF2-40B4-BE49-F238E27FC236}">
                <a16:creationId xmlns="" xmlns:a16="http://schemas.microsoft.com/office/drawing/2014/main" id="{9882770F-05AC-4F69-B3DC-548839A81160}"/>
              </a:ext>
            </a:extLst>
          </p:cNvPr>
          <p:cNvSpPr>
            <a:spLocks noChangeShapeType="1"/>
          </p:cNvSpPr>
          <p:nvPr userDrawn="1"/>
        </p:nvSpPr>
        <p:spPr bwMode="auto">
          <a:xfrm>
            <a:off x="68896" y="6781800"/>
            <a:ext cx="9000346"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kumimoji="0" lang="ja-JP" altLang="en-US" sz="240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pic>
        <p:nvPicPr>
          <p:cNvPr id="1033" name="Picture 7">
            <a:extLst>
              <a:ext uri="{FF2B5EF4-FFF2-40B4-BE49-F238E27FC236}">
                <a16:creationId xmlns="" xmlns:a16="http://schemas.microsoft.com/office/drawing/2014/main" id="{A11E8EFB-0CD8-4CF6-A250-C989A10A9551}"/>
              </a:ext>
            </a:extLst>
          </p:cNvPr>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928" y="150813"/>
            <a:ext cx="88684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xmlns:p14="http://schemas.microsoft.com/office/powerpoint/2010/main"/>
  <p:txStyles>
    <p:titleStyle>
      <a:lvl1pPr marL="39688" indent="-39688" algn="ctr" rtl="0" eaLnBrk="0" fontAlgn="base" hangingPunct="0">
        <a:spcBef>
          <a:spcPct val="0"/>
        </a:spcBef>
        <a:spcAft>
          <a:spcPct val="0"/>
        </a:spcAft>
        <a:defRPr sz="2400" b="1">
          <a:solidFill>
            <a:srgbClr val="008000"/>
          </a:solidFill>
          <a:latin typeface="+mj-lt"/>
          <a:ea typeface="+mj-ea"/>
          <a:cs typeface="+mj-cs"/>
          <a:sym typeface="Arial" panose="020B0604020202020204" pitchFamily="34" charset="0"/>
        </a:defRPr>
      </a:lvl1pPr>
      <a:lvl2pPr marL="39688" indent="-39688" algn="ctr" rtl="0" eaLnBrk="0" fontAlgn="base" hangingPunct="0">
        <a:spcBef>
          <a:spcPct val="0"/>
        </a:spcBef>
        <a:spcAft>
          <a:spcPct val="0"/>
        </a:spcAft>
        <a:defRPr sz="2400" b="1">
          <a:solidFill>
            <a:srgbClr val="008000"/>
          </a:solidFill>
          <a:latin typeface="Arial" charset="0"/>
          <a:ea typeface="ヒラギノ角ゴ ProN W6" charset="-128"/>
          <a:cs typeface="ヒラギノ角ゴ ProN W6" charset="-128"/>
          <a:sym typeface="Arial" panose="020B0604020202020204" pitchFamily="34" charset="0"/>
        </a:defRPr>
      </a:lvl2pPr>
      <a:lvl3pPr marL="39688" indent="-39688" algn="ctr" rtl="0" eaLnBrk="0" fontAlgn="base" hangingPunct="0">
        <a:spcBef>
          <a:spcPct val="0"/>
        </a:spcBef>
        <a:spcAft>
          <a:spcPct val="0"/>
        </a:spcAft>
        <a:defRPr sz="2400" b="1">
          <a:solidFill>
            <a:srgbClr val="008000"/>
          </a:solidFill>
          <a:latin typeface="Arial" charset="0"/>
          <a:ea typeface="ヒラギノ角ゴ ProN W6" charset="-128"/>
          <a:cs typeface="ヒラギノ角ゴ ProN W6" charset="-128"/>
          <a:sym typeface="Arial" panose="020B0604020202020204" pitchFamily="34" charset="0"/>
        </a:defRPr>
      </a:lvl3pPr>
      <a:lvl4pPr marL="39688" indent="-39688" algn="ctr" rtl="0" eaLnBrk="0" fontAlgn="base" hangingPunct="0">
        <a:spcBef>
          <a:spcPct val="0"/>
        </a:spcBef>
        <a:spcAft>
          <a:spcPct val="0"/>
        </a:spcAft>
        <a:defRPr sz="2400" b="1">
          <a:solidFill>
            <a:srgbClr val="008000"/>
          </a:solidFill>
          <a:latin typeface="Arial" charset="0"/>
          <a:ea typeface="ヒラギノ角ゴ ProN W6" charset="-128"/>
          <a:cs typeface="ヒラギノ角ゴ ProN W6" charset="-128"/>
          <a:sym typeface="Arial" panose="020B0604020202020204" pitchFamily="34" charset="0"/>
        </a:defRPr>
      </a:lvl4pPr>
      <a:lvl5pPr marL="39688" indent="-39688" algn="ctr" rtl="0" eaLnBrk="0" fontAlgn="base" hangingPunct="0">
        <a:spcBef>
          <a:spcPct val="0"/>
        </a:spcBef>
        <a:spcAft>
          <a:spcPct val="0"/>
        </a:spcAft>
        <a:defRPr sz="2400" b="1">
          <a:solidFill>
            <a:srgbClr val="008000"/>
          </a:solidFill>
          <a:latin typeface="Arial" charset="0"/>
          <a:ea typeface="ヒラギノ角ゴ ProN W6" charset="-128"/>
          <a:cs typeface="ヒラギノ角ゴ ProN W6" charset="-128"/>
          <a:sym typeface="Arial" panose="020B0604020202020204" pitchFamily="34" charset="0"/>
        </a:defRPr>
      </a:lvl5pPr>
      <a:lvl6pPr marL="496888" algn="ctr" rtl="0" fontAlgn="base">
        <a:spcBef>
          <a:spcPct val="0"/>
        </a:spcBef>
        <a:spcAft>
          <a:spcPct val="0"/>
        </a:spcAft>
        <a:defRPr sz="2400" b="1">
          <a:solidFill>
            <a:srgbClr val="008000"/>
          </a:solidFill>
          <a:latin typeface="Arial" charset="0"/>
          <a:ea typeface="ヒラギノ角ゴ ProN W6" charset="-128"/>
          <a:cs typeface="ヒラギノ角ゴ ProN W6" charset="-128"/>
          <a:sym typeface="Arial" charset="0"/>
        </a:defRPr>
      </a:lvl6pPr>
      <a:lvl7pPr marL="954088" algn="ctr" rtl="0" fontAlgn="base">
        <a:spcBef>
          <a:spcPct val="0"/>
        </a:spcBef>
        <a:spcAft>
          <a:spcPct val="0"/>
        </a:spcAft>
        <a:defRPr sz="2400" b="1">
          <a:solidFill>
            <a:srgbClr val="008000"/>
          </a:solidFill>
          <a:latin typeface="Arial" charset="0"/>
          <a:ea typeface="ヒラギノ角ゴ ProN W6" charset="-128"/>
          <a:cs typeface="ヒラギノ角ゴ ProN W6" charset="-128"/>
          <a:sym typeface="Arial" charset="0"/>
        </a:defRPr>
      </a:lvl7pPr>
      <a:lvl8pPr marL="1411288" algn="ctr" rtl="0" fontAlgn="base">
        <a:spcBef>
          <a:spcPct val="0"/>
        </a:spcBef>
        <a:spcAft>
          <a:spcPct val="0"/>
        </a:spcAft>
        <a:defRPr sz="2400" b="1">
          <a:solidFill>
            <a:srgbClr val="008000"/>
          </a:solidFill>
          <a:latin typeface="Arial" charset="0"/>
          <a:ea typeface="ヒラギノ角ゴ ProN W6" charset="-128"/>
          <a:cs typeface="ヒラギノ角ゴ ProN W6" charset="-128"/>
          <a:sym typeface="Arial" charset="0"/>
        </a:defRPr>
      </a:lvl8pPr>
      <a:lvl9pPr marL="1868488" algn="ctr" rtl="0" fontAlgn="base">
        <a:spcBef>
          <a:spcPct val="0"/>
        </a:spcBef>
        <a:spcAft>
          <a:spcPct val="0"/>
        </a:spcAft>
        <a:defRPr sz="2400" b="1">
          <a:solidFill>
            <a:srgbClr val="008000"/>
          </a:solidFill>
          <a:latin typeface="Arial" charset="0"/>
          <a:ea typeface="ヒラギノ角ゴ ProN W6" charset="-128"/>
          <a:cs typeface="ヒラギノ角ゴ ProN W6" charset="-128"/>
          <a:sym typeface="Arial" charset="0"/>
        </a:defRPr>
      </a:lvl9pPr>
    </p:titleStyle>
    <p:bodyStyle>
      <a:lvl1pPr marL="325438" indent="-285750" algn="l" rtl="0" eaLnBrk="0" fontAlgn="base" hangingPunct="0">
        <a:lnSpc>
          <a:spcPct val="90000"/>
        </a:lnSpc>
        <a:spcBef>
          <a:spcPts val="700"/>
        </a:spcBef>
        <a:spcAft>
          <a:spcPct val="0"/>
        </a:spcAft>
        <a:buClr>
          <a:srgbClr val="00279F"/>
        </a:buClr>
        <a:buSzPct val="100000"/>
        <a:buFont typeface="Symbol" panose="05050102010706020507" pitchFamily="18" charset="2"/>
        <a:buChar char="•"/>
        <a:defRPr sz="2000" b="1">
          <a:solidFill>
            <a:srgbClr val="008000"/>
          </a:solidFill>
          <a:latin typeface="+mn-lt"/>
          <a:ea typeface="+mn-ea"/>
          <a:cs typeface="+mn-cs"/>
          <a:sym typeface="Arial" panose="020B0604020202020204" pitchFamily="34" charset="0"/>
        </a:defRPr>
      </a:lvl1pPr>
      <a:lvl2pPr marL="674688" indent="-228600" algn="l" rtl="0" eaLnBrk="0" fontAlgn="base" hangingPunct="0">
        <a:lnSpc>
          <a:spcPct val="90000"/>
        </a:lnSpc>
        <a:spcBef>
          <a:spcPts val="600"/>
        </a:spcBef>
        <a:spcAft>
          <a:spcPct val="0"/>
        </a:spcAft>
        <a:buClr>
          <a:srgbClr val="006B61"/>
        </a:buClr>
        <a:buSzPct val="100000"/>
        <a:buFont typeface="Monotype Sorts" charset="2"/>
        <a:buChar char="ê"/>
        <a:defRPr b="1">
          <a:solidFill>
            <a:srgbClr val="008000"/>
          </a:solidFill>
          <a:latin typeface="+mn-lt"/>
          <a:ea typeface="+mn-ea"/>
          <a:cs typeface="+mn-cs"/>
          <a:sym typeface="Arial" panose="020B0604020202020204" pitchFamily="34" charset="0"/>
        </a:defRPr>
      </a:lvl2pPr>
      <a:lvl3pPr marL="1131888" indent="-228600" algn="l" rtl="0" eaLnBrk="0" fontAlgn="base" hangingPunct="0">
        <a:lnSpc>
          <a:spcPct val="90000"/>
        </a:lnSpc>
        <a:spcBef>
          <a:spcPts val="500"/>
        </a:spcBef>
        <a:spcAft>
          <a:spcPct val="0"/>
        </a:spcAft>
        <a:buClr>
          <a:srgbClr val="676767"/>
        </a:buClr>
        <a:buSzPct val="100000"/>
        <a:buFont typeface="Arial" panose="020B0604020202020204" pitchFamily="34" charset="0"/>
        <a:buChar char="i"/>
        <a:defRPr sz="1400" b="1">
          <a:solidFill>
            <a:srgbClr val="008000"/>
          </a:solidFill>
          <a:latin typeface="+mn-lt"/>
          <a:ea typeface="+mn-ea"/>
          <a:cs typeface="+mn-cs"/>
          <a:sym typeface="Arial" panose="020B0604020202020204" pitchFamily="34" charset="0"/>
        </a:defRPr>
      </a:lvl3pPr>
      <a:lvl4pPr marL="1531938" indent="-171450" algn="l" rtl="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mn-lt"/>
          <a:ea typeface="+mn-ea"/>
          <a:cs typeface="+mn-cs"/>
          <a:sym typeface="Arial" panose="020B0604020202020204" pitchFamily="34" charset="0"/>
        </a:defRPr>
      </a:lvl4pPr>
      <a:lvl5pPr marL="1989138" indent="-171450" algn="l" rtl="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mn-lt"/>
          <a:ea typeface="ヒラギノ角ゴ ProN W3" charset="-128"/>
          <a:cs typeface="ヒラギノ角ゴ ProN W3" charset="-128"/>
          <a:sym typeface="Arial" panose="020B0604020202020204" pitchFamily="34" charset="0"/>
        </a:defRPr>
      </a:lvl5pPr>
      <a:lvl6pPr marL="2446338" indent="-171450" algn="l" rtl="0" fontAlgn="base">
        <a:lnSpc>
          <a:spcPct val="90000"/>
        </a:lnSpc>
        <a:spcBef>
          <a:spcPts val="500"/>
        </a:spcBef>
        <a:spcAft>
          <a:spcPct val="0"/>
        </a:spcAft>
        <a:buClr>
          <a:srgbClr val="919191"/>
        </a:buClr>
        <a:buSzPct val="100000"/>
        <a:buFont typeface="Monotype Sorts" charset="2"/>
        <a:buChar char="q"/>
        <a:defRPr sz="1400" b="1">
          <a:solidFill>
            <a:srgbClr val="008000"/>
          </a:solidFill>
          <a:latin typeface="+mn-lt"/>
          <a:ea typeface="ヒラギノ角ゴ ProN W3" charset="-128"/>
          <a:cs typeface="ヒラギノ角ゴ ProN W3" charset="-128"/>
          <a:sym typeface="Arial" charset="0"/>
        </a:defRPr>
      </a:lvl6pPr>
      <a:lvl7pPr marL="2903538" indent="-171450" algn="l" rtl="0" fontAlgn="base">
        <a:lnSpc>
          <a:spcPct val="90000"/>
        </a:lnSpc>
        <a:spcBef>
          <a:spcPts val="500"/>
        </a:spcBef>
        <a:spcAft>
          <a:spcPct val="0"/>
        </a:spcAft>
        <a:buClr>
          <a:srgbClr val="919191"/>
        </a:buClr>
        <a:buSzPct val="100000"/>
        <a:buFont typeface="Monotype Sorts" charset="2"/>
        <a:buChar char="q"/>
        <a:defRPr sz="1400" b="1">
          <a:solidFill>
            <a:srgbClr val="008000"/>
          </a:solidFill>
          <a:latin typeface="+mn-lt"/>
          <a:ea typeface="ヒラギノ角ゴ ProN W3" charset="-128"/>
          <a:cs typeface="ヒラギノ角ゴ ProN W3" charset="-128"/>
          <a:sym typeface="Arial" charset="0"/>
        </a:defRPr>
      </a:lvl7pPr>
      <a:lvl8pPr marL="3360738" indent="-171450" algn="l" rtl="0" fontAlgn="base">
        <a:lnSpc>
          <a:spcPct val="90000"/>
        </a:lnSpc>
        <a:spcBef>
          <a:spcPts val="500"/>
        </a:spcBef>
        <a:spcAft>
          <a:spcPct val="0"/>
        </a:spcAft>
        <a:buClr>
          <a:srgbClr val="919191"/>
        </a:buClr>
        <a:buSzPct val="100000"/>
        <a:buFont typeface="Monotype Sorts" charset="2"/>
        <a:buChar char="q"/>
        <a:defRPr sz="1400" b="1">
          <a:solidFill>
            <a:srgbClr val="008000"/>
          </a:solidFill>
          <a:latin typeface="+mn-lt"/>
          <a:ea typeface="ヒラギノ角ゴ ProN W3" charset="-128"/>
          <a:cs typeface="ヒラギノ角ゴ ProN W3" charset="-128"/>
          <a:sym typeface="Arial" charset="0"/>
        </a:defRPr>
      </a:lvl8pPr>
      <a:lvl9pPr marL="3817938" indent="-171450" algn="l" rtl="0" fontAlgn="base">
        <a:lnSpc>
          <a:spcPct val="90000"/>
        </a:lnSpc>
        <a:spcBef>
          <a:spcPts val="500"/>
        </a:spcBef>
        <a:spcAft>
          <a:spcPct val="0"/>
        </a:spcAft>
        <a:buClr>
          <a:srgbClr val="919191"/>
        </a:buClr>
        <a:buSzPct val="100000"/>
        <a:buFont typeface="Monotype Sorts" charset="2"/>
        <a:buChar char="q"/>
        <a:defRPr sz="1400" b="1">
          <a:solidFill>
            <a:srgbClr val="008000"/>
          </a:solidFill>
          <a:latin typeface="+mn-lt"/>
          <a:ea typeface="ヒラギノ角ゴ ProN W3" charset="-128"/>
          <a:cs typeface="ヒラギノ角ゴ ProN W3" charset="-128"/>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5.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g"/><Relationship Id="rId5" Type="http://schemas.openxmlformats.org/officeDocument/2006/relationships/image" Target="../media/image25.jpeg"/><Relationship Id="rId6" Type="http://schemas.openxmlformats.org/officeDocument/2006/relationships/image" Target="../media/image26.jpg"/><Relationship Id="rId1" Type="http://schemas.openxmlformats.org/officeDocument/2006/relationships/slideLayout" Target="../slideLayouts/slideLayout35.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54510484"/>
              </p:ext>
            </p:extLst>
          </p:nvPr>
        </p:nvGraphicFramePr>
        <p:xfrm>
          <a:off x="289139" y="1523203"/>
          <a:ext cx="8591730" cy="5115272"/>
        </p:xfrm>
        <a:graphic>
          <a:graphicData uri="http://schemas.openxmlformats.org/drawingml/2006/table">
            <a:tbl>
              <a:tblPr firstRow="1" bandRow="1">
                <a:tableStyleId>{00A15C55-8517-42AA-B614-E9B94910E393}</a:tableStyleId>
              </a:tblPr>
              <a:tblGrid>
                <a:gridCol w="613695">
                  <a:extLst>
                    <a:ext uri="{9D8B030D-6E8A-4147-A177-3AD203B41FA5}">
                      <a16:colId xmlns:a16="http://schemas.microsoft.com/office/drawing/2014/main" xmlns="" val="20000"/>
                    </a:ext>
                  </a:extLst>
                </a:gridCol>
                <a:gridCol w="613695">
                  <a:extLst>
                    <a:ext uri="{9D8B030D-6E8A-4147-A177-3AD203B41FA5}">
                      <a16:colId xmlns:a16="http://schemas.microsoft.com/office/drawing/2014/main" xmlns="" val="20001"/>
                    </a:ext>
                  </a:extLst>
                </a:gridCol>
                <a:gridCol w="613695">
                  <a:extLst>
                    <a:ext uri="{9D8B030D-6E8A-4147-A177-3AD203B41FA5}">
                      <a16:colId xmlns:a16="http://schemas.microsoft.com/office/drawing/2014/main" xmlns="" val="20002"/>
                    </a:ext>
                  </a:extLst>
                </a:gridCol>
                <a:gridCol w="613695">
                  <a:extLst>
                    <a:ext uri="{9D8B030D-6E8A-4147-A177-3AD203B41FA5}">
                      <a16:colId xmlns:a16="http://schemas.microsoft.com/office/drawing/2014/main" xmlns="" val="20003"/>
                    </a:ext>
                  </a:extLst>
                </a:gridCol>
                <a:gridCol w="613695">
                  <a:extLst>
                    <a:ext uri="{9D8B030D-6E8A-4147-A177-3AD203B41FA5}">
                      <a16:colId xmlns:a16="http://schemas.microsoft.com/office/drawing/2014/main" xmlns="" val="20004"/>
                    </a:ext>
                  </a:extLst>
                </a:gridCol>
                <a:gridCol w="613695">
                  <a:extLst>
                    <a:ext uri="{9D8B030D-6E8A-4147-A177-3AD203B41FA5}">
                      <a16:colId xmlns:a16="http://schemas.microsoft.com/office/drawing/2014/main" xmlns="" val="20005"/>
                    </a:ext>
                  </a:extLst>
                </a:gridCol>
                <a:gridCol w="613695">
                  <a:extLst>
                    <a:ext uri="{9D8B030D-6E8A-4147-A177-3AD203B41FA5}">
                      <a16:colId xmlns:a16="http://schemas.microsoft.com/office/drawing/2014/main" xmlns="" val="20006"/>
                    </a:ext>
                  </a:extLst>
                </a:gridCol>
                <a:gridCol w="613695">
                  <a:extLst>
                    <a:ext uri="{9D8B030D-6E8A-4147-A177-3AD203B41FA5}">
                      <a16:colId xmlns:a16="http://schemas.microsoft.com/office/drawing/2014/main" xmlns="" val="2226677406"/>
                    </a:ext>
                  </a:extLst>
                </a:gridCol>
                <a:gridCol w="613695">
                  <a:extLst>
                    <a:ext uri="{9D8B030D-6E8A-4147-A177-3AD203B41FA5}">
                      <a16:colId xmlns:a16="http://schemas.microsoft.com/office/drawing/2014/main" xmlns="" val="420081849"/>
                    </a:ext>
                  </a:extLst>
                </a:gridCol>
                <a:gridCol w="613695">
                  <a:extLst>
                    <a:ext uri="{9D8B030D-6E8A-4147-A177-3AD203B41FA5}">
                      <a16:colId xmlns:a16="http://schemas.microsoft.com/office/drawing/2014/main" xmlns="" val="3029040781"/>
                    </a:ext>
                  </a:extLst>
                </a:gridCol>
                <a:gridCol w="613695">
                  <a:extLst>
                    <a:ext uri="{9D8B030D-6E8A-4147-A177-3AD203B41FA5}">
                      <a16:colId xmlns:a16="http://schemas.microsoft.com/office/drawing/2014/main" xmlns="" val="4033189847"/>
                    </a:ext>
                  </a:extLst>
                </a:gridCol>
                <a:gridCol w="613695">
                  <a:extLst>
                    <a:ext uri="{9D8B030D-6E8A-4147-A177-3AD203B41FA5}">
                      <a16:colId xmlns:a16="http://schemas.microsoft.com/office/drawing/2014/main" xmlns="" val="3321252144"/>
                    </a:ext>
                  </a:extLst>
                </a:gridCol>
                <a:gridCol w="613695">
                  <a:extLst>
                    <a:ext uri="{9D8B030D-6E8A-4147-A177-3AD203B41FA5}">
                      <a16:colId xmlns:a16="http://schemas.microsoft.com/office/drawing/2014/main" xmlns="" val="2798810638"/>
                    </a:ext>
                  </a:extLst>
                </a:gridCol>
                <a:gridCol w="613695">
                  <a:extLst>
                    <a:ext uri="{9D8B030D-6E8A-4147-A177-3AD203B41FA5}">
                      <a16:colId xmlns:a16="http://schemas.microsoft.com/office/drawing/2014/main" xmlns="" val="860581764"/>
                    </a:ext>
                  </a:extLst>
                </a:gridCol>
              </a:tblGrid>
              <a:tr h="392558">
                <a:tc>
                  <a:txBody>
                    <a:bodyPr/>
                    <a:lstStyle/>
                    <a:p>
                      <a:pPr algn="ctr"/>
                      <a:r>
                        <a:rPr kumimoji="1" lang="en-US" altLang="ja-JP" sz="1200" b="1" i="0" dirty="0">
                          <a:solidFill>
                            <a:schemeClr val="bg1"/>
                          </a:solidFill>
                        </a:rPr>
                        <a:t>2014</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2015</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2016</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2017</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2018</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2019</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2020</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2021</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2022</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2023</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2024</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2025</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2026</a:t>
                      </a:r>
                      <a:endParaRPr kumimoji="1" lang="ja-JP" altLang="en-US" sz="1200" b="1" i="0" dirty="0">
                        <a:solidFill>
                          <a:schemeClr val="bg1"/>
                        </a:solidFill>
                      </a:endParaRPr>
                    </a:p>
                  </a:txBody>
                  <a:tcPr anchor="ctr">
                    <a:solidFill>
                      <a:schemeClr val="accent1"/>
                    </a:solidFill>
                  </a:tcPr>
                </a:tc>
                <a:tc>
                  <a:txBody>
                    <a:bodyPr/>
                    <a:lstStyle/>
                    <a:p>
                      <a:pPr algn="ctr"/>
                      <a:r>
                        <a:rPr kumimoji="1" lang="en-US" altLang="ja-JP" sz="1200" b="1" i="0" dirty="0">
                          <a:solidFill>
                            <a:schemeClr val="bg1"/>
                          </a:solidFill>
                        </a:rPr>
                        <a:t>2027</a:t>
                      </a:r>
                      <a:endParaRPr kumimoji="1" lang="ja-JP" altLang="en-US" sz="1200" b="1" i="0" dirty="0">
                        <a:solidFill>
                          <a:schemeClr val="bg1"/>
                        </a:solidFill>
                      </a:endParaRPr>
                    </a:p>
                  </a:txBody>
                  <a:tcPr anchor="ctr">
                    <a:solidFill>
                      <a:schemeClr val="accent1"/>
                    </a:solidFill>
                  </a:tcPr>
                </a:tc>
                <a:extLst>
                  <a:ext uri="{0D108BD9-81ED-4DB2-BD59-A6C34878D82A}">
                    <a16:rowId xmlns:a16="http://schemas.microsoft.com/office/drawing/2014/main" xmlns="" val="10000"/>
                  </a:ext>
                </a:extLst>
              </a:tr>
              <a:tr h="4722714">
                <a:tc>
                  <a:txBody>
                    <a:bodyPr/>
                    <a:lstStyle/>
                    <a:p>
                      <a:pPr algn="ctr"/>
                      <a:endParaRPr kumimoji="1" lang="ja-JP" altLang="en-US" sz="1400" b="1">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tc>
                  <a:txBody>
                    <a:bodyPr/>
                    <a:lstStyle/>
                    <a:p>
                      <a:pPr algn="ctr"/>
                      <a:endParaRPr kumimoji="1" lang="ja-JP" altLang="en-US" sz="1400" b="1" dirty="0">
                        <a:solidFill>
                          <a:schemeClr val="bg1"/>
                        </a:solidFill>
                      </a:endParaRPr>
                    </a:p>
                  </a:txBody>
                  <a:tcPr anchor="ctr"/>
                </a:tc>
                <a:extLst>
                  <a:ext uri="{0D108BD9-81ED-4DB2-BD59-A6C34878D82A}">
                    <a16:rowId xmlns:a16="http://schemas.microsoft.com/office/drawing/2014/main" xmlns="" val="10001"/>
                  </a:ext>
                </a:extLst>
              </a:tr>
            </a:tbl>
          </a:graphicData>
        </a:graphic>
      </p:graphicFrame>
      <p:sp>
        <p:nvSpPr>
          <p:cNvPr id="23" name="テキスト ボックス 22"/>
          <p:cNvSpPr txBox="1"/>
          <p:nvPr/>
        </p:nvSpPr>
        <p:spPr>
          <a:xfrm>
            <a:off x="4497451" y="2567775"/>
            <a:ext cx="2503014"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Post-mission operation</a:t>
            </a:r>
          </a:p>
        </p:txBody>
      </p:sp>
      <p:sp>
        <p:nvSpPr>
          <p:cNvPr id="29" name="右矢印 28"/>
          <p:cNvSpPr/>
          <p:nvPr/>
        </p:nvSpPr>
        <p:spPr>
          <a:xfrm>
            <a:off x="4317423" y="3273026"/>
            <a:ext cx="4535949" cy="33085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1" name="右矢印 30"/>
          <p:cNvSpPr/>
          <p:nvPr/>
        </p:nvSpPr>
        <p:spPr>
          <a:xfrm>
            <a:off x="4365187" y="4595524"/>
            <a:ext cx="4502596" cy="349682"/>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3" name="テキスト ボックス 32"/>
          <p:cNvSpPr txBox="1"/>
          <p:nvPr/>
        </p:nvSpPr>
        <p:spPr>
          <a:xfrm>
            <a:off x="638421" y="2930211"/>
            <a:ext cx="2196253" cy="369332"/>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ALOS-3 (Optical)</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34" name="タイトル 1"/>
          <p:cNvSpPr>
            <a:spLocks noGrp="1"/>
          </p:cNvSpPr>
          <p:nvPr>
            <p:ph type="title"/>
          </p:nvPr>
        </p:nvSpPr>
        <p:spPr>
          <a:xfrm>
            <a:off x="470204" y="460466"/>
            <a:ext cx="8229600" cy="650414"/>
          </a:xfrm>
        </p:spPr>
        <p:txBody>
          <a:bodyPr>
            <a:normAutofit fontScale="90000"/>
          </a:bodyPr>
          <a:lstStyle/>
          <a:p>
            <a:pPr algn="ctr"/>
            <a:r>
              <a:rPr lang="en-US" altLang="ja-JP" sz="2400" b="1" u="sng" dirty="0">
                <a:solidFill>
                  <a:srgbClr val="002060"/>
                </a:solidFill>
                <a:latin typeface="+mn-lt"/>
                <a:ea typeface="メイリオ" panose="020B0604030504040204" pitchFamily="50" charset="-128"/>
              </a:rPr>
              <a:t>JAXA ALOS and MOLI </a:t>
            </a:r>
            <a:br>
              <a:rPr lang="en-US" altLang="ja-JP" sz="2400" b="1" u="sng" dirty="0">
                <a:solidFill>
                  <a:srgbClr val="002060"/>
                </a:solidFill>
                <a:latin typeface="+mn-lt"/>
                <a:ea typeface="メイリオ" panose="020B0604030504040204" pitchFamily="50" charset="-128"/>
              </a:rPr>
            </a:br>
            <a:r>
              <a:rPr lang="en-US" altLang="ja-JP" sz="2400" b="1" u="sng" dirty="0">
                <a:solidFill>
                  <a:srgbClr val="002060"/>
                </a:solidFill>
                <a:latin typeface="+mn-lt"/>
                <a:ea typeface="メイリオ" panose="020B0604030504040204" pitchFamily="50" charset="-128"/>
              </a:rPr>
              <a:t>development/operation</a:t>
            </a:r>
            <a:endParaRPr kumimoji="1" lang="ja-JP" altLang="en-US" sz="2400" b="1" u="sng" dirty="0">
              <a:solidFill>
                <a:srgbClr val="002060"/>
              </a:solidFill>
              <a:latin typeface="+mn-lt"/>
              <a:ea typeface="メイリオ" panose="020B0604030504040204" pitchFamily="50" charset="-128"/>
            </a:endParaRPr>
          </a:p>
        </p:txBody>
      </p:sp>
      <p:sp>
        <p:nvSpPr>
          <p:cNvPr id="36" name="右矢印 28">
            <a:extLst>
              <a:ext uri="{FF2B5EF4-FFF2-40B4-BE49-F238E27FC236}">
                <a16:creationId xmlns:a16="http://schemas.microsoft.com/office/drawing/2014/main" xmlns="" id="{3A1937A2-8476-4C86-B4D2-B6707F9AA2DF}"/>
              </a:ext>
            </a:extLst>
          </p:cNvPr>
          <p:cNvSpPr/>
          <p:nvPr/>
        </p:nvSpPr>
        <p:spPr>
          <a:xfrm>
            <a:off x="1527465" y="3267344"/>
            <a:ext cx="2914650" cy="321573"/>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xmlns="" id="{AD09F8FA-89D3-420F-91C5-02C528F625F6}"/>
              </a:ext>
            </a:extLst>
          </p:cNvPr>
          <p:cNvSpPr txBox="1"/>
          <p:nvPr/>
        </p:nvSpPr>
        <p:spPr>
          <a:xfrm>
            <a:off x="218937" y="2001269"/>
            <a:ext cx="2160581" cy="369332"/>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ALOS-2 (SAR)</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38" name="右矢印 28">
            <a:extLst>
              <a:ext uri="{FF2B5EF4-FFF2-40B4-BE49-F238E27FC236}">
                <a16:creationId xmlns:a16="http://schemas.microsoft.com/office/drawing/2014/main" xmlns="" id="{114DE4F6-EA09-4E1F-BBE4-4D5B35F3AE67}"/>
              </a:ext>
            </a:extLst>
          </p:cNvPr>
          <p:cNvSpPr/>
          <p:nvPr/>
        </p:nvSpPr>
        <p:spPr>
          <a:xfrm>
            <a:off x="2000250" y="4589101"/>
            <a:ext cx="2456275" cy="319303"/>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p:cNvCxnSpPr/>
          <p:nvPr/>
        </p:nvCxnSpPr>
        <p:spPr>
          <a:xfrm flipH="1">
            <a:off x="2723809" y="1898847"/>
            <a:ext cx="21772" cy="4691796"/>
          </a:xfrm>
          <a:prstGeom prst="line">
            <a:avLst/>
          </a:prstGeom>
          <a:ln w="101600">
            <a:solidFill>
              <a:srgbClr val="FF00FF">
                <a:alpha val="50000"/>
              </a:srgb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xmlns="" id="{93F822DD-6425-47AB-8B7B-B982E7D1BC0D}"/>
              </a:ext>
            </a:extLst>
          </p:cNvPr>
          <p:cNvSpPr txBox="1"/>
          <p:nvPr/>
        </p:nvSpPr>
        <p:spPr>
          <a:xfrm>
            <a:off x="303549" y="4272732"/>
            <a:ext cx="2764871" cy="369332"/>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ALOS-4 (SAR)</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41" name="テキスト ボックス 40">
            <a:extLst>
              <a:ext uri="{FF2B5EF4-FFF2-40B4-BE49-F238E27FC236}">
                <a16:creationId xmlns:a16="http://schemas.microsoft.com/office/drawing/2014/main" xmlns="" id="{4A39F16D-72DC-448C-B936-0A34A4E27869}"/>
              </a:ext>
            </a:extLst>
          </p:cNvPr>
          <p:cNvSpPr txBox="1"/>
          <p:nvPr/>
        </p:nvSpPr>
        <p:spPr>
          <a:xfrm>
            <a:off x="1846619" y="4844160"/>
            <a:ext cx="3248315" cy="338554"/>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Development</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xmlns="" id="{A69E6DF3-D20B-4120-9DAA-77E5A399045A}"/>
              </a:ext>
            </a:extLst>
          </p:cNvPr>
          <p:cNvSpPr txBox="1"/>
          <p:nvPr/>
        </p:nvSpPr>
        <p:spPr>
          <a:xfrm>
            <a:off x="1883634" y="3533986"/>
            <a:ext cx="3248315" cy="338554"/>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Development</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21" name="右矢印 20"/>
          <p:cNvSpPr/>
          <p:nvPr/>
        </p:nvSpPr>
        <p:spPr>
          <a:xfrm>
            <a:off x="3414609" y="2281943"/>
            <a:ext cx="5344927" cy="301214"/>
          </a:xfrm>
          <a:prstGeom prst="rightArrow">
            <a:avLst/>
          </a:prstGeom>
          <a:gradFill flip="none" rotWithShape="1">
            <a:gsLst>
              <a:gs pos="0">
                <a:schemeClr val="accent2">
                  <a:lumMod val="20000"/>
                  <a:lumOff val="80000"/>
                </a:schemeClr>
              </a:gs>
              <a:gs pos="100000">
                <a:schemeClr val="accent2">
                  <a:lumMod val="60000"/>
                  <a:lumOff val="40000"/>
                </a:schemeClr>
              </a:gs>
            </a:gsLst>
            <a:lin ang="10800000" scaled="1"/>
            <a:tileRect/>
          </a:grad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9" name="右矢印 18"/>
          <p:cNvSpPr/>
          <p:nvPr/>
        </p:nvSpPr>
        <p:spPr>
          <a:xfrm>
            <a:off x="363683" y="2281943"/>
            <a:ext cx="3107094" cy="30121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xmlns="" id="{36B69D89-DD7E-4B09-9022-06E94311C0CC}"/>
              </a:ext>
            </a:extLst>
          </p:cNvPr>
          <p:cNvSpPr txBox="1"/>
          <p:nvPr/>
        </p:nvSpPr>
        <p:spPr>
          <a:xfrm>
            <a:off x="4365187" y="3565693"/>
            <a:ext cx="1996083" cy="584775"/>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Nominal operation </a:t>
            </a:r>
          </a:p>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(7 years)</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xmlns="" id="{23C48564-231A-47A2-AC39-3897F70B58E5}"/>
              </a:ext>
            </a:extLst>
          </p:cNvPr>
          <p:cNvSpPr txBox="1"/>
          <p:nvPr/>
        </p:nvSpPr>
        <p:spPr>
          <a:xfrm>
            <a:off x="4379596" y="4914827"/>
            <a:ext cx="1996083" cy="584775"/>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Nominal operation </a:t>
            </a:r>
          </a:p>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(7 years)</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4" name="右矢印 30">
            <a:extLst>
              <a:ext uri="{FF2B5EF4-FFF2-40B4-BE49-F238E27FC236}">
                <a16:creationId xmlns:a16="http://schemas.microsoft.com/office/drawing/2014/main" xmlns="" id="{58C625BE-39E0-4C09-91C7-F26216E6FD4E}"/>
              </a:ext>
            </a:extLst>
          </p:cNvPr>
          <p:cNvSpPr/>
          <p:nvPr/>
        </p:nvSpPr>
        <p:spPr>
          <a:xfrm>
            <a:off x="8598476" y="5418576"/>
            <a:ext cx="282393" cy="349682"/>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45" name="右矢印 28">
            <a:extLst>
              <a:ext uri="{FF2B5EF4-FFF2-40B4-BE49-F238E27FC236}">
                <a16:creationId xmlns:a16="http://schemas.microsoft.com/office/drawing/2014/main" xmlns="" id="{C40A4729-0D3E-4172-BA09-20A07198AB25}"/>
              </a:ext>
            </a:extLst>
          </p:cNvPr>
          <p:cNvSpPr/>
          <p:nvPr/>
        </p:nvSpPr>
        <p:spPr>
          <a:xfrm>
            <a:off x="8021782" y="3959878"/>
            <a:ext cx="850534" cy="33085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46" name="テキスト ボックス 45">
            <a:extLst>
              <a:ext uri="{FF2B5EF4-FFF2-40B4-BE49-F238E27FC236}">
                <a16:creationId xmlns:a16="http://schemas.microsoft.com/office/drawing/2014/main" xmlns="" id="{9EAE7A64-BD49-4105-AE8F-5498E3CE62D1}"/>
              </a:ext>
            </a:extLst>
          </p:cNvPr>
          <p:cNvSpPr txBox="1"/>
          <p:nvPr/>
        </p:nvSpPr>
        <p:spPr>
          <a:xfrm>
            <a:off x="6395400" y="3829766"/>
            <a:ext cx="1861592" cy="584775"/>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ALOS-3 F/O (Optical)</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xmlns="" id="{35311C4F-9CB3-43F7-A4CA-867EF87424A8}"/>
              </a:ext>
            </a:extLst>
          </p:cNvPr>
          <p:cNvSpPr txBox="1"/>
          <p:nvPr/>
        </p:nvSpPr>
        <p:spPr>
          <a:xfrm>
            <a:off x="7123962" y="5312147"/>
            <a:ext cx="1575842" cy="584775"/>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ALOS-4 F/O (SAR)</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xmlns="" id="{D05C09F7-2D58-43F3-ADAB-AB56716EB504}"/>
              </a:ext>
            </a:extLst>
          </p:cNvPr>
          <p:cNvSpPr txBox="1"/>
          <p:nvPr/>
        </p:nvSpPr>
        <p:spPr>
          <a:xfrm>
            <a:off x="161058" y="1149584"/>
            <a:ext cx="1724891" cy="369332"/>
          </a:xfrm>
          <a:prstGeom prst="rect">
            <a:avLst/>
          </a:prstGeom>
          <a:noFill/>
        </p:spPr>
        <p:txBody>
          <a:bodyPr wrap="square" rtlCol="0">
            <a:spAutoFit/>
          </a:bodyPr>
          <a:lstStyle/>
          <a:p>
            <a:r>
              <a:rPr kumimoji="1" lang="en-US" altLang="ja-JP" dirty="0"/>
              <a:t>JFY (Apr-Mar)</a:t>
            </a:r>
            <a:endParaRPr kumimoji="1" lang="ja-JP" altLang="en-US" dirty="0"/>
          </a:p>
        </p:txBody>
      </p:sp>
      <p:sp>
        <p:nvSpPr>
          <p:cNvPr id="26" name="テキスト ボックス 21"/>
          <p:cNvSpPr txBox="1"/>
          <p:nvPr/>
        </p:nvSpPr>
        <p:spPr>
          <a:xfrm>
            <a:off x="3617494" y="6099444"/>
            <a:ext cx="1996083" cy="584775"/>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Nominal operation </a:t>
            </a:r>
          </a:p>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(2 years)</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27" name="テキスト ボックス 36">
            <a:extLst>
              <a:ext uri="{FF2B5EF4-FFF2-40B4-BE49-F238E27FC236}">
                <a16:creationId xmlns:a16="http://schemas.microsoft.com/office/drawing/2014/main" xmlns="" id="{AD09F8FA-89D3-420F-91C5-02C528F625F6}"/>
              </a:ext>
            </a:extLst>
          </p:cNvPr>
          <p:cNvSpPr txBox="1"/>
          <p:nvPr/>
        </p:nvSpPr>
        <p:spPr>
          <a:xfrm>
            <a:off x="491652" y="5489304"/>
            <a:ext cx="2160581" cy="369332"/>
          </a:xfrm>
          <a:prstGeom prst="rect">
            <a:avLst/>
          </a:prstGeom>
          <a:noFill/>
        </p:spPr>
        <p:txBody>
          <a:bodyPr wrap="square" rtlCol="0">
            <a:spAutoFit/>
          </a:bodyPr>
          <a:lstStyle/>
          <a:p>
            <a:pPr algn="ctr"/>
            <a:r>
              <a:rPr lang="en-US" altLang="ja-JP" b="1" dirty="0">
                <a:latin typeface="Arial" panose="020B0604020202020204" pitchFamily="34" charset="0"/>
                <a:ea typeface="メイリオ" panose="020B0604030504040204" pitchFamily="50" charset="-128"/>
                <a:cs typeface="Arial" panose="020B0604020202020204" pitchFamily="34" charset="0"/>
              </a:rPr>
              <a:t>MOLI (LiDAR)</a:t>
            </a:r>
            <a:endParaRPr lang="en-US" altLang="ja-JP"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28" name="右矢印 18"/>
          <p:cNvSpPr/>
          <p:nvPr/>
        </p:nvSpPr>
        <p:spPr>
          <a:xfrm>
            <a:off x="3951767" y="5823451"/>
            <a:ext cx="1288654" cy="366125"/>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0" name="テキスト ボックス 34">
            <a:extLst>
              <a:ext uri="{FF2B5EF4-FFF2-40B4-BE49-F238E27FC236}">
                <a16:creationId xmlns:a16="http://schemas.microsoft.com/office/drawing/2014/main" xmlns="" id="{36B69D89-DD7E-4B09-9022-06E94311C0CC}"/>
              </a:ext>
            </a:extLst>
          </p:cNvPr>
          <p:cNvSpPr txBox="1"/>
          <p:nvPr/>
        </p:nvSpPr>
        <p:spPr>
          <a:xfrm>
            <a:off x="373377" y="2501566"/>
            <a:ext cx="3022202" cy="338554"/>
          </a:xfrm>
          <a:prstGeom prst="rect">
            <a:avLst/>
          </a:prstGeom>
          <a:noFill/>
        </p:spPr>
        <p:txBody>
          <a:bodyPr wrap="square" rtlCol="0">
            <a:spAutoFit/>
          </a:bodyPr>
          <a:lstStyle/>
          <a:p>
            <a:pPr algn="ctr"/>
            <a:r>
              <a:rPr lang="en-US" altLang="ja-JP" sz="1600" dirty="0">
                <a:latin typeface="Arial" panose="020B0604020202020204" pitchFamily="34" charset="0"/>
                <a:ea typeface="メイリオ" panose="020B0604030504040204" pitchFamily="50" charset="-128"/>
                <a:cs typeface="Arial" panose="020B0604020202020204" pitchFamily="34" charset="0"/>
              </a:rPr>
              <a:t>Nominal operation (5 years)</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pic>
        <p:nvPicPr>
          <p:cNvPr id="40" name="Picture 2" descr="JAXA Explore to Realiz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214" y="227264"/>
            <a:ext cx="1515263" cy="81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17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75515" y="26988"/>
            <a:ext cx="8488973" cy="615950"/>
          </a:xfrm>
          <a:prstGeom prst="rect">
            <a:avLst/>
          </a:prstGeom>
        </p:spPr>
        <p:txBody>
          <a:bodyPr anchor="ctr"/>
          <a:lstStyle>
            <a:lvl1pPr algn="ctr" rtl="0" eaLnBrk="0" fontAlgn="base" hangingPunct="0">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pPr>
              <a:defRPr/>
            </a:pPr>
            <a:r>
              <a:rPr lang="en-US" altLang="ja-JP" sz="2400" dirty="0">
                <a:solidFill>
                  <a:prstClr val="white"/>
                </a:solidFill>
                <a:latin typeface="Tahoma" panose="020B0604030504040204" pitchFamily="34" charset="0"/>
                <a:ea typeface="Tahoma" panose="020B0604030504040204" pitchFamily="34" charset="0"/>
                <a:cs typeface="Tahoma" panose="020B0604030504040204" pitchFamily="34" charset="0"/>
              </a:rPr>
              <a:t>Wide-Swath and High-Resolution Optical Imager</a:t>
            </a:r>
            <a:endParaRPr lang="ja-JP" altLang="en-US" sz="2400" dirty="0">
              <a:solidFill>
                <a:prstClr val="white"/>
              </a:solidFill>
              <a:effectLst/>
              <a:latin typeface="Tahoma" panose="020B0604030504040204" pitchFamily="34" charset="0"/>
              <a:ea typeface="ＭＳ Ｐゴシック"/>
              <a:cs typeface="Tahoma" panose="020B0604030504040204"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1671819192"/>
              </p:ext>
            </p:extLst>
          </p:nvPr>
        </p:nvGraphicFramePr>
        <p:xfrm>
          <a:off x="118630" y="1196752"/>
          <a:ext cx="8928992" cy="504056"/>
        </p:xfrm>
        <a:graphic>
          <a:graphicData uri="http://schemas.openxmlformats.org/drawingml/2006/table">
            <a:tbl>
              <a:tblPr/>
              <a:tblGrid>
                <a:gridCol w="1165232">
                  <a:extLst>
                    <a:ext uri="{9D8B030D-6E8A-4147-A177-3AD203B41FA5}">
                      <a16:colId xmlns="" xmlns:a16="http://schemas.microsoft.com/office/drawing/2014/main" val="20000"/>
                    </a:ext>
                  </a:extLst>
                </a:gridCol>
                <a:gridCol w="129396">
                  <a:extLst>
                    <a:ext uri="{9D8B030D-6E8A-4147-A177-3AD203B41FA5}">
                      <a16:colId xmlns="" xmlns:a16="http://schemas.microsoft.com/office/drawing/2014/main" val="20001"/>
                    </a:ext>
                  </a:extLst>
                </a:gridCol>
                <a:gridCol w="129396">
                  <a:extLst>
                    <a:ext uri="{9D8B030D-6E8A-4147-A177-3AD203B41FA5}">
                      <a16:colId xmlns="" xmlns:a16="http://schemas.microsoft.com/office/drawing/2014/main" val="20002"/>
                    </a:ext>
                  </a:extLst>
                </a:gridCol>
                <a:gridCol w="129396">
                  <a:extLst>
                    <a:ext uri="{9D8B030D-6E8A-4147-A177-3AD203B41FA5}">
                      <a16:colId xmlns="" xmlns:a16="http://schemas.microsoft.com/office/drawing/2014/main" val="20003"/>
                    </a:ext>
                  </a:extLst>
                </a:gridCol>
                <a:gridCol w="129396">
                  <a:extLst>
                    <a:ext uri="{9D8B030D-6E8A-4147-A177-3AD203B41FA5}">
                      <a16:colId xmlns="" xmlns:a16="http://schemas.microsoft.com/office/drawing/2014/main" val="20004"/>
                    </a:ext>
                  </a:extLst>
                </a:gridCol>
                <a:gridCol w="129396">
                  <a:extLst>
                    <a:ext uri="{9D8B030D-6E8A-4147-A177-3AD203B41FA5}">
                      <a16:colId xmlns="" xmlns:a16="http://schemas.microsoft.com/office/drawing/2014/main" val="20005"/>
                    </a:ext>
                  </a:extLst>
                </a:gridCol>
                <a:gridCol w="129396">
                  <a:extLst>
                    <a:ext uri="{9D8B030D-6E8A-4147-A177-3AD203B41FA5}">
                      <a16:colId xmlns="" xmlns:a16="http://schemas.microsoft.com/office/drawing/2014/main" val="20006"/>
                    </a:ext>
                  </a:extLst>
                </a:gridCol>
                <a:gridCol w="129396">
                  <a:extLst>
                    <a:ext uri="{9D8B030D-6E8A-4147-A177-3AD203B41FA5}">
                      <a16:colId xmlns="" xmlns:a16="http://schemas.microsoft.com/office/drawing/2014/main" val="20007"/>
                    </a:ext>
                  </a:extLst>
                </a:gridCol>
                <a:gridCol w="129396">
                  <a:extLst>
                    <a:ext uri="{9D8B030D-6E8A-4147-A177-3AD203B41FA5}">
                      <a16:colId xmlns="" xmlns:a16="http://schemas.microsoft.com/office/drawing/2014/main" val="20008"/>
                    </a:ext>
                  </a:extLst>
                </a:gridCol>
                <a:gridCol w="129396">
                  <a:extLst>
                    <a:ext uri="{9D8B030D-6E8A-4147-A177-3AD203B41FA5}">
                      <a16:colId xmlns="" xmlns:a16="http://schemas.microsoft.com/office/drawing/2014/main" val="20009"/>
                    </a:ext>
                  </a:extLst>
                </a:gridCol>
                <a:gridCol w="129396">
                  <a:extLst>
                    <a:ext uri="{9D8B030D-6E8A-4147-A177-3AD203B41FA5}">
                      <a16:colId xmlns="" xmlns:a16="http://schemas.microsoft.com/office/drawing/2014/main" val="20010"/>
                    </a:ext>
                  </a:extLst>
                </a:gridCol>
                <a:gridCol w="129396">
                  <a:extLst>
                    <a:ext uri="{9D8B030D-6E8A-4147-A177-3AD203B41FA5}">
                      <a16:colId xmlns="" xmlns:a16="http://schemas.microsoft.com/office/drawing/2014/main" val="20011"/>
                    </a:ext>
                  </a:extLst>
                </a:gridCol>
                <a:gridCol w="129396">
                  <a:extLst>
                    <a:ext uri="{9D8B030D-6E8A-4147-A177-3AD203B41FA5}">
                      <a16:colId xmlns="" xmlns:a16="http://schemas.microsoft.com/office/drawing/2014/main" val="20012"/>
                    </a:ext>
                  </a:extLst>
                </a:gridCol>
                <a:gridCol w="129396">
                  <a:extLst>
                    <a:ext uri="{9D8B030D-6E8A-4147-A177-3AD203B41FA5}">
                      <a16:colId xmlns="" xmlns:a16="http://schemas.microsoft.com/office/drawing/2014/main" val="20013"/>
                    </a:ext>
                  </a:extLst>
                </a:gridCol>
                <a:gridCol w="129396">
                  <a:extLst>
                    <a:ext uri="{9D8B030D-6E8A-4147-A177-3AD203B41FA5}">
                      <a16:colId xmlns="" xmlns:a16="http://schemas.microsoft.com/office/drawing/2014/main" val="20014"/>
                    </a:ext>
                  </a:extLst>
                </a:gridCol>
                <a:gridCol w="129396">
                  <a:extLst>
                    <a:ext uri="{9D8B030D-6E8A-4147-A177-3AD203B41FA5}">
                      <a16:colId xmlns="" xmlns:a16="http://schemas.microsoft.com/office/drawing/2014/main" val="20015"/>
                    </a:ext>
                  </a:extLst>
                </a:gridCol>
                <a:gridCol w="129396">
                  <a:extLst>
                    <a:ext uri="{9D8B030D-6E8A-4147-A177-3AD203B41FA5}">
                      <a16:colId xmlns="" xmlns:a16="http://schemas.microsoft.com/office/drawing/2014/main" val="20016"/>
                    </a:ext>
                  </a:extLst>
                </a:gridCol>
                <a:gridCol w="129396">
                  <a:extLst>
                    <a:ext uri="{9D8B030D-6E8A-4147-A177-3AD203B41FA5}">
                      <a16:colId xmlns="" xmlns:a16="http://schemas.microsoft.com/office/drawing/2014/main" val="20017"/>
                    </a:ext>
                  </a:extLst>
                </a:gridCol>
                <a:gridCol w="129396">
                  <a:extLst>
                    <a:ext uri="{9D8B030D-6E8A-4147-A177-3AD203B41FA5}">
                      <a16:colId xmlns="" xmlns:a16="http://schemas.microsoft.com/office/drawing/2014/main" val="20018"/>
                    </a:ext>
                  </a:extLst>
                </a:gridCol>
                <a:gridCol w="129396">
                  <a:extLst>
                    <a:ext uri="{9D8B030D-6E8A-4147-A177-3AD203B41FA5}">
                      <a16:colId xmlns="" xmlns:a16="http://schemas.microsoft.com/office/drawing/2014/main" val="20019"/>
                    </a:ext>
                  </a:extLst>
                </a:gridCol>
                <a:gridCol w="129396">
                  <a:extLst>
                    <a:ext uri="{9D8B030D-6E8A-4147-A177-3AD203B41FA5}">
                      <a16:colId xmlns="" xmlns:a16="http://schemas.microsoft.com/office/drawing/2014/main" val="20020"/>
                    </a:ext>
                  </a:extLst>
                </a:gridCol>
                <a:gridCol w="129396">
                  <a:extLst>
                    <a:ext uri="{9D8B030D-6E8A-4147-A177-3AD203B41FA5}">
                      <a16:colId xmlns="" xmlns:a16="http://schemas.microsoft.com/office/drawing/2014/main" val="20021"/>
                    </a:ext>
                  </a:extLst>
                </a:gridCol>
                <a:gridCol w="129396">
                  <a:extLst>
                    <a:ext uri="{9D8B030D-6E8A-4147-A177-3AD203B41FA5}">
                      <a16:colId xmlns="" xmlns:a16="http://schemas.microsoft.com/office/drawing/2014/main" val="20022"/>
                    </a:ext>
                  </a:extLst>
                </a:gridCol>
                <a:gridCol w="129396">
                  <a:extLst>
                    <a:ext uri="{9D8B030D-6E8A-4147-A177-3AD203B41FA5}">
                      <a16:colId xmlns="" xmlns:a16="http://schemas.microsoft.com/office/drawing/2014/main" val="20023"/>
                    </a:ext>
                  </a:extLst>
                </a:gridCol>
                <a:gridCol w="129396">
                  <a:extLst>
                    <a:ext uri="{9D8B030D-6E8A-4147-A177-3AD203B41FA5}">
                      <a16:colId xmlns="" xmlns:a16="http://schemas.microsoft.com/office/drawing/2014/main" val="20024"/>
                    </a:ext>
                  </a:extLst>
                </a:gridCol>
                <a:gridCol w="129396">
                  <a:extLst>
                    <a:ext uri="{9D8B030D-6E8A-4147-A177-3AD203B41FA5}">
                      <a16:colId xmlns="" xmlns:a16="http://schemas.microsoft.com/office/drawing/2014/main" val="20025"/>
                    </a:ext>
                  </a:extLst>
                </a:gridCol>
                <a:gridCol w="129396">
                  <a:extLst>
                    <a:ext uri="{9D8B030D-6E8A-4147-A177-3AD203B41FA5}">
                      <a16:colId xmlns="" xmlns:a16="http://schemas.microsoft.com/office/drawing/2014/main" val="20026"/>
                    </a:ext>
                  </a:extLst>
                </a:gridCol>
                <a:gridCol w="129396">
                  <a:extLst>
                    <a:ext uri="{9D8B030D-6E8A-4147-A177-3AD203B41FA5}">
                      <a16:colId xmlns="" xmlns:a16="http://schemas.microsoft.com/office/drawing/2014/main" val="20027"/>
                    </a:ext>
                  </a:extLst>
                </a:gridCol>
                <a:gridCol w="129396">
                  <a:extLst>
                    <a:ext uri="{9D8B030D-6E8A-4147-A177-3AD203B41FA5}">
                      <a16:colId xmlns="" xmlns:a16="http://schemas.microsoft.com/office/drawing/2014/main" val="20028"/>
                    </a:ext>
                  </a:extLst>
                </a:gridCol>
                <a:gridCol w="129396">
                  <a:extLst>
                    <a:ext uri="{9D8B030D-6E8A-4147-A177-3AD203B41FA5}">
                      <a16:colId xmlns="" xmlns:a16="http://schemas.microsoft.com/office/drawing/2014/main" val="20029"/>
                    </a:ext>
                  </a:extLst>
                </a:gridCol>
                <a:gridCol w="129396">
                  <a:extLst>
                    <a:ext uri="{9D8B030D-6E8A-4147-A177-3AD203B41FA5}">
                      <a16:colId xmlns="" xmlns:a16="http://schemas.microsoft.com/office/drawing/2014/main" val="20030"/>
                    </a:ext>
                  </a:extLst>
                </a:gridCol>
                <a:gridCol w="129396">
                  <a:extLst>
                    <a:ext uri="{9D8B030D-6E8A-4147-A177-3AD203B41FA5}">
                      <a16:colId xmlns="" xmlns:a16="http://schemas.microsoft.com/office/drawing/2014/main" val="20031"/>
                    </a:ext>
                  </a:extLst>
                </a:gridCol>
                <a:gridCol w="129396">
                  <a:extLst>
                    <a:ext uri="{9D8B030D-6E8A-4147-A177-3AD203B41FA5}">
                      <a16:colId xmlns="" xmlns:a16="http://schemas.microsoft.com/office/drawing/2014/main" val="20032"/>
                    </a:ext>
                  </a:extLst>
                </a:gridCol>
                <a:gridCol w="129396">
                  <a:extLst>
                    <a:ext uri="{9D8B030D-6E8A-4147-A177-3AD203B41FA5}">
                      <a16:colId xmlns="" xmlns:a16="http://schemas.microsoft.com/office/drawing/2014/main" val="20033"/>
                    </a:ext>
                  </a:extLst>
                </a:gridCol>
                <a:gridCol w="129396">
                  <a:extLst>
                    <a:ext uri="{9D8B030D-6E8A-4147-A177-3AD203B41FA5}">
                      <a16:colId xmlns="" xmlns:a16="http://schemas.microsoft.com/office/drawing/2014/main" val="20034"/>
                    </a:ext>
                  </a:extLst>
                </a:gridCol>
                <a:gridCol w="129396">
                  <a:extLst>
                    <a:ext uri="{9D8B030D-6E8A-4147-A177-3AD203B41FA5}">
                      <a16:colId xmlns="" xmlns:a16="http://schemas.microsoft.com/office/drawing/2014/main" val="20035"/>
                    </a:ext>
                  </a:extLst>
                </a:gridCol>
                <a:gridCol w="129396">
                  <a:extLst>
                    <a:ext uri="{9D8B030D-6E8A-4147-A177-3AD203B41FA5}">
                      <a16:colId xmlns="" xmlns:a16="http://schemas.microsoft.com/office/drawing/2014/main" val="20036"/>
                    </a:ext>
                  </a:extLst>
                </a:gridCol>
                <a:gridCol w="129396">
                  <a:extLst>
                    <a:ext uri="{9D8B030D-6E8A-4147-A177-3AD203B41FA5}">
                      <a16:colId xmlns="" xmlns:a16="http://schemas.microsoft.com/office/drawing/2014/main" val="20037"/>
                    </a:ext>
                  </a:extLst>
                </a:gridCol>
                <a:gridCol w="129396">
                  <a:extLst>
                    <a:ext uri="{9D8B030D-6E8A-4147-A177-3AD203B41FA5}">
                      <a16:colId xmlns="" xmlns:a16="http://schemas.microsoft.com/office/drawing/2014/main" val="20038"/>
                    </a:ext>
                  </a:extLst>
                </a:gridCol>
                <a:gridCol w="129396">
                  <a:extLst>
                    <a:ext uri="{9D8B030D-6E8A-4147-A177-3AD203B41FA5}">
                      <a16:colId xmlns="" xmlns:a16="http://schemas.microsoft.com/office/drawing/2014/main" val="20039"/>
                    </a:ext>
                  </a:extLst>
                </a:gridCol>
                <a:gridCol w="129396">
                  <a:extLst>
                    <a:ext uri="{9D8B030D-6E8A-4147-A177-3AD203B41FA5}">
                      <a16:colId xmlns="" xmlns:a16="http://schemas.microsoft.com/office/drawing/2014/main" val="20040"/>
                    </a:ext>
                  </a:extLst>
                </a:gridCol>
                <a:gridCol w="129396">
                  <a:extLst>
                    <a:ext uri="{9D8B030D-6E8A-4147-A177-3AD203B41FA5}">
                      <a16:colId xmlns="" xmlns:a16="http://schemas.microsoft.com/office/drawing/2014/main" val="20041"/>
                    </a:ext>
                  </a:extLst>
                </a:gridCol>
                <a:gridCol w="129396">
                  <a:extLst>
                    <a:ext uri="{9D8B030D-6E8A-4147-A177-3AD203B41FA5}">
                      <a16:colId xmlns="" xmlns:a16="http://schemas.microsoft.com/office/drawing/2014/main" val="20042"/>
                    </a:ext>
                  </a:extLst>
                </a:gridCol>
                <a:gridCol w="129396">
                  <a:extLst>
                    <a:ext uri="{9D8B030D-6E8A-4147-A177-3AD203B41FA5}">
                      <a16:colId xmlns="" xmlns:a16="http://schemas.microsoft.com/office/drawing/2014/main" val="20043"/>
                    </a:ext>
                  </a:extLst>
                </a:gridCol>
                <a:gridCol w="129396">
                  <a:extLst>
                    <a:ext uri="{9D8B030D-6E8A-4147-A177-3AD203B41FA5}">
                      <a16:colId xmlns="" xmlns:a16="http://schemas.microsoft.com/office/drawing/2014/main" val="20044"/>
                    </a:ext>
                  </a:extLst>
                </a:gridCol>
                <a:gridCol w="129396">
                  <a:extLst>
                    <a:ext uri="{9D8B030D-6E8A-4147-A177-3AD203B41FA5}">
                      <a16:colId xmlns="" xmlns:a16="http://schemas.microsoft.com/office/drawing/2014/main" val="20045"/>
                    </a:ext>
                  </a:extLst>
                </a:gridCol>
                <a:gridCol w="129396">
                  <a:extLst>
                    <a:ext uri="{9D8B030D-6E8A-4147-A177-3AD203B41FA5}">
                      <a16:colId xmlns="" xmlns:a16="http://schemas.microsoft.com/office/drawing/2014/main" val="20046"/>
                    </a:ext>
                  </a:extLst>
                </a:gridCol>
                <a:gridCol w="129396">
                  <a:extLst>
                    <a:ext uri="{9D8B030D-6E8A-4147-A177-3AD203B41FA5}">
                      <a16:colId xmlns="" xmlns:a16="http://schemas.microsoft.com/office/drawing/2014/main" val="20047"/>
                    </a:ext>
                  </a:extLst>
                </a:gridCol>
                <a:gridCol w="129396">
                  <a:extLst>
                    <a:ext uri="{9D8B030D-6E8A-4147-A177-3AD203B41FA5}">
                      <a16:colId xmlns="" xmlns:a16="http://schemas.microsoft.com/office/drawing/2014/main" val="20048"/>
                    </a:ext>
                  </a:extLst>
                </a:gridCol>
                <a:gridCol w="129396">
                  <a:extLst>
                    <a:ext uri="{9D8B030D-6E8A-4147-A177-3AD203B41FA5}">
                      <a16:colId xmlns="" xmlns:a16="http://schemas.microsoft.com/office/drawing/2014/main" val="20049"/>
                    </a:ext>
                  </a:extLst>
                </a:gridCol>
                <a:gridCol w="129396">
                  <a:extLst>
                    <a:ext uri="{9D8B030D-6E8A-4147-A177-3AD203B41FA5}">
                      <a16:colId xmlns="" xmlns:a16="http://schemas.microsoft.com/office/drawing/2014/main" val="20050"/>
                    </a:ext>
                  </a:extLst>
                </a:gridCol>
                <a:gridCol w="129396">
                  <a:extLst>
                    <a:ext uri="{9D8B030D-6E8A-4147-A177-3AD203B41FA5}">
                      <a16:colId xmlns="" xmlns:a16="http://schemas.microsoft.com/office/drawing/2014/main" val="20051"/>
                    </a:ext>
                  </a:extLst>
                </a:gridCol>
                <a:gridCol w="129396">
                  <a:extLst>
                    <a:ext uri="{9D8B030D-6E8A-4147-A177-3AD203B41FA5}">
                      <a16:colId xmlns="" xmlns:a16="http://schemas.microsoft.com/office/drawing/2014/main" val="20052"/>
                    </a:ext>
                  </a:extLst>
                </a:gridCol>
                <a:gridCol w="129396">
                  <a:extLst>
                    <a:ext uri="{9D8B030D-6E8A-4147-A177-3AD203B41FA5}">
                      <a16:colId xmlns="" xmlns:a16="http://schemas.microsoft.com/office/drawing/2014/main" val="20053"/>
                    </a:ext>
                  </a:extLst>
                </a:gridCol>
                <a:gridCol w="129396">
                  <a:extLst>
                    <a:ext uri="{9D8B030D-6E8A-4147-A177-3AD203B41FA5}">
                      <a16:colId xmlns="" xmlns:a16="http://schemas.microsoft.com/office/drawing/2014/main" val="20054"/>
                    </a:ext>
                  </a:extLst>
                </a:gridCol>
                <a:gridCol w="129396">
                  <a:extLst>
                    <a:ext uri="{9D8B030D-6E8A-4147-A177-3AD203B41FA5}">
                      <a16:colId xmlns="" xmlns:a16="http://schemas.microsoft.com/office/drawing/2014/main" val="20055"/>
                    </a:ext>
                  </a:extLst>
                </a:gridCol>
                <a:gridCol w="129396">
                  <a:extLst>
                    <a:ext uri="{9D8B030D-6E8A-4147-A177-3AD203B41FA5}">
                      <a16:colId xmlns="" xmlns:a16="http://schemas.microsoft.com/office/drawing/2014/main" val="20056"/>
                    </a:ext>
                  </a:extLst>
                </a:gridCol>
                <a:gridCol w="129396">
                  <a:extLst>
                    <a:ext uri="{9D8B030D-6E8A-4147-A177-3AD203B41FA5}">
                      <a16:colId xmlns="" xmlns:a16="http://schemas.microsoft.com/office/drawing/2014/main" val="20057"/>
                    </a:ext>
                  </a:extLst>
                </a:gridCol>
                <a:gridCol w="129396">
                  <a:extLst>
                    <a:ext uri="{9D8B030D-6E8A-4147-A177-3AD203B41FA5}">
                      <a16:colId xmlns="" xmlns:a16="http://schemas.microsoft.com/office/drawing/2014/main" val="20058"/>
                    </a:ext>
                  </a:extLst>
                </a:gridCol>
                <a:gridCol w="129396">
                  <a:extLst>
                    <a:ext uri="{9D8B030D-6E8A-4147-A177-3AD203B41FA5}">
                      <a16:colId xmlns="" xmlns:a16="http://schemas.microsoft.com/office/drawing/2014/main" val="20059"/>
                    </a:ext>
                  </a:extLst>
                </a:gridCol>
                <a:gridCol w="129396">
                  <a:extLst>
                    <a:ext uri="{9D8B030D-6E8A-4147-A177-3AD203B41FA5}">
                      <a16:colId xmlns="" xmlns:a16="http://schemas.microsoft.com/office/drawing/2014/main" val="20060"/>
                    </a:ext>
                  </a:extLst>
                </a:gridCol>
              </a:tblGrid>
              <a:tr h="299620">
                <a:tc rowSpan="2">
                  <a:txBody>
                    <a:bodyPr/>
                    <a:lstStyle/>
                    <a:p>
                      <a:pPr algn="ctr" fontAlgn="ctr"/>
                      <a:r>
                        <a:rPr lang="en-US" altLang="ja-JP" sz="1600" b="1" i="0" u="none" strike="noStrike" dirty="0">
                          <a:solidFill>
                            <a:srgbClr val="000000"/>
                          </a:solidFill>
                          <a:effectLst/>
                          <a:latin typeface="+mn-lt"/>
                        </a:rPr>
                        <a:t>Wavelength</a:t>
                      </a:r>
                      <a:endParaRPr lang="ja-JP" altLang="en-US" sz="16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ctr"/>
                      <a:r>
                        <a:rPr lang="fr-FR" sz="1600" b="1" i="0" u="none" strike="noStrike" dirty="0">
                          <a:solidFill>
                            <a:srgbClr val="000000"/>
                          </a:solidFill>
                          <a:effectLst/>
                          <a:latin typeface="+mn-lt"/>
                        </a:rPr>
                        <a:t>400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dirty="0">
                          <a:solidFill>
                            <a:srgbClr val="000000"/>
                          </a:solidFill>
                          <a:effectLst/>
                          <a:latin typeface="+mn-lt"/>
                        </a:rPr>
                        <a:t>500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a:solidFill>
                            <a:srgbClr val="000000"/>
                          </a:solidFill>
                          <a:effectLst/>
                          <a:latin typeface="+mn-lt"/>
                        </a:rPr>
                        <a:t>600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dirty="0">
                          <a:solidFill>
                            <a:srgbClr val="000000"/>
                          </a:solidFill>
                          <a:effectLst/>
                          <a:latin typeface="+mn-lt"/>
                        </a:rPr>
                        <a:t>700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dirty="0">
                          <a:solidFill>
                            <a:srgbClr val="000000"/>
                          </a:solidFill>
                          <a:effectLst/>
                          <a:latin typeface="+mn-lt"/>
                        </a:rPr>
                        <a:t>800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ctr" fontAlgn="ctr"/>
                      <a:r>
                        <a:rPr lang="fr-FR" sz="1600" b="1" i="0" u="none" strike="noStrike">
                          <a:solidFill>
                            <a:srgbClr val="000000"/>
                          </a:solidFill>
                          <a:effectLst/>
                          <a:latin typeface="+mn-lt"/>
                        </a:rPr>
                        <a:t>900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04436">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552323311"/>
              </p:ext>
            </p:extLst>
          </p:nvPr>
        </p:nvGraphicFramePr>
        <p:xfrm>
          <a:off x="118630" y="3378722"/>
          <a:ext cx="8928992" cy="842366"/>
        </p:xfrm>
        <a:graphic>
          <a:graphicData uri="http://schemas.openxmlformats.org/drawingml/2006/table">
            <a:tbl>
              <a:tblPr/>
              <a:tblGrid>
                <a:gridCol w="1165232">
                  <a:extLst>
                    <a:ext uri="{9D8B030D-6E8A-4147-A177-3AD203B41FA5}">
                      <a16:colId xmlns="" xmlns:a16="http://schemas.microsoft.com/office/drawing/2014/main" val="20000"/>
                    </a:ext>
                  </a:extLst>
                </a:gridCol>
                <a:gridCol w="129396">
                  <a:extLst>
                    <a:ext uri="{9D8B030D-6E8A-4147-A177-3AD203B41FA5}">
                      <a16:colId xmlns="" xmlns:a16="http://schemas.microsoft.com/office/drawing/2014/main" val="20001"/>
                    </a:ext>
                  </a:extLst>
                </a:gridCol>
                <a:gridCol w="129396">
                  <a:extLst>
                    <a:ext uri="{9D8B030D-6E8A-4147-A177-3AD203B41FA5}">
                      <a16:colId xmlns="" xmlns:a16="http://schemas.microsoft.com/office/drawing/2014/main" val="20002"/>
                    </a:ext>
                  </a:extLst>
                </a:gridCol>
                <a:gridCol w="129396">
                  <a:extLst>
                    <a:ext uri="{9D8B030D-6E8A-4147-A177-3AD203B41FA5}">
                      <a16:colId xmlns="" xmlns:a16="http://schemas.microsoft.com/office/drawing/2014/main" val="20003"/>
                    </a:ext>
                  </a:extLst>
                </a:gridCol>
                <a:gridCol w="129396">
                  <a:extLst>
                    <a:ext uri="{9D8B030D-6E8A-4147-A177-3AD203B41FA5}">
                      <a16:colId xmlns="" xmlns:a16="http://schemas.microsoft.com/office/drawing/2014/main" val="20004"/>
                    </a:ext>
                  </a:extLst>
                </a:gridCol>
                <a:gridCol w="129396">
                  <a:extLst>
                    <a:ext uri="{9D8B030D-6E8A-4147-A177-3AD203B41FA5}">
                      <a16:colId xmlns="" xmlns:a16="http://schemas.microsoft.com/office/drawing/2014/main" val="20005"/>
                    </a:ext>
                  </a:extLst>
                </a:gridCol>
                <a:gridCol w="129396">
                  <a:extLst>
                    <a:ext uri="{9D8B030D-6E8A-4147-A177-3AD203B41FA5}">
                      <a16:colId xmlns="" xmlns:a16="http://schemas.microsoft.com/office/drawing/2014/main" val="20006"/>
                    </a:ext>
                  </a:extLst>
                </a:gridCol>
                <a:gridCol w="129396">
                  <a:extLst>
                    <a:ext uri="{9D8B030D-6E8A-4147-A177-3AD203B41FA5}">
                      <a16:colId xmlns="" xmlns:a16="http://schemas.microsoft.com/office/drawing/2014/main" val="20007"/>
                    </a:ext>
                  </a:extLst>
                </a:gridCol>
                <a:gridCol w="129396">
                  <a:extLst>
                    <a:ext uri="{9D8B030D-6E8A-4147-A177-3AD203B41FA5}">
                      <a16:colId xmlns="" xmlns:a16="http://schemas.microsoft.com/office/drawing/2014/main" val="20008"/>
                    </a:ext>
                  </a:extLst>
                </a:gridCol>
                <a:gridCol w="129396">
                  <a:extLst>
                    <a:ext uri="{9D8B030D-6E8A-4147-A177-3AD203B41FA5}">
                      <a16:colId xmlns="" xmlns:a16="http://schemas.microsoft.com/office/drawing/2014/main" val="20009"/>
                    </a:ext>
                  </a:extLst>
                </a:gridCol>
                <a:gridCol w="129396">
                  <a:extLst>
                    <a:ext uri="{9D8B030D-6E8A-4147-A177-3AD203B41FA5}">
                      <a16:colId xmlns="" xmlns:a16="http://schemas.microsoft.com/office/drawing/2014/main" val="20010"/>
                    </a:ext>
                  </a:extLst>
                </a:gridCol>
                <a:gridCol w="129396">
                  <a:extLst>
                    <a:ext uri="{9D8B030D-6E8A-4147-A177-3AD203B41FA5}">
                      <a16:colId xmlns="" xmlns:a16="http://schemas.microsoft.com/office/drawing/2014/main" val="20011"/>
                    </a:ext>
                  </a:extLst>
                </a:gridCol>
                <a:gridCol w="129396">
                  <a:extLst>
                    <a:ext uri="{9D8B030D-6E8A-4147-A177-3AD203B41FA5}">
                      <a16:colId xmlns="" xmlns:a16="http://schemas.microsoft.com/office/drawing/2014/main" val="20012"/>
                    </a:ext>
                  </a:extLst>
                </a:gridCol>
                <a:gridCol w="129396">
                  <a:extLst>
                    <a:ext uri="{9D8B030D-6E8A-4147-A177-3AD203B41FA5}">
                      <a16:colId xmlns="" xmlns:a16="http://schemas.microsoft.com/office/drawing/2014/main" val="20013"/>
                    </a:ext>
                  </a:extLst>
                </a:gridCol>
                <a:gridCol w="129396">
                  <a:extLst>
                    <a:ext uri="{9D8B030D-6E8A-4147-A177-3AD203B41FA5}">
                      <a16:colId xmlns="" xmlns:a16="http://schemas.microsoft.com/office/drawing/2014/main" val="20014"/>
                    </a:ext>
                  </a:extLst>
                </a:gridCol>
                <a:gridCol w="129396">
                  <a:extLst>
                    <a:ext uri="{9D8B030D-6E8A-4147-A177-3AD203B41FA5}">
                      <a16:colId xmlns="" xmlns:a16="http://schemas.microsoft.com/office/drawing/2014/main" val="20015"/>
                    </a:ext>
                  </a:extLst>
                </a:gridCol>
                <a:gridCol w="129396">
                  <a:extLst>
                    <a:ext uri="{9D8B030D-6E8A-4147-A177-3AD203B41FA5}">
                      <a16:colId xmlns="" xmlns:a16="http://schemas.microsoft.com/office/drawing/2014/main" val="20016"/>
                    </a:ext>
                  </a:extLst>
                </a:gridCol>
                <a:gridCol w="129396">
                  <a:extLst>
                    <a:ext uri="{9D8B030D-6E8A-4147-A177-3AD203B41FA5}">
                      <a16:colId xmlns="" xmlns:a16="http://schemas.microsoft.com/office/drawing/2014/main" val="20017"/>
                    </a:ext>
                  </a:extLst>
                </a:gridCol>
                <a:gridCol w="129396">
                  <a:extLst>
                    <a:ext uri="{9D8B030D-6E8A-4147-A177-3AD203B41FA5}">
                      <a16:colId xmlns="" xmlns:a16="http://schemas.microsoft.com/office/drawing/2014/main" val="20018"/>
                    </a:ext>
                  </a:extLst>
                </a:gridCol>
                <a:gridCol w="129396">
                  <a:extLst>
                    <a:ext uri="{9D8B030D-6E8A-4147-A177-3AD203B41FA5}">
                      <a16:colId xmlns="" xmlns:a16="http://schemas.microsoft.com/office/drawing/2014/main" val="20019"/>
                    </a:ext>
                  </a:extLst>
                </a:gridCol>
                <a:gridCol w="129396">
                  <a:extLst>
                    <a:ext uri="{9D8B030D-6E8A-4147-A177-3AD203B41FA5}">
                      <a16:colId xmlns="" xmlns:a16="http://schemas.microsoft.com/office/drawing/2014/main" val="20020"/>
                    </a:ext>
                  </a:extLst>
                </a:gridCol>
                <a:gridCol w="129396">
                  <a:extLst>
                    <a:ext uri="{9D8B030D-6E8A-4147-A177-3AD203B41FA5}">
                      <a16:colId xmlns="" xmlns:a16="http://schemas.microsoft.com/office/drawing/2014/main" val="20021"/>
                    </a:ext>
                  </a:extLst>
                </a:gridCol>
                <a:gridCol w="129396">
                  <a:extLst>
                    <a:ext uri="{9D8B030D-6E8A-4147-A177-3AD203B41FA5}">
                      <a16:colId xmlns="" xmlns:a16="http://schemas.microsoft.com/office/drawing/2014/main" val="20022"/>
                    </a:ext>
                  </a:extLst>
                </a:gridCol>
                <a:gridCol w="129396">
                  <a:extLst>
                    <a:ext uri="{9D8B030D-6E8A-4147-A177-3AD203B41FA5}">
                      <a16:colId xmlns="" xmlns:a16="http://schemas.microsoft.com/office/drawing/2014/main" val="20023"/>
                    </a:ext>
                  </a:extLst>
                </a:gridCol>
                <a:gridCol w="129396">
                  <a:extLst>
                    <a:ext uri="{9D8B030D-6E8A-4147-A177-3AD203B41FA5}">
                      <a16:colId xmlns="" xmlns:a16="http://schemas.microsoft.com/office/drawing/2014/main" val="20024"/>
                    </a:ext>
                  </a:extLst>
                </a:gridCol>
                <a:gridCol w="129396">
                  <a:extLst>
                    <a:ext uri="{9D8B030D-6E8A-4147-A177-3AD203B41FA5}">
                      <a16:colId xmlns="" xmlns:a16="http://schemas.microsoft.com/office/drawing/2014/main" val="20025"/>
                    </a:ext>
                  </a:extLst>
                </a:gridCol>
                <a:gridCol w="129396">
                  <a:extLst>
                    <a:ext uri="{9D8B030D-6E8A-4147-A177-3AD203B41FA5}">
                      <a16:colId xmlns="" xmlns:a16="http://schemas.microsoft.com/office/drawing/2014/main" val="20026"/>
                    </a:ext>
                  </a:extLst>
                </a:gridCol>
                <a:gridCol w="129396">
                  <a:extLst>
                    <a:ext uri="{9D8B030D-6E8A-4147-A177-3AD203B41FA5}">
                      <a16:colId xmlns="" xmlns:a16="http://schemas.microsoft.com/office/drawing/2014/main" val="20027"/>
                    </a:ext>
                  </a:extLst>
                </a:gridCol>
                <a:gridCol w="129396">
                  <a:extLst>
                    <a:ext uri="{9D8B030D-6E8A-4147-A177-3AD203B41FA5}">
                      <a16:colId xmlns="" xmlns:a16="http://schemas.microsoft.com/office/drawing/2014/main" val="20028"/>
                    </a:ext>
                  </a:extLst>
                </a:gridCol>
                <a:gridCol w="129396">
                  <a:extLst>
                    <a:ext uri="{9D8B030D-6E8A-4147-A177-3AD203B41FA5}">
                      <a16:colId xmlns="" xmlns:a16="http://schemas.microsoft.com/office/drawing/2014/main" val="20029"/>
                    </a:ext>
                  </a:extLst>
                </a:gridCol>
                <a:gridCol w="129396">
                  <a:extLst>
                    <a:ext uri="{9D8B030D-6E8A-4147-A177-3AD203B41FA5}">
                      <a16:colId xmlns="" xmlns:a16="http://schemas.microsoft.com/office/drawing/2014/main" val="20030"/>
                    </a:ext>
                  </a:extLst>
                </a:gridCol>
                <a:gridCol w="129396">
                  <a:extLst>
                    <a:ext uri="{9D8B030D-6E8A-4147-A177-3AD203B41FA5}">
                      <a16:colId xmlns="" xmlns:a16="http://schemas.microsoft.com/office/drawing/2014/main" val="20031"/>
                    </a:ext>
                  </a:extLst>
                </a:gridCol>
                <a:gridCol w="129396">
                  <a:extLst>
                    <a:ext uri="{9D8B030D-6E8A-4147-A177-3AD203B41FA5}">
                      <a16:colId xmlns="" xmlns:a16="http://schemas.microsoft.com/office/drawing/2014/main" val="20032"/>
                    </a:ext>
                  </a:extLst>
                </a:gridCol>
                <a:gridCol w="129396">
                  <a:extLst>
                    <a:ext uri="{9D8B030D-6E8A-4147-A177-3AD203B41FA5}">
                      <a16:colId xmlns="" xmlns:a16="http://schemas.microsoft.com/office/drawing/2014/main" val="20033"/>
                    </a:ext>
                  </a:extLst>
                </a:gridCol>
                <a:gridCol w="129396">
                  <a:extLst>
                    <a:ext uri="{9D8B030D-6E8A-4147-A177-3AD203B41FA5}">
                      <a16:colId xmlns="" xmlns:a16="http://schemas.microsoft.com/office/drawing/2014/main" val="20034"/>
                    </a:ext>
                  </a:extLst>
                </a:gridCol>
                <a:gridCol w="129396">
                  <a:extLst>
                    <a:ext uri="{9D8B030D-6E8A-4147-A177-3AD203B41FA5}">
                      <a16:colId xmlns="" xmlns:a16="http://schemas.microsoft.com/office/drawing/2014/main" val="20035"/>
                    </a:ext>
                  </a:extLst>
                </a:gridCol>
                <a:gridCol w="129396">
                  <a:extLst>
                    <a:ext uri="{9D8B030D-6E8A-4147-A177-3AD203B41FA5}">
                      <a16:colId xmlns="" xmlns:a16="http://schemas.microsoft.com/office/drawing/2014/main" val="20036"/>
                    </a:ext>
                  </a:extLst>
                </a:gridCol>
                <a:gridCol w="129396">
                  <a:extLst>
                    <a:ext uri="{9D8B030D-6E8A-4147-A177-3AD203B41FA5}">
                      <a16:colId xmlns="" xmlns:a16="http://schemas.microsoft.com/office/drawing/2014/main" val="20037"/>
                    </a:ext>
                  </a:extLst>
                </a:gridCol>
                <a:gridCol w="129396">
                  <a:extLst>
                    <a:ext uri="{9D8B030D-6E8A-4147-A177-3AD203B41FA5}">
                      <a16:colId xmlns="" xmlns:a16="http://schemas.microsoft.com/office/drawing/2014/main" val="20038"/>
                    </a:ext>
                  </a:extLst>
                </a:gridCol>
                <a:gridCol w="129396">
                  <a:extLst>
                    <a:ext uri="{9D8B030D-6E8A-4147-A177-3AD203B41FA5}">
                      <a16:colId xmlns="" xmlns:a16="http://schemas.microsoft.com/office/drawing/2014/main" val="20039"/>
                    </a:ext>
                  </a:extLst>
                </a:gridCol>
                <a:gridCol w="129396">
                  <a:extLst>
                    <a:ext uri="{9D8B030D-6E8A-4147-A177-3AD203B41FA5}">
                      <a16:colId xmlns="" xmlns:a16="http://schemas.microsoft.com/office/drawing/2014/main" val="20040"/>
                    </a:ext>
                  </a:extLst>
                </a:gridCol>
                <a:gridCol w="129396">
                  <a:extLst>
                    <a:ext uri="{9D8B030D-6E8A-4147-A177-3AD203B41FA5}">
                      <a16:colId xmlns="" xmlns:a16="http://schemas.microsoft.com/office/drawing/2014/main" val="20041"/>
                    </a:ext>
                  </a:extLst>
                </a:gridCol>
                <a:gridCol w="129396">
                  <a:extLst>
                    <a:ext uri="{9D8B030D-6E8A-4147-A177-3AD203B41FA5}">
                      <a16:colId xmlns="" xmlns:a16="http://schemas.microsoft.com/office/drawing/2014/main" val="20042"/>
                    </a:ext>
                  </a:extLst>
                </a:gridCol>
                <a:gridCol w="129396">
                  <a:extLst>
                    <a:ext uri="{9D8B030D-6E8A-4147-A177-3AD203B41FA5}">
                      <a16:colId xmlns="" xmlns:a16="http://schemas.microsoft.com/office/drawing/2014/main" val="20043"/>
                    </a:ext>
                  </a:extLst>
                </a:gridCol>
                <a:gridCol w="129396">
                  <a:extLst>
                    <a:ext uri="{9D8B030D-6E8A-4147-A177-3AD203B41FA5}">
                      <a16:colId xmlns="" xmlns:a16="http://schemas.microsoft.com/office/drawing/2014/main" val="20044"/>
                    </a:ext>
                  </a:extLst>
                </a:gridCol>
                <a:gridCol w="129396">
                  <a:extLst>
                    <a:ext uri="{9D8B030D-6E8A-4147-A177-3AD203B41FA5}">
                      <a16:colId xmlns="" xmlns:a16="http://schemas.microsoft.com/office/drawing/2014/main" val="20045"/>
                    </a:ext>
                  </a:extLst>
                </a:gridCol>
                <a:gridCol w="129396">
                  <a:extLst>
                    <a:ext uri="{9D8B030D-6E8A-4147-A177-3AD203B41FA5}">
                      <a16:colId xmlns="" xmlns:a16="http://schemas.microsoft.com/office/drawing/2014/main" val="20046"/>
                    </a:ext>
                  </a:extLst>
                </a:gridCol>
                <a:gridCol w="129396">
                  <a:extLst>
                    <a:ext uri="{9D8B030D-6E8A-4147-A177-3AD203B41FA5}">
                      <a16:colId xmlns="" xmlns:a16="http://schemas.microsoft.com/office/drawing/2014/main" val="20047"/>
                    </a:ext>
                  </a:extLst>
                </a:gridCol>
                <a:gridCol w="129396">
                  <a:extLst>
                    <a:ext uri="{9D8B030D-6E8A-4147-A177-3AD203B41FA5}">
                      <a16:colId xmlns="" xmlns:a16="http://schemas.microsoft.com/office/drawing/2014/main" val="20048"/>
                    </a:ext>
                  </a:extLst>
                </a:gridCol>
                <a:gridCol w="129396">
                  <a:extLst>
                    <a:ext uri="{9D8B030D-6E8A-4147-A177-3AD203B41FA5}">
                      <a16:colId xmlns="" xmlns:a16="http://schemas.microsoft.com/office/drawing/2014/main" val="20049"/>
                    </a:ext>
                  </a:extLst>
                </a:gridCol>
                <a:gridCol w="129396">
                  <a:extLst>
                    <a:ext uri="{9D8B030D-6E8A-4147-A177-3AD203B41FA5}">
                      <a16:colId xmlns="" xmlns:a16="http://schemas.microsoft.com/office/drawing/2014/main" val="20050"/>
                    </a:ext>
                  </a:extLst>
                </a:gridCol>
                <a:gridCol w="129396">
                  <a:extLst>
                    <a:ext uri="{9D8B030D-6E8A-4147-A177-3AD203B41FA5}">
                      <a16:colId xmlns="" xmlns:a16="http://schemas.microsoft.com/office/drawing/2014/main" val="20051"/>
                    </a:ext>
                  </a:extLst>
                </a:gridCol>
                <a:gridCol w="129396">
                  <a:extLst>
                    <a:ext uri="{9D8B030D-6E8A-4147-A177-3AD203B41FA5}">
                      <a16:colId xmlns="" xmlns:a16="http://schemas.microsoft.com/office/drawing/2014/main" val="20052"/>
                    </a:ext>
                  </a:extLst>
                </a:gridCol>
                <a:gridCol w="129396">
                  <a:extLst>
                    <a:ext uri="{9D8B030D-6E8A-4147-A177-3AD203B41FA5}">
                      <a16:colId xmlns="" xmlns:a16="http://schemas.microsoft.com/office/drawing/2014/main" val="20053"/>
                    </a:ext>
                  </a:extLst>
                </a:gridCol>
                <a:gridCol w="129396">
                  <a:extLst>
                    <a:ext uri="{9D8B030D-6E8A-4147-A177-3AD203B41FA5}">
                      <a16:colId xmlns="" xmlns:a16="http://schemas.microsoft.com/office/drawing/2014/main" val="20054"/>
                    </a:ext>
                  </a:extLst>
                </a:gridCol>
                <a:gridCol w="129396">
                  <a:extLst>
                    <a:ext uri="{9D8B030D-6E8A-4147-A177-3AD203B41FA5}">
                      <a16:colId xmlns="" xmlns:a16="http://schemas.microsoft.com/office/drawing/2014/main" val="20055"/>
                    </a:ext>
                  </a:extLst>
                </a:gridCol>
                <a:gridCol w="129396">
                  <a:extLst>
                    <a:ext uri="{9D8B030D-6E8A-4147-A177-3AD203B41FA5}">
                      <a16:colId xmlns="" xmlns:a16="http://schemas.microsoft.com/office/drawing/2014/main" val="20056"/>
                    </a:ext>
                  </a:extLst>
                </a:gridCol>
                <a:gridCol w="129396">
                  <a:extLst>
                    <a:ext uri="{9D8B030D-6E8A-4147-A177-3AD203B41FA5}">
                      <a16:colId xmlns="" xmlns:a16="http://schemas.microsoft.com/office/drawing/2014/main" val="20057"/>
                    </a:ext>
                  </a:extLst>
                </a:gridCol>
                <a:gridCol w="129396">
                  <a:extLst>
                    <a:ext uri="{9D8B030D-6E8A-4147-A177-3AD203B41FA5}">
                      <a16:colId xmlns="" xmlns:a16="http://schemas.microsoft.com/office/drawing/2014/main" val="20058"/>
                    </a:ext>
                  </a:extLst>
                </a:gridCol>
                <a:gridCol w="129396">
                  <a:extLst>
                    <a:ext uri="{9D8B030D-6E8A-4147-A177-3AD203B41FA5}">
                      <a16:colId xmlns="" xmlns:a16="http://schemas.microsoft.com/office/drawing/2014/main" val="20059"/>
                    </a:ext>
                  </a:extLst>
                </a:gridCol>
                <a:gridCol w="129396">
                  <a:extLst>
                    <a:ext uri="{9D8B030D-6E8A-4147-A177-3AD203B41FA5}">
                      <a16:colId xmlns="" xmlns:a16="http://schemas.microsoft.com/office/drawing/2014/main" val="20060"/>
                    </a:ext>
                  </a:extLst>
                </a:gridCol>
              </a:tblGrid>
              <a:tr h="120338">
                <a:tc rowSpan="7">
                  <a:txBody>
                    <a:bodyPr/>
                    <a:lstStyle/>
                    <a:p>
                      <a:pPr algn="ctr" fontAlgn="ctr"/>
                      <a:r>
                        <a:rPr lang="en-US" altLang="ja-JP" sz="1800" b="1" i="0" u="none" strike="noStrike" dirty="0">
                          <a:solidFill>
                            <a:srgbClr val="000000"/>
                          </a:solidFill>
                          <a:effectLst/>
                          <a:latin typeface="+mn-lt"/>
                        </a:rPr>
                        <a:t>ALOS</a:t>
                      </a:r>
                    </a:p>
                    <a:p>
                      <a:pPr algn="ctr" fontAlgn="ctr"/>
                      <a:r>
                        <a:rPr lang="en-US" sz="1400" b="1" i="0" u="none" strike="noStrike" dirty="0">
                          <a:solidFill>
                            <a:srgbClr val="000000"/>
                          </a:solidFill>
                          <a:effectLst/>
                          <a:latin typeface="+mn-lt"/>
                        </a:rPr>
                        <a:t>PRISM</a:t>
                      </a:r>
                    </a:p>
                    <a:p>
                      <a:pPr algn="ctr" fontAlgn="ctr"/>
                      <a:r>
                        <a:rPr lang="en-US" sz="1400" b="1" i="0" u="none" strike="noStrike" dirty="0">
                          <a:solidFill>
                            <a:srgbClr val="000000"/>
                          </a:solidFill>
                          <a:effectLst/>
                          <a:latin typeface="+mn-lt"/>
                        </a:rPr>
                        <a:t>AVNIR-2</a:t>
                      </a:r>
                      <a:endParaRPr lang="fr-FR" sz="14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0338">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805400757"/>
              </p:ext>
            </p:extLst>
          </p:nvPr>
        </p:nvGraphicFramePr>
        <p:xfrm>
          <a:off x="118630" y="4553554"/>
          <a:ext cx="8918655" cy="1323718"/>
        </p:xfrm>
        <a:graphic>
          <a:graphicData uri="http://schemas.openxmlformats.org/drawingml/2006/table">
            <a:tbl>
              <a:tblPr/>
              <a:tblGrid>
                <a:gridCol w="1154895">
                  <a:extLst>
                    <a:ext uri="{9D8B030D-6E8A-4147-A177-3AD203B41FA5}">
                      <a16:colId xmlns="" xmlns:a16="http://schemas.microsoft.com/office/drawing/2014/main" val="20000"/>
                    </a:ext>
                  </a:extLst>
                </a:gridCol>
                <a:gridCol w="129396">
                  <a:extLst>
                    <a:ext uri="{9D8B030D-6E8A-4147-A177-3AD203B41FA5}">
                      <a16:colId xmlns="" xmlns:a16="http://schemas.microsoft.com/office/drawing/2014/main" val="20001"/>
                    </a:ext>
                  </a:extLst>
                </a:gridCol>
                <a:gridCol w="129396">
                  <a:extLst>
                    <a:ext uri="{9D8B030D-6E8A-4147-A177-3AD203B41FA5}">
                      <a16:colId xmlns="" xmlns:a16="http://schemas.microsoft.com/office/drawing/2014/main" val="20002"/>
                    </a:ext>
                  </a:extLst>
                </a:gridCol>
                <a:gridCol w="129396">
                  <a:extLst>
                    <a:ext uri="{9D8B030D-6E8A-4147-A177-3AD203B41FA5}">
                      <a16:colId xmlns="" xmlns:a16="http://schemas.microsoft.com/office/drawing/2014/main" val="20003"/>
                    </a:ext>
                  </a:extLst>
                </a:gridCol>
                <a:gridCol w="129396">
                  <a:extLst>
                    <a:ext uri="{9D8B030D-6E8A-4147-A177-3AD203B41FA5}">
                      <a16:colId xmlns="" xmlns:a16="http://schemas.microsoft.com/office/drawing/2014/main" val="20004"/>
                    </a:ext>
                  </a:extLst>
                </a:gridCol>
                <a:gridCol w="129396">
                  <a:extLst>
                    <a:ext uri="{9D8B030D-6E8A-4147-A177-3AD203B41FA5}">
                      <a16:colId xmlns="" xmlns:a16="http://schemas.microsoft.com/office/drawing/2014/main" val="20005"/>
                    </a:ext>
                  </a:extLst>
                </a:gridCol>
                <a:gridCol w="129396">
                  <a:extLst>
                    <a:ext uri="{9D8B030D-6E8A-4147-A177-3AD203B41FA5}">
                      <a16:colId xmlns="" xmlns:a16="http://schemas.microsoft.com/office/drawing/2014/main" val="20006"/>
                    </a:ext>
                  </a:extLst>
                </a:gridCol>
                <a:gridCol w="129396">
                  <a:extLst>
                    <a:ext uri="{9D8B030D-6E8A-4147-A177-3AD203B41FA5}">
                      <a16:colId xmlns="" xmlns:a16="http://schemas.microsoft.com/office/drawing/2014/main" val="20007"/>
                    </a:ext>
                  </a:extLst>
                </a:gridCol>
                <a:gridCol w="129396">
                  <a:extLst>
                    <a:ext uri="{9D8B030D-6E8A-4147-A177-3AD203B41FA5}">
                      <a16:colId xmlns="" xmlns:a16="http://schemas.microsoft.com/office/drawing/2014/main" val="20008"/>
                    </a:ext>
                  </a:extLst>
                </a:gridCol>
                <a:gridCol w="129396">
                  <a:extLst>
                    <a:ext uri="{9D8B030D-6E8A-4147-A177-3AD203B41FA5}">
                      <a16:colId xmlns="" xmlns:a16="http://schemas.microsoft.com/office/drawing/2014/main" val="20009"/>
                    </a:ext>
                  </a:extLst>
                </a:gridCol>
                <a:gridCol w="129396">
                  <a:extLst>
                    <a:ext uri="{9D8B030D-6E8A-4147-A177-3AD203B41FA5}">
                      <a16:colId xmlns="" xmlns:a16="http://schemas.microsoft.com/office/drawing/2014/main" val="20010"/>
                    </a:ext>
                  </a:extLst>
                </a:gridCol>
                <a:gridCol w="129396">
                  <a:extLst>
                    <a:ext uri="{9D8B030D-6E8A-4147-A177-3AD203B41FA5}">
                      <a16:colId xmlns="" xmlns:a16="http://schemas.microsoft.com/office/drawing/2014/main" val="20011"/>
                    </a:ext>
                  </a:extLst>
                </a:gridCol>
                <a:gridCol w="129396">
                  <a:extLst>
                    <a:ext uri="{9D8B030D-6E8A-4147-A177-3AD203B41FA5}">
                      <a16:colId xmlns="" xmlns:a16="http://schemas.microsoft.com/office/drawing/2014/main" val="20012"/>
                    </a:ext>
                  </a:extLst>
                </a:gridCol>
                <a:gridCol w="129396">
                  <a:extLst>
                    <a:ext uri="{9D8B030D-6E8A-4147-A177-3AD203B41FA5}">
                      <a16:colId xmlns="" xmlns:a16="http://schemas.microsoft.com/office/drawing/2014/main" val="20013"/>
                    </a:ext>
                  </a:extLst>
                </a:gridCol>
                <a:gridCol w="129396">
                  <a:extLst>
                    <a:ext uri="{9D8B030D-6E8A-4147-A177-3AD203B41FA5}">
                      <a16:colId xmlns="" xmlns:a16="http://schemas.microsoft.com/office/drawing/2014/main" val="20014"/>
                    </a:ext>
                  </a:extLst>
                </a:gridCol>
                <a:gridCol w="129396">
                  <a:extLst>
                    <a:ext uri="{9D8B030D-6E8A-4147-A177-3AD203B41FA5}">
                      <a16:colId xmlns="" xmlns:a16="http://schemas.microsoft.com/office/drawing/2014/main" val="20015"/>
                    </a:ext>
                  </a:extLst>
                </a:gridCol>
                <a:gridCol w="129396">
                  <a:extLst>
                    <a:ext uri="{9D8B030D-6E8A-4147-A177-3AD203B41FA5}">
                      <a16:colId xmlns="" xmlns:a16="http://schemas.microsoft.com/office/drawing/2014/main" val="20016"/>
                    </a:ext>
                  </a:extLst>
                </a:gridCol>
                <a:gridCol w="129396">
                  <a:extLst>
                    <a:ext uri="{9D8B030D-6E8A-4147-A177-3AD203B41FA5}">
                      <a16:colId xmlns="" xmlns:a16="http://schemas.microsoft.com/office/drawing/2014/main" val="20017"/>
                    </a:ext>
                  </a:extLst>
                </a:gridCol>
                <a:gridCol w="129396">
                  <a:extLst>
                    <a:ext uri="{9D8B030D-6E8A-4147-A177-3AD203B41FA5}">
                      <a16:colId xmlns="" xmlns:a16="http://schemas.microsoft.com/office/drawing/2014/main" val="20018"/>
                    </a:ext>
                  </a:extLst>
                </a:gridCol>
                <a:gridCol w="129396">
                  <a:extLst>
                    <a:ext uri="{9D8B030D-6E8A-4147-A177-3AD203B41FA5}">
                      <a16:colId xmlns="" xmlns:a16="http://schemas.microsoft.com/office/drawing/2014/main" val="20019"/>
                    </a:ext>
                  </a:extLst>
                </a:gridCol>
                <a:gridCol w="129396">
                  <a:extLst>
                    <a:ext uri="{9D8B030D-6E8A-4147-A177-3AD203B41FA5}">
                      <a16:colId xmlns="" xmlns:a16="http://schemas.microsoft.com/office/drawing/2014/main" val="20020"/>
                    </a:ext>
                  </a:extLst>
                </a:gridCol>
                <a:gridCol w="129396">
                  <a:extLst>
                    <a:ext uri="{9D8B030D-6E8A-4147-A177-3AD203B41FA5}">
                      <a16:colId xmlns="" xmlns:a16="http://schemas.microsoft.com/office/drawing/2014/main" val="20021"/>
                    </a:ext>
                  </a:extLst>
                </a:gridCol>
                <a:gridCol w="129396">
                  <a:extLst>
                    <a:ext uri="{9D8B030D-6E8A-4147-A177-3AD203B41FA5}">
                      <a16:colId xmlns="" xmlns:a16="http://schemas.microsoft.com/office/drawing/2014/main" val="20022"/>
                    </a:ext>
                  </a:extLst>
                </a:gridCol>
                <a:gridCol w="129396">
                  <a:extLst>
                    <a:ext uri="{9D8B030D-6E8A-4147-A177-3AD203B41FA5}">
                      <a16:colId xmlns="" xmlns:a16="http://schemas.microsoft.com/office/drawing/2014/main" val="20023"/>
                    </a:ext>
                  </a:extLst>
                </a:gridCol>
                <a:gridCol w="129396">
                  <a:extLst>
                    <a:ext uri="{9D8B030D-6E8A-4147-A177-3AD203B41FA5}">
                      <a16:colId xmlns="" xmlns:a16="http://schemas.microsoft.com/office/drawing/2014/main" val="20024"/>
                    </a:ext>
                  </a:extLst>
                </a:gridCol>
                <a:gridCol w="129396">
                  <a:extLst>
                    <a:ext uri="{9D8B030D-6E8A-4147-A177-3AD203B41FA5}">
                      <a16:colId xmlns="" xmlns:a16="http://schemas.microsoft.com/office/drawing/2014/main" val="20025"/>
                    </a:ext>
                  </a:extLst>
                </a:gridCol>
                <a:gridCol w="129396">
                  <a:extLst>
                    <a:ext uri="{9D8B030D-6E8A-4147-A177-3AD203B41FA5}">
                      <a16:colId xmlns="" xmlns:a16="http://schemas.microsoft.com/office/drawing/2014/main" val="20026"/>
                    </a:ext>
                  </a:extLst>
                </a:gridCol>
                <a:gridCol w="129396">
                  <a:extLst>
                    <a:ext uri="{9D8B030D-6E8A-4147-A177-3AD203B41FA5}">
                      <a16:colId xmlns="" xmlns:a16="http://schemas.microsoft.com/office/drawing/2014/main" val="20027"/>
                    </a:ext>
                  </a:extLst>
                </a:gridCol>
                <a:gridCol w="129396">
                  <a:extLst>
                    <a:ext uri="{9D8B030D-6E8A-4147-A177-3AD203B41FA5}">
                      <a16:colId xmlns="" xmlns:a16="http://schemas.microsoft.com/office/drawing/2014/main" val="20028"/>
                    </a:ext>
                  </a:extLst>
                </a:gridCol>
                <a:gridCol w="129396">
                  <a:extLst>
                    <a:ext uri="{9D8B030D-6E8A-4147-A177-3AD203B41FA5}">
                      <a16:colId xmlns="" xmlns:a16="http://schemas.microsoft.com/office/drawing/2014/main" val="20029"/>
                    </a:ext>
                  </a:extLst>
                </a:gridCol>
                <a:gridCol w="129396">
                  <a:extLst>
                    <a:ext uri="{9D8B030D-6E8A-4147-A177-3AD203B41FA5}">
                      <a16:colId xmlns="" xmlns:a16="http://schemas.microsoft.com/office/drawing/2014/main" val="20030"/>
                    </a:ext>
                  </a:extLst>
                </a:gridCol>
                <a:gridCol w="129396">
                  <a:extLst>
                    <a:ext uri="{9D8B030D-6E8A-4147-A177-3AD203B41FA5}">
                      <a16:colId xmlns="" xmlns:a16="http://schemas.microsoft.com/office/drawing/2014/main" val="20031"/>
                    </a:ext>
                  </a:extLst>
                </a:gridCol>
                <a:gridCol w="129396">
                  <a:extLst>
                    <a:ext uri="{9D8B030D-6E8A-4147-A177-3AD203B41FA5}">
                      <a16:colId xmlns="" xmlns:a16="http://schemas.microsoft.com/office/drawing/2014/main" val="20032"/>
                    </a:ext>
                  </a:extLst>
                </a:gridCol>
                <a:gridCol w="129396">
                  <a:extLst>
                    <a:ext uri="{9D8B030D-6E8A-4147-A177-3AD203B41FA5}">
                      <a16:colId xmlns="" xmlns:a16="http://schemas.microsoft.com/office/drawing/2014/main" val="20033"/>
                    </a:ext>
                  </a:extLst>
                </a:gridCol>
                <a:gridCol w="129396">
                  <a:extLst>
                    <a:ext uri="{9D8B030D-6E8A-4147-A177-3AD203B41FA5}">
                      <a16:colId xmlns="" xmlns:a16="http://schemas.microsoft.com/office/drawing/2014/main" val="20034"/>
                    </a:ext>
                  </a:extLst>
                </a:gridCol>
                <a:gridCol w="129396">
                  <a:extLst>
                    <a:ext uri="{9D8B030D-6E8A-4147-A177-3AD203B41FA5}">
                      <a16:colId xmlns="" xmlns:a16="http://schemas.microsoft.com/office/drawing/2014/main" val="20035"/>
                    </a:ext>
                  </a:extLst>
                </a:gridCol>
                <a:gridCol w="129396">
                  <a:extLst>
                    <a:ext uri="{9D8B030D-6E8A-4147-A177-3AD203B41FA5}">
                      <a16:colId xmlns="" xmlns:a16="http://schemas.microsoft.com/office/drawing/2014/main" val="20036"/>
                    </a:ext>
                  </a:extLst>
                </a:gridCol>
                <a:gridCol w="129396">
                  <a:extLst>
                    <a:ext uri="{9D8B030D-6E8A-4147-A177-3AD203B41FA5}">
                      <a16:colId xmlns="" xmlns:a16="http://schemas.microsoft.com/office/drawing/2014/main" val="20037"/>
                    </a:ext>
                  </a:extLst>
                </a:gridCol>
                <a:gridCol w="129396">
                  <a:extLst>
                    <a:ext uri="{9D8B030D-6E8A-4147-A177-3AD203B41FA5}">
                      <a16:colId xmlns="" xmlns:a16="http://schemas.microsoft.com/office/drawing/2014/main" val="20038"/>
                    </a:ext>
                  </a:extLst>
                </a:gridCol>
                <a:gridCol w="129396">
                  <a:extLst>
                    <a:ext uri="{9D8B030D-6E8A-4147-A177-3AD203B41FA5}">
                      <a16:colId xmlns="" xmlns:a16="http://schemas.microsoft.com/office/drawing/2014/main" val="20039"/>
                    </a:ext>
                  </a:extLst>
                </a:gridCol>
                <a:gridCol w="129396">
                  <a:extLst>
                    <a:ext uri="{9D8B030D-6E8A-4147-A177-3AD203B41FA5}">
                      <a16:colId xmlns="" xmlns:a16="http://schemas.microsoft.com/office/drawing/2014/main" val="20040"/>
                    </a:ext>
                  </a:extLst>
                </a:gridCol>
                <a:gridCol w="129396">
                  <a:extLst>
                    <a:ext uri="{9D8B030D-6E8A-4147-A177-3AD203B41FA5}">
                      <a16:colId xmlns="" xmlns:a16="http://schemas.microsoft.com/office/drawing/2014/main" val="20041"/>
                    </a:ext>
                  </a:extLst>
                </a:gridCol>
                <a:gridCol w="129396">
                  <a:extLst>
                    <a:ext uri="{9D8B030D-6E8A-4147-A177-3AD203B41FA5}">
                      <a16:colId xmlns="" xmlns:a16="http://schemas.microsoft.com/office/drawing/2014/main" val="20042"/>
                    </a:ext>
                  </a:extLst>
                </a:gridCol>
                <a:gridCol w="129396">
                  <a:extLst>
                    <a:ext uri="{9D8B030D-6E8A-4147-A177-3AD203B41FA5}">
                      <a16:colId xmlns="" xmlns:a16="http://schemas.microsoft.com/office/drawing/2014/main" val="20043"/>
                    </a:ext>
                  </a:extLst>
                </a:gridCol>
                <a:gridCol w="129396">
                  <a:extLst>
                    <a:ext uri="{9D8B030D-6E8A-4147-A177-3AD203B41FA5}">
                      <a16:colId xmlns="" xmlns:a16="http://schemas.microsoft.com/office/drawing/2014/main" val="20044"/>
                    </a:ext>
                  </a:extLst>
                </a:gridCol>
                <a:gridCol w="129396">
                  <a:extLst>
                    <a:ext uri="{9D8B030D-6E8A-4147-A177-3AD203B41FA5}">
                      <a16:colId xmlns="" xmlns:a16="http://schemas.microsoft.com/office/drawing/2014/main" val="20045"/>
                    </a:ext>
                  </a:extLst>
                </a:gridCol>
                <a:gridCol w="129396">
                  <a:extLst>
                    <a:ext uri="{9D8B030D-6E8A-4147-A177-3AD203B41FA5}">
                      <a16:colId xmlns="" xmlns:a16="http://schemas.microsoft.com/office/drawing/2014/main" val="20046"/>
                    </a:ext>
                  </a:extLst>
                </a:gridCol>
                <a:gridCol w="129396">
                  <a:extLst>
                    <a:ext uri="{9D8B030D-6E8A-4147-A177-3AD203B41FA5}">
                      <a16:colId xmlns="" xmlns:a16="http://schemas.microsoft.com/office/drawing/2014/main" val="20047"/>
                    </a:ext>
                  </a:extLst>
                </a:gridCol>
                <a:gridCol w="129396">
                  <a:extLst>
                    <a:ext uri="{9D8B030D-6E8A-4147-A177-3AD203B41FA5}">
                      <a16:colId xmlns="" xmlns:a16="http://schemas.microsoft.com/office/drawing/2014/main" val="20048"/>
                    </a:ext>
                  </a:extLst>
                </a:gridCol>
                <a:gridCol w="129396">
                  <a:extLst>
                    <a:ext uri="{9D8B030D-6E8A-4147-A177-3AD203B41FA5}">
                      <a16:colId xmlns="" xmlns:a16="http://schemas.microsoft.com/office/drawing/2014/main" val="20049"/>
                    </a:ext>
                  </a:extLst>
                </a:gridCol>
                <a:gridCol w="129396">
                  <a:extLst>
                    <a:ext uri="{9D8B030D-6E8A-4147-A177-3AD203B41FA5}">
                      <a16:colId xmlns="" xmlns:a16="http://schemas.microsoft.com/office/drawing/2014/main" val="20050"/>
                    </a:ext>
                  </a:extLst>
                </a:gridCol>
                <a:gridCol w="129396">
                  <a:extLst>
                    <a:ext uri="{9D8B030D-6E8A-4147-A177-3AD203B41FA5}">
                      <a16:colId xmlns="" xmlns:a16="http://schemas.microsoft.com/office/drawing/2014/main" val="20051"/>
                    </a:ext>
                  </a:extLst>
                </a:gridCol>
                <a:gridCol w="129396">
                  <a:extLst>
                    <a:ext uri="{9D8B030D-6E8A-4147-A177-3AD203B41FA5}">
                      <a16:colId xmlns="" xmlns:a16="http://schemas.microsoft.com/office/drawing/2014/main" val="20052"/>
                    </a:ext>
                  </a:extLst>
                </a:gridCol>
                <a:gridCol w="129396">
                  <a:extLst>
                    <a:ext uri="{9D8B030D-6E8A-4147-A177-3AD203B41FA5}">
                      <a16:colId xmlns="" xmlns:a16="http://schemas.microsoft.com/office/drawing/2014/main" val="20053"/>
                    </a:ext>
                  </a:extLst>
                </a:gridCol>
                <a:gridCol w="129396">
                  <a:extLst>
                    <a:ext uri="{9D8B030D-6E8A-4147-A177-3AD203B41FA5}">
                      <a16:colId xmlns="" xmlns:a16="http://schemas.microsoft.com/office/drawing/2014/main" val="20054"/>
                    </a:ext>
                  </a:extLst>
                </a:gridCol>
                <a:gridCol w="129396">
                  <a:extLst>
                    <a:ext uri="{9D8B030D-6E8A-4147-A177-3AD203B41FA5}">
                      <a16:colId xmlns="" xmlns:a16="http://schemas.microsoft.com/office/drawing/2014/main" val="20055"/>
                    </a:ext>
                  </a:extLst>
                </a:gridCol>
                <a:gridCol w="129396">
                  <a:extLst>
                    <a:ext uri="{9D8B030D-6E8A-4147-A177-3AD203B41FA5}">
                      <a16:colId xmlns="" xmlns:a16="http://schemas.microsoft.com/office/drawing/2014/main" val="20056"/>
                    </a:ext>
                  </a:extLst>
                </a:gridCol>
                <a:gridCol w="129396">
                  <a:extLst>
                    <a:ext uri="{9D8B030D-6E8A-4147-A177-3AD203B41FA5}">
                      <a16:colId xmlns="" xmlns:a16="http://schemas.microsoft.com/office/drawing/2014/main" val="20057"/>
                    </a:ext>
                  </a:extLst>
                </a:gridCol>
                <a:gridCol w="129396">
                  <a:extLst>
                    <a:ext uri="{9D8B030D-6E8A-4147-A177-3AD203B41FA5}">
                      <a16:colId xmlns="" xmlns:a16="http://schemas.microsoft.com/office/drawing/2014/main" val="20058"/>
                    </a:ext>
                  </a:extLst>
                </a:gridCol>
                <a:gridCol w="129396">
                  <a:extLst>
                    <a:ext uri="{9D8B030D-6E8A-4147-A177-3AD203B41FA5}">
                      <a16:colId xmlns="" xmlns:a16="http://schemas.microsoft.com/office/drawing/2014/main" val="20059"/>
                    </a:ext>
                  </a:extLst>
                </a:gridCol>
                <a:gridCol w="129396">
                  <a:extLst>
                    <a:ext uri="{9D8B030D-6E8A-4147-A177-3AD203B41FA5}">
                      <a16:colId xmlns="" xmlns:a16="http://schemas.microsoft.com/office/drawing/2014/main" val="20060"/>
                    </a:ext>
                  </a:extLst>
                </a:gridCol>
              </a:tblGrid>
              <a:tr h="120338">
                <a:tc rowSpan="11">
                  <a:txBody>
                    <a:bodyPr/>
                    <a:lstStyle/>
                    <a:p>
                      <a:pPr algn="ctr" fontAlgn="ctr"/>
                      <a:r>
                        <a:rPr lang="fr-FR" sz="1800" b="1" i="0" u="none" strike="noStrike" dirty="0">
                          <a:solidFill>
                            <a:srgbClr val="000000"/>
                          </a:solidFill>
                          <a:effectLst/>
                          <a:latin typeface="+mn-lt"/>
                        </a:rPr>
                        <a:t>WorldView</a:t>
                      </a:r>
                    </a:p>
                    <a:p>
                      <a:pPr algn="ctr" fontAlgn="ctr"/>
                      <a:r>
                        <a:rPr lang="fr-FR" sz="1800" b="1" i="0" u="none" strike="noStrike" dirty="0">
                          <a:solidFill>
                            <a:srgbClr val="000000"/>
                          </a:solidFill>
                          <a:effectLst/>
                          <a:latin typeface="+mn-lt"/>
                        </a:rPr>
                        <a:t>-2, 3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extLst>
                  <a:ext uri="{0D108BD9-81ED-4DB2-BD59-A6C34878D82A}">
                    <a16:rowId xmlns="" xmlns:a16="http://schemas.microsoft.com/office/drawing/2014/main" val="10009"/>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11950587"/>
              </p:ext>
            </p:extLst>
          </p:nvPr>
        </p:nvGraphicFramePr>
        <p:xfrm>
          <a:off x="118630" y="1841902"/>
          <a:ext cx="8918656" cy="1083042"/>
        </p:xfrm>
        <a:graphic>
          <a:graphicData uri="http://schemas.openxmlformats.org/drawingml/2006/table">
            <a:tbl>
              <a:tblPr/>
              <a:tblGrid>
                <a:gridCol w="1154896">
                  <a:extLst>
                    <a:ext uri="{9D8B030D-6E8A-4147-A177-3AD203B41FA5}">
                      <a16:colId xmlns="" xmlns:a16="http://schemas.microsoft.com/office/drawing/2014/main" val="20000"/>
                    </a:ext>
                  </a:extLst>
                </a:gridCol>
                <a:gridCol w="129396">
                  <a:extLst>
                    <a:ext uri="{9D8B030D-6E8A-4147-A177-3AD203B41FA5}">
                      <a16:colId xmlns="" xmlns:a16="http://schemas.microsoft.com/office/drawing/2014/main" val="20001"/>
                    </a:ext>
                  </a:extLst>
                </a:gridCol>
                <a:gridCol w="129396">
                  <a:extLst>
                    <a:ext uri="{9D8B030D-6E8A-4147-A177-3AD203B41FA5}">
                      <a16:colId xmlns="" xmlns:a16="http://schemas.microsoft.com/office/drawing/2014/main" val="20002"/>
                    </a:ext>
                  </a:extLst>
                </a:gridCol>
                <a:gridCol w="129396">
                  <a:extLst>
                    <a:ext uri="{9D8B030D-6E8A-4147-A177-3AD203B41FA5}">
                      <a16:colId xmlns="" xmlns:a16="http://schemas.microsoft.com/office/drawing/2014/main" val="20003"/>
                    </a:ext>
                  </a:extLst>
                </a:gridCol>
                <a:gridCol w="129396">
                  <a:extLst>
                    <a:ext uri="{9D8B030D-6E8A-4147-A177-3AD203B41FA5}">
                      <a16:colId xmlns="" xmlns:a16="http://schemas.microsoft.com/office/drawing/2014/main" val="20004"/>
                    </a:ext>
                  </a:extLst>
                </a:gridCol>
                <a:gridCol w="129396">
                  <a:extLst>
                    <a:ext uri="{9D8B030D-6E8A-4147-A177-3AD203B41FA5}">
                      <a16:colId xmlns="" xmlns:a16="http://schemas.microsoft.com/office/drawing/2014/main" val="20005"/>
                    </a:ext>
                  </a:extLst>
                </a:gridCol>
                <a:gridCol w="129396">
                  <a:extLst>
                    <a:ext uri="{9D8B030D-6E8A-4147-A177-3AD203B41FA5}">
                      <a16:colId xmlns="" xmlns:a16="http://schemas.microsoft.com/office/drawing/2014/main" val="20006"/>
                    </a:ext>
                  </a:extLst>
                </a:gridCol>
                <a:gridCol w="129396">
                  <a:extLst>
                    <a:ext uri="{9D8B030D-6E8A-4147-A177-3AD203B41FA5}">
                      <a16:colId xmlns="" xmlns:a16="http://schemas.microsoft.com/office/drawing/2014/main" val="20007"/>
                    </a:ext>
                  </a:extLst>
                </a:gridCol>
                <a:gridCol w="129396">
                  <a:extLst>
                    <a:ext uri="{9D8B030D-6E8A-4147-A177-3AD203B41FA5}">
                      <a16:colId xmlns="" xmlns:a16="http://schemas.microsoft.com/office/drawing/2014/main" val="20008"/>
                    </a:ext>
                  </a:extLst>
                </a:gridCol>
                <a:gridCol w="129396">
                  <a:extLst>
                    <a:ext uri="{9D8B030D-6E8A-4147-A177-3AD203B41FA5}">
                      <a16:colId xmlns="" xmlns:a16="http://schemas.microsoft.com/office/drawing/2014/main" val="20009"/>
                    </a:ext>
                  </a:extLst>
                </a:gridCol>
                <a:gridCol w="129396">
                  <a:extLst>
                    <a:ext uri="{9D8B030D-6E8A-4147-A177-3AD203B41FA5}">
                      <a16:colId xmlns="" xmlns:a16="http://schemas.microsoft.com/office/drawing/2014/main" val="20010"/>
                    </a:ext>
                  </a:extLst>
                </a:gridCol>
                <a:gridCol w="129396">
                  <a:extLst>
                    <a:ext uri="{9D8B030D-6E8A-4147-A177-3AD203B41FA5}">
                      <a16:colId xmlns="" xmlns:a16="http://schemas.microsoft.com/office/drawing/2014/main" val="20011"/>
                    </a:ext>
                  </a:extLst>
                </a:gridCol>
                <a:gridCol w="129396">
                  <a:extLst>
                    <a:ext uri="{9D8B030D-6E8A-4147-A177-3AD203B41FA5}">
                      <a16:colId xmlns="" xmlns:a16="http://schemas.microsoft.com/office/drawing/2014/main" val="20012"/>
                    </a:ext>
                  </a:extLst>
                </a:gridCol>
                <a:gridCol w="129396">
                  <a:extLst>
                    <a:ext uri="{9D8B030D-6E8A-4147-A177-3AD203B41FA5}">
                      <a16:colId xmlns="" xmlns:a16="http://schemas.microsoft.com/office/drawing/2014/main" val="20013"/>
                    </a:ext>
                  </a:extLst>
                </a:gridCol>
                <a:gridCol w="129396">
                  <a:extLst>
                    <a:ext uri="{9D8B030D-6E8A-4147-A177-3AD203B41FA5}">
                      <a16:colId xmlns="" xmlns:a16="http://schemas.microsoft.com/office/drawing/2014/main" val="20014"/>
                    </a:ext>
                  </a:extLst>
                </a:gridCol>
                <a:gridCol w="129396">
                  <a:extLst>
                    <a:ext uri="{9D8B030D-6E8A-4147-A177-3AD203B41FA5}">
                      <a16:colId xmlns="" xmlns:a16="http://schemas.microsoft.com/office/drawing/2014/main" val="20015"/>
                    </a:ext>
                  </a:extLst>
                </a:gridCol>
                <a:gridCol w="129396">
                  <a:extLst>
                    <a:ext uri="{9D8B030D-6E8A-4147-A177-3AD203B41FA5}">
                      <a16:colId xmlns="" xmlns:a16="http://schemas.microsoft.com/office/drawing/2014/main" val="20016"/>
                    </a:ext>
                  </a:extLst>
                </a:gridCol>
                <a:gridCol w="129396">
                  <a:extLst>
                    <a:ext uri="{9D8B030D-6E8A-4147-A177-3AD203B41FA5}">
                      <a16:colId xmlns="" xmlns:a16="http://schemas.microsoft.com/office/drawing/2014/main" val="20017"/>
                    </a:ext>
                  </a:extLst>
                </a:gridCol>
                <a:gridCol w="129396">
                  <a:extLst>
                    <a:ext uri="{9D8B030D-6E8A-4147-A177-3AD203B41FA5}">
                      <a16:colId xmlns="" xmlns:a16="http://schemas.microsoft.com/office/drawing/2014/main" val="20018"/>
                    </a:ext>
                  </a:extLst>
                </a:gridCol>
                <a:gridCol w="129396">
                  <a:extLst>
                    <a:ext uri="{9D8B030D-6E8A-4147-A177-3AD203B41FA5}">
                      <a16:colId xmlns="" xmlns:a16="http://schemas.microsoft.com/office/drawing/2014/main" val="20019"/>
                    </a:ext>
                  </a:extLst>
                </a:gridCol>
                <a:gridCol w="129396">
                  <a:extLst>
                    <a:ext uri="{9D8B030D-6E8A-4147-A177-3AD203B41FA5}">
                      <a16:colId xmlns="" xmlns:a16="http://schemas.microsoft.com/office/drawing/2014/main" val="20020"/>
                    </a:ext>
                  </a:extLst>
                </a:gridCol>
                <a:gridCol w="129396">
                  <a:extLst>
                    <a:ext uri="{9D8B030D-6E8A-4147-A177-3AD203B41FA5}">
                      <a16:colId xmlns="" xmlns:a16="http://schemas.microsoft.com/office/drawing/2014/main" val="20021"/>
                    </a:ext>
                  </a:extLst>
                </a:gridCol>
                <a:gridCol w="129396">
                  <a:extLst>
                    <a:ext uri="{9D8B030D-6E8A-4147-A177-3AD203B41FA5}">
                      <a16:colId xmlns="" xmlns:a16="http://schemas.microsoft.com/office/drawing/2014/main" val="20022"/>
                    </a:ext>
                  </a:extLst>
                </a:gridCol>
                <a:gridCol w="129396">
                  <a:extLst>
                    <a:ext uri="{9D8B030D-6E8A-4147-A177-3AD203B41FA5}">
                      <a16:colId xmlns="" xmlns:a16="http://schemas.microsoft.com/office/drawing/2014/main" val="20023"/>
                    </a:ext>
                  </a:extLst>
                </a:gridCol>
                <a:gridCol w="129396">
                  <a:extLst>
                    <a:ext uri="{9D8B030D-6E8A-4147-A177-3AD203B41FA5}">
                      <a16:colId xmlns="" xmlns:a16="http://schemas.microsoft.com/office/drawing/2014/main" val="20024"/>
                    </a:ext>
                  </a:extLst>
                </a:gridCol>
                <a:gridCol w="129396">
                  <a:extLst>
                    <a:ext uri="{9D8B030D-6E8A-4147-A177-3AD203B41FA5}">
                      <a16:colId xmlns="" xmlns:a16="http://schemas.microsoft.com/office/drawing/2014/main" val="20025"/>
                    </a:ext>
                  </a:extLst>
                </a:gridCol>
                <a:gridCol w="129396">
                  <a:extLst>
                    <a:ext uri="{9D8B030D-6E8A-4147-A177-3AD203B41FA5}">
                      <a16:colId xmlns="" xmlns:a16="http://schemas.microsoft.com/office/drawing/2014/main" val="20026"/>
                    </a:ext>
                  </a:extLst>
                </a:gridCol>
                <a:gridCol w="129396">
                  <a:extLst>
                    <a:ext uri="{9D8B030D-6E8A-4147-A177-3AD203B41FA5}">
                      <a16:colId xmlns="" xmlns:a16="http://schemas.microsoft.com/office/drawing/2014/main" val="20027"/>
                    </a:ext>
                  </a:extLst>
                </a:gridCol>
                <a:gridCol w="129396">
                  <a:extLst>
                    <a:ext uri="{9D8B030D-6E8A-4147-A177-3AD203B41FA5}">
                      <a16:colId xmlns="" xmlns:a16="http://schemas.microsoft.com/office/drawing/2014/main" val="20028"/>
                    </a:ext>
                  </a:extLst>
                </a:gridCol>
                <a:gridCol w="129396">
                  <a:extLst>
                    <a:ext uri="{9D8B030D-6E8A-4147-A177-3AD203B41FA5}">
                      <a16:colId xmlns="" xmlns:a16="http://schemas.microsoft.com/office/drawing/2014/main" val="20029"/>
                    </a:ext>
                  </a:extLst>
                </a:gridCol>
                <a:gridCol w="129396">
                  <a:extLst>
                    <a:ext uri="{9D8B030D-6E8A-4147-A177-3AD203B41FA5}">
                      <a16:colId xmlns="" xmlns:a16="http://schemas.microsoft.com/office/drawing/2014/main" val="20030"/>
                    </a:ext>
                  </a:extLst>
                </a:gridCol>
                <a:gridCol w="129396">
                  <a:extLst>
                    <a:ext uri="{9D8B030D-6E8A-4147-A177-3AD203B41FA5}">
                      <a16:colId xmlns="" xmlns:a16="http://schemas.microsoft.com/office/drawing/2014/main" val="20031"/>
                    </a:ext>
                  </a:extLst>
                </a:gridCol>
                <a:gridCol w="129396">
                  <a:extLst>
                    <a:ext uri="{9D8B030D-6E8A-4147-A177-3AD203B41FA5}">
                      <a16:colId xmlns="" xmlns:a16="http://schemas.microsoft.com/office/drawing/2014/main" val="20032"/>
                    </a:ext>
                  </a:extLst>
                </a:gridCol>
                <a:gridCol w="129396">
                  <a:extLst>
                    <a:ext uri="{9D8B030D-6E8A-4147-A177-3AD203B41FA5}">
                      <a16:colId xmlns="" xmlns:a16="http://schemas.microsoft.com/office/drawing/2014/main" val="20033"/>
                    </a:ext>
                  </a:extLst>
                </a:gridCol>
                <a:gridCol w="129396">
                  <a:extLst>
                    <a:ext uri="{9D8B030D-6E8A-4147-A177-3AD203B41FA5}">
                      <a16:colId xmlns="" xmlns:a16="http://schemas.microsoft.com/office/drawing/2014/main" val="20034"/>
                    </a:ext>
                  </a:extLst>
                </a:gridCol>
                <a:gridCol w="129396">
                  <a:extLst>
                    <a:ext uri="{9D8B030D-6E8A-4147-A177-3AD203B41FA5}">
                      <a16:colId xmlns="" xmlns:a16="http://schemas.microsoft.com/office/drawing/2014/main" val="20035"/>
                    </a:ext>
                  </a:extLst>
                </a:gridCol>
                <a:gridCol w="129396">
                  <a:extLst>
                    <a:ext uri="{9D8B030D-6E8A-4147-A177-3AD203B41FA5}">
                      <a16:colId xmlns="" xmlns:a16="http://schemas.microsoft.com/office/drawing/2014/main" val="20036"/>
                    </a:ext>
                  </a:extLst>
                </a:gridCol>
                <a:gridCol w="129396">
                  <a:extLst>
                    <a:ext uri="{9D8B030D-6E8A-4147-A177-3AD203B41FA5}">
                      <a16:colId xmlns="" xmlns:a16="http://schemas.microsoft.com/office/drawing/2014/main" val="20037"/>
                    </a:ext>
                  </a:extLst>
                </a:gridCol>
                <a:gridCol w="129396">
                  <a:extLst>
                    <a:ext uri="{9D8B030D-6E8A-4147-A177-3AD203B41FA5}">
                      <a16:colId xmlns="" xmlns:a16="http://schemas.microsoft.com/office/drawing/2014/main" val="20038"/>
                    </a:ext>
                  </a:extLst>
                </a:gridCol>
                <a:gridCol w="129396">
                  <a:extLst>
                    <a:ext uri="{9D8B030D-6E8A-4147-A177-3AD203B41FA5}">
                      <a16:colId xmlns="" xmlns:a16="http://schemas.microsoft.com/office/drawing/2014/main" val="20039"/>
                    </a:ext>
                  </a:extLst>
                </a:gridCol>
                <a:gridCol w="129396">
                  <a:extLst>
                    <a:ext uri="{9D8B030D-6E8A-4147-A177-3AD203B41FA5}">
                      <a16:colId xmlns="" xmlns:a16="http://schemas.microsoft.com/office/drawing/2014/main" val="20040"/>
                    </a:ext>
                  </a:extLst>
                </a:gridCol>
                <a:gridCol w="129396">
                  <a:extLst>
                    <a:ext uri="{9D8B030D-6E8A-4147-A177-3AD203B41FA5}">
                      <a16:colId xmlns="" xmlns:a16="http://schemas.microsoft.com/office/drawing/2014/main" val="20041"/>
                    </a:ext>
                  </a:extLst>
                </a:gridCol>
                <a:gridCol w="129396">
                  <a:extLst>
                    <a:ext uri="{9D8B030D-6E8A-4147-A177-3AD203B41FA5}">
                      <a16:colId xmlns="" xmlns:a16="http://schemas.microsoft.com/office/drawing/2014/main" val="20042"/>
                    </a:ext>
                  </a:extLst>
                </a:gridCol>
                <a:gridCol w="129396">
                  <a:extLst>
                    <a:ext uri="{9D8B030D-6E8A-4147-A177-3AD203B41FA5}">
                      <a16:colId xmlns="" xmlns:a16="http://schemas.microsoft.com/office/drawing/2014/main" val="20043"/>
                    </a:ext>
                  </a:extLst>
                </a:gridCol>
                <a:gridCol w="129396">
                  <a:extLst>
                    <a:ext uri="{9D8B030D-6E8A-4147-A177-3AD203B41FA5}">
                      <a16:colId xmlns="" xmlns:a16="http://schemas.microsoft.com/office/drawing/2014/main" val="20044"/>
                    </a:ext>
                  </a:extLst>
                </a:gridCol>
                <a:gridCol w="129396">
                  <a:extLst>
                    <a:ext uri="{9D8B030D-6E8A-4147-A177-3AD203B41FA5}">
                      <a16:colId xmlns="" xmlns:a16="http://schemas.microsoft.com/office/drawing/2014/main" val="20045"/>
                    </a:ext>
                  </a:extLst>
                </a:gridCol>
                <a:gridCol w="129396">
                  <a:extLst>
                    <a:ext uri="{9D8B030D-6E8A-4147-A177-3AD203B41FA5}">
                      <a16:colId xmlns="" xmlns:a16="http://schemas.microsoft.com/office/drawing/2014/main" val="20046"/>
                    </a:ext>
                  </a:extLst>
                </a:gridCol>
                <a:gridCol w="129396">
                  <a:extLst>
                    <a:ext uri="{9D8B030D-6E8A-4147-A177-3AD203B41FA5}">
                      <a16:colId xmlns="" xmlns:a16="http://schemas.microsoft.com/office/drawing/2014/main" val="20047"/>
                    </a:ext>
                  </a:extLst>
                </a:gridCol>
                <a:gridCol w="129396">
                  <a:extLst>
                    <a:ext uri="{9D8B030D-6E8A-4147-A177-3AD203B41FA5}">
                      <a16:colId xmlns="" xmlns:a16="http://schemas.microsoft.com/office/drawing/2014/main" val="20048"/>
                    </a:ext>
                  </a:extLst>
                </a:gridCol>
                <a:gridCol w="129396">
                  <a:extLst>
                    <a:ext uri="{9D8B030D-6E8A-4147-A177-3AD203B41FA5}">
                      <a16:colId xmlns="" xmlns:a16="http://schemas.microsoft.com/office/drawing/2014/main" val="20049"/>
                    </a:ext>
                  </a:extLst>
                </a:gridCol>
                <a:gridCol w="129396">
                  <a:extLst>
                    <a:ext uri="{9D8B030D-6E8A-4147-A177-3AD203B41FA5}">
                      <a16:colId xmlns="" xmlns:a16="http://schemas.microsoft.com/office/drawing/2014/main" val="20050"/>
                    </a:ext>
                  </a:extLst>
                </a:gridCol>
                <a:gridCol w="129396">
                  <a:extLst>
                    <a:ext uri="{9D8B030D-6E8A-4147-A177-3AD203B41FA5}">
                      <a16:colId xmlns="" xmlns:a16="http://schemas.microsoft.com/office/drawing/2014/main" val="20051"/>
                    </a:ext>
                  </a:extLst>
                </a:gridCol>
                <a:gridCol w="129396">
                  <a:extLst>
                    <a:ext uri="{9D8B030D-6E8A-4147-A177-3AD203B41FA5}">
                      <a16:colId xmlns="" xmlns:a16="http://schemas.microsoft.com/office/drawing/2014/main" val="20052"/>
                    </a:ext>
                  </a:extLst>
                </a:gridCol>
                <a:gridCol w="129396">
                  <a:extLst>
                    <a:ext uri="{9D8B030D-6E8A-4147-A177-3AD203B41FA5}">
                      <a16:colId xmlns="" xmlns:a16="http://schemas.microsoft.com/office/drawing/2014/main" val="20053"/>
                    </a:ext>
                  </a:extLst>
                </a:gridCol>
                <a:gridCol w="129396">
                  <a:extLst>
                    <a:ext uri="{9D8B030D-6E8A-4147-A177-3AD203B41FA5}">
                      <a16:colId xmlns="" xmlns:a16="http://schemas.microsoft.com/office/drawing/2014/main" val="20054"/>
                    </a:ext>
                  </a:extLst>
                </a:gridCol>
                <a:gridCol w="129396">
                  <a:extLst>
                    <a:ext uri="{9D8B030D-6E8A-4147-A177-3AD203B41FA5}">
                      <a16:colId xmlns="" xmlns:a16="http://schemas.microsoft.com/office/drawing/2014/main" val="20055"/>
                    </a:ext>
                  </a:extLst>
                </a:gridCol>
                <a:gridCol w="129396">
                  <a:extLst>
                    <a:ext uri="{9D8B030D-6E8A-4147-A177-3AD203B41FA5}">
                      <a16:colId xmlns="" xmlns:a16="http://schemas.microsoft.com/office/drawing/2014/main" val="20056"/>
                    </a:ext>
                  </a:extLst>
                </a:gridCol>
                <a:gridCol w="129396">
                  <a:extLst>
                    <a:ext uri="{9D8B030D-6E8A-4147-A177-3AD203B41FA5}">
                      <a16:colId xmlns="" xmlns:a16="http://schemas.microsoft.com/office/drawing/2014/main" val="20057"/>
                    </a:ext>
                  </a:extLst>
                </a:gridCol>
                <a:gridCol w="129396">
                  <a:extLst>
                    <a:ext uri="{9D8B030D-6E8A-4147-A177-3AD203B41FA5}">
                      <a16:colId xmlns="" xmlns:a16="http://schemas.microsoft.com/office/drawing/2014/main" val="20058"/>
                    </a:ext>
                  </a:extLst>
                </a:gridCol>
                <a:gridCol w="129396">
                  <a:extLst>
                    <a:ext uri="{9D8B030D-6E8A-4147-A177-3AD203B41FA5}">
                      <a16:colId xmlns="" xmlns:a16="http://schemas.microsoft.com/office/drawing/2014/main" val="20059"/>
                    </a:ext>
                  </a:extLst>
                </a:gridCol>
                <a:gridCol w="129396">
                  <a:extLst>
                    <a:ext uri="{9D8B030D-6E8A-4147-A177-3AD203B41FA5}">
                      <a16:colId xmlns="" xmlns:a16="http://schemas.microsoft.com/office/drawing/2014/main" val="20060"/>
                    </a:ext>
                  </a:extLst>
                </a:gridCol>
              </a:tblGrid>
              <a:tr h="120338">
                <a:tc rowSpan="9">
                  <a:txBody>
                    <a:bodyPr/>
                    <a:lstStyle/>
                    <a:p>
                      <a:pPr algn="ctr" fontAlgn="ctr"/>
                      <a:r>
                        <a:rPr lang="en-US" altLang="ja-JP" sz="1800" b="1" i="0" u="none" strike="noStrike" dirty="0">
                          <a:solidFill>
                            <a:srgbClr val="000000"/>
                          </a:solidFill>
                          <a:effectLst/>
                          <a:latin typeface="+mn-lt"/>
                        </a:rPr>
                        <a:t>ALOS-3</a:t>
                      </a:r>
                      <a:endParaRPr lang="ja-JP" altLang="en-US" sz="18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20338">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10" name="テキスト ボックス 9"/>
          <p:cNvSpPr txBox="1">
            <a:spLocks noChangeArrowheads="1"/>
          </p:cNvSpPr>
          <p:nvPr/>
        </p:nvSpPr>
        <p:spPr bwMode="auto">
          <a:xfrm>
            <a:off x="1826147" y="3789040"/>
            <a:ext cx="572593" cy="307777"/>
          </a:xfrm>
          <a:prstGeom prst="rect">
            <a:avLst/>
          </a:prstGeom>
          <a:solidFill>
            <a:schemeClr val="bg1"/>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a:t>Blue</a:t>
            </a:r>
            <a:endParaRPr lang="ja-JP" altLang="en-US"/>
          </a:p>
        </p:txBody>
      </p:sp>
      <p:sp>
        <p:nvSpPr>
          <p:cNvPr id="11" name="テキスト ボックス 10"/>
          <p:cNvSpPr txBox="1">
            <a:spLocks noChangeArrowheads="1"/>
          </p:cNvSpPr>
          <p:nvPr/>
        </p:nvSpPr>
        <p:spPr bwMode="auto">
          <a:xfrm>
            <a:off x="3063355" y="3933056"/>
            <a:ext cx="635000"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Green</a:t>
            </a:r>
            <a:endParaRPr lang="ja-JP" altLang="en-US" sz="1400" b="1">
              <a:solidFill>
                <a:srgbClr val="C00000"/>
              </a:solidFill>
            </a:endParaRPr>
          </a:p>
        </p:txBody>
      </p:sp>
      <p:sp>
        <p:nvSpPr>
          <p:cNvPr id="12" name="テキスト ボックス 12"/>
          <p:cNvSpPr txBox="1">
            <a:spLocks noChangeArrowheads="1"/>
          </p:cNvSpPr>
          <p:nvPr/>
        </p:nvSpPr>
        <p:spPr bwMode="auto">
          <a:xfrm>
            <a:off x="4346427" y="4005064"/>
            <a:ext cx="468312"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Red</a:t>
            </a:r>
            <a:endParaRPr lang="ja-JP" altLang="en-US" sz="1400" b="1">
              <a:solidFill>
                <a:srgbClr val="C00000"/>
              </a:solidFill>
            </a:endParaRPr>
          </a:p>
        </p:txBody>
      </p:sp>
      <p:sp>
        <p:nvSpPr>
          <p:cNvPr id="13" name="テキスト ボックス 14"/>
          <p:cNvSpPr txBox="1">
            <a:spLocks noChangeArrowheads="1"/>
          </p:cNvSpPr>
          <p:nvPr/>
        </p:nvSpPr>
        <p:spPr bwMode="auto">
          <a:xfrm>
            <a:off x="6434659" y="4149080"/>
            <a:ext cx="839788"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rgbClr val="C00000"/>
                </a:solidFill>
              </a:rPr>
              <a:t>Near-IR</a:t>
            </a:r>
            <a:endParaRPr lang="ja-JP" altLang="en-US" sz="1400" b="1" dirty="0">
              <a:solidFill>
                <a:srgbClr val="C00000"/>
              </a:solidFill>
            </a:endParaRPr>
          </a:p>
        </p:txBody>
      </p:sp>
      <p:sp>
        <p:nvSpPr>
          <p:cNvPr id="14" name="テキスト ボックス 8"/>
          <p:cNvSpPr txBox="1">
            <a:spLocks noChangeArrowheads="1"/>
          </p:cNvSpPr>
          <p:nvPr/>
        </p:nvSpPr>
        <p:spPr bwMode="auto">
          <a:xfrm>
            <a:off x="1250083" y="5426869"/>
            <a:ext cx="830677" cy="307777"/>
          </a:xfrm>
          <a:prstGeom prst="rect">
            <a:avLst/>
          </a:prstGeom>
          <a:solidFill>
            <a:schemeClr val="bg1"/>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a:t>Coastal</a:t>
            </a:r>
            <a:endParaRPr lang="ja-JP" altLang="en-US"/>
          </a:p>
        </p:txBody>
      </p:sp>
      <p:sp>
        <p:nvSpPr>
          <p:cNvPr id="16" name="テキスト ボックス 9"/>
          <p:cNvSpPr txBox="1">
            <a:spLocks noChangeArrowheads="1"/>
          </p:cNvSpPr>
          <p:nvPr/>
        </p:nvSpPr>
        <p:spPr bwMode="auto">
          <a:xfrm>
            <a:off x="2042171" y="4955952"/>
            <a:ext cx="572593" cy="307777"/>
          </a:xfrm>
          <a:prstGeom prst="rect">
            <a:avLst/>
          </a:prstGeom>
          <a:solidFill>
            <a:schemeClr val="bg1"/>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a:t>Blue</a:t>
            </a:r>
            <a:endParaRPr lang="ja-JP" altLang="en-US"/>
          </a:p>
        </p:txBody>
      </p:sp>
      <p:sp>
        <p:nvSpPr>
          <p:cNvPr id="17" name="テキスト ボックス 10"/>
          <p:cNvSpPr txBox="1">
            <a:spLocks noChangeArrowheads="1"/>
          </p:cNvSpPr>
          <p:nvPr/>
        </p:nvSpPr>
        <p:spPr bwMode="auto">
          <a:xfrm>
            <a:off x="2834259" y="5062315"/>
            <a:ext cx="635000"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Green</a:t>
            </a:r>
            <a:endParaRPr lang="ja-JP" altLang="en-US" sz="1400" b="1">
              <a:solidFill>
                <a:srgbClr val="C00000"/>
              </a:solidFill>
            </a:endParaRPr>
          </a:p>
        </p:txBody>
      </p:sp>
      <p:sp>
        <p:nvSpPr>
          <p:cNvPr id="18" name="テキスト ボックス 11"/>
          <p:cNvSpPr txBox="1">
            <a:spLocks noChangeArrowheads="1"/>
          </p:cNvSpPr>
          <p:nvPr/>
        </p:nvSpPr>
        <p:spPr bwMode="auto">
          <a:xfrm>
            <a:off x="3554339" y="5570885"/>
            <a:ext cx="671512"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Yellow</a:t>
            </a:r>
            <a:endParaRPr lang="ja-JP" altLang="en-US" sz="1400" b="1">
              <a:solidFill>
                <a:srgbClr val="C00000"/>
              </a:solidFill>
            </a:endParaRPr>
          </a:p>
        </p:txBody>
      </p:sp>
      <p:sp>
        <p:nvSpPr>
          <p:cNvPr id="20" name="テキスト ボックス 12"/>
          <p:cNvSpPr txBox="1">
            <a:spLocks noChangeArrowheads="1"/>
          </p:cNvSpPr>
          <p:nvPr/>
        </p:nvSpPr>
        <p:spPr bwMode="auto">
          <a:xfrm>
            <a:off x="4346427" y="5190902"/>
            <a:ext cx="468312"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Red</a:t>
            </a:r>
            <a:endParaRPr lang="ja-JP" altLang="en-US" sz="1400" b="1">
              <a:solidFill>
                <a:srgbClr val="C00000"/>
              </a:solidFill>
            </a:endParaRPr>
          </a:p>
        </p:txBody>
      </p:sp>
      <p:sp>
        <p:nvSpPr>
          <p:cNvPr id="21" name="テキスト ボックス 13"/>
          <p:cNvSpPr txBox="1">
            <a:spLocks noChangeArrowheads="1"/>
          </p:cNvSpPr>
          <p:nvPr/>
        </p:nvSpPr>
        <p:spPr bwMode="auto">
          <a:xfrm>
            <a:off x="5034682" y="5694958"/>
            <a:ext cx="823913"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RedEdge</a:t>
            </a:r>
            <a:endParaRPr lang="ja-JP" altLang="en-US" sz="1400" b="1">
              <a:solidFill>
                <a:srgbClr val="C00000"/>
              </a:solidFill>
            </a:endParaRPr>
          </a:p>
        </p:txBody>
      </p:sp>
      <p:sp>
        <p:nvSpPr>
          <p:cNvPr id="22" name="テキスト ボックス 14"/>
          <p:cNvSpPr txBox="1">
            <a:spLocks noChangeArrowheads="1"/>
          </p:cNvSpPr>
          <p:nvPr/>
        </p:nvSpPr>
        <p:spPr bwMode="auto">
          <a:xfrm>
            <a:off x="6530975" y="5307460"/>
            <a:ext cx="839788"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rgbClr val="C00000"/>
                </a:solidFill>
              </a:rPr>
              <a:t>Near-IR1</a:t>
            </a:r>
            <a:endParaRPr lang="ja-JP" altLang="en-US" sz="1400" b="1" dirty="0">
              <a:solidFill>
                <a:srgbClr val="C00000"/>
              </a:solidFill>
            </a:endParaRPr>
          </a:p>
        </p:txBody>
      </p:sp>
      <p:sp>
        <p:nvSpPr>
          <p:cNvPr id="23" name="テキスト ボックス 15"/>
          <p:cNvSpPr txBox="1">
            <a:spLocks noChangeArrowheads="1"/>
          </p:cNvSpPr>
          <p:nvPr/>
        </p:nvSpPr>
        <p:spPr bwMode="auto">
          <a:xfrm>
            <a:off x="7658795" y="5786909"/>
            <a:ext cx="839788" cy="306387"/>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Near-IR2</a:t>
            </a:r>
            <a:endParaRPr lang="ja-JP" altLang="en-US" sz="1400" b="1">
              <a:solidFill>
                <a:srgbClr val="C00000"/>
              </a:solidFill>
            </a:endParaRPr>
          </a:p>
        </p:txBody>
      </p:sp>
      <p:sp>
        <p:nvSpPr>
          <p:cNvPr id="24" name="テキスト ボックス 8"/>
          <p:cNvSpPr txBox="1">
            <a:spLocks noChangeArrowheads="1"/>
          </p:cNvSpPr>
          <p:nvPr/>
        </p:nvSpPr>
        <p:spPr bwMode="auto">
          <a:xfrm>
            <a:off x="1232168" y="2747789"/>
            <a:ext cx="830677" cy="307777"/>
          </a:xfrm>
          <a:prstGeom prst="rect">
            <a:avLst/>
          </a:prstGeom>
          <a:solidFill>
            <a:schemeClr val="bg1"/>
          </a:solidFill>
          <a:ln>
            <a:solidFill>
              <a:srgbClr val="C00000"/>
            </a:solid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dirty="0"/>
              <a:t>Coastal</a:t>
            </a:r>
            <a:endParaRPr lang="ja-JP" altLang="en-US" dirty="0"/>
          </a:p>
        </p:txBody>
      </p:sp>
      <p:sp>
        <p:nvSpPr>
          <p:cNvPr id="25" name="テキスト ボックス 9"/>
          <p:cNvSpPr txBox="1">
            <a:spLocks noChangeArrowheads="1"/>
          </p:cNvSpPr>
          <p:nvPr/>
        </p:nvSpPr>
        <p:spPr bwMode="auto">
          <a:xfrm>
            <a:off x="2066316" y="2204864"/>
            <a:ext cx="572593" cy="307777"/>
          </a:xfrm>
          <a:prstGeom prst="rect">
            <a:avLst/>
          </a:prstGeom>
          <a:solidFill>
            <a:schemeClr val="bg1"/>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a:t>Blue</a:t>
            </a:r>
            <a:endParaRPr lang="ja-JP" altLang="en-US"/>
          </a:p>
        </p:txBody>
      </p:sp>
      <p:sp>
        <p:nvSpPr>
          <p:cNvPr id="26" name="テキスト ボックス 10"/>
          <p:cNvSpPr txBox="1">
            <a:spLocks noChangeArrowheads="1"/>
          </p:cNvSpPr>
          <p:nvPr/>
        </p:nvSpPr>
        <p:spPr bwMode="auto">
          <a:xfrm>
            <a:off x="3084029" y="2348880"/>
            <a:ext cx="635000"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Green</a:t>
            </a:r>
            <a:endParaRPr lang="ja-JP" altLang="en-US" sz="1400" b="1">
              <a:solidFill>
                <a:srgbClr val="C00000"/>
              </a:solidFill>
            </a:endParaRPr>
          </a:p>
        </p:txBody>
      </p:sp>
      <p:sp>
        <p:nvSpPr>
          <p:cNvPr id="27" name="テキスト ボックス 12"/>
          <p:cNvSpPr txBox="1">
            <a:spLocks noChangeArrowheads="1"/>
          </p:cNvSpPr>
          <p:nvPr/>
        </p:nvSpPr>
        <p:spPr bwMode="auto">
          <a:xfrm>
            <a:off x="4295093" y="2492896"/>
            <a:ext cx="468312"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a:solidFill>
                  <a:srgbClr val="C00000"/>
                </a:solidFill>
              </a:rPr>
              <a:t>Red</a:t>
            </a:r>
            <a:endParaRPr lang="ja-JP" altLang="en-US" sz="1400" b="1">
              <a:solidFill>
                <a:srgbClr val="C00000"/>
              </a:solidFill>
            </a:endParaRPr>
          </a:p>
        </p:txBody>
      </p:sp>
      <p:sp>
        <p:nvSpPr>
          <p:cNvPr id="28" name="テキスト ボックス 13"/>
          <p:cNvSpPr txBox="1">
            <a:spLocks noChangeArrowheads="1"/>
          </p:cNvSpPr>
          <p:nvPr/>
        </p:nvSpPr>
        <p:spPr bwMode="auto">
          <a:xfrm>
            <a:off x="4946870" y="2832993"/>
            <a:ext cx="960519" cy="307777"/>
          </a:xfrm>
          <a:prstGeom prst="rect">
            <a:avLst/>
          </a:prstGeom>
          <a:solidFill>
            <a:schemeClr val="bg1"/>
          </a:solidFill>
          <a:ln>
            <a:solidFill>
              <a:srgbClr val="C00000"/>
            </a:solid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dirty="0" err="1">
                <a:solidFill>
                  <a:srgbClr val="C00000"/>
                </a:solidFill>
              </a:rPr>
              <a:t>RedEdge</a:t>
            </a:r>
            <a:endParaRPr lang="ja-JP" altLang="en-US" sz="1400" b="1" dirty="0">
              <a:solidFill>
                <a:srgbClr val="C00000"/>
              </a:solidFill>
            </a:endParaRPr>
          </a:p>
        </p:txBody>
      </p:sp>
      <p:sp>
        <p:nvSpPr>
          <p:cNvPr id="29" name="テキスト ボックス 14"/>
          <p:cNvSpPr txBox="1">
            <a:spLocks noChangeArrowheads="1"/>
          </p:cNvSpPr>
          <p:nvPr/>
        </p:nvSpPr>
        <p:spPr bwMode="auto">
          <a:xfrm>
            <a:off x="6455333" y="2616969"/>
            <a:ext cx="839788" cy="307975"/>
          </a:xfrm>
          <a:prstGeom prst="rect">
            <a:avLst/>
          </a:prstGeom>
          <a:solidFill>
            <a:schemeClr val="bg1"/>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rgbClr val="C00000"/>
                </a:solidFill>
              </a:rPr>
              <a:t>Near-IR</a:t>
            </a:r>
            <a:endParaRPr lang="ja-JP" altLang="en-US" sz="1400" b="1" dirty="0">
              <a:solidFill>
                <a:srgbClr val="C00000"/>
              </a:solidFill>
            </a:endParaRPr>
          </a:p>
        </p:txBody>
      </p:sp>
      <p:sp>
        <p:nvSpPr>
          <p:cNvPr id="4" name="テキスト ボックス 3"/>
          <p:cNvSpPr txBox="1"/>
          <p:nvPr/>
        </p:nvSpPr>
        <p:spPr>
          <a:xfrm>
            <a:off x="179512" y="755412"/>
            <a:ext cx="8339591" cy="369332"/>
          </a:xfrm>
          <a:prstGeom prst="rect">
            <a:avLst/>
          </a:prstGeom>
          <a:noFill/>
        </p:spPr>
        <p:txBody>
          <a:bodyPr wrap="none" rtlCol="0">
            <a:spAutoFit/>
          </a:bodyPr>
          <a:lstStyle/>
          <a:p>
            <a:r>
              <a:rPr lang="en-US" altLang="ja-JP" dirty="0">
                <a:solidFill>
                  <a:prstClr val="black"/>
                </a:solidFill>
                <a:latin typeface="Calibri"/>
                <a:ea typeface="ＭＳ Ｐゴシック"/>
              </a:rPr>
              <a:t>Observation channel band allocations among optical satellites (visible to near-infrared).</a:t>
            </a:r>
            <a:endParaRPr lang="ja-JP" altLang="en-US" dirty="0">
              <a:solidFill>
                <a:prstClr val="black"/>
              </a:solidFill>
              <a:latin typeface="Calibri"/>
              <a:ea typeface="ＭＳ Ｐゴシック"/>
            </a:endParaRPr>
          </a:p>
        </p:txBody>
      </p:sp>
      <p:sp>
        <p:nvSpPr>
          <p:cNvPr id="31" name="スライド番号プレースホルダ 3"/>
          <p:cNvSpPr>
            <a:spLocks noGrp="1"/>
          </p:cNvSpPr>
          <p:nvPr>
            <p:ph type="sldNum" sz="quarter" idx="12"/>
          </p:nvPr>
        </p:nvSpPr>
        <p:spPr>
          <a:xfrm>
            <a:off x="8578362" y="6605588"/>
            <a:ext cx="565638" cy="252412"/>
          </a:xfrm>
        </p:spPr>
        <p:txBody>
          <a:bodyPr/>
          <a:lstStyle/>
          <a:p>
            <a:pPr>
              <a:defRPr/>
            </a:pPr>
            <a:fld id="{1E861118-D4C2-4B9B-B840-FFC4721AB545}" type="slidenum">
              <a:rPr kumimoji="0" lang="en-US" altLang="ja-JP" sz="1200" kern="0" smtClean="0">
                <a:solidFill>
                  <a:prstClr val="black"/>
                </a:solidFill>
                <a:latin typeface="Calibri" panose="020F0502020204030204" pitchFamily="34" charset="0"/>
                <a:ea typeface="ＭＳ Ｐゴシック"/>
              </a:rPr>
              <a:pPr>
                <a:defRPr/>
              </a:pPr>
              <a:t>10</a:t>
            </a:fld>
            <a:endParaRPr kumimoji="0" lang="en-US" altLang="ja-JP" sz="1200" kern="0" dirty="0">
              <a:solidFill>
                <a:prstClr val="black"/>
              </a:solidFill>
              <a:latin typeface="Calibri" panose="020F0502020204030204" pitchFamily="34" charset="0"/>
              <a:ea typeface="ＭＳ Ｐゴシック"/>
            </a:endParaRPr>
          </a:p>
        </p:txBody>
      </p:sp>
    </p:spTree>
    <p:extLst>
      <p:ext uri="{BB962C8B-B14F-4D97-AF65-F5344CB8AC3E}">
        <p14:creationId xmlns:p14="http://schemas.microsoft.com/office/powerpoint/2010/main" val="91993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315066" y="26988"/>
            <a:ext cx="8488973" cy="615950"/>
          </a:xfrm>
          <a:prstGeom prst="rect">
            <a:avLst/>
          </a:prstGeom>
        </p:spPr>
        <p:txBody>
          <a:bodyPr anchor="ctr"/>
          <a:lstStyle>
            <a:lvl1pPr algn="ctr" rtl="0" eaLnBrk="0" fontAlgn="base" hangingPunct="0">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pPr>
              <a:defRPr/>
            </a:pPr>
            <a:r>
              <a:rPr lang="en-US" altLang="ja-JP" sz="3200" dirty="0">
                <a:solidFill>
                  <a:prstClr val="white"/>
                </a:solidFill>
                <a:latin typeface="Tahoma" panose="020B0604030504040204" pitchFamily="34" charset="0"/>
                <a:ea typeface="Tahoma" panose="020B0604030504040204" pitchFamily="34" charset="0"/>
                <a:cs typeface="Tahoma" panose="020B0604030504040204" pitchFamily="34" charset="0"/>
              </a:rPr>
              <a:t>Observation Modes</a:t>
            </a:r>
            <a:endParaRPr lang="ja-JP" altLang="en-US" sz="3200" dirty="0">
              <a:solidFill>
                <a:prstClr val="white"/>
              </a:solidFill>
              <a:effectLst/>
              <a:latin typeface="Tahoma" panose="020B0604030504040204" pitchFamily="34" charset="0"/>
              <a:ea typeface="ＭＳ Ｐゴシック"/>
              <a:cs typeface="Tahoma" panose="020B0604030504040204" pitchFamily="34" charset="0"/>
            </a:endParaRPr>
          </a:p>
        </p:txBody>
      </p:sp>
      <p:sp>
        <p:nvSpPr>
          <p:cNvPr id="31" name="スライド番号プレースホルダ 3"/>
          <p:cNvSpPr>
            <a:spLocks noGrp="1"/>
          </p:cNvSpPr>
          <p:nvPr>
            <p:ph type="sldNum" sz="quarter" idx="12"/>
          </p:nvPr>
        </p:nvSpPr>
        <p:spPr>
          <a:xfrm>
            <a:off x="8578362" y="6605588"/>
            <a:ext cx="565638" cy="252412"/>
          </a:xfrm>
        </p:spPr>
        <p:txBody>
          <a:bodyPr/>
          <a:lstStyle/>
          <a:p>
            <a:pPr>
              <a:defRPr/>
            </a:pPr>
            <a:fld id="{1E861118-D4C2-4B9B-B840-FFC4721AB545}" type="slidenum">
              <a:rPr kumimoji="0" lang="en-US" altLang="ja-JP" sz="1200" kern="0" smtClean="0">
                <a:solidFill>
                  <a:prstClr val="black"/>
                </a:solidFill>
                <a:latin typeface="Calibri" panose="020F0502020204030204" pitchFamily="34" charset="0"/>
                <a:ea typeface="ＭＳ Ｐゴシック"/>
              </a:rPr>
              <a:pPr>
                <a:defRPr/>
              </a:pPr>
              <a:t>11</a:t>
            </a:fld>
            <a:endParaRPr kumimoji="0" lang="en-US" altLang="ja-JP" sz="1200" kern="0" dirty="0">
              <a:solidFill>
                <a:prstClr val="black"/>
              </a:solidFill>
              <a:latin typeface="Calibri" panose="020F0502020204030204" pitchFamily="34" charset="0"/>
              <a:ea typeface="ＭＳ Ｐゴシック"/>
            </a:endParaRPr>
          </a:p>
        </p:txBody>
      </p:sp>
      <p:graphicFrame>
        <p:nvGraphicFramePr>
          <p:cNvPr id="30" name="表 29"/>
          <p:cNvGraphicFramePr>
            <a:graphicFrameLocks noGrp="1"/>
          </p:cNvGraphicFramePr>
          <p:nvPr>
            <p:extLst>
              <p:ext uri="{D42A27DB-BD31-4B8C-83A1-F6EECF244321}">
                <p14:modId xmlns:p14="http://schemas.microsoft.com/office/powerpoint/2010/main" val="3057921761"/>
              </p:ext>
            </p:extLst>
          </p:nvPr>
        </p:nvGraphicFramePr>
        <p:xfrm>
          <a:off x="107504" y="796495"/>
          <a:ext cx="8964487" cy="5664154"/>
        </p:xfrm>
        <a:graphic>
          <a:graphicData uri="http://schemas.openxmlformats.org/drawingml/2006/table">
            <a:tbl>
              <a:tblPr bandRow="1">
                <a:tableStyleId>{5C22544A-7EE6-4342-B048-85BDC9FD1C3A}</a:tableStyleId>
              </a:tblPr>
              <a:tblGrid>
                <a:gridCol w="384599">
                  <a:extLst>
                    <a:ext uri="{9D8B030D-6E8A-4147-A177-3AD203B41FA5}">
                      <a16:colId xmlns="" xmlns:a16="http://schemas.microsoft.com/office/drawing/2014/main" val="20000"/>
                    </a:ext>
                  </a:extLst>
                </a:gridCol>
                <a:gridCol w="1331969">
                  <a:extLst>
                    <a:ext uri="{9D8B030D-6E8A-4147-A177-3AD203B41FA5}">
                      <a16:colId xmlns="" xmlns:a16="http://schemas.microsoft.com/office/drawing/2014/main" val="20001"/>
                    </a:ext>
                  </a:extLst>
                </a:gridCol>
                <a:gridCol w="7247919">
                  <a:extLst>
                    <a:ext uri="{9D8B030D-6E8A-4147-A177-3AD203B41FA5}">
                      <a16:colId xmlns="" xmlns:a16="http://schemas.microsoft.com/office/drawing/2014/main" val="20002"/>
                    </a:ext>
                  </a:extLst>
                </a:gridCol>
              </a:tblGrid>
              <a:tr h="1048329">
                <a:tc>
                  <a:txBody>
                    <a:bodyPr/>
                    <a:lstStyle/>
                    <a:p>
                      <a:r>
                        <a:rPr kumimoji="1" lang="en-US" altLang="ja-JP" sz="1600" b="1" dirty="0">
                          <a:solidFill>
                            <a:srgbClr val="FF0000"/>
                          </a:solidFill>
                        </a:rPr>
                        <a:t>1</a:t>
                      </a:r>
                      <a:endParaRPr kumimoji="1" lang="ja-JP" altLang="en-US" sz="1600" b="1" dirty="0">
                        <a:solidFill>
                          <a:srgbClr val="FF0000"/>
                        </a:solidFill>
                      </a:endParaRPr>
                    </a:p>
                  </a:txBody>
                  <a:tcPr/>
                </a:tc>
                <a:tc>
                  <a:txBody>
                    <a:bodyPr/>
                    <a:lstStyle/>
                    <a:p>
                      <a:r>
                        <a:rPr kumimoji="1" lang="en-US" altLang="ja-JP" sz="1600" b="1" dirty="0">
                          <a:solidFill>
                            <a:srgbClr val="FF0000"/>
                          </a:solidFill>
                        </a:rPr>
                        <a:t>Strip-map observation</a:t>
                      </a:r>
                    </a:p>
                    <a:p>
                      <a:endParaRPr kumimoji="1" lang="ja-JP" altLang="en-US" sz="1600" b="1" dirty="0">
                        <a:solidFill>
                          <a:srgbClr val="FF0000"/>
                        </a:solidFill>
                      </a:endParaRPr>
                    </a:p>
                  </a:txBody>
                  <a:tcPr/>
                </a:tc>
                <a:tc>
                  <a:txBody>
                    <a:bodyPr/>
                    <a:lstStyle/>
                    <a:p>
                      <a:r>
                        <a:rPr kumimoji="1" lang="en-US" altLang="ja-JP" sz="1600" dirty="0">
                          <a:solidFill>
                            <a:schemeClr val="tx1"/>
                          </a:solidFill>
                        </a:rPr>
                        <a:t>The satellite can normally perform observation covering 70 km in width and 4,000 km in along-track direction as the strip-map observation mode. To increase the acquisition frequency, the images will be taken by less than 25 deg. pointing angle in cross-track direction (GSD &lt; 1m) when the satellite track is in oceans.</a:t>
                      </a:r>
                      <a:endParaRPr kumimoji="1" lang="ja-JP" altLang="en-US" sz="1600" dirty="0">
                        <a:solidFill>
                          <a:schemeClr val="tx1"/>
                        </a:solidFill>
                      </a:endParaRPr>
                    </a:p>
                  </a:txBody>
                  <a:tcPr/>
                </a:tc>
                <a:extLst>
                  <a:ext uri="{0D108BD9-81ED-4DB2-BD59-A6C34878D82A}">
                    <a16:rowId xmlns="" xmlns:a16="http://schemas.microsoft.com/office/drawing/2014/main" val="10000"/>
                  </a:ext>
                </a:extLst>
              </a:tr>
              <a:tr h="845625">
                <a:tc>
                  <a:txBody>
                    <a:bodyPr/>
                    <a:lstStyle/>
                    <a:p>
                      <a:r>
                        <a:rPr kumimoji="1" lang="en-US" altLang="ja-JP" sz="1600" b="1"/>
                        <a:t>2</a:t>
                      </a:r>
                      <a:endParaRPr kumimoji="1" lang="ja-JP" altLang="en-US" sz="1600" b="1"/>
                    </a:p>
                  </a:txBody>
                  <a:tcPr/>
                </a:tc>
                <a:tc>
                  <a:txBody>
                    <a:bodyPr/>
                    <a:lstStyle/>
                    <a:p>
                      <a:r>
                        <a:rPr kumimoji="1" lang="en-US" altLang="ja-JP" sz="1600" b="1" dirty="0"/>
                        <a:t>Point observation</a:t>
                      </a:r>
                      <a:endParaRPr kumimoji="1" lang="ja-JP" altLang="en-US" sz="1600" b="1" dirty="0"/>
                    </a:p>
                  </a:txBody>
                  <a:tcPr/>
                </a:tc>
                <a:tc>
                  <a:txBody>
                    <a:bodyPr/>
                    <a:lstStyle/>
                    <a:p>
                      <a:r>
                        <a:rPr kumimoji="1" lang="en-US" altLang="ja-JP" sz="1600" dirty="0"/>
                        <a:t>If the user has a certain ground point or an area of interest (AOI), the satellite can observe there using pointing capability within 60 deg. This mode will be used for natural disaster monitoring, for example.</a:t>
                      </a:r>
                      <a:endParaRPr kumimoji="1" lang="ja-JP" altLang="en-US" sz="1600" dirty="0"/>
                    </a:p>
                  </a:txBody>
                  <a:tcPr/>
                </a:tc>
                <a:extLst>
                  <a:ext uri="{0D108BD9-81ED-4DB2-BD59-A6C34878D82A}">
                    <a16:rowId xmlns="" xmlns:a16="http://schemas.microsoft.com/office/drawing/2014/main" val="10001"/>
                  </a:ext>
                </a:extLst>
              </a:tr>
              <a:tr h="886609">
                <a:tc>
                  <a:txBody>
                    <a:bodyPr/>
                    <a:lstStyle/>
                    <a:p>
                      <a:r>
                        <a:rPr kumimoji="1" lang="en-US" altLang="ja-JP" sz="1600" b="1"/>
                        <a:t>3</a:t>
                      </a:r>
                      <a:endParaRPr kumimoji="1" lang="ja-JP" altLang="en-US" sz="1600" b="1"/>
                    </a:p>
                  </a:txBody>
                  <a:tcPr/>
                </a:tc>
                <a:tc>
                  <a:txBody>
                    <a:bodyPr/>
                    <a:lstStyle/>
                    <a:p>
                      <a:r>
                        <a:rPr kumimoji="1" lang="en-US" altLang="ja-JP" sz="1600" b="1" dirty="0"/>
                        <a:t>Observation direction changing</a:t>
                      </a:r>
                      <a:endParaRPr kumimoji="1" lang="ja-JP" altLang="en-US" sz="1600" b="1" dirty="0"/>
                    </a:p>
                  </a:txBody>
                  <a:tcPr/>
                </a:tc>
                <a:tc>
                  <a:txBody>
                    <a:bodyPr/>
                    <a:lstStyle/>
                    <a:p>
                      <a:r>
                        <a:rPr kumimoji="1" lang="en-US" altLang="ja-JP" sz="1600" dirty="0"/>
                        <a:t>The satellite can observe any given point by the pointing capability up to 60 deg. in all direction against the satellite nadir. In the case of Japan, it can be activated within 24 hours after receiving the request. This will be used when the large natural disaster happens e.g. the expecting </a:t>
                      </a:r>
                      <a:r>
                        <a:rPr kumimoji="1" lang="en-US" altLang="ja-JP" sz="1600" dirty="0" err="1"/>
                        <a:t>Nankai</a:t>
                      </a:r>
                      <a:r>
                        <a:rPr kumimoji="1" lang="en-US" altLang="ja-JP" sz="1600" dirty="0"/>
                        <a:t> Trough large earthquake. </a:t>
                      </a:r>
                      <a:endParaRPr kumimoji="1" lang="ja-JP" altLang="en-US" sz="1600" dirty="0"/>
                    </a:p>
                  </a:txBody>
                  <a:tcPr/>
                </a:tc>
                <a:extLst>
                  <a:ext uri="{0D108BD9-81ED-4DB2-BD59-A6C34878D82A}">
                    <a16:rowId xmlns="" xmlns:a16="http://schemas.microsoft.com/office/drawing/2014/main" val="10002"/>
                  </a:ext>
                </a:extLst>
              </a:tr>
              <a:tr h="886609">
                <a:tc>
                  <a:txBody>
                    <a:bodyPr/>
                    <a:lstStyle/>
                    <a:p>
                      <a:r>
                        <a:rPr kumimoji="1" lang="en-US" altLang="ja-JP" sz="1600" b="1" dirty="0"/>
                        <a:t>4</a:t>
                      </a:r>
                      <a:endParaRPr kumimoji="1" lang="ja-JP" altLang="en-US" sz="1600" b="1" dirty="0"/>
                    </a:p>
                  </a:txBody>
                  <a:tcPr/>
                </a:tc>
                <a:tc>
                  <a:txBody>
                    <a:bodyPr/>
                    <a:lstStyle/>
                    <a:p>
                      <a:r>
                        <a:rPr kumimoji="1" lang="en-US" altLang="ja-JP" sz="1600" b="1" dirty="0"/>
                        <a:t>Wide-area observation</a:t>
                      </a:r>
                      <a:endParaRPr kumimoji="1" lang="ja-JP" altLang="en-US" sz="1600" b="1" dirty="0"/>
                    </a:p>
                  </a:txBody>
                  <a:tcPr/>
                </a:tc>
                <a:tc>
                  <a:txBody>
                    <a:bodyPr/>
                    <a:lstStyle/>
                    <a:p>
                      <a:r>
                        <a:rPr kumimoji="1" lang="en-US" altLang="ja-JP" sz="1600" dirty="0"/>
                        <a:t>This mode can cover in wide-ranging area of 200 km (in along-track direction) x 100 km (in cross-track direction) by satellite’s single orbital passage. This will be also used when the large natural disaster happens. </a:t>
                      </a:r>
                      <a:endParaRPr kumimoji="1" lang="ja-JP" altLang="en-US" sz="1600" dirty="0"/>
                    </a:p>
                  </a:txBody>
                  <a:tcPr/>
                </a:tc>
                <a:extLst>
                  <a:ext uri="{0D108BD9-81ED-4DB2-BD59-A6C34878D82A}">
                    <a16:rowId xmlns="" xmlns:a16="http://schemas.microsoft.com/office/drawing/2014/main" val="10003"/>
                  </a:ext>
                </a:extLst>
              </a:tr>
              <a:tr h="1152592">
                <a:tc>
                  <a:txBody>
                    <a:bodyPr/>
                    <a:lstStyle/>
                    <a:p>
                      <a:r>
                        <a:rPr kumimoji="1" lang="en-US" altLang="ja-JP" sz="1600" b="1" dirty="0">
                          <a:solidFill>
                            <a:srgbClr val="FF0000"/>
                          </a:solidFill>
                        </a:rPr>
                        <a:t>5</a:t>
                      </a:r>
                      <a:endParaRPr kumimoji="1" lang="ja-JP" altLang="en-US" sz="1600" b="1" dirty="0">
                        <a:solidFill>
                          <a:srgbClr val="FF0000"/>
                        </a:solidFill>
                      </a:endParaRPr>
                    </a:p>
                  </a:txBody>
                  <a:tcPr/>
                </a:tc>
                <a:tc>
                  <a:txBody>
                    <a:bodyPr/>
                    <a:lstStyle/>
                    <a:p>
                      <a:r>
                        <a:rPr kumimoji="1" lang="en-US" altLang="ja-JP" sz="1600" b="1" dirty="0">
                          <a:solidFill>
                            <a:srgbClr val="FF0000"/>
                          </a:solidFill>
                        </a:rPr>
                        <a:t>Stereoscopic observation</a:t>
                      </a:r>
                      <a:endParaRPr kumimoji="1" lang="ja-JP" altLang="en-US" sz="1600" b="1" dirty="0">
                        <a:solidFill>
                          <a:srgbClr val="FF0000"/>
                        </a:solidFill>
                      </a:endParaRPr>
                    </a:p>
                  </a:txBody>
                  <a:tcPr/>
                </a:tc>
                <a:tc>
                  <a:txBody>
                    <a:bodyPr/>
                    <a:lstStyle/>
                    <a:p>
                      <a:pPr marL="0" indent="0">
                        <a:buFont typeface="Arial" panose="020B0604020202020204" pitchFamily="34" charset="0"/>
                        <a:buNone/>
                      </a:pPr>
                      <a:r>
                        <a:rPr kumimoji="1" lang="en-US" altLang="ja-JP" sz="1600" dirty="0"/>
                        <a:t>Two ways proposes to acquire stereo-pair image: 1) in single orbit path, and 2) combining two strip-map observations by nadir view and backward view in neighboring path after three days (sub-cycle revisit orbit). The way 1) will be however not sufficient base-to-height ratio (B/H) to derive terrain information. As the advantages of the way 2), that is possible to set suitable B/H, and can acquire images over large area. However, this will depend on weather conditions i.e. cloud covers, to success stereo image acquisition within short period as a disadvantage.</a:t>
                      </a:r>
                    </a:p>
                  </a:txBody>
                  <a:tcPr/>
                </a:tc>
                <a:extLst>
                  <a:ext uri="{0D108BD9-81ED-4DB2-BD59-A6C34878D82A}">
                    <a16:rowId xmlns="" xmlns:a16="http://schemas.microsoft.com/office/drawing/2014/main" val="10004"/>
                  </a:ext>
                </a:extLst>
              </a:tr>
            </a:tbl>
          </a:graphicData>
        </a:graphic>
      </p:graphicFrame>
      <p:sp>
        <p:nvSpPr>
          <p:cNvPr id="32" name="テキスト ボックス 31"/>
          <p:cNvSpPr txBox="1"/>
          <p:nvPr/>
        </p:nvSpPr>
        <p:spPr>
          <a:xfrm>
            <a:off x="179512" y="6474822"/>
            <a:ext cx="4368504" cy="338554"/>
          </a:xfrm>
          <a:prstGeom prst="rect">
            <a:avLst/>
          </a:prstGeom>
          <a:noFill/>
        </p:spPr>
        <p:txBody>
          <a:bodyPr wrap="none" rtlCol="0">
            <a:spAutoFit/>
          </a:bodyPr>
          <a:lstStyle/>
          <a:p>
            <a:r>
              <a:rPr lang="en-US" altLang="ja-JP" sz="1600" dirty="0">
                <a:solidFill>
                  <a:prstClr val="black"/>
                </a:solidFill>
                <a:latin typeface="Arial" panose="020B0604020202020204" pitchFamily="34" charset="0"/>
                <a:ea typeface="ＭＳ Ｐゴシック"/>
                <a:cs typeface="Arial" panose="020B0604020202020204" pitchFamily="34" charset="0"/>
              </a:rPr>
              <a:t>1 and 5 will be used in the basic observations.</a:t>
            </a:r>
            <a:endParaRPr lang="ja-JP" altLang="en-US" sz="1600" dirty="0">
              <a:solidFill>
                <a:prstClr val="black"/>
              </a:solidFill>
              <a:latin typeface="Arial" panose="020B0604020202020204" pitchFamily="34" charset="0"/>
              <a:ea typeface="ＭＳ Ｐゴシック"/>
              <a:cs typeface="Arial" panose="020B0604020202020204" pitchFamily="34" charset="0"/>
            </a:endParaRPr>
          </a:p>
        </p:txBody>
      </p:sp>
      <p:grpSp>
        <p:nvGrpSpPr>
          <p:cNvPr id="3" name="グループ化 2"/>
          <p:cNvGrpSpPr/>
          <p:nvPr/>
        </p:nvGrpSpPr>
        <p:grpSpPr>
          <a:xfrm>
            <a:off x="72009" y="764705"/>
            <a:ext cx="9036495" cy="6048671"/>
            <a:chOff x="72009" y="764705"/>
            <a:chExt cx="9036495" cy="6048671"/>
          </a:xfrm>
        </p:grpSpPr>
        <p:sp>
          <p:nvSpPr>
            <p:cNvPr id="33" name="正方形/長方形 32"/>
            <p:cNvSpPr/>
            <p:nvPr/>
          </p:nvSpPr>
          <p:spPr>
            <a:xfrm>
              <a:off x="72009" y="764705"/>
              <a:ext cx="9036495" cy="1102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Calibri"/>
                <a:ea typeface="ＭＳ Ｐゴシック"/>
              </a:endParaRPr>
            </a:p>
          </p:txBody>
        </p:sp>
        <p:sp>
          <p:nvSpPr>
            <p:cNvPr id="9" name="正方形/長方形 8"/>
            <p:cNvSpPr/>
            <p:nvPr/>
          </p:nvSpPr>
          <p:spPr>
            <a:xfrm>
              <a:off x="72009" y="4653135"/>
              <a:ext cx="9036495" cy="1807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Calibri"/>
                <a:ea typeface="ＭＳ Ｐゴシック"/>
              </a:endParaRPr>
            </a:p>
          </p:txBody>
        </p:sp>
        <p:sp>
          <p:nvSpPr>
            <p:cNvPr id="10" name="正方形/長方形 9"/>
            <p:cNvSpPr/>
            <p:nvPr/>
          </p:nvSpPr>
          <p:spPr>
            <a:xfrm>
              <a:off x="72009" y="2686845"/>
              <a:ext cx="9036495" cy="1102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Calibri"/>
                <a:ea typeface="ＭＳ Ｐゴシック"/>
              </a:endParaRPr>
            </a:p>
          </p:txBody>
        </p:sp>
        <p:sp>
          <p:nvSpPr>
            <p:cNvPr id="12" name="テキスト ボックス 11"/>
            <p:cNvSpPr txBox="1"/>
            <p:nvPr/>
          </p:nvSpPr>
          <p:spPr>
            <a:xfrm>
              <a:off x="4451968" y="6474822"/>
              <a:ext cx="3812262" cy="338554"/>
            </a:xfrm>
            <a:prstGeom prst="rect">
              <a:avLst/>
            </a:prstGeom>
            <a:noFill/>
          </p:spPr>
          <p:txBody>
            <a:bodyPr wrap="none" rtlCol="0">
              <a:spAutoFit/>
            </a:bodyPr>
            <a:lstStyle/>
            <a:p>
              <a:r>
                <a:rPr lang="en-US" altLang="ja-JP" sz="1600" dirty="0">
                  <a:solidFill>
                    <a:prstClr val="black"/>
                  </a:solidFill>
                  <a:latin typeface="Arial" panose="020B0604020202020204" pitchFamily="34" charset="0"/>
                  <a:ea typeface="ＭＳ Ｐゴシック"/>
                  <a:cs typeface="Arial" panose="020B0604020202020204" pitchFamily="34" charset="0"/>
                </a:rPr>
                <a:t>1, 3 and 5 simulated images are shown.</a:t>
              </a:r>
              <a:endParaRPr lang="ja-JP" altLang="en-US" sz="1600" dirty="0">
                <a:solidFill>
                  <a:prstClr val="black"/>
                </a:solidFill>
                <a:latin typeface="Arial" panose="020B0604020202020204" pitchFamily="34" charset="0"/>
                <a:ea typeface="ＭＳ Ｐゴシック"/>
                <a:cs typeface="Arial" panose="020B0604020202020204" pitchFamily="34" charset="0"/>
              </a:endParaRPr>
            </a:p>
          </p:txBody>
        </p:sp>
      </p:grpSp>
    </p:spTree>
    <p:extLst>
      <p:ext uri="{BB962C8B-B14F-4D97-AF65-F5344CB8AC3E}">
        <p14:creationId xmlns:p14="http://schemas.microsoft.com/office/powerpoint/2010/main" val="2443254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3" y="898987"/>
            <a:ext cx="5043081" cy="389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スライド番号プレースホルダ 3"/>
          <p:cNvSpPr>
            <a:spLocks noGrp="1"/>
          </p:cNvSpPr>
          <p:nvPr>
            <p:ph type="sldNum" sz="quarter" idx="12"/>
          </p:nvPr>
        </p:nvSpPr>
        <p:spPr>
          <a:xfrm>
            <a:off x="8578362" y="6605588"/>
            <a:ext cx="565638" cy="252412"/>
          </a:xfrm>
        </p:spPr>
        <p:txBody>
          <a:bodyPr/>
          <a:lstStyle/>
          <a:p>
            <a:pPr>
              <a:defRPr/>
            </a:pPr>
            <a:fld id="{1E861118-D4C2-4B9B-B840-FFC4721AB545}" type="slidenum">
              <a:rPr kumimoji="0" lang="en-US" altLang="ja-JP" sz="1200" kern="0" smtClean="0">
                <a:solidFill>
                  <a:prstClr val="black"/>
                </a:solidFill>
                <a:latin typeface="Calibri" panose="020F0502020204030204" pitchFamily="34" charset="0"/>
                <a:ea typeface="ＭＳ Ｐゴシック"/>
              </a:rPr>
              <a:pPr>
                <a:defRPr/>
              </a:pPr>
              <a:t>12</a:t>
            </a:fld>
            <a:endParaRPr kumimoji="0" lang="en-US" altLang="ja-JP" sz="1200" kern="0" dirty="0">
              <a:solidFill>
                <a:prstClr val="black"/>
              </a:solidFill>
              <a:latin typeface="Calibri" panose="020F0502020204030204" pitchFamily="34" charset="0"/>
              <a:ea typeface="ＭＳ Ｐゴシック"/>
            </a:endParaRPr>
          </a:p>
        </p:txBody>
      </p:sp>
      <p:cxnSp>
        <p:nvCxnSpPr>
          <p:cNvPr id="21" name="直線矢印コネクタ 20"/>
          <p:cNvCxnSpPr>
            <a:stCxn id="22" idx="2"/>
          </p:cNvCxnSpPr>
          <p:nvPr/>
        </p:nvCxnSpPr>
        <p:spPr>
          <a:xfrm>
            <a:off x="960796" y="2070860"/>
            <a:ext cx="880480" cy="999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63324" y="1763083"/>
            <a:ext cx="1194943" cy="307777"/>
          </a:xfrm>
          <a:prstGeom prst="rect">
            <a:avLst/>
          </a:prstGeom>
          <a:solidFill>
            <a:schemeClr val="bg1"/>
          </a:solidFill>
        </p:spPr>
        <p:txBody>
          <a:bodyPr wrap="none" rtlCol="0">
            <a:spAutoFit/>
          </a:bodyPr>
          <a:lstStyle/>
          <a:p>
            <a:r>
              <a:rPr lang="en-US" altLang="ja-JP" sz="1400" b="1" dirty="0">
                <a:solidFill>
                  <a:prstClr val="black"/>
                </a:solidFill>
                <a:latin typeface="Calibri"/>
                <a:ea typeface="ＭＳ Ｐゴシック"/>
              </a:rPr>
              <a:t>Satellite orbit</a:t>
            </a:r>
            <a:endParaRPr lang="ja-JP" altLang="en-US" sz="1400" b="1" dirty="0">
              <a:solidFill>
                <a:prstClr val="black"/>
              </a:solidFill>
              <a:latin typeface="Calibri"/>
              <a:ea typeface="ＭＳ Ｐゴシック"/>
            </a:endParaRPr>
          </a:p>
        </p:txBody>
      </p:sp>
      <p:sp>
        <p:nvSpPr>
          <p:cNvPr id="37" name="タイトル 1"/>
          <p:cNvSpPr txBox="1">
            <a:spLocks/>
          </p:cNvSpPr>
          <p:nvPr/>
        </p:nvSpPr>
        <p:spPr>
          <a:xfrm>
            <a:off x="315066" y="26988"/>
            <a:ext cx="8488973" cy="615950"/>
          </a:xfrm>
          <a:prstGeom prst="rect">
            <a:avLst/>
          </a:prstGeom>
        </p:spPr>
        <p:txBody>
          <a:bodyPr anchor="ctr"/>
          <a:lstStyle>
            <a:lvl1pPr algn="ctr" rtl="0" eaLnBrk="0" fontAlgn="base" hangingPunct="0">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pPr>
              <a:defRPr/>
            </a:pPr>
            <a:r>
              <a:rPr lang="en-US" altLang="ja-JP" dirty="0">
                <a:solidFill>
                  <a:prstClr val="white"/>
                </a:solidFill>
                <a:latin typeface="Tahoma" panose="020B0604030504040204" pitchFamily="34" charset="0"/>
                <a:ea typeface="Tahoma" panose="020B0604030504040204" pitchFamily="34" charset="0"/>
                <a:cs typeface="Tahoma" panose="020B0604030504040204" pitchFamily="34" charset="0"/>
              </a:rPr>
              <a:t>Observation Direction Changing Mode</a:t>
            </a:r>
            <a:endParaRPr lang="ja-JP" altLang="en-US" dirty="0">
              <a:solidFill>
                <a:prstClr val="white"/>
              </a:solidFill>
              <a:effectLst/>
              <a:latin typeface="Tahoma" panose="020B0604030504040204" pitchFamily="34" charset="0"/>
              <a:ea typeface="ＭＳ Ｐゴシック"/>
              <a:cs typeface="Tahoma" panose="020B0604030504040204" pitchFamily="34" charset="0"/>
            </a:endParaRPr>
          </a:p>
        </p:txBody>
      </p:sp>
      <p:cxnSp>
        <p:nvCxnSpPr>
          <p:cNvPr id="38" name="直線矢印コネクタ 37"/>
          <p:cNvCxnSpPr>
            <a:stCxn id="39" idx="2"/>
          </p:cNvCxnSpPr>
          <p:nvPr/>
        </p:nvCxnSpPr>
        <p:spPr>
          <a:xfrm flipH="1" flipV="1">
            <a:off x="2733240" y="2560612"/>
            <a:ext cx="74564" cy="6554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051720" y="2908328"/>
            <a:ext cx="1512168" cy="307777"/>
          </a:xfrm>
          <a:prstGeom prst="rect">
            <a:avLst/>
          </a:prstGeom>
          <a:solidFill>
            <a:schemeClr val="bg1"/>
          </a:solidFill>
        </p:spPr>
        <p:txBody>
          <a:bodyPr wrap="square" rtlCol="0">
            <a:spAutoFit/>
          </a:bodyPr>
          <a:lstStyle/>
          <a:p>
            <a:r>
              <a:rPr lang="en-US" altLang="ja-JP" sz="1400" b="1" dirty="0">
                <a:solidFill>
                  <a:prstClr val="black"/>
                </a:solidFill>
                <a:latin typeface="Calibri"/>
                <a:ea typeface="ＭＳ Ｐゴシック"/>
              </a:rPr>
              <a:t>Observation area</a:t>
            </a:r>
            <a:endParaRPr lang="ja-JP" altLang="en-US" sz="1400" b="1" dirty="0">
              <a:solidFill>
                <a:prstClr val="black"/>
              </a:solidFill>
              <a:latin typeface="Calibri"/>
              <a:ea typeface="ＭＳ Ｐゴシック"/>
            </a:endParaRPr>
          </a:p>
        </p:txBody>
      </p:sp>
      <p:sp>
        <p:nvSpPr>
          <p:cNvPr id="3" name="正方形/長方形 2"/>
          <p:cNvSpPr/>
          <p:nvPr/>
        </p:nvSpPr>
        <p:spPr>
          <a:xfrm>
            <a:off x="1412225" y="5129897"/>
            <a:ext cx="6319550" cy="1323439"/>
          </a:xfrm>
          <a:prstGeom prst="rect">
            <a:avLst/>
          </a:prstGeom>
          <a:ln>
            <a:solidFill>
              <a:schemeClr val="tx1"/>
            </a:solidFill>
          </a:ln>
        </p:spPr>
        <p:txBody>
          <a:bodyPr wrap="square">
            <a:spAutoFit/>
          </a:bodyPr>
          <a:lstStyle/>
          <a:p>
            <a:r>
              <a:rPr lang="en-US" altLang="ja-JP" sz="1600" dirty="0">
                <a:solidFill>
                  <a:prstClr val="black"/>
                </a:solidFill>
                <a:latin typeface="Arial" panose="020B0604020202020204" pitchFamily="34" charset="0"/>
                <a:ea typeface="ＭＳ Ｐゴシック"/>
                <a:cs typeface="Arial" panose="020B0604020202020204" pitchFamily="34" charset="0"/>
              </a:rPr>
              <a:t>The satellite can observe any given point by the pointing capability up to 60 deg. in all direction against the satellite nadir. In the case of Japan, it can be activated within 24 hours after receiving the request. This will be used when the large natural disaster happens e.g. the expecting </a:t>
            </a:r>
            <a:r>
              <a:rPr lang="en-US" altLang="ja-JP" sz="1600" dirty="0" err="1">
                <a:solidFill>
                  <a:prstClr val="black"/>
                </a:solidFill>
                <a:latin typeface="Arial" panose="020B0604020202020204" pitchFamily="34" charset="0"/>
                <a:ea typeface="ＭＳ Ｐゴシック"/>
                <a:cs typeface="Arial" panose="020B0604020202020204" pitchFamily="34" charset="0"/>
              </a:rPr>
              <a:t>Nankai</a:t>
            </a:r>
            <a:r>
              <a:rPr lang="en-US" altLang="ja-JP" sz="1600" dirty="0">
                <a:solidFill>
                  <a:prstClr val="black"/>
                </a:solidFill>
                <a:latin typeface="Arial" panose="020B0604020202020204" pitchFamily="34" charset="0"/>
                <a:ea typeface="ＭＳ Ｐゴシック"/>
                <a:cs typeface="Arial" panose="020B0604020202020204" pitchFamily="34" charset="0"/>
              </a:rPr>
              <a:t> Trough large earthquake. </a:t>
            </a:r>
            <a:endParaRPr lang="ja-JP" altLang="en-US" sz="1600" dirty="0">
              <a:solidFill>
                <a:prstClr val="black"/>
              </a:solidFill>
              <a:latin typeface="Arial" panose="020B0604020202020204" pitchFamily="34" charset="0"/>
              <a:ea typeface="ＭＳ Ｐゴシック"/>
              <a:cs typeface="Arial" panose="020B0604020202020204" pitchFamily="34" charset="0"/>
            </a:endParaRPr>
          </a:p>
        </p:txBody>
      </p:sp>
      <p:pic>
        <p:nvPicPr>
          <p:cNvPr id="2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9992" y="901263"/>
            <a:ext cx="4692006" cy="381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10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4">
            <a:extLst>
              <a:ext uri="{FF2B5EF4-FFF2-40B4-BE49-F238E27FC236}">
                <a16:creationId xmlns="" xmlns:a16="http://schemas.microsoft.com/office/drawing/2014/main" id="{4CC342D2-3BD5-4716-8967-15E0ACB52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88" y="1011238"/>
            <a:ext cx="8859624"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9">
            <a:extLst>
              <a:ext uri="{FF2B5EF4-FFF2-40B4-BE49-F238E27FC236}">
                <a16:creationId xmlns="" xmlns:a16="http://schemas.microsoft.com/office/drawing/2014/main" id="{04202057-DA08-4946-BF9A-36D73028DBFC}"/>
              </a:ext>
            </a:extLst>
          </p:cNvPr>
          <p:cNvSpPr>
            <a:spLocks/>
          </p:cNvSpPr>
          <p:nvPr/>
        </p:nvSpPr>
        <p:spPr bwMode="auto">
          <a:xfrm>
            <a:off x="3035316" y="6154741"/>
            <a:ext cx="32463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a:lnSpc>
                <a:spcPct val="90000"/>
              </a:lnSpc>
              <a:spcBef>
                <a:spcPts val="700"/>
              </a:spcBef>
              <a:buClr>
                <a:srgbClr val="00279F"/>
              </a:buClr>
              <a:buSzPct val="100000"/>
              <a:buFont typeface="Symbol" panose="05050102010706020507" pitchFamily="18" charset="2"/>
              <a:buChar char="•"/>
              <a:defRPr sz="2000" b="1">
                <a:solidFill>
                  <a:srgbClr val="008000"/>
                </a:solidFill>
                <a:latin typeface="Arial" panose="020B0604020202020204" pitchFamily="34" charset="0"/>
                <a:ea typeface="ヒラギノ角ゴ ProN W6" charset="-128"/>
                <a:sym typeface="Arial" panose="020B0604020202020204" pitchFamily="34" charset="0"/>
              </a:defRPr>
            </a:lvl1pPr>
            <a:lvl2pPr marL="742950" indent="-285750">
              <a:lnSpc>
                <a:spcPct val="90000"/>
              </a:lnSpc>
              <a:spcBef>
                <a:spcPts val="600"/>
              </a:spcBef>
              <a:buClr>
                <a:srgbClr val="006B61"/>
              </a:buClr>
              <a:buSzPct val="100000"/>
              <a:buFont typeface="Monotype Sorts" charset="2"/>
              <a:buChar char="ê"/>
              <a:defRPr b="1">
                <a:solidFill>
                  <a:srgbClr val="008000"/>
                </a:solidFill>
                <a:latin typeface="Arial" panose="020B0604020202020204" pitchFamily="34" charset="0"/>
                <a:ea typeface="ヒラギノ角ゴ ProN W6" charset="-128"/>
                <a:sym typeface="Arial" panose="020B0604020202020204" pitchFamily="34" charset="0"/>
              </a:defRPr>
            </a:lvl2pPr>
            <a:lvl3pPr marL="1143000" indent="-228600">
              <a:lnSpc>
                <a:spcPct val="90000"/>
              </a:lnSpc>
              <a:spcBef>
                <a:spcPts val="500"/>
              </a:spcBef>
              <a:buClr>
                <a:srgbClr val="676767"/>
              </a:buClr>
              <a:buSzPct val="100000"/>
              <a:buFont typeface="Arial" panose="020B0604020202020204" pitchFamily="34" charset="0"/>
              <a:buChar char="i"/>
              <a:defRPr sz="1400" b="1">
                <a:solidFill>
                  <a:srgbClr val="008000"/>
                </a:solidFill>
                <a:latin typeface="Arial" panose="020B0604020202020204" pitchFamily="34" charset="0"/>
                <a:ea typeface="ヒラギノ角ゴ ProN W6" charset="-128"/>
                <a:sym typeface="Arial" panose="020B0604020202020204" pitchFamily="34" charset="0"/>
              </a:defRPr>
            </a:lvl3pPr>
            <a:lvl4pPr marL="1600200" indent="-228600">
              <a:lnSpc>
                <a:spcPct val="90000"/>
              </a:lnSpc>
              <a:spcBef>
                <a:spcPts val="500"/>
              </a:spcBef>
              <a:buClr>
                <a:srgbClr val="919191"/>
              </a:buClr>
              <a:buSzPct val="100000"/>
              <a:buFont typeface="Monotype Sorts" charset="2"/>
              <a:buChar char="q"/>
              <a:defRPr sz="1400" b="1">
                <a:solidFill>
                  <a:srgbClr val="008000"/>
                </a:solidFill>
                <a:latin typeface="Arial" panose="020B0604020202020204" pitchFamily="34" charset="0"/>
                <a:ea typeface="ヒラギノ角ゴ ProN W6" charset="-128"/>
                <a:sym typeface="Arial" panose="020B0604020202020204" pitchFamily="34" charset="0"/>
              </a:defRPr>
            </a:lvl4pPr>
            <a:lvl5pPr marL="2057400" indent="-228600">
              <a:lnSpc>
                <a:spcPct val="90000"/>
              </a:lnSpc>
              <a:spcBef>
                <a:spcPts val="500"/>
              </a:spcBef>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9pPr>
          </a:lstStyle>
          <a:p>
            <a:pPr algn="ctr" fontAlgn="base">
              <a:lnSpc>
                <a:spcPct val="100000"/>
              </a:lnSpc>
              <a:spcBef>
                <a:spcPct val="0"/>
              </a:spcBef>
              <a:spcAft>
                <a:spcPct val="0"/>
              </a:spcAft>
              <a:buClrTx/>
              <a:buSzTx/>
              <a:buFontTx/>
              <a:buNone/>
            </a:pPr>
            <a:r>
              <a:rPr kumimoji="0" lang="en-US" altLang="ja-JP" sz="1600" b="0">
                <a:solidFill>
                  <a:srgbClr val="98B7FE"/>
                </a:solidFill>
                <a:ea typeface="ヒラギノ明朝 ProN W3" charset="-128"/>
                <a:cs typeface="Arial" panose="020B0604020202020204" pitchFamily="34" charset="0"/>
              </a:rPr>
              <a:t>Science Team meeting #24</a:t>
            </a:r>
          </a:p>
          <a:p>
            <a:pPr algn="ctr" fontAlgn="base">
              <a:lnSpc>
                <a:spcPct val="100000"/>
              </a:lnSpc>
              <a:spcBef>
                <a:spcPct val="0"/>
              </a:spcBef>
              <a:spcAft>
                <a:spcPct val="0"/>
              </a:spcAft>
              <a:buClrTx/>
              <a:buSzTx/>
              <a:buFontTx/>
              <a:buNone/>
            </a:pPr>
            <a:r>
              <a:rPr kumimoji="0" lang="en-US" altLang="ja-JP" sz="1600" b="0">
                <a:solidFill>
                  <a:srgbClr val="98B7FE"/>
                </a:solidFill>
                <a:ea typeface="ヒラギノ明朝 ProN W3" charset="-128"/>
                <a:cs typeface="Arial" panose="020B0604020202020204" pitchFamily="34" charset="0"/>
              </a:rPr>
              <a:t>Tokyo, Japan, January 29-31, 2018</a:t>
            </a:r>
          </a:p>
        </p:txBody>
      </p:sp>
      <p:sp>
        <p:nvSpPr>
          <p:cNvPr id="8" name="Rectangle 2">
            <a:extLst>
              <a:ext uri="{FF2B5EF4-FFF2-40B4-BE49-F238E27FC236}">
                <a16:creationId xmlns="" xmlns:a16="http://schemas.microsoft.com/office/drawing/2014/main" id="{9517702C-04A9-423A-8C13-9FDB3D8658C7}"/>
              </a:ext>
            </a:extLst>
          </p:cNvPr>
          <p:cNvSpPr txBox="1">
            <a:spLocks noChangeArrowheads="1"/>
          </p:cNvSpPr>
          <p:nvPr/>
        </p:nvSpPr>
        <p:spPr>
          <a:xfrm>
            <a:off x="3906504" y="1125541"/>
            <a:ext cx="4973644" cy="3203575"/>
          </a:xfrm>
          <a:prstGeom prst="rect">
            <a:avLst/>
          </a:prstGeom>
        </p:spPr>
        <p:txBody>
          <a:bodyPr/>
          <a:lstStyle>
            <a:lvl1pPr>
              <a:lnSpc>
                <a:spcPct val="90000"/>
              </a:lnSpc>
              <a:spcBef>
                <a:spcPts val="700"/>
              </a:spcBef>
              <a:buClr>
                <a:srgbClr val="00279F"/>
              </a:buClr>
              <a:buSzPct val="100000"/>
              <a:buFont typeface="Symbol" panose="05050102010706020507" pitchFamily="18" charset="2"/>
              <a:buChar char="•"/>
              <a:defRPr sz="2000" b="1">
                <a:solidFill>
                  <a:srgbClr val="008000"/>
                </a:solidFill>
                <a:latin typeface="Arial" panose="020B0604020202020204" pitchFamily="34" charset="0"/>
                <a:ea typeface="ヒラギノ角ゴ ProN W6" charset="-128"/>
                <a:sym typeface="Arial" panose="020B0604020202020204" pitchFamily="34" charset="0"/>
              </a:defRPr>
            </a:lvl1pPr>
            <a:lvl2pPr marL="674688" indent="-228600">
              <a:lnSpc>
                <a:spcPct val="90000"/>
              </a:lnSpc>
              <a:spcBef>
                <a:spcPts val="600"/>
              </a:spcBef>
              <a:buClr>
                <a:srgbClr val="006B61"/>
              </a:buClr>
              <a:buSzPct val="100000"/>
              <a:buFont typeface="Monotype Sorts" charset="2"/>
              <a:buChar char="ê"/>
              <a:defRPr b="1">
                <a:solidFill>
                  <a:srgbClr val="008000"/>
                </a:solidFill>
                <a:latin typeface="Arial" panose="020B0604020202020204" pitchFamily="34" charset="0"/>
                <a:ea typeface="ヒラギノ角ゴ ProN W6" charset="-128"/>
                <a:sym typeface="Arial" panose="020B0604020202020204" pitchFamily="34" charset="0"/>
              </a:defRPr>
            </a:lvl2pPr>
            <a:lvl3pPr marL="1131888" indent="-228600">
              <a:lnSpc>
                <a:spcPct val="90000"/>
              </a:lnSpc>
              <a:spcBef>
                <a:spcPts val="500"/>
              </a:spcBef>
              <a:buClr>
                <a:srgbClr val="676767"/>
              </a:buClr>
              <a:buSzPct val="100000"/>
              <a:buFont typeface="Arial" panose="020B0604020202020204" pitchFamily="34" charset="0"/>
              <a:buChar char="i"/>
              <a:defRPr sz="1400" b="1">
                <a:solidFill>
                  <a:srgbClr val="008000"/>
                </a:solidFill>
                <a:latin typeface="Arial" panose="020B0604020202020204" pitchFamily="34" charset="0"/>
                <a:ea typeface="ヒラギノ角ゴ ProN W6" charset="-128"/>
                <a:sym typeface="Arial" panose="020B0604020202020204" pitchFamily="34" charset="0"/>
              </a:defRPr>
            </a:lvl3pPr>
            <a:lvl4pPr marL="1531938" indent="-171450">
              <a:lnSpc>
                <a:spcPct val="90000"/>
              </a:lnSpc>
              <a:spcBef>
                <a:spcPts val="500"/>
              </a:spcBef>
              <a:buClr>
                <a:srgbClr val="919191"/>
              </a:buClr>
              <a:buSzPct val="100000"/>
              <a:buFont typeface="Monotype Sorts" charset="2"/>
              <a:buChar char="q"/>
              <a:defRPr sz="1400" b="1">
                <a:solidFill>
                  <a:srgbClr val="008000"/>
                </a:solidFill>
                <a:latin typeface="Arial" panose="020B0604020202020204" pitchFamily="34" charset="0"/>
                <a:ea typeface="ヒラギノ角ゴ ProN W6" charset="-128"/>
                <a:sym typeface="Arial" panose="020B0604020202020204" pitchFamily="34" charset="0"/>
              </a:defRPr>
            </a:lvl4pPr>
            <a:lvl5pPr marL="1989138" indent="-171450">
              <a:lnSpc>
                <a:spcPct val="90000"/>
              </a:lnSpc>
              <a:spcBef>
                <a:spcPts val="500"/>
              </a:spcBef>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5pPr>
            <a:lvl6pPr marL="2446338" indent="-17145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6pPr>
            <a:lvl7pPr marL="2903538" indent="-17145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7pPr>
            <a:lvl8pPr marL="3360738" indent="-17145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8pPr>
            <a:lvl9pPr marL="3817938" indent="-171450" eaLnBrk="0" fontAlgn="base" hangingPunct="0">
              <a:lnSpc>
                <a:spcPct val="90000"/>
              </a:lnSpc>
              <a:spcBef>
                <a:spcPts val="500"/>
              </a:spcBef>
              <a:spcAft>
                <a:spcPct val="0"/>
              </a:spcAft>
              <a:buClr>
                <a:srgbClr val="919191"/>
              </a:buClr>
              <a:buSzPct val="100000"/>
              <a:buFont typeface="Monotype Sorts" charset="2"/>
              <a:buChar char="q"/>
              <a:defRPr sz="1400" b="1">
                <a:solidFill>
                  <a:srgbClr val="008000"/>
                </a:solidFill>
                <a:latin typeface="Arial" panose="020B0604020202020204" pitchFamily="34" charset="0"/>
                <a:ea typeface="ヒラギノ角ゴ ProN W3" charset="-128"/>
                <a:sym typeface="Arial" panose="020B0604020202020204" pitchFamily="34" charset="0"/>
              </a:defRPr>
            </a:lvl9pPr>
          </a:lstStyle>
          <a:p>
            <a:pPr algn="r" fontAlgn="base">
              <a:lnSpc>
                <a:spcPct val="120000"/>
              </a:lnSpc>
              <a:spcBef>
                <a:spcPct val="0"/>
              </a:spcBef>
              <a:spcAft>
                <a:spcPct val="0"/>
              </a:spcAft>
              <a:buClrTx/>
              <a:buSzTx/>
              <a:buFontTx/>
              <a:buNone/>
              <a:defRPr/>
            </a:pPr>
            <a:r>
              <a:rPr lang="en-US" altLang="ja-JP" sz="2800" dirty="0">
                <a:solidFill>
                  <a:srgbClr val="FFFF00"/>
                </a:solidFill>
                <a:effectLst>
                  <a:outerShdw blurRad="50800" dist="88900" dir="2700000" algn="tl" rotWithShape="0">
                    <a:prstClr val="black">
                      <a:alpha val="70000"/>
                    </a:prstClr>
                  </a:outerShdw>
                </a:effectLst>
                <a:latin typeface="Tahoma" panose="020B0604030504040204" pitchFamily="34" charset="0"/>
                <a:cs typeface="Tahoma" panose="020B0604030504040204" pitchFamily="34" charset="0"/>
                <a:sym typeface="Times New Roman" panose="02020603050405020304" pitchFamily="18" charset="0"/>
              </a:rPr>
              <a:t>Related mission updates:</a:t>
            </a:r>
          </a:p>
          <a:p>
            <a:pPr algn="r" fontAlgn="base">
              <a:lnSpc>
                <a:spcPct val="120000"/>
              </a:lnSpc>
              <a:spcBef>
                <a:spcPct val="0"/>
              </a:spcBef>
              <a:spcAft>
                <a:spcPct val="0"/>
              </a:spcAft>
              <a:buClrTx/>
              <a:buSzTx/>
              <a:buFontTx/>
              <a:buNone/>
              <a:defRPr/>
            </a:pPr>
            <a:r>
              <a:rPr lang="en-US" altLang="ja-JP" sz="6000" dirty="0">
                <a:solidFill>
                  <a:srgbClr val="FFFF00"/>
                </a:solidFill>
                <a:effectLst>
                  <a:outerShdw blurRad="50800" dist="88900" dir="2700000" algn="tl" rotWithShape="0">
                    <a:prstClr val="black">
                      <a:alpha val="70000"/>
                    </a:prstClr>
                  </a:outerShdw>
                </a:effectLst>
                <a:latin typeface="Tahoma" panose="020B0604030504040204" pitchFamily="34" charset="0"/>
                <a:cs typeface="Tahoma" panose="020B0604030504040204" pitchFamily="34" charset="0"/>
                <a:sym typeface="Times New Roman" panose="02020603050405020304" pitchFamily="18" charset="0"/>
              </a:rPr>
              <a:t>MOLI</a:t>
            </a:r>
          </a:p>
          <a:p>
            <a:pPr algn="r" fontAlgn="base">
              <a:lnSpc>
                <a:spcPct val="100000"/>
              </a:lnSpc>
              <a:spcBef>
                <a:spcPct val="0"/>
              </a:spcBef>
              <a:spcAft>
                <a:spcPct val="0"/>
              </a:spcAft>
              <a:buClrTx/>
              <a:buSzTx/>
              <a:buFontTx/>
              <a:buNone/>
              <a:defRPr/>
            </a:pPr>
            <a:endParaRPr lang="en-US" altLang="ja-JP" dirty="0">
              <a:solidFill>
                <a:srgbClr val="FFFFFF"/>
              </a:solidFill>
              <a:effectLst>
                <a:outerShdw blurRad="38100" dist="38100" dir="2700000" algn="tl">
                  <a:srgbClr val="C0C0C0"/>
                </a:outerShdw>
              </a:effectLst>
              <a:latin typeface="Tahoma" panose="020B0604030504040204" pitchFamily="34" charset="0"/>
              <a:cs typeface="Tahoma" panose="020B0604030504040204" pitchFamily="34" charset="0"/>
              <a:sym typeface="Times New Roman" panose="02020603050405020304" pitchFamily="18" charset="0"/>
            </a:endParaRPr>
          </a:p>
          <a:p>
            <a:pPr algn="r" fontAlgn="base">
              <a:lnSpc>
                <a:spcPct val="100000"/>
              </a:lnSpc>
              <a:spcBef>
                <a:spcPct val="0"/>
              </a:spcBef>
              <a:spcAft>
                <a:spcPct val="0"/>
              </a:spcAft>
              <a:buClrTx/>
              <a:buSzTx/>
              <a:buFontTx/>
              <a:buNone/>
              <a:defRPr/>
            </a:pPr>
            <a:endParaRPr lang="en-US" altLang="ja-JP" sz="2400" dirty="0">
              <a:solidFill>
                <a:srgbClr val="FFFFFF"/>
              </a:solidFill>
              <a:effectLst>
                <a:outerShdw blurRad="38100" dist="38100" dir="2700000" algn="tl">
                  <a:srgbClr val="C0C0C0"/>
                </a:outerShdw>
              </a:effectLst>
              <a:latin typeface="Tahoma" panose="020B0604030504040204" pitchFamily="34" charset="0"/>
              <a:cs typeface="Tahoma" panose="020B0604030504040204" pitchFamily="34" charset="0"/>
              <a:sym typeface="Times New Roman" panose="02020603050405020304" pitchFamily="18" charset="0"/>
            </a:endParaRPr>
          </a:p>
          <a:p>
            <a:pPr algn="r" fontAlgn="base">
              <a:lnSpc>
                <a:spcPct val="120000"/>
              </a:lnSpc>
              <a:spcBef>
                <a:spcPct val="0"/>
              </a:spcBef>
              <a:spcAft>
                <a:spcPct val="0"/>
              </a:spcAft>
              <a:buClrTx/>
              <a:buSzTx/>
              <a:buFontTx/>
              <a:buNone/>
              <a:defRPr/>
            </a:pP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Masato Hayashi, Tadashi Imai, Daisuke </a:t>
            </a:r>
            <a:r>
              <a:rPr lang="en-US" altLang="ja-JP" sz="1800" i="1" dirty="0" err="1">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Sakaizawa</a:t>
            </a: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a:t>
            </a:r>
          </a:p>
          <a:p>
            <a:pPr algn="r" fontAlgn="base">
              <a:lnSpc>
                <a:spcPct val="120000"/>
              </a:lnSpc>
              <a:spcBef>
                <a:spcPct val="0"/>
              </a:spcBef>
              <a:spcAft>
                <a:spcPct val="0"/>
              </a:spcAft>
              <a:buClrTx/>
              <a:buSzTx/>
              <a:buFontTx/>
              <a:buNone/>
              <a:defRPr/>
            </a:pPr>
            <a:r>
              <a:rPr lang="en-US" altLang="ja-JP" sz="1800" i="1" dirty="0" err="1">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Jumpei</a:t>
            </a: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 </a:t>
            </a:r>
            <a:r>
              <a:rPr lang="en-US" altLang="ja-JP" sz="1800" i="1" dirty="0" err="1">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Murooka</a:t>
            </a: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 Rei </a:t>
            </a:r>
            <a:r>
              <a:rPr lang="en-US" altLang="ja-JP" sz="1800" i="1" dirty="0" err="1">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Mitsuhashi</a:t>
            </a: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 Toshiyoshi Kimura </a:t>
            </a:r>
          </a:p>
          <a:p>
            <a:pPr algn="r" fontAlgn="base">
              <a:lnSpc>
                <a:spcPct val="120000"/>
              </a:lnSpc>
              <a:spcBef>
                <a:spcPct val="0"/>
              </a:spcBef>
              <a:spcAft>
                <a:spcPct val="0"/>
              </a:spcAft>
              <a:buClrTx/>
              <a:buSzTx/>
              <a:buFontTx/>
              <a:buNone/>
              <a:defRPr/>
            </a:pP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Japan</a:t>
            </a:r>
            <a:r>
              <a:rPr lang="ja-JP" altLang="en-US"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 </a:t>
            </a: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Aerospace</a:t>
            </a:r>
            <a:r>
              <a:rPr lang="ja-JP" altLang="en-US"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 </a:t>
            </a:r>
            <a:r>
              <a:rPr lang="en-US" altLang="ja-JP" sz="1800" i="1"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rPr>
              <a:t>Exploration Agency (JAXA)</a:t>
            </a:r>
            <a:endParaRPr lang="en-US" altLang="ja-JP" sz="1800" i="1" baseline="30000" dirty="0">
              <a:solidFill>
                <a:srgbClr val="FFFFFF"/>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sym typeface="Times New Roman" panose="02020603050405020304" pitchFamily="18" charset="0"/>
            </a:endParaRP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4F6ED146-0134-461E-BA2D-B8DC14DEF6A1}"/>
              </a:ext>
            </a:extLst>
          </p:cNvPr>
          <p:cNvPicPr>
            <a:picLocks noChangeAspect="1"/>
          </p:cNvPicPr>
          <p:nvPr/>
        </p:nvPicPr>
        <p:blipFill>
          <a:blip r:embed="rId3"/>
          <a:stretch>
            <a:fillRect/>
          </a:stretch>
        </p:blipFill>
        <p:spPr>
          <a:xfrm>
            <a:off x="136325" y="981075"/>
            <a:ext cx="6829415" cy="5327650"/>
          </a:xfrm>
          <a:prstGeom prst="rect">
            <a:avLst/>
          </a:prstGeom>
          <a:ln>
            <a:solidFill>
              <a:schemeClr val="tx1"/>
            </a:solidFill>
          </a:ln>
          <a:effectLst>
            <a:outerShdw blurRad="50800" dist="38100" dir="2700000" algn="tl" rotWithShape="0">
              <a:prstClr val="black">
                <a:alpha val="40000"/>
              </a:prstClr>
            </a:outerShdw>
          </a:effectLst>
        </p:spPr>
      </p:pic>
      <p:sp>
        <p:nvSpPr>
          <p:cNvPr id="4099" name="テキスト ボックス 7">
            <a:extLst>
              <a:ext uri="{FF2B5EF4-FFF2-40B4-BE49-F238E27FC236}">
                <a16:creationId xmlns="" xmlns:a16="http://schemas.microsoft.com/office/drawing/2014/main" id="{D8FB8D63-FCD7-430D-851F-BDC475B3B9FD}"/>
              </a:ext>
            </a:extLst>
          </p:cNvPr>
          <p:cNvSpPr txBox="1">
            <a:spLocks noChangeArrowheads="1"/>
          </p:cNvSpPr>
          <p:nvPr/>
        </p:nvSpPr>
        <p:spPr bwMode="auto">
          <a:xfrm>
            <a:off x="2335720" y="6308728"/>
            <a:ext cx="6639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algn="r" fontAlgn="base">
              <a:spcBef>
                <a:spcPct val="0"/>
              </a:spcBef>
              <a:spcAft>
                <a:spcPct val="0"/>
              </a:spcAft>
            </a:pPr>
            <a:r>
              <a:rPr kumimoji="0" lang="en-US" altLang="ja-JP" b="1" dirty="0">
                <a:latin typeface="Tahoma" panose="020B0604030504040204" pitchFamily="34" charset="0"/>
                <a:cs typeface="Tahoma" panose="020B0604030504040204" pitchFamily="34" charset="0"/>
              </a:rPr>
              <a:t>MOLI will be installed to ISS JEM in 2020.</a:t>
            </a:r>
          </a:p>
        </p:txBody>
      </p:sp>
      <p:grpSp>
        <p:nvGrpSpPr>
          <p:cNvPr id="5" name="グループ化 4">
            <a:extLst>
              <a:ext uri="{FF2B5EF4-FFF2-40B4-BE49-F238E27FC236}">
                <a16:creationId xmlns="" xmlns:a16="http://schemas.microsoft.com/office/drawing/2014/main" id="{9F65430C-869A-46DD-A204-6223EE09933E}"/>
              </a:ext>
            </a:extLst>
          </p:cNvPr>
          <p:cNvGrpSpPr>
            <a:grpSpLocks/>
          </p:cNvGrpSpPr>
          <p:nvPr/>
        </p:nvGrpSpPr>
        <p:grpSpPr bwMode="auto">
          <a:xfrm>
            <a:off x="5360631" y="3213103"/>
            <a:ext cx="3579617" cy="2906713"/>
            <a:chOff x="5804988" y="3212976"/>
            <a:chExt cx="3876639" cy="2907480"/>
          </a:xfrm>
        </p:grpSpPr>
        <p:pic>
          <p:nvPicPr>
            <p:cNvPr id="7" name="Picture 3" descr="C:\Users\89033\Desktop\JEF.png">
              <a:extLst>
                <a:ext uri="{FF2B5EF4-FFF2-40B4-BE49-F238E27FC236}">
                  <a16:creationId xmlns="" xmlns:a16="http://schemas.microsoft.com/office/drawing/2014/main" id="{2DAB0F07-8A76-403D-B815-738519C86D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4988" y="3212976"/>
              <a:ext cx="3876639" cy="2907480"/>
            </a:xfrm>
            <a:prstGeom prst="rect">
              <a:avLst/>
            </a:prstGeom>
            <a:noFill/>
            <a:ln>
              <a:solidFill>
                <a:schemeClr val="tx1"/>
              </a:solidFill>
            </a:ln>
            <a:effectLst>
              <a:glow rad="215900">
                <a:schemeClr val="bg1">
                  <a:alpha val="80000"/>
                </a:schemeClr>
              </a:glow>
            </a:effectLst>
            <a:extLst>
              <a:ext uri="{909E8E84-426E-40dd-AFC4-6F175D3DCCD1}">
                <a14:hiddenFill xmlns:a14="http://schemas.microsoft.com/office/drawing/2010/main">
                  <a:solidFill>
                    <a:srgbClr val="FFFFFF"/>
                  </a:solidFill>
                </a14:hiddenFill>
              </a:ext>
            </a:extLst>
          </p:spPr>
        </p:pic>
        <p:sp>
          <p:nvSpPr>
            <p:cNvPr id="4102" name="正方形/長方形 3">
              <a:extLst>
                <a:ext uri="{FF2B5EF4-FFF2-40B4-BE49-F238E27FC236}">
                  <a16:creationId xmlns="" xmlns:a16="http://schemas.microsoft.com/office/drawing/2014/main" id="{305BBC8C-0D11-4CCA-A729-E70616311CA2}"/>
                </a:ext>
              </a:extLst>
            </p:cNvPr>
            <p:cNvSpPr>
              <a:spLocks noChangeArrowheads="1"/>
            </p:cNvSpPr>
            <p:nvPr/>
          </p:nvSpPr>
          <p:spPr bwMode="auto">
            <a:xfrm rot="1358056">
              <a:off x="7299927" y="4902400"/>
              <a:ext cx="288032" cy="576064"/>
            </a:xfrm>
            <a:prstGeom prst="rect">
              <a:avLst/>
            </a:prstGeom>
            <a:noFill/>
            <a:ln w="57150"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fontAlgn="base">
                <a:spcBef>
                  <a:spcPct val="0"/>
                </a:spcBef>
                <a:spcAft>
                  <a:spcPct val="0"/>
                </a:spcAft>
              </a:pPr>
              <a:endParaRPr kumimoji="0" lang="ja-JP" altLang="en-US">
                <a:cs typeface="ヒラギノ角ゴ ProN W6"/>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a:extLst>
              <a:ext uri="{FF2B5EF4-FFF2-40B4-BE49-F238E27FC236}">
                <a16:creationId xmlns="" xmlns:a16="http://schemas.microsoft.com/office/drawing/2014/main" id="{D12FB448-5C7F-4CD7-9A52-C33279F4DF1F}"/>
              </a:ext>
            </a:extLst>
          </p:cNvPr>
          <p:cNvSpPr/>
          <p:nvPr/>
        </p:nvSpPr>
        <p:spPr bwMode="auto">
          <a:xfrm>
            <a:off x="536051" y="1144439"/>
            <a:ext cx="2573163" cy="2786700"/>
          </a:xfrm>
          <a:prstGeom prst="ellipse">
            <a:avLst/>
          </a:prstGeom>
          <a:ln>
            <a:headEnd type="none" w="med" len="med"/>
            <a:tailEnd type="none" w="med" len="med"/>
          </a:ln>
          <a:scene3d>
            <a:camera prst="orthographicFront">
              <a:rot lat="0" lon="0" rev="0"/>
            </a:camera>
            <a:lightRig rig="threePt" dir="t">
              <a:rot lat="0" lon="0" rev="1200000"/>
            </a:lightRig>
          </a:scene3d>
          <a:sp3d>
            <a:bevelT w="88900" h="889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a:solidFill>
                <a:srgbClr val="000000"/>
              </a:solidFill>
              <a:latin typeface="Times New Roman" charset="0"/>
              <a:ea typeface="ヒラギノ明朝 ProN W3" charset="-128"/>
              <a:cs typeface="ヒラギノ明朝 ProN W3" charset="-128"/>
              <a:sym typeface="Times New Roman" charset="0"/>
            </a:endParaRPr>
          </a:p>
        </p:txBody>
      </p:sp>
      <p:pic>
        <p:nvPicPr>
          <p:cNvPr id="4" name="Picture 2">
            <a:extLst>
              <a:ext uri="{FF2B5EF4-FFF2-40B4-BE49-F238E27FC236}">
                <a16:creationId xmlns="" xmlns:a16="http://schemas.microsoft.com/office/drawing/2014/main" id="{B7239BE2-1B82-48A3-96DB-9C7921C7D9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761" y="1144442"/>
            <a:ext cx="3781633" cy="346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a:extLst>
              <a:ext uri="{FF2B5EF4-FFF2-40B4-BE49-F238E27FC236}">
                <a16:creationId xmlns="" xmlns:a16="http://schemas.microsoft.com/office/drawing/2014/main" id="{6CF39D7F-91BE-404C-B551-38A30E612DCE}"/>
              </a:ext>
            </a:extLst>
          </p:cNvPr>
          <p:cNvSpPr txBox="1"/>
          <p:nvPr/>
        </p:nvSpPr>
        <p:spPr>
          <a:xfrm>
            <a:off x="7308084" y="4262780"/>
            <a:ext cx="954107" cy="276999"/>
          </a:xfrm>
          <a:prstGeom prst="rect">
            <a:avLst/>
          </a:prstGeom>
          <a:solidFill>
            <a:schemeClr val="bg1"/>
          </a:solidFill>
        </p:spPr>
        <p:txBody>
          <a:bodyPr wrap="none" rtlCol="0">
            <a:spAutoFit/>
          </a:bodyPr>
          <a:lstStyle/>
          <a:p>
            <a:pPr algn="ctr" eaLnBrk="0" fontAlgn="base" hangingPunct="0">
              <a:spcBef>
                <a:spcPct val="0"/>
              </a:spcBef>
              <a:spcAft>
                <a:spcPct val="0"/>
              </a:spcAft>
            </a:pP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反射レーザ</a:t>
            </a:r>
          </a:p>
        </p:txBody>
      </p:sp>
      <p:sp>
        <p:nvSpPr>
          <p:cNvPr id="6" name="正方形/長方形 5">
            <a:extLst>
              <a:ext uri="{FF2B5EF4-FFF2-40B4-BE49-F238E27FC236}">
                <a16:creationId xmlns="" xmlns:a16="http://schemas.microsoft.com/office/drawing/2014/main" id="{77546FFB-8E6E-473E-A2BA-907B6015AA28}"/>
              </a:ext>
            </a:extLst>
          </p:cNvPr>
          <p:cNvSpPr/>
          <p:nvPr/>
        </p:nvSpPr>
        <p:spPr>
          <a:xfrm>
            <a:off x="7447223" y="2626466"/>
            <a:ext cx="778412" cy="25087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p:txBody>
      </p:sp>
      <p:sp>
        <p:nvSpPr>
          <p:cNvPr id="7" name="正方形/長方形 6">
            <a:extLst>
              <a:ext uri="{FF2B5EF4-FFF2-40B4-BE49-F238E27FC236}">
                <a16:creationId xmlns="" xmlns:a16="http://schemas.microsoft.com/office/drawing/2014/main" id="{A89FC8A8-A243-4F74-B038-572236DF62BC}"/>
              </a:ext>
            </a:extLst>
          </p:cNvPr>
          <p:cNvSpPr/>
          <p:nvPr/>
        </p:nvSpPr>
        <p:spPr>
          <a:xfrm>
            <a:off x="7485359" y="3684597"/>
            <a:ext cx="778412" cy="180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7D3BC867-30CD-433B-84CC-BCB64C34510F}"/>
              </a:ext>
            </a:extLst>
          </p:cNvPr>
          <p:cNvSpPr txBox="1"/>
          <p:nvPr/>
        </p:nvSpPr>
        <p:spPr>
          <a:xfrm rot="16200000">
            <a:off x="6161181" y="1988177"/>
            <a:ext cx="791728" cy="276999"/>
          </a:xfrm>
          <a:prstGeom prst="rect">
            <a:avLst/>
          </a:prstGeom>
          <a:solidFill>
            <a:schemeClr val="bg1"/>
          </a:solidFill>
        </p:spPr>
        <p:txBody>
          <a:bodyPr wrap="none" rtlCol="0">
            <a:spAutoFit/>
          </a:bodyPr>
          <a:lstStyle/>
          <a:p>
            <a:pPr algn="ctr" eaLnBrk="0" fontAlgn="base" hangingPunct="0">
              <a:spcBef>
                <a:spcPct val="0"/>
              </a:spcBef>
              <a:spcAft>
                <a:spcPct val="0"/>
              </a:spcAft>
            </a:pPr>
            <a:r>
              <a:rPr kumimoji="0"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 </a:t>
            </a:r>
            <a:r>
              <a:rPr kumimoji="0" lang="en-US"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Time</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E2F17A6C-64FA-4D3C-A8CD-27075A4367A6}"/>
              </a:ext>
            </a:extLst>
          </p:cNvPr>
          <p:cNvSpPr txBox="1"/>
          <p:nvPr/>
        </p:nvSpPr>
        <p:spPr>
          <a:xfrm>
            <a:off x="7222199" y="4254231"/>
            <a:ext cx="1125879" cy="276999"/>
          </a:xfrm>
          <a:prstGeom prst="rect">
            <a:avLst/>
          </a:prstGeom>
          <a:solidFill>
            <a:schemeClr val="bg1"/>
          </a:solidFill>
        </p:spPr>
        <p:txBody>
          <a:bodyPr wrap="none" rtlCol="0">
            <a:spAutoFit/>
          </a:bodyPr>
          <a:lstStyle/>
          <a:p>
            <a:pPr algn="ctr" eaLnBrk="0" fontAlgn="base" hangingPunct="0">
              <a:spcBef>
                <a:spcPct val="0"/>
              </a:spcBef>
              <a:spcAft>
                <a:spcPct val="0"/>
              </a:spcAft>
            </a:pPr>
            <a:r>
              <a:rPr lang="en-US"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rPr>
              <a:t>Reflectance</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Times New Roman" panose="02020603050405020304" pitchFamily="18" charset="0"/>
            </a:endParaRPr>
          </a:p>
        </p:txBody>
      </p:sp>
      <p:sp>
        <p:nvSpPr>
          <p:cNvPr id="10" name="テキスト ボックス 4">
            <a:extLst>
              <a:ext uri="{FF2B5EF4-FFF2-40B4-BE49-F238E27FC236}">
                <a16:creationId xmlns="" xmlns:a16="http://schemas.microsoft.com/office/drawing/2014/main" id="{043B09AE-2D3E-4FA5-AEC9-A0A1CA602509}"/>
              </a:ext>
            </a:extLst>
          </p:cNvPr>
          <p:cNvSpPr txBox="1">
            <a:spLocks noChangeArrowheads="1"/>
          </p:cNvSpPr>
          <p:nvPr/>
        </p:nvSpPr>
        <p:spPr bwMode="auto">
          <a:xfrm>
            <a:off x="880659" y="1506741"/>
            <a:ext cx="2129108" cy="2062103"/>
          </a:xfrm>
          <a:prstGeom prst="rect">
            <a:avLst/>
          </a:prstGeom>
          <a:noFill/>
          <a:ln>
            <a:noFill/>
          </a:ln>
        </p:spPr>
        <p:txBody>
          <a:bodyPr wrap="none">
            <a:spAutoFit/>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fontAlgn="base">
              <a:spcBef>
                <a:spcPct val="0"/>
              </a:spcBef>
              <a:spcAft>
                <a:spcPct val="0"/>
              </a:spcAft>
            </a:pPr>
            <a:r>
              <a:rPr kumimoji="0" lang="en-US" altLang="ja-JP" sz="3200" b="1" dirty="0">
                <a:solidFill>
                  <a:srgbClr val="008000"/>
                </a:solidFill>
                <a:latin typeface="Tahoma" panose="020B0604030504040204" pitchFamily="34" charset="0"/>
                <a:cs typeface="Tahoma" panose="020B0604030504040204" pitchFamily="34" charset="0"/>
              </a:rPr>
              <a:t>M</a:t>
            </a:r>
            <a:r>
              <a:rPr kumimoji="0" lang="ja-JP" altLang="en-US" sz="1800" b="1" dirty="0">
                <a:solidFill>
                  <a:srgbClr val="008000"/>
                </a:solidFill>
                <a:latin typeface="Tahoma" panose="020B0604030504040204" pitchFamily="34" charset="0"/>
                <a:cs typeface="Tahoma" panose="020B0604030504040204" pitchFamily="34" charset="0"/>
              </a:rPr>
              <a:t> </a:t>
            </a:r>
            <a:r>
              <a:rPr kumimoji="0" lang="en-US" altLang="ja-JP" sz="1800" b="1" dirty="0" err="1">
                <a:latin typeface="Tahoma" panose="020B0604030504040204" pitchFamily="34" charset="0"/>
                <a:cs typeface="Tahoma" panose="020B0604030504040204" pitchFamily="34" charset="0"/>
              </a:rPr>
              <a:t>ulti</a:t>
            </a:r>
            <a:r>
              <a:rPr kumimoji="0" lang="en-US" altLang="ja-JP" sz="1800" b="1" dirty="0">
                <a:latin typeface="Tahoma" panose="020B0604030504040204" pitchFamily="34" charset="0"/>
                <a:cs typeface="Tahoma" panose="020B0604030504040204" pitchFamily="34" charset="0"/>
              </a:rPr>
              <a:t>-footprint</a:t>
            </a:r>
          </a:p>
          <a:p>
            <a:pPr fontAlgn="base">
              <a:spcBef>
                <a:spcPct val="0"/>
              </a:spcBef>
              <a:spcAft>
                <a:spcPct val="0"/>
              </a:spcAft>
            </a:pPr>
            <a:r>
              <a:rPr kumimoji="0" lang="en-US" altLang="ja-JP" sz="3200" b="1" dirty="0">
                <a:solidFill>
                  <a:srgbClr val="008000"/>
                </a:solidFill>
                <a:latin typeface="Tahoma" panose="020B0604030504040204" pitchFamily="34" charset="0"/>
                <a:cs typeface="Tahoma" panose="020B0604030504040204" pitchFamily="34" charset="0"/>
              </a:rPr>
              <a:t>O</a:t>
            </a:r>
            <a:r>
              <a:rPr kumimoji="0" lang="en-US" altLang="ja-JP" sz="1800" b="1" dirty="0">
                <a:solidFill>
                  <a:srgbClr val="008000"/>
                </a:solidFill>
                <a:latin typeface="Tahoma" panose="020B0604030504040204" pitchFamily="34" charset="0"/>
                <a:cs typeface="Tahoma" panose="020B0604030504040204" pitchFamily="34" charset="0"/>
              </a:rPr>
              <a:t> </a:t>
            </a:r>
            <a:r>
              <a:rPr kumimoji="0" lang="en-US" altLang="ja-JP" sz="1800" b="1" dirty="0" err="1">
                <a:latin typeface="Tahoma" panose="020B0604030504040204" pitchFamily="34" charset="0"/>
                <a:cs typeface="Tahoma" panose="020B0604030504040204" pitchFamily="34" charset="0"/>
              </a:rPr>
              <a:t>bservation</a:t>
            </a:r>
            <a:endParaRPr kumimoji="0" lang="en-US" altLang="ja-JP" sz="1800" b="1" dirty="0">
              <a:latin typeface="Tahoma" panose="020B0604030504040204" pitchFamily="34" charset="0"/>
              <a:cs typeface="Tahoma" panose="020B0604030504040204" pitchFamily="34" charset="0"/>
            </a:endParaRPr>
          </a:p>
          <a:p>
            <a:pPr fontAlgn="base">
              <a:spcBef>
                <a:spcPct val="0"/>
              </a:spcBef>
              <a:spcAft>
                <a:spcPct val="0"/>
              </a:spcAft>
            </a:pPr>
            <a:r>
              <a:rPr kumimoji="0" lang="en-US" altLang="ja-JP" sz="3200" b="1" dirty="0">
                <a:solidFill>
                  <a:srgbClr val="008000"/>
                </a:solidFill>
                <a:latin typeface="Tahoma" panose="020B0604030504040204" pitchFamily="34" charset="0"/>
                <a:cs typeface="Tahoma" panose="020B0604030504040204" pitchFamily="34" charset="0"/>
              </a:rPr>
              <a:t>L</a:t>
            </a:r>
            <a:r>
              <a:rPr kumimoji="0" lang="en-US" altLang="ja-JP" sz="1800" b="1" dirty="0">
                <a:solidFill>
                  <a:srgbClr val="008000"/>
                </a:solidFill>
                <a:latin typeface="Tahoma" panose="020B0604030504040204" pitchFamily="34" charset="0"/>
                <a:cs typeface="Tahoma" panose="020B0604030504040204" pitchFamily="34" charset="0"/>
              </a:rPr>
              <a:t> </a:t>
            </a:r>
            <a:r>
              <a:rPr kumimoji="0" lang="en-US" altLang="ja-JP" sz="1800" b="1" dirty="0" err="1">
                <a:latin typeface="Tahoma" panose="020B0604030504040204" pitchFamily="34" charset="0"/>
                <a:cs typeface="Tahoma" panose="020B0604030504040204" pitchFamily="34" charset="0"/>
              </a:rPr>
              <a:t>idar</a:t>
            </a:r>
            <a:r>
              <a:rPr kumimoji="0" lang="en-US" altLang="ja-JP" sz="1800" b="1" dirty="0">
                <a:latin typeface="Tahoma" panose="020B0604030504040204" pitchFamily="34" charset="0"/>
                <a:cs typeface="Tahoma" panose="020B0604030504040204" pitchFamily="34" charset="0"/>
              </a:rPr>
              <a:t> and</a:t>
            </a:r>
          </a:p>
          <a:p>
            <a:pPr fontAlgn="base">
              <a:spcBef>
                <a:spcPct val="0"/>
              </a:spcBef>
              <a:spcAft>
                <a:spcPct val="0"/>
              </a:spcAft>
            </a:pPr>
            <a:r>
              <a:rPr kumimoji="0" lang="en-US" altLang="ja-JP" sz="3200" b="1" dirty="0">
                <a:solidFill>
                  <a:srgbClr val="008000"/>
                </a:solidFill>
                <a:latin typeface="Tahoma" panose="020B0604030504040204" pitchFamily="34" charset="0"/>
                <a:cs typeface="Tahoma" panose="020B0604030504040204" pitchFamily="34" charset="0"/>
              </a:rPr>
              <a:t>I</a:t>
            </a:r>
            <a:r>
              <a:rPr kumimoji="0" lang="en-US" altLang="ja-JP" sz="1800" b="1" dirty="0">
                <a:solidFill>
                  <a:srgbClr val="008000"/>
                </a:solidFill>
                <a:latin typeface="Tahoma" panose="020B0604030504040204" pitchFamily="34" charset="0"/>
                <a:cs typeface="Tahoma" panose="020B0604030504040204" pitchFamily="34" charset="0"/>
              </a:rPr>
              <a:t> </a:t>
            </a:r>
            <a:r>
              <a:rPr kumimoji="0" lang="en-US" altLang="ja-JP" sz="1800" b="1" dirty="0" err="1">
                <a:latin typeface="Tahoma" panose="020B0604030504040204" pitchFamily="34" charset="0"/>
                <a:cs typeface="Tahoma" panose="020B0604030504040204" pitchFamily="34" charset="0"/>
              </a:rPr>
              <a:t>mager</a:t>
            </a:r>
            <a:endParaRPr kumimoji="0" lang="en-US" altLang="ja-JP" sz="1800" b="1" dirty="0">
              <a:latin typeface="Tahoma" panose="020B0604030504040204" pitchFamily="34" charset="0"/>
              <a:cs typeface="Tahoma" panose="020B0604030504040204" pitchFamily="34" charset="0"/>
            </a:endParaRPr>
          </a:p>
        </p:txBody>
      </p:sp>
      <p:graphicFrame>
        <p:nvGraphicFramePr>
          <p:cNvPr id="2" name="表 1">
            <a:extLst>
              <a:ext uri="{FF2B5EF4-FFF2-40B4-BE49-F238E27FC236}">
                <a16:creationId xmlns="" xmlns:a16="http://schemas.microsoft.com/office/drawing/2014/main" id="{C9A0610D-650E-47DF-933A-6D23B9F85654}"/>
              </a:ext>
            </a:extLst>
          </p:cNvPr>
          <p:cNvGraphicFramePr>
            <a:graphicFrameLocks noGrp="1"/>
          </p:cNvGraphicFramePr>
          <p:nvPr>
            <p:extLst>
              <p:ext uri="{D42A27DB-BD31-4B8C-83A1-F6EECF244321}">
                <p14:modId xmlns:p14="http://schemas.microsoft.com/office/powerpoint/2010/main" val="32718629"/>
              </p:ext>
            </p:extLst>
          </p:nvPr>
        </p:nvGraphicFramePr>
        <p:xfrm>
          <a:off x="593670" y="4747810"/>
          <a:ext cx="7956663" cy="2058710"/>
        </p:xfrm>
        <a:graphic>
          <a:graphicData uri="http://schemas.openxmlformats.org/drawingml/2006/table">
            <a:tbl>
              <a:tblPr firstCol="1" bandRow="1">
                <a:tableStyleId>{35758FB7-9AC5-4552-8A53-C91805E547FA}</a:tableStyleId>
              </a:tblPr>
              <a:tblGrid>
                <a:gridCol w="1640091">
                  <a:extLst>
                    <a:ext uri="{9D8B030D-6E8A-4147-A177-3AD203B41FA5}">
                      <a16:colId xmlns="" xmlns:a16="http://schemas.microsoft.com/office/drawing/2014/main" val="3753812853"/>
                    </a:ext>
                  </a:extLst>
                </a:gridCol>
                <a:gridCol w="6316572">
                  <a:extLst>
                    <a:ext uri="{9D8B030D-6E8A-4147-A177-3AD203B41FA5}">
                      <a16:colId xmlns="" xmlns:a16="http://schemas.microsoft.com/office/drawing/2014/main" val="3514383010"/>
                    </a:ext>
                  </a:extLst>
                </a:gridCol>
              </a:tblGrid>
              <a:tr h="897422">
                <a:tc>
                  <a:txBody>
                    <a:bodyPr/>
                    <a:lstStyle/>
                    <a:p>
                      <a:pPr>
                        <a:lnSpc>
                          <a:spcPct val="120000"/>
                        </a:lnSpc>
                      </a:pPr>
                      <a:r>
                        <a:rPr kumimoji="1" lang="en-US" altLang="ja-JP" dirty="0">
                          <a:latin typeface="Tahoma" panose="020B0604030504040204" pitchFamily="34" charset="0"/>
                          <a:ea typeface="Tahoma" panose="020B0604030504040204" pitchFamily="34" charset="0"/>
                          <a:cs typeface="Tahoma" panose="020B0604030504040204" pitchFamily="34" charset="0"/>
                        </a:rPr>
                        <a:t>Sensor</a:t>
                      </a:r>
                      <a:endParaRPr kumimoji="1" lang="ja-JP" altLang="en-US" dirty="0">
                        <a:latin typeface="Tahoma" panose="020B0604030504040204" pitchFamily="34" charset="0"/>
                        <a:cs typeface="Tahoma" panose="020B0604030504040204" pitchFamily="34" charset="0"/>
                      </a:endParaRPr>
                    </a:p>
                  </a:txBody>
                  <a:tcPr marL="84433" marR="84433" anchor="ctr"/>
                </a:tc>
                <a:tc>
                  <a:txBody>
                    <a:bodyPr/>
                    <a:lstStyle/>
                    <a:p>
                      <a:pPr marL="285750" indent="-285750">
                        <a:lnSpc>
                          <a:spcPct val="130000"/>
                        </a:lnSpc>
                        <a:buFont typeface="Wingdings" panose="05000000000000000000" pitchFamily="2" charset="2"/>
                        <a:buChar char="Ø"/>
                      </a:pPr>
                      <a:r>
                        <a:rPr kumimoji="1" lang="en-US" altLang="ja-JP" b="1" dirty="0">
                          <a:latin typeface="Tahoma" panose="020B0604030504040204" pitchFamily="34" charset="0"/>
                          <a:ea typeface="Tahoma" panose="020B0604030504040204" pitchFamily="34" charset="0"/>
                          <a:cs typeface="Tahoma" panose="020B0604030504040204" pitchFamily="34" charset="0"/>
                        </a:rPr>
                        <a:t>LiDAR</a:t>
                      </a:r>
                      <a:r>
                        <a:rPr kumimoji="1" lang="en-US" altLang="ja-JP" dirty="0">
                          <a:latin typeface="Tahoma" panose="020B0604030504040204" pitchFamily="34" charset="0"/>
                          <a:ea typeface="Tahoma" panose="020B0604030504040204" pitchFamily="34" charset="0"/>
                          <a:cs typeface="Tahoma" panose="020B0604030504040204" pitchFamily="34" charset="0"/>
                        </a:rPr>
                        <a:t> : 2 beams, 25mφ footprint.</a:t>
                      </a:r>
                    </a:p>
                    <a:p>
                      <a:pPr marL="285750" indent="-285750">
                        <a:lnSpc>
                          <a:spcPct val="130000"/>
                        </a:lnSpc>
                        <a:buFont typeface="Wingdings" panose="05000000000000000000" pitchFamily="2" charset="2"/>
                        <a:buChar char="Ø"/>
                      </a:pPr>
                      <a:r>
                        <a:rPr kumimoji="1" lang="en-US" altLang="ja-JP" b="1" dirty="0">
                          <a:latin typeface="Tahoma" panose="020B0604030504040204" pitchFamily="34" charset="0"/>
                          <a:ea typeface="Tahoma" panose="020B0604030504040204" pitchFamily="34" charset="0"/>
                          <a:cs typeface="Tahoma" panose="020B0604030504040204" pitchFamily="34" charset="0"/>
                        </a:rPr>
                        <a:t>Imager</a:t>
                      </a:r>
                      <a:r>
                        <a:rPr kumimoji="1" lang="en-US" altLang="ja-JP" dirty="0">
                          <a:latin typeface="Tahoma" panose="020B0604030504040204" pitchFamily="34" charset="0"/>
                          <a:ea typeface="Tahoma" panose="020B0604030504040204" pitchFamily="34" charset="0"/>
                          <a:cs typeface="Tahoma" panose="020B0604030504040204" pitchFamily="34" charset="0"/>
                        </a:rPr>
                        <a:t> : 5.0m resolution, 3 bands, 1km swath.</a:t>
                      </a:r>
                    </a:p>
                  </a:txBody>
                  <a:tcPr marL="84433" marR="84433" anchor="ctr"/>
                </a:tc>
                <a:extLst>
                  <a:ext uri="{0D108BD9-81ED-4DB2-BD59-A6C34878D82A}">
                    <a16:rowId xmlns="" xmlns:a16="http://schemas.microsoft.com/office/drawing/2014/main" val="887212226"/>
                  </a:ext>
                </a:extLst>
              </a:tr>
              <a:tr h="769724">
                <a:tc>
                  <a:txBody>
                    <a:bodyPr/>
                    <a:lstStyle/>
                    <a:p>
                      <a:pPr>
                        <a:lnSpc>
                          <a:spcPct val="120000"/>
                        </a:lnSpc>
                      </a:pPr>
                      <a:r>
                        <a:rPr kumimoji="1" lang="en-US" altLang="ja-JP" dirty="0">
                          <a:latin typeface="Tahoma" panose="020B0604030504040204" pitchFamily="34" charset="0"/>
                          <a:ea typeface="Tahoma" panose="020B0604030504040204" pitchFamily="34" charset="0"/>
                          <a:cs typeface="Tahoma" panose="020B0604030504040204" pitchFamily="34" charset="0"/>
                        </a:rPr>
                        <a:t>Objective</a:t>
                      </a:r>
                      <a:endParaRPr kumimoji="1" lang="ja-JP" altLang="en-US" dirty="0">
                        <a:latin typeface="Tahoma" panose="020B0604030504040204" pitchFamily="34" charset="0"/>
                        <a:cs typeface="Tahoma" panose="020B0604030504040204" pitchFamily="34" charset="0"/>
                      </a:endParaRPr>
                    </a:p>
                  </a:txBody>
                  <a:tcPr marL="84433" marR="84433" anchor="ctr"/>
                </a:tc>
                <a:tc>
                  <a:txBody>
                    <a:bodyPr/>
                    <a:lstStyle/>
                    <a:p>
                      <a:pPr marL="285750" indent="-285750">
                        <a:lnSpc>
                          <a:spcPct val="130000"/>
                        </a:lnSpc>
                        <a:buFont typeface="Wingdings" panose="05000000000000000000" pitchFamily="2" charset="2"/>
                        <a:buChar char="Ø"/>
                      </a:pPr>
                      <a:r>
                        <a:rPr kumimoji="1" lang="en-US" altLang="ja-JP" dirty="0">
                          <a:latin typeface="Tahoma" panose="020B0604030504040204" pitchFamily="34" charset="0"/>
                          <a:ea typeface="Tahoma" panose="020B0604030504040204" pitchFamily="34" charset="0"/>
                          <a:cs typeface="Tahoma" panose="020B0604030504040204" pitchFamily="34" charset="0"/>
                        </a:rPr>
                        <a:t>To estimate forest biomass precisely and globally.</a:t>
                      </a:r>
                    </a:p>
                    <a:p>
                      <a:pPr marL="285750" indent="-285750">
                        <a:lnSpc>
                          <a:spcPct val="130000"/>
                        </a:lnSpc>
                        <a:buFont typeface="Wingdings" panose="05000000000000000000" pitchFamily="2" charset="2"/>
                        <a:buChar char="Ø"/>
                      </a:pPr>
                      <a:r>
                        <a:rPr kumimoji="1" lang="en-US" altLang="ja-JP" dirty="0">
                          <a:latin typeface="Tahoma" panose="020B0604030504040204" pitchFamily="34" charset="0"/>
                          <a:ea typeface="Tahoma" panose="020B0604030504040204" pitchFamily="34" charset="0"/>
                          <a:cs typeface="Tahoma" panose="020B0604030504040204" pitchFamily="34" charset="0"/>
                        </a:rPr>
                        <a:t>To obtain </a:t>
                      </a:r>
                      <a:r>
                        <a:rPr kumimoji="1" lang="en-US" altLang="ja-JP" dirty="0" err="1">
                          <a:latin typeface="Tahoma" panose="020B0604030504040204" pitchFamily="34" charset="0"/>
                          <a:ea typeface="Tahoma" panose="020B0604030504040204" pitchFamily="34" charset="0"/>
                          <a:cs typeface="Tahoma" panose="020B0604030504040204" pitchFamily="34" charset="0"/>
                        </a:rPr>
                        <a:t>spaceborne</a:t>
                      </a:r>
                      <a:r>
                        <a:rPr kumimoji="1" lang="en-US" altLang="ja-JP" dirty="0">
                          <a:latin typeface="Tahoma" panose="020B0604030504040204" pitchFamily="34" charset="0"/>
                          <a:ea typeface="Tahoma" panose="020B0604030504040204" pitchFamily="34" charset="0"/>
                          <a:cs typeface="Tahoma" panose="020B0604030504040204" pitchFamily="34" charset="0"/>
                        </a:rPr>
                        <a:t> LiDAR technology for future missions.</a:t>
                      </a:r>
                    </a:p>
                  </a:txBody>
                  <a:tcPr marL="84433" marR="84433" anchor="ctr"/>
                </a:tc>
                <a:extLst>
                  <a:ext uri="{0D108BD9-81ED-4DB2-BD59-A6C34878D82A}">
                    <a16:rowId xmlns="" xmlns:a16="http://schemas.microsoft.com/office/drawing/2014/main" val="4203273795"/>
                  </a:ext>
                </a:extLst>
              </a:tr>
            </a:tbl>
          </a:graphicData>
        </a:graphic>
      </p:graphicFrame>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EORCSENS-EXT1\AppData\Local\Microsoft\Windows\Temporary Internet Files\Content.IE5\MKN6I3X2\iss-silhouette[1].png">
            <a:extLst>
              <a:ext uri="{FF2B5EF4-FFF2-40B4-BE49-F238E27FC236}">
                <a16:creationId xmlns="" xmlns:a16="http://schemas.microsoft.com/office/drawing/2014/main" id="{92F96866-5CD5-4CB4-B197-7DE8250432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690" y="1467990"/>
            <a:ext cx="1833195" cy="1946446"/>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6" name="Picture 2" descr="C:\Users\EORCSENS-EXT1\AppData\Local\Microsoft\Windows\Temporary Internet Files\Content.IE5\MKN6I3X2\iss-silhouette[1].png">
            <a:extLst>
              <a:ext uri="{FF2B5EF4-FFF2-40B4-BE49-F238E27FC236}">
                <a16:creationId xmlns="" xmlns:a16="http://schemas.microsoft.com/office/drawing/2014/main" id="{8405FB50-5C94-4A1B-9B5D-9D606B2DA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690" y="1467990"/>
            <a:ext cx="1833195" cy="1946446"/>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 xmlns:a16="http://schemas.microsoft.com/office/drawing/2014/main" id="{0A91AAEF-0AD9-478F-94F8-038786621F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6"/>
          <a:stretch/>
        </p:blipFill>
        <p:spPr bwMode="auto">
          <a:xfrm>
            <a:off x="2620230" y="1368917"/>
            <a:ext cx="5537602" cy="241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193" name="グループ化 8192">
            <a:extLst>
              <a:ext uri="{FF2B5EF4-FFF2-40B4-BE49-F238E27FC236}">
                <a16:creationId xmlns="" xmlns:a16="http://schemas.microsoft.com/office/drawing/2014/main" id="{7DE0C920-97AC-4C1C-99DC-62B6BA0FF502}"/>
              </a:ext>
            </a:extLst>
          </p:cNvPr>
          <p:cNvGrpSpPr/>
          <p:nvPr/>
        </p:nvGrpSpPr>
        <p:grpSpPr>
          <a:xfrm>
            <a:off x="582587" y="4259529"/>
            <a:ext cx="7964949" cy="1958421"/>
            <a:chOff x="630932" y="4259526"/>
            <a:chExt cx="8625929" cy="1958421"/>
          </a:xfrm>
        </p:grpSpPr>
        <p:pic>
          <p:nvPicPr>
            <p:cNvPr id="8" name="Picture 6">
              <a:extLst>
                <a:ext uri="{FF2B5EF4-FFF2-40B4-BE49-F238E27FC236}">
                  <a16:creationId xmlns="" xmlns:a16="http://schemas.microsoft.com/office/drawing/2014/main" id="{7C3B4E1B-8A1B-4ACD-B4C6-5AE518E1AC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2165" y="4844036"/>
              <a:ext cx="6264696" cy="136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下矢印 7">
              <a:extLst>
                <a:ext uri="{FF2B5EF4-FFF2-40B4-BE49-F238E27FC236}">
                  <a16:creationId xmlns="" xmlns:a16="http://schemas.microsoft.com/office/drawing/2014/main" id="{827EE8DC-8475-4535-9B52-1C3F226364ED}"/>
                </a:ext>
              </a:extLst>
            </p:cNvPr>
            <p:cNvSpPr/>
            <p:nvPr/>
          </p:nvSpPr>
          <p:spPr>
            <a:xfrm>
              <a:off x="4350954" y="4259526"/>
              <a:ext cx="1200917" cy="389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400">
                <a:solidFill>
                  <a:srgbClr val="FFFFFF"/>
                </a:solidFill>
                <a:latin typeface="Arial"/>
                <a:ea typeface="ヒラギノ角ゴ ProN W6"/>
                <a:cs typeface="ヒラギノ角ゴ ProN W6"/>
                <a:sym typeface="Times New Roman" panose="02020603050405020304" pitchFamily="18" charset="0"/>
              </a:endParaRPr>
            </a:p>
          </p:txBody>
        </p:sp>
        <p:sp>
          <p:nvSpPr>
            <p:cNvPr id="10" name="Rectangle 2">
              <a:extLst>
                <a:ext uri="{FF2B5EF4-FFF2-40B4-BE49-F238E27FC236}">
                  <a16:creationId xmlns="" xmlns:a16="http://schemas.microsoft.com/office/drawing/2014/main" id="{B4942A1C-D1DF-471B-B20C-29F0EBA658EB}"/>
                </a:ext>
              </a:extLst>
            </p:cNvPr>
            <p:cNvSpPr>
              <a:spLocks noChangeArrowheads="1"/>
            </p:cNvSpPr>
            <p:nvPr/>
          </p:nvSpPr>
          <p:spPr bwMode="auto">
            <a:xfrm>
              <a:off x="630932" y="4830359"/>
              <a:ext cx="2361233" cy="1387588"/>
            </a:xfrm>
            <a:prstGeom prst="rect">
              <a:avLst/>
            </a:prstGeom>
            <a:noFill/>
            <a:ln>
              <a:noFill/>
            </a:ln>
            <a:effectLst/>
          </p:spPr>
          <p:txBody>
            <a:bodyPr vert="horz" wrap="square" lIns="0" tIns="0" rIns="0" bIns="-88872" numCol="1" anchor="ctr" anchorCtr="0" compatLnSpc="1">
              <a:prstTxWarp prst="textNoShape">
                <a:avLst/>
              </a:prstTxWarp>
              <a:spAutoFit/>
            </a:bodyPr>
            <a:lstStyle/>
            <a:p>
              <a:pPr fontAlgn="base">
                <a:spcBef>
                  <a:spcPct val="0"/>
                </a:spcBef>
                <a:spcAft>
                  <a:spcPct val="0"/>
                </a:spcAft>
              </a:pPr>
              <a:r>
                <a:rPr lang="en-US" altLang="ja-JP" sz="2400" dirty="0">
                  <a:solidFill>
                    <a:srgbClr val="212121"/>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Calculating  </a:t>
              </a:r>
            </a:p>
            <a:p>
              <a:pPr fontAlgn="base">
                <a:spcBef>
                  <a:spcPct val="0"/>
                </a:spcBef>
                <a:spcAft>
                  <a:spcPct val="0"/>
                </a:spcAft>
              </a:pPr>
              <a:r>
                <a:rPr kumimoji="0" lang="en-US" altLang="ja-JP" sz="2400" dirty="0">
                  <a:solidFill>
                    <a:srgbClr val="212121"/>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ground </a:t>
              </a:r>
              <a:r>
                <a:rPr lang="en-US" altLang="ja-JP" sz="2400" dirty="0">
                  <a:solidFill>
                    <a:srgbClr val="212121"/>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elevation</a:t>
              </a:r>
              <a:r>
                <a:rPr lang="ja-JP" altLang="ja-JP" sz="2400" dirty="0">
                  <a:solidFill>
                    <a:srgbClr val="000000"/>
                  </a:solidFill>
                  <a:latin typeface="Tahoma" panose="020B0604030504040204" pitchFamily="34" charset="0"/>
                  <a:ea typeface="ＭＳ Ｐゴシック" pitchFamily="50" charset="-128"/>
                  <a:cs typeface="Tahoma" panose="020B0604030504040204" pitchFamily="34" charset="0"/>
                  <a:sym typeface="Times New Roman" panose="02020603050405020304" pitchFamily="18" charset="0"/>
                </a:rPr>
                <a:t> </a:t>
              </a:r>
              <a:r>
                <a:rPr lang="en-US" altLang="ja-JP"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and slope.</a:t>
              </a:r>
              <a:endParaRPr lang="ja-JP" altLang="ja-JP" sz="2400" dirty="0">
                <a:solidFill>
                  <a:srgbClr val="000000"/>
                </a:solidFill>
                <a:latin typeface="Tahoma" panose="020B0604030504040204" pitchFamily="34" charset="0"/>
                <a:ea typeface="ＭＳ Ｐゴシック" pitchFamily="50" charset="-128"/>
                <a:cs typeface="Tahoma" panose="020B0604030504040204" pitchFamily="34" charset="0"/>
                <a:sym typeface="Times New Roman" panose="02020603050405020304" pitchFamily="18" charset="0"/>
              </a:endParaRPr>
            </a:p>
          </p:txBody>
        </p:sp>
      </p:grpSp>
      <p:sp>
        <p:nvSpPr>
          <p:cNvPr id="8194" name="テキスト ボックス 4">
            <a:extLst>
              <a:ext uri="{FF2B5EF4-FFF2-40B4-BE49-F238E27FC236}">
                <a16:creationId xmlns="" xmlns:a16="http://schemas.microsoft.com/office/drawing/2014/main" id="{87AAA3FC-9868-4ECE-8CA7-4786DA55FFAE}"/>
              </a:ext>
            </a:extLst>
          </p:cNvPr>
          <p:cNvSpPr txBox="1">
            <a:spLocks noChangeArrowheads="1"/>
          </p:cNvSpPr>
          <p:nvPr/>
        </p:nvSpPr>
        <p:spPr bwMode="auto">
          <a:xfrm>
            <a:off x="4486700" y="6308728"/>
            <a:ext cx="44887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algn="r" fontAlgn="base">
              <a:spcBef>
                <a:spcPct val="0"/>
              </a:spcBef>
              <a:spcAft>
                <a:spcPct val="0"/>
              </a:spcAft>
            </a:pPr>
            <a:r>
              <a:rPr kumimoji="0" lang="en-US" altLang="ja-JP" b="1" dirty="0">
                <a:latin typeface="Tahoma" panose="020B0604030504040204" pitchFamily="34" charset="0"/>
                <a:cs typeface="Tahoma" panose="020B0604030504040204" pitchFamily="34" charset="0"/>
              </a:rPr>
              <a:t>Multi-footprint observation.</a:t>
            </a:r>
          </a:p>
        </p:txBody>
      </p:sp>
      <p:grpSp>
        <p:nvGrpSpPr>
          <p:cNvPr id="8195" name="グループ化 8194">
            <a:extLst>
              <a:ext uri="{FF2B5EF4-FFF2-40B4-BE49-F238E27FC236}">
                <a16:creationId xmlns="" xmlns:a16="http://schemas.microsoft.com/office/drawing/2014/main" id="{6EE70F19-BC31-4631-9C10-C6140EA1798A}"/>
              </a:ext>
            </a:extLst>
          </p:cNvPr>
          <p:cNvGrpSpPr/>
          <p:nvPr/>
        </p:nvGrpSpPr>
        <p:grpSpPr>
          <a:xfrm>
            <a:off x="2767555" y="1350200"/>
            <a:ext cx="4924187" cy="2757379"/>
            <a:chOff x="2997222" y="1350197"/>
            <a:chExt cx="5332826" cy="2757379"/>
          </a:xfrm>
        </p:grpSpPr>
        <p:sp>
          <p:nvSpPr>
            <p:cNvPr id="27" name="角丸四角形 32">
              <a:extLst>
                <a:ext uri="{FF2B5EF4-FFF2-40B4-BE49-F238E27FC236}">
                  <a16:creationId xmlns="" xmlns:a16="http://schemas.microsoft.com/office/drawing/2014/main" id="{D9D11BFE-E3E4-431A-B99C-3DFF58F3C121}"/>
                </a:ext>
              </a:extLst>
            </p:cNvPr>
            <p:cNvSpPr/>
            <p:nvPr/>
          </p:nvSpPr>
          <p:spPr>
            <a:xfrm rot="19051947">
              <a:off x="3140691" y="1805587"/>
              <a:ext cx="933480" cy="1920195"/>
            </a:xfrm>
            <a:prstGeom prst="round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400" dirty="0">
                <a:solidFill>
                  <a:srgbClr val="FFFFFF"/>
                </a:solidFill>
                <a:latin typeface="Arial"/>
                <a:ea typeface="ヒラギノ角ゴ ProN W6"/>
                <a:cs typeface="ヒラギノ角ゴ ProN W6"/>
                <a:sym typeface="Times New Roman" panose="02020603050405020304" pitchFamily="18" charset="0"/>
              </a:endParaRPr>
            </a:p>
          </p:txBody>
        </p:sp>
        <p:sp>
          <p:nvSpPr>
            <p:cNvPr id="4" name="角丸四角形 32">
              <a:extLst>
                <a:ext uri="{FF2B5EF4-FFF2-40B4-BE49-F238E27FC236}">
                  <a16:creationId xmlns="" xmlns:a16="http://schemas.microsoft.com/office/drawing/2014/main" id="{BDA32ACA-1A6D-4FDE-9DC5-7FB87BD397BA}"/>
                </a:ext>
              </a:extLst>
            </p:cNvPr>
            <p:cNvSpPr/>
            <p:nvPr/>
          </p:nvSpPr>
          <p:spPr>
            <a:xfrm rot="19051947">
              <a:off x="4585721" y="1805587"/>
              <a:ext cx="933480" cy="1920195"/>
            </a:xfrm>
            <a:prstGeom prst="round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400" dirty="0">
                <a:solidFill>
                  <a:srgbClr val="FFFFFF"/>
                </a:solidFill>
                <a:latin typeface="Arial"/>
                <a:ea typeface="ヒラギノ角ゴ ProN W6"/>
                <a:cs typeface="ヒラギノ角ゴ ProN W6"/>
                <a:sym typeface="Times New Roman" panose="02020603050405020304" pitchFamily="18" charset="0"/>
              </a:endParaRPr>
            </a:p>
          </p:txBody>
        </p:sp>
        <p:sp>
          <p:nvSpPr>
            <p:cNvPr id="6" name="テキスト ボックス 5">
              <a:extLst>
                <a:ext uri="{FF2B5EF4-FFF2-40B4-BE49-F238E27FC236}">
                  <a16:creationId xmlns="" xmlns:a16="http://schemas.microsoft.com/office/drawing/2014/main" id="{1AD4C9B6-6F28-46AE-A29A-1932C474608F}"/>
                </a:ext>
              </a:extLst>
            </p:cNvPr>
            <p:cNvSpPr txBox="1"/>
            <p:nvPr/>
          </p:nvSpPr>
          <p:spPr>
            <a:xfrm>
              <a:off x="6326309" y="3697857"/>
              <a:ext cx="2003739" cy="369332"/>
            </a:xfrm>
            <a:prstGeom prst="rect">
              <a:avLst/>
            </a:prstGeom>
            <a:noFill/>
            <a:ln w="31750">
              <a:solidFill>
                <a:srgbClr val="FF0000"/>
              </a:solidFill>
            </a:ln>
          </p:spPr>
          <p:txBody>
            <a:bodyPr wrap="none" rtlCol="0">
              <a:spAutoFit/>
            </a:bodyPr>
            <a:lstStyle/>
            <a:p>
              <a:pPr eaLnBrk="0" fontAlgn="base" hangingPunct="0">
                <a:spcBef>
                  <a:spcPct val="0"/>
                </a:spcBef>
                <a:spcAft>
                  <a:spcPct val="0"/>
                </a:spcAft>
              </a:pPr>
              <a:r>
                <a:rPr kumimoji="0" lang="en-US" altLang="ja-JP"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Footprint 25m φ</a:t>
              </a:r>
            </a:p>
          </p:txBody>
        </p:sp>
        <p:cxnSp>
          <p:nvCxnSpPr>
            <p:cNvPr id="7" name="直線矢印コネクタ 6">
              <a:extLst>
                <a:ext uri="{FF2B5EF4-FFF2-40B4-BE49-F238E27FC236}">
                  <a16:creationId xmlns="" xmlns:a16="http://schemas.microsoft.com/office/drawing/2014/main" id="{2F2A082C-0B37-44BF-9982-91B6812B49B8}"/>
                </a:ext>
              </a:extLst>
            </p:cNvPr>
            <p:cNvCxnSpPr>
              <a:cxnSpLocks/>
              <a:stCxn id="6" idx="0"/>
            </p:cNvCxnSpPr>
            <p:nvPr/>
          </p:nvCxnSpPr>
          <p:spPr>
            <a:xfrm flipH="1" flipV="1">
              <a:off x="6881705" y="3311977"/>
              <a:ext cx="446474" cy="3858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 xmlns:a16="http://schemas.microsoft.com/office/drawing/2014/main" id="{6C9EDA72-C36D-4122-ADD4-BB34E274C3CE}"/>
                </a:ext>
              </a:extLst>
            </p:cNvPr>
            <p:cNvCxnSpPr>
              <a:cxnSpLocks/>
            </p:cNvCxnSpPr>
            <p:nvPr/>
          </p:nvCxnSpPr>
          <p:spPr>
            <a:xfrm>
              <a:off x="3220403" y="1700808"/>
              <a:ext cx="1435746" cy="0"/>
            </a:xfrm>
            <a:prstGeom prst="straightConnector1">
              <a:avLst/>
            </a:prstGeom>
            <a:noFill/>
            <a:ln w="28575" cap="flat" cmpd="sng" algn="ctr">
              <a:solidFill>
                <a:srgbClr val="FF0000"/>
              </a:solidFill>
              <a:prstDash val="solid"/>
              <a:headEnd type="arrow"/>
              <a:tailEnd type="arrow"/>
            </a:ln>
            <a:effectLst/>
          </p:spPr>
        </p:cxnSp>
        <p:sp>
          <p:nvSpPr>
            <p:cNvPr id="15" name="テキスト ボックス 14">
              <a:extLst>
                <a:ext uri="{FF2B5EF4-FFF2-40B4-BE49-F238E27FC236}">
                  <a16:creationId xmlns="" xmlns:a16="http://schemas.microsoft.com/office/drawing/2014/main" id="{1CADE743-F194-45F0-92D4-D7BD0E52CFAD}"/>
                </a:ext>
              </a:extLst>
            </p:cNvPr>
            <p:cNvSpPr txBox="1"/>
            <p:nvPr/>
          </p:nvSpPr>
          <p:spPr>
            <a:xfrm>
              <a:off x="3568551" y="1350197"/>
              <a:ext cx="739450" cy="369332"/>
            </a:xfrm>
            <a:prstGeom prst="rect">
              <a:avLst/>
            </a:prstGeom>
            <a:noFill/>
          </p:spPr>
          <p:txBody>
            <a:bodyPr wrap="square" rtlCol="0">
              <a:spAutoFit/>
            </a:bodyPr>
            <a:lstStyle/>
            <a:p>
              <a:pPr algn="ctr" eaLnBrk="0" hangingPunct="0"/>
              <a:r>
                <a:rPr kumimoji="0"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50m</a:t>
              </a:r>
              <a:endParaRPr kumimoji="0" lang="ja-JP" altLang="en-US" dirty="0">
                <a:solidFill>
                  <a:prstClr val="black"/>
                </a:solidFill>
                <a:latin typeface="Tahoma" panose="020B0604030504040204" pitchFamily="34" charset="0"/>
                <a:ea typeface="ＭＳ Ｐゴシック"/>
                <a:cs typeface="Tahoma" panose="020B0604030504040204" pitchFamily="34" charset="0"/>
                <a:sym typeface="Times New Roman" panose="02020603050405020304" pitchFamily="18" charset="0"/>
              </a:endParaRPr>
            </a:p>
          </p:txBody>
        </p:sp>
        <p:cxnSp>
          <p:nvCxnSpPr>
            <p:cNvPr id="16" name="直線コネクタ 15">
              <a:extLst>
                <a:ext uri="{FF2B5EF4-FFF2-40B4-BE49-F238E27FC236}">
                  <a16:creationId xmlns="" xmlns:a16="http://schemas.microsoft.com/office/drawing/2014/main" id="{92392158-F6E5-4BAA-AC45-1E9C22D65F83}"/>
                </a:ext>
              </a:extLst>
            </p:cNvPr>
            <p:cNvCxnSpPr/>
            <p:nvPr/>
          </p:nvCxnSpPr>
          <p:spPr>
            <a:xfrm flipH="1" flipV="1">
              <a:off x="4653332" y="1549502"/>
              <a:ext cx="5634" cy="491282"/>
            </a:xfrm>
            <a:prstGeom prst="line">
              <a:avLst/>
            </a:prstGeom>
            <a:noFill/>
            <a:ln w="38100" cap="flat" cmpd="sng" algn="ctr">
              <a:solidFill>
                <a:srgbClr val="FF0000"/>
              </a:solidFill>
              <a:prstDash val="sysDash"/>
            </a:ln>
            <a:effectLst/>
          </p:spPr>
        </p:cxnSp>
        <p:cxnSp>
          <p:nvCxnSpPr>
            <p:cNvPr id="18" name="直線矢印コネクタ 17">
              <a:extLst>
                <a:ext uri="{FF2B5EF4-FFF2-40B4-BE49-F238E27FC236}">
                  <a16:creationId xmlns="" xmlns:a16="http://schemas.microsoft.com/office/drawing/2014/main" id="{B02E839A-0BC2-40D8-B1B1-DC9AD048A538}"/>
                </a:ext>
              </a:extLst>
            </p:cNvPr>
            <p:cNvCxnSpPr/>
            <p:nvPr/>
          </p:nvCxnSpPr>
          <p:spPr>
            <a:xfrm flipH="1" flipV="1">
              <a:off x="3449809" y="2599296"/>
              <a:ext cx="251543" cy="257505"/>
            </a:xfrm>
            <a:prstGeom prst="straightConnector1">
              <a:avLst/>
            </a:prstGeom>
            <a:noFill/>
            <a:ln w="28575" cap="flat" cmpd="sng" algn="ctr">
              <a:solidFill>
                <a:srgbClr val="FF0000"/>
              </a:solidFill>
              <a:prstDash val="solid"/>
              <a:headEnd type="arrow"/>
              <a:tailEnd type="arrow"/>
            </a:ln>
            <a:effectLst/>
          </p:spPr>
        </p:cxnSp>
        <p:sp>
          <p:nvSpPr>
            <p:cNvPr id="20" name="テキスト ボックス 19">
              <a:extLst>
                <a:ext uri="{FF2B5EF4-FFF2-40B4-BE49-F238E27FC236}">
                  <a16:creationId xmlns="" xmlns:a16="http://schemas.microsoft.com/office/drawing/2014/main" id="{4BEC1767-0549-4807-AE0D-4088D5CA43CC}"/>
                </a:ext>
              </a:extLst>
            </p:cNvPr>
            <p:cNvSpPr txBox="1"/>
            <p:nvPr/>
          </p:nvSpPr>
          <p:spPr>
            <a:xfrm>
              <a:off x="3283334" y="3738244"/>
              <a:ext cx="1297162"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rPr>
                <a:t>(n)</a:t>
              </a:r>
              <a:r>
                <a:rPr lang="en-US" altLang="ja-JP" dirty="0" err="1">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rPr>
                <a:t>th</a:t>
              </a:r>
              <a:r>
                <a:rPr lang="en-US" altLang="ja-JP" dirty="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rPr>
                <a:t> Pulse</a:t>
              </a:r>
              <a:endParaRPr lang="ja-JP" altLang="en-US" dirty="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cxnSp>
          <p:nvCxnSpPr>
            <p:cNvPr id="22" name="直線矢印コネクタ 21">
              <a:extLst>
                <a:ext uri="{FF2B5EF4-FFF2-40B4-BE49-F238E27FC236}">
                  <a16:creationId xmlns="" xmlns:a16="http://schemas.microsoft.com/office/drawing/2014/main" id="{1C3B5798-D1CD-40D2-9506-E21308E43690}"/>
                </a:ext>
              </a:extLst>
            </p:cNvPr>
            <p:cNvCxnSpPr>
              <a:cxnSpLocks/>
            </p:cNvCxnSpPr>
            <p:nvPr/>
          </p:nvCxnSpPr>
          <p:spPr>
            <a:xfrm flipH="1">
              <a:off x="4179202" y="2617041"/>
              <a:ext cx="257305" cy="257505"/>
            </a:xfrm>
            <a:prstGeom prst="straightConnector1">
              <a:avLst/>
            </a:prstGeom>
            <a:noFill/>
            <a:ln w="28575" cap="flat" cmpd="sng" algn="ctr">
              <a:solidFill>
                <a:srgbClr val="FF0000"/>
              </a:solidFill>
              <a:prstDash val="solid"/>
              <a:headEnd type="arrow"/>
              <a:tailEnd type="arrow"/>
            </a:ln>
            <a:effectLst/>
          </p:spPr>
        </p:cxnSp>
        <p:cxnSp>
          <p:nvCxnSpPr>
            <p:cNvPr id="25" name="直線コネクタ 24">
              <a:extLst>
                <a:ext uri="{FF2B5EF4-FFF2-40B4-BE49-F238E27FC236}">
                  <a16:creationId xmlns="" xmlns:a16="http://schemas.microsoft.com/office/drawing/2014/main" id="{41575E7C-79C8-401A-B308-11DFA9B8359C}"/>
                </a:ext>
              </a:extLst>
            </p:cNvPr>
            <p:cNvCxnSpPr/>
            <p:nvPr/>
          </p:nvCxnSpPr>
          <p:spPr>
            <a:xfrm flipH="1" flipV="1">
              <a:off x="3217586" y="1549502"/>
              <a:ext cx="5634" cy="491282"/>
            </a:xfrm>
            <a:prstGeom prst="line">
              <a:avLst/>
            </a:prstGeom>
            <a:noFill/>
            <a:ln w="38100" cap="flat" cmpd="sng" algn="ctr">
              <a:solidFill>
                <a:srgbClr val="FF0000"/>
              </a:solidFill>
              <a:prstDash val="sysDash"/>
            </a:ln>
            <a:effectLst/>
          </p:spPr>
        </p:cxnSp>
        <p:sp>
          <p:nvSpPr>
            <p:cNvPr id="29" name="テキスト ボックス 28">
              <a:extLst>
                <a:ext uri="{FF2B5EF4-FFF2-40B4-BE49-F238E27FC236}">
                  <a16:creationId xmlns="" xmlns:a16="http://schemas.microsoft.com/office/drawing/2014/main" id="{43DD43D7-03BD-4E1E-82C2-D00E5FA67AB6}"/>
                </a:ext>
              </a:extLst>
            </p:cNvPr>
            <p:cNvSpPr txBox="1"/>
            <p:nvPr/>
          </p:nvSpPr>
          <p:spPr>
            <a:xfrm>
              <a:off x="4296104" y="2708920"/>
              <a:ext cx="739450" cy="369332"/>
            </a:xfrm>
            <a:prstGeom prst="rect">
              <a:avLst/>
            </a:prstGeom>
            <a:noFill/>
          </p:spPr>
          <p:txBody>
            <a:bodyPr wrap="square" rtlCol="0">
              <a:spAutoFit/>
            </a:bodyPr>
            <a:lstStyle/>
            <a:p>
              <a:pPr eaLnBrk="0" hangingPunct="0"/>
              <a:r>
                <a:rPr kumimoji="0"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15m</a:t>
              </a:r>
              <a:endParaRPr kumimoji="0" lang="ja-JP" altLang="en-US" dirty="0">
                <a:solidFill>
                  <a:prstClr val="black"/>
                </a:solidFill>
                <a:latin typeface="Tahoma" panose="020B0604030504040204" pitchFamily="34" charset="0"/>
                <a:ea typeface="ＭＳ Ｐゴシック"/>
                <a:cs typeface="Tahoma" panose="020B0604030504040204" pitchFamily="34" charset="0"/>
                <a:sym typeface="Times New Roman" panose="02020603050405020304" pitchFamily="18" charset="0"/>
              </a:endParaRPr>
            </a:p>
          </p:txBody>
        </p:sp>
        <p:sp>
          <p:nvSpPr>
            <p:cNvPr id="30" name="テキスト ボックス 29">
              <a:extLst>
                <a:ext uri="{FF2B5EF4-FFF2-40B4-BE49-F238E27FC236}">
                  <a16:creationId xmlns="" xmlns:a16="http://schemas.microsoft.com/office/drawing/2014/main" id="{5186901C-4F85-4128-AC08-DC0071E472CE}"/>
                </a:ext>
              </a:extLst>
            </p:cNvPr>
            <p:cNvSpPr txBox="1"/>
            <p:nvPr/>
          </p:nvSpPr>
          <p:spPr>
            <a:xfrm>
              <a:off x="2997222" y="2697982"/>
              <a:ext cx="739450" cy="369332"/>
            </a:xfrm>
            <a:prstGeom prst="rect">
              <a:avLst/>
            </a:prstGeom>
            <a:noFill/>
          </p:spPr>
          <p:txBody>
            <a:bodyPr wrap="square" rtlCol="0">
              <a:spAutoFit/>
            </a:bodyPr>
            <a:lstStyle/>
            <a:p>
              <a:pPr eaLnBrk="0" hangingPunct="0"/>
              <a:r>
                <a:rPr kumimoji="0" lang="en-US" altLang="ja-JP" dirty="0">
                  <a:solidFill>
                    <a:prstClr val="black"/>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15m</a:t>
              </a:r>
              <a:endParaRPr kumimoji="0" lang="ja-JP" altLang="en-US" dirty="0">
                <a:solidFill>
                  <a:prstClr val="black"/>
                </a:solidFill>
                <a:latin typeface="Tahoma" panose="020B0604030504040204" pitchFamily="34" charset="0"/>
                <a:ea typeface="ＭＳ Ｐゴシック"/>
                <a:cs typeface="Tahoma" panose="020B0604030504040204" pitchFamily="34" charset="0"/>
                <a:sym typeface="Times New Roman" panose="02020603050405020304" pitchFamily="18" charset="0"/>
              </a:endParaRPr>
            </a:p>
          </p:txBody>
        </p:sp>
        <p:sp>
          <p:nvSpPr>
            <p:cNvPr id="31" name="テキスト ボックス 30">
              <a:extLst>
                <a:ext uri="{FF2B5EF4-FFF2-40B4-BE49-F238E27FC236}">
                  <a16:creationId xmlns="" xmlns:a16="http://schemas.microsoft.com/office/drawing/2014/main" id="{F64E498B-2610-40E4-AE4E-0A75CF11F3B5}"/>
                </a:ext>
              </a:extLst>
            </p:cNvPr>
            <p:cNvSpPr txBox="1"/>
            <p:nvPr/>
          </p:nvSpPr>
          <p:spPr>
            <a:xfrm>
              <a:off x="4666928" y="3738244"/>
              <a:ext cx="1561038"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rPr>
                <a:t>(n+1)</a:t>
              </a:r>
              <a:r>
                <a:rPr lang="en-US" altLang="ja-JP" dirty="0" err="1">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rPr>
                <a:t>th</a:t>
              </a:r>
              <a:r>
                <a:rPr lang="en-US" altLang="ja-JP" dirty="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rPr>
                <a:t> Pulse</a:t>
              </a:r>
              <a:endParaRPr lang="ja-JP" altLang="en-US" dirty="0">
                <a:solidFill>
                  <a:srgbClr val="000000"/>
                </a:solidFill>
                <a:latin typeface="Times New Roman" panose="02020603050405020304" pitchFamily="18" charset="0"/>
                <a:ea typeface="ヒラギノ明朝 ProN W3" charset="-128"/>
                <a:cs typeface="ヒラギノ角ゴ ProN W6"/>
                <a:sym typeface="Times New Roman" panose="02020603050405020304" pitchFamily="18"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6.70087E-7 1.48148E-6 L 1.14812 -0.00509 " pathEditMode="relative" rAng="0" ptsTypes="AA">
                                      <p:cBhvr>
                                        <p:cTn id="6" dur="2000" fill="hold"/>
                                        <p:tgtEl>
                                          <p:spTgt spid="12"/>
                                        </p:tgtEl>
                                        <p:attrNameLst>
                                          <p:attrName>ppt_x</p:attrName>
                                          <p:attrName>ppt_y</p:attrName>
                                        </p:attrNameLst>
                                      </p:cBhvr>
                                      <p:rCtr x="57406" y="-255"/>
                                    </p:animMotion>
                                  </p:childTnLst>
                                </p:cTn>
                              </p:par>
                            </p:childTnLst>
                          </p:cTn>
                        </p:par>
                        <p:par>
                          <p:cTn id="7" fill="hold">
                            <p:stCondLst>
                              <p:cond delay="300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3500"/>
                            </p:stCondLst>
                            <p:childTnLst>
                              <p:par>
                                <p:cTn id="12" presetID="22" presetClass="entr" presetSubtype="1" fill="hold" nodeType="afterEffect">
                                  <p:stCondLst>
                                    <p:cond delay="1000"/>
                                  </p:stCondLst>
                                  <p:childTnLst>
                                    <p:set>
                                      <p:cBhvr>
                                        <p:cTn id="13" dur="1" fill="hold">
                                          <p:stCondLst>
                                            <p:cond delay="0"/>
                                          </p:stCondLst>
                                        </p:cTn>
                                        <p:tgtEl>
                                          <p:spTgt spid="8195"/>
                                        </p:tgtEl>
                                        <p:attrNameLst>
                                          <p:attrName>style.visibility</p:attrName>
                                        </p:attrNameLst>
                                      </p:cBhvr>
                                      <p:to>
                                        <p:strVal val="visible"/>
                                      </p:to>
                                    </p:set>
                                    <p:animEffect transition="in" filter="wipe(up)">
                                      <p:cBhvr>
                                        <p:cTn id="14" dur="500"/>
                                        <p:tgtEl>
                                          <p:spTgt spid="8195"/>
                                        </p:tgtEl>
                                      </p:cBhvr>
                                    </p:animEffect>
                                  </p:childTnLst>
                                </p:cTn>
                              </p:par>
                            </p:childTnLst>
                          </p:cTn>
                        </p:par>
                        <p:par>
                          <p:cTn id="15" fill="hold">
                            <p:stCondLst>
                              <p:cond delay="5000"/>
                            </p:stCondLst>
                            <p:childTnLst>
                              <p:par>
                                <p:cTn id="16" presetID="1"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193"/>
                                        </p:tgtEl>
                                        <p:attrNameLst>
                                          <p:attrName>style.visibility</p:attrName>
                                        </p:attrNameLst>
                                      </p:cBhvr>
                                      <p:to>
                                        <p:strVal val="visible"/>
                                      </p:to>
                                    </p:set>
                                    <p:animEffect transition="in" filter="wipe(up)">
                                      <p:cBhvr>
                                        <p:cTn id="22"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4">
            <a:extLst>
              <a:ext uri="{FF2B5EF4-FFF2-40B4-BE49-F238E27FC236}">
                <a16:creationId xmlns="" xmlns:a16="http://schemas.microsoft.com/office/drawing/2014/main" id="{996C3435-6A19-4A75-9443-88F543A2CAE2}"/>
              </a:ext>
            </a:extLst>
          </p:cNvPr>
          <p:cNvSpPr txBox="1">
            <a:spLocks noChangeArrowheads="1"/>
          </p:cNvSpPr>
          <p:nvPr/>
        </p:nvSpPr>
        <p:spPr bwMode="auto">
          <a:xfrm>
            <a:off x="6411203" y="6308728"/>
            <a:ext cx="2564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algn="r" fontAlgn="base">
              <a:spcBef>
                <a:spcPct val="0"/>
              </a:spcBef>
              <a:spcAft>
                <a:spcPct val="0"/>
              </a:spcAft>
            </a:pPr>
            <a:r>
              <a:rPr kumimoji="0" lang="en-US" altLang="ja-JP" b="1" dirty="0">
                <a:latin typeface="Tahoma" panose="020B0604030504040204" pitchFamily="34" charset="0"/>
                <a:cs typeface="Tahoma" panose="020B0604030504040204" pitchFamily="34" charset="0"/>
              </a:rPr>
              <a:t>MOLI products.</a:t>
            </a:r>
          </a:p>
        </p:txBody>
      </p:sp>
      <p:pic>
        <p:nvPicPr>
          <p:cNvPr id="2" name="図 1">
            <a:extLst>
              <a:ext uri="{FF2B5EF4-FFF2-40B4-BE49-F238E27FC236}">
                <a16:creationId xmlns="" xmlns:a16="http://schemas.microsoft.com/office/drawing/2014/main" id="{E2E36C48-3F2A-4590-99BF-84AA64BCD5BE}"/>
              </a:ext>
            </a:extLst>
          </p:cNvPr>
          <p:cNvPicPr>
            <a:picLocks noChangeAspect="1"/>
          </p:cNvPicPr>
          <p:nvPr/>
        </p:nvPicPr>
        <p:blipFill>
          <a:blip r:embed="rId2"/>
          <a:stretch>
            <a:fillRect/>
          </a:stretch>
        </p:blipFill>
        <p:spPr>
          <a:xfrm>
            <a:off x="840236" y="1001617"/>
            <a:ext cx="7463528" cy="5307111"/>
          </a:xfrm>
          <a:prstGeom prst="rect">
            <a:avLst/>
          </a:prstGeom>
        </p:spPr>
      </p:pic>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4">
            <a:extLst>
              <a:ext uri="{FF2B5EF4-FFF2-40B4-BE49-F238E27FC236}">
                <a16:creationId xmlns="" xmlns:a16="http://schemas.microsoft.com/office/drawing/2014/main" id="{7473AAC7-B4D5-4A25-A6E3-BFD3E5D1939B}"/>
              </a:ext>
            </a:extLst>
          </p:cNvPr>
          <p:cNvSpPr txBox="1">
            <a:spLocks noChangeArrowheads="1"/>
          </p:cNvSpPr>
          <p:nvPr/>
        </p:nvSpPr>
        <p:spPr bwMode="auto">
          <a:xfrm>
            <a:off x="3426614" y="6308728"/>
            <a:ext cx="5548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algn="r" fontAlgn="base">
              <a:spcBef>
                <a:spcPct val="0"/>
              </a:spcBef>
              <a:spcAft>
                <a:spcPct val="0"/>
              </a:spcAft>
            </a:pPr>
            <a:r>
              <a:rPr kumimoji="0" lang="en-US" altLang="ja-JP" b="1" dirty="0">
                <a:latin typeface="Tahoma" panose="020B0604030504040204" pitchFamily="34" charset="0"/>
                <a:cs typeface="Tahoma" panose="020B0604030504040204" pitchFamily="34" charset="0"/>
              </a:rPr>
              <a:t>MOLI observation area (ISS orbit).</a:t>
            </a:r>
          </a:p>
        </p:txBody>
      </p:sp>
      <p:pic>
        <p:nvPicPr>
          <p:cNvPr id="3" name="Picture 3" descr="C:\Users\11413\Desktop\iLOVE観測領域\ISSorbit_1day.jpg">
            <a:extLst>
              <a:ext uri="{FF2B5EF4-FFF2-40B4-BE49-F238E27FC236}">
                <a16:creationId xmlns="" xmlns:a16="http://schemas.microsoft.com/office/drawing/2014/main" id="{C12F35EF-CB49-4E37-8055-FB4D5AA8E0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345" y="1204386"/>
            <a:ext cx="8901310" cy="44492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 xmlns:a16="http://schemas.microsoft.com/office/drawing/2014/main" id="{8767E5C8-45DF-46A4-A726-B1E6B9BD1DFC}"/>
              </a:ext>
            </a:extLst>
          </p:cNvPr>
          <p:cNvSpPr txBox="1"/>
          <p:nvPr/>
        </p:nvSpPr>
        <p:spPr>
          <a:xfrm>
            <a:off x="131727" y="1229261"/>
            <a:ext cx="1116674"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latin typeface="Cooper Black" panose="0208090404030B020404" pitchFamily="18" charset="0"/>
                <a:ea typeface="ヒラギノ明朝 ProN W3" charset="-128"/>
                <a:cs typeface="ヒラギノ角ゴ ProN W6"/>
                <a:sym typeface="Times New Roman" panose="02020603050405020304" pitchFamily="18" charset="0"/>
              </a:rPr>
              <a:t>One day</a:t>
            </a:r>
            <a:endParaRPr lang="ja-JP" altLang="en-US" dirty="0">
              <a:solidFill>
                <a:srgbClr val="000000"/>
              </a:solidFill>
              <a:latin typeface="Cooper Black" panose="0208090404030B020404" pitchFamily="18" charset="0"/>
              <a:ea typeface="ヒラギノ明朝 ProN W3" charset="-128"/>
              <a:cs typeface="ヒラギノ角ゴ ProN W6"/>
              <a:sym typeface="Times New Roman" panose="02020603050405020304" pitchFamily="18" charset="0"/>
            </a:endParaRPr>
          </a:p>
        </p:txBody>
      </p:sp>
      <p:grpSp>
        <p:nvGrpSpPr>
          <p:cNvPr id="17" name="グループ化 16">
            <a:extLst>
              <a:ext uri="{FF2B5EF4-FFF2-40B4-BE49-F238E27FC236}">
                <a16:creationId xmlns="" xmlns:a16="http://schemas.microsoft.com/office/drawing/2014/main" id="{C10C4689-9756-425C-BBDD-0958E2296CFE}"/>
              </a:ext>
            </a:extLst>
          </p:cNvPr>
          <p:cNvGrpSpPr/>
          <p:nvPr/>
        </p:nvGrpSpPr>
        <p:grpSpPr>
          <a:xfrm>
            <a:off x="121345" y="1204386"/>
            <a:ext cx="8902053" cy="4449600"/>
            <a:chOff x="131415" y="1204386"/>
            <a:chExt cx="9640800" cy="4449600"/>
          </a:xfrm>
        </p:grpSpPr>
        <p:pic>
          <p:nvPicPr>
            <p:cNvPr id="8" name="Picture 2" descr="C:\Users\11413\Desktop\iLOVE観測領域\ISSorbit_1month.jpg">
              <a:extLst>
                <a:ext uri="{FF2B5EF4-FFF2-40B4-BE49-F238E27FC236}">
                  <a16:creationId xmlns="" xmlns:a16="http://schemas.microsoft.com/office/drawing/2014/main" id="{B24CCE64-6E91-487F-8A30-33FAD89DAB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415" y="1204386"/>
              <a:ext cx="9640800" cy="444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 xmlns:a16="http://schemas.microsoft.com/office/drawing/2014/main" id="{E93E2450-0ECA-4A0E-89B1-493D2CBC094D}"/>
                </a:ext>
              </a:extLst>
            </p:cNvPr>
            <p:cNvSpPr txBox="1"/>
            <p:nvPr/>
          </p:nvSpPr>
          <p:spPr>
            <a:xfrm>
              <a:off x="142657" y="1229261"/>
              <a:ext cx="1602879"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latin typeface="Cooper Black" panose="0208090404030B020404" pitchFamily="18" charset="0"/>
                  <a:ea typeface="ヒラギノ明朝 ProN W3" charset="-128"/>
                  <a:cs typeface="ヒラギノ角ゴ ProN W6"/>
                  <a:sym typeface="Times New Roman" panose="02020603050405020304" pitchFamily="18" charset="0"/>
                </a:rPr>
                <a:t>One month</a:t>
              </a:r>
              <a:endParaRPr lang="ja-JP" altLang="en-US" dirty="0">
                <a:solidFill>
                  <a:srgbClr val="000000"/>
                </a:solidFill>
                <a:latin typeface="Cooper Black" panose="0208090404030B020404" pitchFamily="18" charset="0"/>
                <a:ea typeface="ヒラギノ明朝 ProN W3" charset="-128"/>
                <a:cs typeface="ヒラギノ角ゴ ProN W6"/>
                <a:sym typeface="Times New Roman" panose="02020603050405020304" pitchFamily="18" charset="0"/>
              </a:endParaRPr>
            </a:p>
          </p:txBody>
        </p:sp>
      </p:grpSp>
      <p:grpSp>
        <p:nvGrpSpPr>
          <p:cNvPr id="15" name="グループ化 14">
            <a:extLst>
              <a:ext uri="{FF2B5EF4-FFF2-40B4-BE49-F238E27FC236}">
                <a16:creationId xmlns="" xmlns:a16="http://schemas.microsoft.com/office/drawing/2014/main" id="{5D2BB42D-482A-4EFB-9058-3A6B5335A489}"/>
              </a:ext>
            </a:extLst>
          </p:cNvPr>
          <p:cNvGrpSpPr/>
          <p:nvPr/>
        </p:nvGrpSpPr>
        <p:grpSpPr>
          <a:xfrm>
            <a:off x="249393" y="3280202"/>
            <a:ext cx="3125437" cy="3384000"/>
            <a:chOff x="270087" y="3280202"/>
            <a:chExt cx="3384805" cy="3384000"/>
          </a:xfrm>
        </p:grpSpPr>
        <p:pic>
          <p:nvPicPr>
            <p:cNvPr id="4" name="図 3">
              <a:extLst>
                <a:ext uri="{FF2B5EF4-FFF2-40B4-BE49-F238E27FC236}">
                  <a16:creationId xmlns="" xmlns:a16="http://schemas.microsoft.com/office/drawing/2014/main" id="{29814000-B068-4339-B8BC-66D4CBAC2FFE}"/>
                </a:ext>
              </a:extLst>
            </p:cNvPr>
            <p:cNvPicPr>
              <a:picLocks noChangeAspect="1"/>
            </p:cNvPicPr>
            <p:nvPr/>
          </p:nvPicPr>
          <p:blipFill>
            <a:blip r:embed="rId4"/>
            <a:stretch>
              <a:fillRect/>
            </a:stretch>
          </p:blipFill>
          <p:spPr>
            <a:xfrm>
              <a:off x="270892" y="3280202"/>
              <a:ext cx="3384000" cy="3384000"/>
            </a:xfrm>
            <a:prstGeom prst="rect">
              <a:avLst/>
            </a:prstGeom>
            <a:ln>
              <a:solidFill>
                <a:schemeClr val="tx1"/>
              </a:solidFill>
            </a:ln>
            <a:effectLst>
              <a:outerShdw blurRad="50800" dist="38100" dir="2700000" algn="tl" rotWithShape="0">
                <a:prstClr val="black">
                  <a:alpha val="40000"/>
                </a:prstClr>
              </a:outerShdw>
            </a:effectLst>
          </p:spPr>
        </p:pic>
        <p:sp>
          <p:nvSpPr>
            <p:cNvPr id="16" name="テキスト ボックス 15">
              <a:extLst>
                <a:ext uri="{FF2B5EF4-FFF2-40B4-BE49-F238E27FC236}">
                  <a16:creationId xmlns="" xmlns:a16="http://schemas.microsoft.com/office/drawing/2014/main" id="{9C2279E4-362A-423E-B3E6-865A185EB9D0}"/>
                </a:ext>
              </a:extLst>
            </p:cNvPr>
            <p:cNvSpPr txBox="1"/>
            <p:nvPr/>
          </p:nvSpPr>
          <p:spPr>
            <a:xfrm>
              <a:off x="270087" y="3280202"/>
              <a:ext cx="1602879"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effectLst>
                    <a:outerShdw blurRad="50800" dist="50800" dir="5400000" algn="ctr" rotWithShape="0">
                      <a:srgbClr val="FFFFFF"/>
                    </a:outerShdw>
                  </a:effectLst>
                  <a:latin typeface="Cooper Black" panose="0208090404030B020404" pitchFamily="18" charset="0"/>
                  <a:ea typeface="ヒラギノ明朝 ProN W3" charset="-128"/>
                  <a:cs typeface="ヒラギノ角ゴ ProN W6"/>
                  <a:sym typeface="Times New Roman" panose="02020603050405020304" pitchFamily="18" charset="0"/>
                </a:rPr>
                <a:t>One month</a:t>
              </a:r>
              <a:endParaRPr lang="ja-JP" altLang="en-US" dirty="0">
                <a:solidFill>
                  <a:srgbClr val="000000"/>
                </a:solidFill>
                <a:effectLst>
                  <a:outerShdw blurRad="50800" dist="50800" dir="5400000" algn="ctr" rotWithShape="0">
                    <a:srgbClr val="FFFFFF"/>
                  </a:outerShdw>
                </a:effectLst>
                <a:latin typeface="Cooper Black" panose="0208090404030B020404" pitchFamily="18" charset="0"/>
                <a:ea typeface="ヒラギノ明朝 ProN W3" charset="-128"/>
                <a:cs typeface="ヒラギノ角ゴ ProN W6"/>
                <a:sym typeface="Times New Roman" panose="02020603050405020304" pitchFamily="18" charset="0"/>
              </a:endParaRPr>
            </a:p>
          </p:txBody>
        </p:sp>
      </p:grpSp>
      <p:grpSp>
        <p:nvGrpSpPr>
          <p:cNvPr id="20" name="グループ化 19">
            <a:extLst>
              <a:ext uri="{FF2B5EF4-FFF2-40B4-BE49-F238E27FC236}">
                <a16:creationId xmlns="" xmlns:a16="http://schemas.microsoft.com/office/drawing/2014/main" id="{527CC89B-0219-4AF3-9F09-3DBE08D0A783}"/>
              </a:ext>
            </a:extLst>
          </p:cNvPr>
          <p:cNvGrpSpPr/>
          <p:nvPr/>
        </p:nvGrpSpPr>
        <p:grpSpPr>
          <a:xfrm>
            <a:off x="131727" y="1204014"/>
            <a:ext cx="8902053" cy="5460188"/>
            <a:chOff x="142657" y="1204014"/>
            <a:chExt cx="9640800" cy="5460188"/>
          </a:xfrm>
        </p:grpSpPr>
        <p:pic>
          <p:nvPicPr>
            <p:cNvPr id="9" name="Picture 2" descr="C:\Users\11413\Desktop\iLOVE観測領域\ISSorbit_1year.jpg">
              <a:extLst>
                <a:ext uri="{FF2B5EF4-FFF2-40B4-BE49-F238E27FC236}">
                  <a16:creationId xmlns="" xmlns:a16="http://schemas.microsoft.com/office/drawing/2014/main" id="{A2804310-45F8-46ED-880A-873833A4D98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657" y="1204014"/>
              <a:ext cx="9640800" cy="444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 xmlns:a16="http://schemas.microsoft.com/office/drawing/2014/main" id="{3EB7EF21-2E54-4B85-870A-262284A3D2AE}"/>
                </a:ext>
              </a:extLst>
            </p:cNvPr>
            <p:cNvSpPr txBox="1"/>
            <p:nvPr/>
          </p:nvSpPr>
          <p:spPr>
            <a:xfrm>
              <a:off x="149219" y="1229261"/>
              <a:ext cx="1311755"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latin typeface="Cooper Black" panose="0208090404030B020404" pitchFamily="18" charset="0"/>
                  <a:ea typeface="ヒラギノ明朝 ProN W3" charset="-128"/>
                  <a:cs typeface="ヒラギノ角ゴ ProN W6"/>
                  <a:sym typeface="Times New Roman" panose="02020603050405020304" pitchFamily="18" charset="0"/>
                </a:rPr>
                <a:t>One year</a:t>
              </a:r>
              <a:endParaRPr lang="ja-JP" altLang="en-US" dirty="0">
                <a:solidFill>
                  <a:srgbClr val="000000"/>
                </a:solidFill>
                <a:latin typeface="Cooper Black" panose="0208090404030B020404" pitchFamily="18" charset="0"/>
                <a:ea typeface="ヒラギノ明朝 ProN W3" charset="-128"/>
                <a:cs typeface="ヒラギノ角ゴ ProN W6"/>
                <a:sym typeface="Times New Roman" panose="02020603050405020304" pitchFamily="18" charset="0"/>
              </a:endParaRPr>
            </a:p>
          </p:txBody>
        </p:sp>
        <p:pic>
          <p:nvPicPr>
            <p:cNvPr id="6" name="図 5">
              <a:extLst>
                <a:ext uri="{FF2B5EF4-FFF2-40B4-BE49-F238E27FC236}">
                  <a16:creationId xmlns="" xmlns:a16="http://schemas.microsoft.com/office/drawing/2014/main" id="{13C1D05A-1A07-4655-BDFE-189F4C1653D9}"/>
                </a:ext>
              </a:extLst>
            </p:cNvPr>
            <p:cNvPicPr>
              <a:picLocks noChangeAspect="1"/>
            </p:cNvPicPr>
            <p:nvPr/>
          </p:nvPicPr>
          <p:blipFill>
            <a:blip r:embed="rId6"/>
            <a:stretch>
              <a:fillRect/>
            </a:stretch>
          </p:blipFill>
          <p:spPr>
            <a:xfrm>
              <a:off x="282134" y="3280202"/>
              <a:ext cx="3384000" cy="3384000"/>
            </a:xfrm>
            <a:prstGeom prst="rect">
              <a:avLst/>
            </a:prstGeom>
            <a:ln>
              <a:solidFill>
                <a:schemeClr val="tx1"/>
              </a:solidFill>
            </a:ln>
            <a:effectLst>
              <a:outerShdw blurRad="50800" dist="38100" dir="2700000" algn="tl" rotWithShape="0">
                <a:prstClr val="black">
                  <a:alpha val="40000"/>
                </a:prstClr>
              </a:outerShdw>
            </a:effectLst>
          </p:spPr>
        </p:pic>
        <p:sp>
          <p:nvSpPr>
            <p:cNvPr id="19" name="テキスト ボックス 18">
              <a:extLst>
                <a:ext uri="{FF2B5EF4-FFF2-40B4-BE49-F238E27FC236}">
                  <a16:creationId xmlns="" xmlns:a16="http://schemas.microsoft.com/office/drawing/2014/main" id="{88B87007-AC4D-4ECF-8287-5938824D43C9}"/>
                </a:ext>
              </a:extLst>
            </p:cNvPr>
            <p:cNvSpPr txBox="1"/>
            <p:nvPr/>
          </p:nvSpPr>
          <p:spPr>
            <a:xfrm>
              <a:off x="281329" y="3279458"/>
              <a:ext cx="1311755"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000000"/>
                  </a:solidFill>
                  <a:effectLst>
                    <a:outerShdw blurRad="50800" dist="50800" dir="5400000" algn="ctr" rotWithShape="0">
                      <a:srgbClr val="FFFFFF"/>
                    </a:outerShdw>
                  </a:effectLst>
                  <a:latin typeface="Cooper Black" panose="0208090404030B020404" pitchFamily="18" charset="0"/>
                  <a:ea typeface="ヒラギノ明朝 ProN W3" charset="-128"/>
                  <a:cs typeface="ヒラギノ角ゴ ProN W6"/>
                  <a:sym typeface="Times New Roman" panose="02020603050405020304" pitchFamily="18" charset="0"/>
                </a:rPr>
                <a:t>One year</a:t>
              </a:r>
              <a:endParaRPr lang="ja-JP" altLang="en-US" dirty="0">
                <a:solidFill>
                  <a:srgbClr val="000000"/>
                </a:solidFill>
                <a:effectLst>
                  <a:outerShdw blurRad="50800" dist="50800" dir="5400000" algn="ctr" rotWithShape="0">
                    <a:srgbClr val="FFFFFF"/>
                  </a:outerShdw>
                </a:effectLst>
                <a:latin typeface="Cooper Black" panose="0208090404030B020404" pitchFamily="18" charset="0"/>
                <a:ea typeface="ヒラギノ明朝 ProN W3" charset="-128"/>
                <a:cs typeface="ヒラギノ角ゴ ProN W6"/>
                <a:sym typeface="Times New Roman" panose="02020603050405020304" pitchFamily="18" charset="0"/>
              </a:endParaRPr>
            </a:p>
          </p:txBody>
        </p:sp>
      </p:grpSp>
      <p:sp>
        <p:nvSpPr>
          <p:cNvPr id="21" name="テキスト ボックス 20">
            <a:extLst>
              <a:ext uri="{FF2B5EF4-FFF2-40B4-BE49-F238E27FC236}">
                <a16:creationId xmlns="" xmlns:a16="http://schemas.microsoft.com/office/drawing/2014/main" id="{9A99E49B-0F0C-4A21-A10D-84F6C140C4AD}"/>
              </a:ext>
            </a:extLst>
          </p:cNvPr>
          <p:cNvSpPr txBox="1"/>
          <p:nvPr/>
        </p:nvSpPr>
        <p:spPr>
          <a:xfrm>
            <a:off x="8146236" y="1772816"/>
            <a:ext cx="895310"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51.6°N</a:t>
            </a:r>
            <a:endParaRPr lang="ja-JP" altLang="en-US" dirty="0">
              <a:solidFill>
                <a:srgbClr val="FFFFFF"/>
              </a:solidFill>
              <a:latin typeface="Tahoma" panose="020B0604030504040204" pitchFamily="34" charset="0"/>
              <a:ea typeface="ヒラギノ明朝 ProN W3" charset="-128"/>
              <a:cs typeface="Tahoma" panose="020B0604030504040204" pitchFamily="34" charset="0"/>
              <a:sym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6FA0D9F1-5A44-4EE6-BFB6-E953C875F688}"/>
              </a:ext>
            </a:extLst>
          </p:cNvPr>
          <p:cNvSpPr txBox="1"/>
          <p:nvPr/>
        </p:nvSpPr>
        <p:spPr>
          <a:xfrm>
            <a:off x="8146237" y="4715852"/>
            <a:ext cx="869837"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51.6°S</a:t>
            </a:r>
            <a:endParaRPr lang="ja-JP" altLang="en-US" dirty="0">
              <a:solidFill>
                <a:srgbClr val="FFFFFF"/>
              </a:solidFill>
              <a:latin typeface="Tahoma" panose="020B0604030504040204" pitchFamily="34" charset="0"/>
              <a:ea typeface="ヒラギノ明朝 ProN W3" charset="-128"/>
              <a:cs typeface="Tahoma" panose="020B0604030504040204" pitchFamily="34" charset="0"/>
              <a:sym typeface="Times New Roman" panose="02020603050405020304" pitchFamily="18" charset="0"/>
            </a:endParaRPr>
          </a:p>
        </p:txBody>
      </p:sp>
      <p:sp>
        <p:nvSpPr>
          <p:cNvPr id="23" name="テキスト ボックス 22">
            <a:extLst>
              <a:ext uri="{FF2B5EF4-FFF2-40B4-BE49-F238E27FC236}">
                <a16:creationId xmlns="" xmlns:a16="http://schemas.microsoft.com/office/drawing/2014/main" id="{9368DA28-C699-4D3C-8655-C15316FC6655}"/>
              </a:ext>
            </a:extLst>
          </p:cNvPr>
          <p:cNvSpPr txBox="1"/>
          <p:nvPr/>
        </p:nvSpPr>
        <p:spPr>
          <a:xfrm>
            <a:off x="708910" y="6286322"/>
            <a:ext cx="2927604" cy="369332"/>
          </a:xfrm>
          <a:prstGeom prst="rect">
            <a:avLst/>
          </a:prstGeom>
          <a:noFill/>
        </p:spPr>
        <p:txBody>
          <a:bodyPr wrap="none" rtlCol="0">
            <a:spAutoFit/>
          </a:bodyPr>
          <a:lstStyle/>
          <a:p>
            <a:pPr eaLnBrk="0" fontAlgn="base" hangingPunct="0">
              <a:spcBef>
                <a:spcPct val="0"/>
              </a:spcBef>
              <a:spcAft>
                <a:spcPct val="0"/>
              </a:spcAft>
            </a:pPr>
            <a:r>
              <a:rPr lang="en-US" altLang="ja-JP"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3.5 km distance in average</a:t>
            </a:r>
            <a:endParaRPr lang="ja-JP" altLang="en-US" dirty="0">
              <a:solidFill>
                <a:srgbClr val="FFFFFF"/>
              </a:solidFill>
              <a:latin typeface="Tahoma" panose="020B0604030504040204" pitchFamily="34" charset="0"/>
              <a:ea typeface="ヒラギノ明朝 ProN W3" charset="-128"/>
              <a:cs typeface="Tahoma" panose="020B0604030504040204" pitchFamily="34" charset="0"/>
              <a:sym typeface="Times New Roman"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F7336F7A-5C0A-4F69-813A-6DD60BEB5AD9}"/>
              </a:ext>
            </a:extLst>
          </p:cNvPr>
          <p:cNvSpPr txBox="1"/>
          <p:nvPr/>
        </p:nvSpPr>
        <p:spPr>
          <a:xfrm>
            <a:off x="316625" y="1268762"/>
            <a:ext cx="8510750" cy="5297860"/>
          </a:xfrm>
          <a:prstGeom prst="rect">
            <a:avLst/>
          </a:prstGeom>
          <a:noFill/>
        </p:spPr>
        <p:txBody>
          <a:bodyPr wrap="square" rtlCol="0">
            <a:spAutoFit/>
          </a:bodyPr>
          <a:lstStyle/>
          <a:p>
            <a:pPr marL="446088" indent="-446088" algn="ctr" eaLnBrk="0" fontAlgn="base" hangingPunct="0">
              <a:lnSpc>
                <a:spcPct val="120000"/>
              </a:lnSpc>
              <a:spcBef>
                <a:spcPts val="1800"/>
              </a:spcBef>
              <a:spcAft>
                <a:spcPct val="0"/>
              </a:spcAft>
            </a:pPr>
            <a:r>
              <a:rPr kumimoji="0" lang="en-US" altLang="ja-JP" sz="36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Summary</a:t>
            </a:r>
          </a:p>
          <a:p>
            <a:pPr marL="446088" indent="-446088" algn="just" eaLnBrk="0" fontAlgn="base" hangingPunct="0">
              <a:lnSpc>
                <a:spcPct val="120000"/>
              </a:lnSpc>
              <a:spcBef>
                <a:spcPts val="1800"/>
              </a:spcBef>
              <a:spcAft>
                <a:spcPct val="0"/>
              </a:spcAft>
            </a:pPr>
            <a:endParaRPr kumimoji="0" lang="en-US" altLang="ja-JP" sz="800" b="1"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endParaRPr>
          </a:p>
          <a:p>
            <a:pPr marL="446088" indent="-446088" algn="just" eaLnBrk="0" fontAlgn="base" hangingPunct="0">
              <a:lnSpc>
                <a:spcPct val="120000"/>
              </a:lnSpc>
              <a:spcBef>
                <a:spcPts val="1800"/>
              </a:spcBef>
              <a:spcAft>
                <a:spcPct val="0"/>
              </a:spcAft>
              <a:buFont typeface="Wingdings" panose="05000000000000000000" pitchFamily="2" charset="2"/>
              <a:buChar char="p"/>
            </a:pPr>
            <a:r>
              <a:rPr kumimoji="0" lang="en-US" altLang="ja-JP" sz="2200" b="1"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MOLI will be installed to ISS in 2020.</a:t>
            </a:r>
          </a:p>
          <a:p>
            <a:pPr marL="446088" indent="-446088" algn="just" eaLnBrk="0" fontAlgn="base" hangingPunct="0">
              <a:lnSpc>
                <a:spcPct val="120000"/>
              </a:lnSpc>
              <a:spcBef>
                <a:spcPts val="1800"/>
              </a:spcBef>
              <a:spcAft>
                <a:spcPct val="0"/>
              </a:spcAft>
              <a:buFont typeface="Wingdings" panose="05000000000000000000" pitchFamily="2" charset="2"/>
              <a:buChar char="p"/>
            </a:pPr>
            <a:r>
              <a:rPr kumimoji="0" lang="en-US" altLang="ja-JP" sz="2200" b="1"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It can provide precise values of canopy height and forest biomass, globally.</a:t>
            </a:r>
          </a:p>
          <a:p>
            <a:pPr marL="446088" indent="-446088" algn="just" eaLnBrk="0" fontAlgn="base" hangingPunct="0">
              <a:lnSpc>
                <a:spcPct val="120000"/>
              </a:lnSpc>
              <a:spcBef>
                <a:spcPts val="1800"/>
              </a:spcBef>
              <a:spcAft>
                <a:spcPct val="0"/>
              </a:spcAft>
              <a:buFont typeface="Wingdings" panose="05000000000000000000" pitchFamily="2" charset="2"/>
              <a:buChar char="p"/>
            </a:pPr>
            <a:r>
              <a:rPr kumimoji="0" lang="en-US" altLang="ja-JP" sz="2200" b="1"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We will also provide forest biomass map created by combining with the other satellite image (e.g., PALSAR-2, 4).</a:t>
            </a:r>
          </a:p>
          <a:p>
            <a:pPr marL="446088" indent="-446088" algn="just" eaLnBrk="0" fontAlgn="base" hangingPunct="0">
              <a:lnSpc>
                <a:spcPct val="120000"/>
              </a:lnSpc>
              <a:spcBef>
                <a:spcPts val="1800"/>
              </a:spcBef>
              <a:spcAft>
                <a:spcPct val="0"/>
              </a:spcAft>
              <a:buFont typeface="Wingdings" panose="05000000000000000000" pitchFamily="2" charset="2"/>
              <a:buChar char="p"/>
            </a:pPr>
            <a:r>
              <a:rPr kumimoji="0" lang="en-US" altLang="ja-JP" sz="2200" b="1" dirty="0">
                <a:solidFill>
                  <a:srgbClr val="000000"/>
                </a:solidFill>
                <a:latin typeface="Tahoma" panose="020B0604030504040204" pitchFamily="34" charset="0"/>
                <a:ea typeface="Tahoma" panose="020B0604030504040204" pitchFamily="34" charset="0"/>
                <a:cs typeface="Tahoma" panose="020B0604030504040204" pitchFamily="34" charset="0"/>
                <a:sym typeface="Times New Roman" panose="02020603050405020304" pitchFamily="18" charset="0"/>
              </a:rPr>
              <a:t>We expect that MOLI will make significant contribution to carbon-cycle study and climate change measures.</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CE1EC4E0-AD63-4EE6-A655-82D25DC6DD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6979" y="1192614"/>
            <a:ext cx="5263067" cy="3509414"/>
          </a:xfrm>
          <a:prstGeom prst="rect">
            <a:avLst/>
          </a:prstGeom>
        </p:spPr>
      </p:pic>
      <p:sp>
        <p:nvSpPr>
          <p:cNvPr id="2" name="タイトル 1"/>
          <p:cNvSpPr>
            <a:spLocks noGrp="1"/>
          </p:cNvSpPr>
          <p:nvPr>
            <p:ph type="ctrTitle"/>
          </p:nvPr>
        </p:nvSpPr>
        <p:spPr>
          <a:xfrm>
            <a:off x="155904" y="389997"/>
            <a:ext cx="8789895" cy="802617"/>
          </a:xfrm>
        </p:spPr>
        <p:txBody>
          <a:bodyPr>
            <a:noAutofit/>
          </a:bodyPr>
          <a:lstStyle/>
          <a:p>
            <a:r>
              <a:rPr lang="en-US" altLang="ja-JP" sz="3200" b="1" dirty="0">
                <a:solidFill>
                  <a:srgbClr val="002060"/>
                </a:solidFill>
                <a:latin typeface="Arial" panose="020B0604020202020204" pitchFamily="34" charset="0"/>
                <a:cs typeface="Arial" panose="020B0604020202020204" pitchFamily="34" charset="0"/>
              </a:rPr>
              <a:t>ALOS-4</a:t>
            </a:r>
            <a:r>
              <a:rPr lang="ja-JP" altLang="en-US" sz="3200" b="1" dirty="0">
                <a:solidFill>
                  <a:srgbClr val="002060"/>
                </a:solidFill>
                <a:latin typeface="Arial" panose="020B0604020202020204" pitchFamily="34" charset="0"/>
                <a:cs typeface="Arial" panose="020B0604020202020204" pitchFamily="34" charset="0"/>
              </a:rPr>
              <a:t> </a:t>
            </a:r>
            <a:r>
              <a:rPr lang="en-US" altLang="ja-JP" sz="3200" b="1" dirty="0">
                <a:solidFill>
                  <a:srgbClr val="002060"/>
                </a:solidFill>
                <a:latin typeface="Arial" panose="020B0604020202020204" pitchFamily="34" charset="0"/>
                <a:cs typeface="Arial" panose="020B0604020202020204" pitchFamily="34" charset="0"/>
              </a:rPr>
              <a:t>status</a:t>
            </a:r>
            <a:r>
              <a:rPr lang="ja-JP" altLang="en-US" sz="3200" b="1" dirty="0">
                <a:solidFill>
                  <a:srgbClr val="002060"/>
                </a:solidFill>
                <a:latin typeface="Arial" panose="020B0604020202020204" pitchFamily="34" charset="0"/>
                <a:cs typeface="Arial" panose="020B0604020202020204" pitchFamily="34" charset="0"/>
              </a:rPr>
              <a:t> </a:t>
            </a:r>
            <a:r>
              <a:rPr lang="en-US" altLang="ja-JP" sz="3200" b="1" dirty="0">
                <a:solidFill>
                  <a:srgbClr val="002060"/>
                </a:solidFill>
                <a:latin typeface="Arial" panose="020B0604020202020204" pitchFamily="34" charset="0"/>
                <a:cs typeface="Arial" panose="020B0604020202020204" pitchFamily="34" charset="0"/>
              </a:rPr>
              <a:t>update</a:t>
            </a:r>
          </a:p>
        </p:txBody>
      </p:sp>
      <p:sp>
        <p:nvSpPr>
          <p:cNvPr id="5" name="テキスト ボックス 4"/>
          <p:cNvSpPr txBox="1"/>
          <p:nvPr/>
        </p:nvSpPr>
        <p:spPr>
          <a:xfrm>
            <a:off x="260822" y="4880755"/>
            <a:ext cx="8695382" cy="1077218"/>
          </a:xfrm>
          <a:prstGeom prst="rect">
            <a:avLst/>
          </a:prstGeom>
          <a:noFill/>
        </p:spPr>
        <p:txBody>
          <a:bodyPr wrap="square" rtlCol="0">
            <a:spAutoFit/>
          </a:bodyPr>
          <a:lstStyle/>
          <a:p>
            <a:pPr algn="ctr"/>
            <a:r>
              <a:rPr lang="en-US" altLang="ja-JP" sz="2400" b="1" u="sng" dirty="0">
                <a:latin typeface="Arial" panose="020B0604020202020204" pitchFamily="34" charset="0"/>
                <a:cs typeface="Arial" panose="020B0604020202020204" pitchFamily="34" charset="0"/>
              </a:rPr>
              <a:t>Takeshi Motohka</a:t>
            </a:r>
            <a:endParaRPr lang="en-US" altLang="ja-JP" sz="2000" dirty="0">
              <a:latin typeface="Arial" panose="020B0604020202020204" pitchFamily="34" charset="0"/>
              <a:cs typeface="Arial" panose="020B0604020202020204" pitchFamily="34" charset="0"/>
            </a:endParaRPr>
          </a:p>
          <a:p>
            <a:pPr algn="ctr"/>
            <a:r>
              <a:rPr lang="en-US" altLang="ja-JP" sz="2000" dirty="0">
                <a:latin typeface="Arial" panose="020B0604020202020204" pitchFamily="34" charset="0"/>
                <a:cs typeface="Arial" panose="020B0604020202020204" pitchFamily="34" charset="0"/>
              </a:rPr>
              <a:t>Japan Aerospace Exploration Agency</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(JAXA)</a:t>
            </a:r>
          </a:p>
          <a:p>
            <a:pPr algn="ctr"/>
            <a:r>
              <a:rPr lang="en-US" altLang="ja-JP" sz="2000" dirty="0">
                <a:latin typeface="Arial" panose="020B0604020202020204" pitchFamily="34" charset="0"/>
                <a:cs typeface="Arial" panose="020B0604020202020204" pitchFamily="34" charset="0"/>
              </a:rPr>
              <a:t>ALOS-4</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project</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team</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EORC</a:t>
            </a:r>
          </a:p>
        </p:txBody>
      </p:sp>
      <p:sp>
        <p:nvSpPr>
          <p:cNvPr id="11" name="テキスト ボックス 10"/>
          <p:cNvSpPr txBox="1"/>
          <p:nvPr/>
        </p:nvSpPr>
        <p:spPr>
          <a:xfrm>
            <a:off x="2033563" y="6136700"/>
            <a:ext cx="5034579" cy="584775"/>
          </a:xfrm>
          <a:prstGeom prst="rect">
            <a:avLst/>
          </a:prstGeom>
          <a:noFill/>
        </p:spPr>
        <p:txBody>
          <a:bodyPr wrap="square" rtlCol="0">
            <a:spAutoFit/>
          </a:bodyPr>
          <a:lstStyle/>
          <a:p>
            <a:pPr algn="ctr"/>
            <a:r>
              <a:rPr lang="en-US" altLang="ja-JP" sz="1600" i="1" dirty="0">
                <a:latin typeface="Arial" panose="020B0604020202020204" pitchFamily="34" charset="0"/>
                <a:cs typeface="Arial" panose="020B0604020202020204" pitchFamily="34" charset="0"/>
              </a:rPr>
              <a:t>ALOS Kyoto &amp; Carbon Initiative meeting</a:t>
            </a:r>
          </a:p>
          <a:p>
            <a:pPr algn="ctr"/>
            <a:r>
              <a:rPr lang="en-US" altLang="ja-JP" sz="1600" i="1" dirty="0">
                <a:latin typeface="Arial" panose="020B0604020202020204" pitchFamily="34" charset="0"/>
                <a:cs typeface="Arial" panose="020B0604020202020204" pitchFamily="34" charset="0"/>
              </a:rPr>
              <a:t>Jan. 30, 2018</a:t>
            </a:r>
          </a:p>
        </p:txBody>
      </p:sp>
      <p:pic>
        <p:nvPicPr>
          <p:cNvPr id="1026" name="Picture 2" descr="JAXA Explore to Realiz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214" y="227264"/>
            <a:ext cx="1515263" cy="81682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6FB190D9-ACA0-47F5-BAE6-226717989B1A}"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207800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xmlns="" id="{68EA8E81-B337-45B5-A55F-EDB54BCD04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764" y="2126755"/>
            <a:ext cx="4943327" cy="3296211"/>
          </a:xfrm>
          <a:prstGeom prst="rect">
            <a:avLst/>
          </a:prstGeom>
        </p:spPr>
      </p:pic>
      <p:graphicFrame>
        <p:nvGraphicFramePr>
          <p:cNvPr id="3" name="表 2"/>
          <p:cNvGraphicFramePr>
            <a:graphicFrameLocks noGrp="1"/>
          </p:cNvGraphicFramePr>
          <p:nvPr>
            <p:extLst/>
          </p:nvPr>
        </p:nvGraphicFramePr>
        <p:xfrm>
          <a:off x="4471043" y="979293"/>
          <a:ext cx="4455546" cy="5540961"/>
        </p:xfrm>
        <a:graphic>
          <a:graphicData uri="http://schemas.openxmlformats.org/drawingml/2006/table">
            <a:tbl>
              <a:tblPr firstCol="1" bandRow="1">
                <a:tableStyleId>{5940675A-B579-460E-94D1-54222C63F5DA}</a:tableStyleId>
              </a:tblPr>
              <a:tblGrid>
                <a:gridCol w="1115646">
                  <a:extLst>
                    <a:ext uri="{9D8B030D-6E8A-4147-A177-3AD203B41FA5}">
                      <a16:colId xmlns:a16="http://schemas.microsoft.com/office/drawing/2014/main" xmlns="" val="3112007793"/>
                    </a:ext>
                  </a:extLst>
                </a:gridCol>
                <a:gridCol w="3339900">
                  <a:extLst>
                    <a:ext uri="{9D8B030D-6E8A-4147-A177-3AD203B41FA5}">
                      <a16:colId xmlns:a16="http://schemas.microsoft.com/office/drawing/2014/main" xmlns="" val="2198697746"/>
                    </a:ext>
                  </a:extLst>
                </a:gridCol>
              </a:tblGrid>
              <a:tr h="529692">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Launch</a:t>
                      </a:r>
                      <a:r>
                        <a:rPr lang="en-US" altLang="ja-JP" sz="1400" baseline="0" dirty="0">
                          <a:effectLst/>
                          <a:latin typeface="Arial" panose="020B0604020202020204" pitchFamily="34" charset="0"/>
                          <a:ea typeface="游明朝" panose="02020400000000000000" pitchFamily="18" charset="-128"/>
                          <a:cs typeface="Arial" panose="020B0604020202020204" pitchFamily="34" charset="0"/>
                        </a:rPr>
                        <a:t> </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altLang="ja-JP" sz="1400" b="1" dirty="0">
                          <a:effectLst/>
                          <a:latin typeface="Arial" panose="020B0604020202020204" pitchFamily="34" charset="0"/>
                          <a:ea typeface="游明朝" panose="02020400000000000000" pitchFamily="18" charset="-128"/>
                          <a:cs typeface="Arial" panose="020B0604020202020204" pitchFamily="34" charset="0"/>
                        </a:rPr>
                        <a:t>JFY</a:t>
                      </a:r>
                      <a:r>
                        <a:rPr lang="en-US" altLang="ja-JP" sz="1400" b="1" baseline="0" dirty="0">
                          <a:effectLst/>
                          <a:latin typeface="Arial" panose="020B0604020202020204" pitchFamily="34" charset="0"/>
                          <a:ea typeface="游明朝" panose="02020400000000000000" pitchFamily="18" charset="-128"/>
                          <a:cs typeface="Arial" panose="020B0604020202020204" pitchFamily="34" charset="0"/>
                        </a:rPr>
                        <a:t> 2020</a:t>
                      </a:r>
                    </a:p>
                    <a:p>
                      <a:pPr>
                        <a:spcAft>
                          <a:spcPts val="0"/>
                        </a:spcAft>
                        <a:tabLst>
                          <a:tab pos="2743200" algn="ctr"/>
                          <a:tab pos="5486400" algn="r"/>
                        </a:tabLst>
                      </a:pPr>
                      <a:r>
                        <a:rPr lang="en-US" altLang="ja-JP" sz="1400" b="1" baseline="0" dirty="0">
                          <a:effectLst/>
                          <a:latin typeface="Arial" panose="020B0604020202020204" pitchFamily="34" charset="0"/>
                          <a:ea typeface="游明朝" panose="02020400000000000000" pitchFamily="18" charset="-128"/>
                          <a:cs typeface="Arial" panose="020B0604020202020204" pitchFamily="34" charset="0"/>
                        </a:rPr>
                        <a:t>H3 launch vehicle</a:t>
                      </a:r>
                      <a:endParaRPr lang="ja-JP" sz="1400" b="1"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xmlns="" val="4087121844"/>
                  </a:ext>
                </a:extLst>
              </a:tr>
              <a:tr h="1711603">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Orbit</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b="1" u="none" dirty="0">
                          <a:effectLst/>
                          <a:latin typeface="Arial" panose="020B0604020202020204" pitchFamily="34" charset="0"/>
                          <a:cs typeface="Arial" panose="020B0604020202020204" pitchFamily="34" charset="0"/>
                        </a:rPr>
                        <a:t>Same orbit as ALOS-2</a:t>
                      </a:r>
                      <a:endParaRPr lang="ja-JP" sz="1400" b="1" u="none"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fr-FR" sz="1400" dirty="0">
                          <a:effectLst/>
                          <a:latin typeface="Arial" panose="020B0604020202020204" pitchFamily="34" charset="0"/>
                          <a:cs typeface="Arial" panose="020B0604020202020204" pitchFamily="34" charset="0"/>
                        </a:rPr>
                        <a:t>Sun-synchronous sub-recurrent orbit</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Altitude: 628 km</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Inclination angle: 97.9 degree</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Local sun time at descending: 12:00 ± 15 min. </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Revisit time: 14 day (15-3/14 rev/day)</a:t>
                      </a:r>
                      <a:endParaRPr lang="ja-JP"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65838858"/>
                  </a:ext>
                </a:extLst>
              </a:tr>
              <a:tr h="329154">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Lifetime</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b="1" dirty="0">
                          <a:effectLst/>
                          <a:latin typeface="Arial" panose="020B0604020202020204" pitchFamily="34" charset="0"/>
                          <a:cs typeface="Arial" panose="020B0604020202020204" pitchFamily="34" charset="0"/>
                        </a:rPr>
                        <a:t>7 years</a:t>
                      </a:r>
                      <a:endParaRPr lang="ja-JP" sz="1400" b="1"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xmlns="" val="1548838019"/>
                  </a:ext>
                </a:extLst>
              </a:tr>
              <a:tr h="559563">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Satellite Mass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approx. 3 tons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xmlns="" val="3688929584"/>
                  </a:ext>
                </a:extLst>
              </a:tr>
              <a:tr h="600600">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Downlink</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3.6 </a:t>
                      </a:r>
                      <a:r>
                        <a:rPr lang="en-US" sz="1400" dirty="0" err="1">
                          <a:effectLst/>
                          <a:latin typeface="Arial" panose="020B0604020202020204" pitchFamily="34" charset="0"/>
                          <a:cs typeface="Arial" panose="020B0604020202020204" pitchFamily="34" charset="0"/>
                        </a:rPr>
                        <a:t>Gbps</a:t>
                      </a:r>
                      <a:r>
                        <a:rPr lang="en-US" sz="1400" dirty="0">
                          <a:effectLst/>
                          <a:latin typeface="Arial" panose="020B0604020202020204" pitchFamily="34" charset="0"/>
                          <a:cs typeface="Arial" panose="020B0604020202020204" pitchFamily="34" charset="0"/>
                        </a:rPr>
                        <a:t>/1.8 </a:t>
                      </a:r>
                      <a:r>
                        <a:rPr lang="en-US" sz="1400" dirty="0" err="1">
                          <a:effectLst/>
                          <a:latin typeface="Arial" panose="020B0604020202020204" pitchFamily="34" charset="0"/>
                          <a:cs typeface="Arial" panose="020B0604020202020204" pitchFamily="34" charset="0"/>
                        </a:rPr>
                        <a:t>Gbps</a:t>
                      </a:r>
                      <a:r>
                        <a:rPr lang="en-US" sz="140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Ka-band</a:t>
                      </a:r>
                      <a:r>
                        <a:rPr lang="en-US" sz="1400" dirty="0">
                          <a:effectLst/>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xmlns="" val="1476592560"/>
                  </a:ext>
                </a:extLst>
              </a:tr>
              <a:tr h="1020379">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Mission Instruments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marL="182563" indent="-182563">
                        <a:spcAft>
                          <a:spcPts val="0"/>
                        </a:spcAft>
                        <a:buFont typeface="Arial" panose="020B0604020202020204" pitchFamily="34" charset="0"/>
                        <a:buChar char="-"/>
                        <a:tabLst>
                          <a:tab pos="2743200" algn="ctr"/>
                          <a:tab pos="5486400" algn="r"/>
                        </a:tabLst>
                      </a:pPr>
                      <a:r>
                        <a:rPr lang="en-US" sz="1400" b="1" dirty="0">
                          <a:effectLst/>
                          <a:latin typeface="Arial" panose="020B0604020202020204" pitchFamily="34" charset="0"/>
                          <a:cs typeface="Arial" panose="020B0604020202020204" pitchFamily="34" charset="0"/>
                        </a:rPr>
                        <a:t>PALSAR-3</a:t>
                      </a:r>
                      <a:r>
                        <a:rPr lang="en-US" sz="1400" dirty="0">
                          <a:effectLst/>
                          <a:latin typeface="Arial" panose="020B0604020202020204" pitchFamily="34" charset="0"/>
                          <a:cs typeface="Arial" panose="020B0604020202020204" pitchFamily="34" charset="0"/>
                        </a:rPr>
                        <a:t> (Phased Array type L-band Synthetic Aperture Radar-3)</a:t>
                      </a:r>
                      <a:endParaRPr lang="ja-JP" sz="1400" dirty="0">
                        <a:effectLst/>
                        <a:latin typeface="Arial" panose="020B0604020202020204" pitchFamily="34" charset="0"/>
                        <a:cs typeface="Arial" panose="020B0604020202020204" pitchFamily="34" charset="0"/>
                      </a:endParaRPr>
                    </a:p>
                    <a:p>
                      <a:pPr marL="182563" indent="-182563">
                        <a:spcAft>
                          <a:spcPts val="0"/>
                        </a:spcAft>
                        <a:buFont typeface="Arial" panose="020B0604020202020204" pitchFamily="34" charset="0"/>
                        <a:buChar char="-"/>
                        <a:tabLst>
                          <a:tab pos="2743200" algn="ctr"/>
                          <a:tab pos="5486400" algn="r"/>
                        </a:tabLst>
                      </a:pPr>
                      <a:r>
                        <a:rPr lang="en-US" sz="1400" b="1" dirty="0">
                          <a:effectLst/>
                          <a:latin typeface="Arial" panose="020B0604020202020204" pitchFamily="34" charset="0"/>
                          <a:cs typeface="Arial" panose="020B0604020202020204" pitchFamily="34" charset="0"/>
                        </a:rPr>
                        <a:t>SPAISE3</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SPace</a:t>
                      </a:r>
                      <a:r>
                        <a:rPr lang="en-US" sz="1400" dirty="0">
                          <a:effectLst/>
                          <a:latin typeface="Arial" panose="020B0604020202020204" pitchFamily="34" charset="0"/>
                          <a:cs typeface="Arial" panose="020B0604020202020204" pitchFamily="34" charset="0"/>
                        </a:rPr>
                        <a:t> based AIS Experiment 3)</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xmlns="" val="4001481004"/>
                  </a:ext>
                </a:extLst>
              </a:tr>
              <a:tr h="789970">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Prime contractor</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marL="0" indent="0">
                        <a:spcAft>
                          <a:spcPts val="0"/>
                        </a:spcAft>
                        <a:buFont typeface="Arial" panose="020B0604020202020204" pitchFamily="34" charset="0"/>
                        <a:buNone/>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Mitsubishi Electric Corporation</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xmlns="" val="2767772904"/>
                  </a:ext>
                </a:extLst>
              </a:tr>
            </a:tbl>
          </a:graphicData>
        </a:graphic>
      </p:graphicFrame>
      <p:cxnSp>
        <p:nvCxnSpPr>
          <p:cNvPr id="10" name="直線コネクタ 9"/>
          <p:cNvCxnSpPr>
            <a:cxnSpLocks/>
          </p:cNvCxnSpPr>
          <p:nvPr/>
        </p:nvCxnSpPr>
        <p:spPr bwMode="auto">
          <a:xfrm flipH="1">
            <a:off x="648505" y="4532222"/>
            <a:ext cx="210394" cy="44387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bwMode="auto">
          <a:xfrm>
            <a:off x="255350" y="4977726"/>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PALSAR-3</a:t>
            </a:r>
          </a:p>
          <a:p>
            <a:pPr marL="0" indent="0">
              <a:buSzPct val="100000"/>
              <a:buFontTx/>
              <a:buNone/>
            </a:pPr>
            <a:r>
              <a:rPr lang="en-US" altLang="ja-JP" sz="1400" dirty="0">
                <a:latin typeface="Arial" panose="020B0604020202020204" pitchFamily="34" charset="0"/>
                <a:cs typeface="Arial" panose="020B0604020202020204" pitchFamily="34" charset="0"/>
              </a:rPr>
              <a:t>a</a:t>
            </a:r>
            <a:r>
              <a:rPr kumimoji="1" lang="en-US" altLang="ja-JP" sz="1400" dirty="0">
                <a:latin typeface="Arial" panose="020B0604020202020204" pitchFamily="34" charset="0"/>
                <a:cs typeface="Arial" panose="020B0604020202020204" pitchFamily="34" charset="0"/>
              </a:rPr>
              <a:t>ntenna</a:t>
            </a:r>
            <a:endParaRPr kumimoji="1" lang="ja-JP" altLang="en-US" sz="1400" dirty="0">
              <a:latin typeface="Arial" panose="020B0604020202020204" pitchFamily="34" charset="0"/>
              <a:cs typeface="Arial" panose="020B0604020202020204" pitchFamily="34" charset="0"/>
            </a:endParaRPr>
          </a:p>
        </p:txBody>
      </p:sp>
      <p:sp>
        <p:nvSpPr>
          <p:cNvPr id="16" name="テキスト ボックス 15"/>
          <p:cNvSpPr txBox="1"/>
          <p:nvPr/>
        </p:nvSpPr>
        <p:spPr>
          <a:xfrm>
            <a:off x="246229" y="352975"/>
            <a:ext cx="8680359" cy="461665"/>
          </a:xfrm>
          <a:prstGeom prst="rect">
            <a:avLst/>
          </a:prstGeom>
          <a:noFill/>
        </p:spPr>
        <p:txBody>
          <a:bodyPr wrap="square" rtlCol="0">
            <a:spAutoFit/>
          </a:bodyPr>
          <a:lstStyle/>
          <a:p>
            <a:pPr algn="ctr"/>
            <a:r>
              <a:rPr kumimoji="1" lang="en-US" altLang="ja-JP" sz="2400" b="1" u="sng" dirty="0">
                <a:solidFill>
                  <a:srgbClr val="002060"/>
                </a:solidFill>
                <a:latin typeface="Arial" panose="020B0604020202020204" pitchFamily="34" charset="0"/>
                <a:cs typeface="Arial" panose="020B0604020202020204" pitchFamily="34" charset="0"/>
              </a:rPr>
              <a:t>ALOS-4 System characteristics</a:t>
            </a:r>
            <a:endParaRPr kumimoji="1" lang="ja-JP" altLang="en-US" sz="2400" b="1" u="sng" dirty="0">
              <a:solidFill>
                <a:srgbClr val="002060"/>
              </a:solidFill>
              <a:latin typeface="Arial" panose="020B0604020202020204" pitchFamily="34" charset="0"/>
              <a:cs typeface="Arial" panose="020B0604020202020204" pitchFamily="34" charset="0"/>
            </a:endParaRPr>
          </a:p>
        </p:txBody>
      </p:sp>
      <p:cxnSp>
        <p:nvCxnSpPr>
          <p:cNvPr id="20" name="直線矢印コネクタ 19">
            <a:extLst>
              <a:ext uri="{FF2B5EF4-FFF2-40B4-BE49-F238E27FC236}">
                <a16:creationId xmlns:a16="http://schemas.microsoft.com/office/drawing/2014/main" xmlns="" id="{A3E298D7-D5CC-4B77-87D3-A03F061DDD46}"/>
              </a:ext>
            </a:extLst>
          </p:cNvPr>
          <p:cNvCxnSpPr/>
          <p:nvPr/>
        </p:nvCxnSpPr>
        <p:spPr bwMode="auto">
          <a:xfrm>
            <a:off x="3843378" y="1233326"/>
            <a:ext cx="574" cy="6304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直線矢印コネクタ 20">
            <a:extLst>
              <a:ext uri="{FF2B5EF4-FFF2-40B4-BE49-F238E27FC236}">
                <a16:creationId xmlns:a16="http://schemas.microsoft.com/office/drawing/2014/main" xmlns="" id="{825E7E64-ED27-4115-88CD-B7B4B3A589BC}"/>
              </a:ext>
            </a:extLst>
          </p:cNvPr>
          <p:cNvCxnSpPr/>
          <p:nvPr/>
        </p:nvCxnSpPr>
        <p:spPr bwMode="auto">
          <a:xfrm flipH="1">
            <a:off x="3588444" y="1363908"/>
            <a:ext cx="466565" cy="3393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xmlns="" id="{D2191161-7EC9-40CE-8FA2-17DA37118647}"/>
              </a:ext>
            </a:extLst>
          </p:cNvPr>
          <p:cNvCxnSpPr/>
          <p:nvPr/>
        </p:nvCxnSpPr>
        <p:spPr bwMode="auto">
          <a:xfrm flipH="1" flipV="1">
            <a:off x="3608454" y="1379876"/>
            <a:ext cx="467379" cy="2641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テキスト ボックス 22">
            <a:extLst>
              <a:ext uri="{FF2B5EF4-FFF2-40B4-BE49-F238E27FC236}">
                <a16:creationId xmlns:a16="http://schemas.microsoft.com/office/drawing/2014/main" xmlns="" id="{A12D04ED-13A0-4706-B2FF-A3D20D1A74D2}"/>
              </a:ext>
            </a:extLst>
          </p:cNvPr>
          <p:cNvSpPr txBox="1"/>
          <p:nvPr/>
        </p:nvSpPr>
        <p:spPr bwMode="auto">
          <a:xfrm>
            <a:off x="3419955" y="1822163"/>
            <a:ext cx="863108" cy="276999"/>
          </a:xfrm>
          <a:prstGeom prst="rect">
            <a:avLst/>
          </a:prstGeom>
          <a:noFill/>
          <a:ln w="9525">
            <a:noFill/>
            <a:miter lim="800000"/>
            <a:headEnd/>
            <a:tailEnd/>
          </a:ln>
        </p:spPr>
        <p:txBody>
          <a:bodyPr wrap="square" rtlCol="0">
            <a:spAutoFit/>
          </a:bodyPr>
          <a:lstStyle/>
          <a:p>
            <a:pPr marL="0" indent="0" algn="ctr">
              <a:buSzPct val="100000"/>
              <a:buFontTx/>
              <a:buNone/>
            </a:pPr>
            <a:r>
              <a:rPr lang="en-US" altLang="ja-JP" sz="1200" dirty="0">
                <a:latin typeface="+mn-ea"/>
              </a:rPr>
              <a:t>Z</a:t>
            </a:r>
          </a:p>
        </p:txBody>
      </p:sp>
      <p:sp>
        <p:nvSpPr>
          <p:cNvPr id="24" name="テキスト ボックス 23">
            <a:extLst>
              <a:ext uri="{FF2B5EF4-FFF2-40B4-BE49-F238E27FC236}">
                <a16:creationId xmlns:a16="http://schemas.microsoft.com/office/drawing/2014/main" xmlns="" id="{E5ECF913-1B5E-402D-AA8F-B0E2FFBC3729}"/>
              </a:ext>
            </a:extLst>
          </p:cNvPr>
          <p:cNvSpPr txBox="1"/>
          <p:nvPr/>
        </p:nvSpPr>
        <p:spPr bwMode="auto">
          <a:xfrm>
            <a:off x="3163292" y="1233326"/>
            <a:ext cx="770446" cy="242335"/>
          </a:xfrm>
          <a:prstGeom prst="rect">
            <a:avLst/>
          </a:prstGeom>
          <a:noFill/>
          <a:ln w="9525">
            <a:noFill/>
            <a:miter lim="800000"/>
            <a:headEnd/>
            <a:tailEnd/>
          </a:ln>
        </p:spPr>
        <p:txBody>
          <a:bodyPr wrap="square" rtlCol="0">
            <a:spAutoFit/>
          </a:bodyPr>
          <a:lstStyle/>
          <a:p>
            <a:pPr marL="0" indent="0" algn="ctr">
              <a:buSzPct val="100000"/>
              <a:buFontTx/>
              <a:buNone/>
            </a:pPr>
            <a:r>
              <a:rPr lang="en-US" altLang="ja-JP" sz="1200" dirty="0">
                <a:latin typeface="+mn-ea"/>
              </a:rPr>
              <a:t>Y</a:t>
            </a:r>
            <a:endParaRPr kumimoji="1" lang="en-US" altLang="ja-JP" sz="1050" dirty="0">
              <a:latin typeface="+mn-ea"/>
            </a:endParaRPr>
          </a:p>
        </p:txBody>
      </p:sp>
      <p:sp>
        <p:nvSpPr>
          <p:cNvPr id="25" name="テキスト ボックス 24">
            <a:extLst>
              <a:ext uri="{FF2B5EF4-FFF2-40B4-BE49-F238E27FC236}">
                <a16:creationId xmlns:a16="http://schemas.microsoft.com/office/drawing/2014/main" xmlns="" id="{DABC780D-D023-43A3-B955-7C7A770232FF}"/>
              </a:ext>
            </a:extLst>
          </p:cNvPr>
          <p:cNvSpPr txBox="1"/>
          <p:nvPr/>
        </p:nvSpPr>
        <p:spPr bwMode="auto">
          <a:xfrm>
            <a:off x="3051140" y="1630641"/>
            <a:ext cx="863108" cy="276999"/>
          </a:xfrm>
          <a:prstGeom prst="rect">
            <a:avLst/>
          </a:prstGeom>
          <a:noFill/>
          <a:ln w="9525">
            <a:noFill/>
            <a:miter lim="800000"/>
            <a:headEnd/>
            <a:tailEnd/>
          </a:ln>
        </p:spPr>
        <p:txBody>
          <a:bodyPr wrap="square" rtlCol="0">
            <a:spAutoFit/>
          </a:bodyPr>
          <a:lstStyle/>
          <a:p>
            <a:pPr marL="0" indent="0" algn="ctr">
              <a:buSzPct val="100000"/>
              <a:buFontTx/>
              <a:buNone/>
            </a:pPr>
            <a:r>
              <a:rPr lang="en-US" altLang="ja-JP" sz="1200" dirty="0">
                <a:latin typeface="+mn-ea"/>
              </a:rPr>
              <a:t>X</a:t>
            </a:r>
          </a:p>
        </p:txBody>
      </p:sp>
      <p:cxnSp>
        <p:nvCxnSpPr>
          <p:cNvPr id="26" name="直線コネクタ 25">
            <a:extLst>
              <a:ext uri="{FF2B5EF4-FFF2-40B4-BE49-F238E27FC236}">
                <a16:creationId xmlns:a16="http://schemas.microsoft.com/office/drawing/2014/main" xmlns="" id="{FB45344B-3A8A-4B02-93B2-1C43F4F25DE8}"/>
              </a:ext>
            </a:extLst>
          </p:cNvPr>
          <p:cNvCxnSpPr>
            <a:cxnSpLocks/>
          </p:cNvCxnSpPr>
          <p:nvPr/>
        </p:nvCxnSpPr>
        <p:spPr bwMode="auto">
          <a:xfrm>
            <a:off x="1815549" y="4353339"/>
            <a:ext cx="207350" cy="119269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xmlns="" id="{B1D372E8-D182-4B9A-BD71-F3FC0E55C36B}"/>
              </a:ext>
            </a:extLst>
          </p:cNvPr>
          <p:cNvSpPr txBox="1"/>
          <p:nvPr/>
        </p:nvSpPr>
        <p:spPr bwMode="auto">
          <a:xfrm>
            <a:off x="1453225" y="5546035"/>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Ka-band DT</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antenna</a:t>
            </a:r>
          </a:p>
        </p:txBody>
      </p:sp>
      <p:cxnSp>
        <p:nvCxnSpPr>
          <p:cNvPr id="30" name="直線コネクタ 29">
            <a:extLst>
              <a:ext uri="{FF2B5EF4-FFF2-40B4-BE49-F238E27FC236}">
                <a16:creationId xmlns:a16="http://schemas.microsoft.com/office/drawing/2014/main" xmlns="" id="{6E2D55AB-2CD7-4564-B00E-BFDC02149C24}"/>
              </a:ext>
            </a:extLst>
          </p:cNvPr>
          <p:cNvCxnSpPr>
            <a:cxnSpLocks/>
          </p:cNvCxnSpPr>
          <p:nvPr/>
        </p:nvCxnSpPr>
        <p:spPr bwMode="auto">
          <a:xfrm>
            <a:off x="2690193" y="4754159"/>
            <a:ext cx="315175" cy="668807"/>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xmlns="" id="{1525290E-492B-4119-8E3D-016966EDA0E6}"/>
              </a:ext>
            </a:extLst>
          </p:cNvPr>
          <p:cNvSpPr txBox="1"/>
          <p:nvPr/>
        </p:nvSpPr>
        <p:spPr bwMode="auto">
          <a:xfrm>
            <a:off x="2785105" y="5422966"/>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SPAISE3</a:t>
            </a:r>
          </a:p>
          <a:p>
            <a:pPr marL="0" indent="0">
              <a:buSzPct val="100000"/>
              <a:buFontTx/>
              <a:buNone/>
            </a:pPr>
            <a:r>
              <a:rPr lang="en-US" altLang="ja-JP" sz="1400" dirty="0">
                <a:latin typeface="Arial" panose="020B0604020202020204" pitchFamily="34" charset="0"/>
                <a:cs typeface="Arial" panose="020B0604020202020204" pitchFamily="34" charset="0"/>
              </a:rPr>
              <a:t>antenna</a:t>
            </a:r>
          </a:p>
        </p:txBody>
      </p:sp>
      <p:sp>
        <p:nvSpPr>
          <p:cNvPr id="33" name="テキスト ボックス 32">
            <a:extLst>
              <a:ext uri="{FF2B5EF4-FFF2-40B4-BE49-F238E27FC236}">
                <a16:creationId xmlns:a16="http://schemas.microsoft.com/office/drawing/2014/main" xmlns="" id="{78B69102-515F-4F69-8F02-30520F6CA6C4}"/>
              </a:ext>
            </a:extLst>
          </p:cNvPr>
          <p:cNvSpPr txBox="1"/>
          <p:nvPr/>
        </p:nvSpPr>
        <p:spPr bwMode="auto">
          <a:xfrm>
            <a:off x="1876225" y="2041542"/>
            <a:ext cx="1129143" cy="523220"/>
          </a:xfrm>
          <a:prstGeom prst="rect">
            <a:avLst/>
          </a:prstGeom>
          <a:noFill/>
          <a:ln w="9525">
            <a:noFill/>
            <a:miter lim="800000"/>
            <a:headEnd/>
            <a:tailEnd/>
          </a:ln>
        </p:spPr>
        <p:txBody>
          <a:bodyPr wrap="square" rtlCol="0">
            <a:spAutoFit/>
          </a:bodyPr>
          <a:lstStyle/>
          <a:p>
            <a:pPr marL="0" indent="0">
              <a:buSzPct val="100000"/>
              <a:buFontTx/>
              <a:buNone/>
            </a:pPr>
            <a:r>
              <a:rPr lang="en-US" altLang="ja-JP" sz="1400" dirty="0">
                <a:latin typeface="Arial" panose="020B0604020202020204" pitchFamily="34" charset="0"/>
                <a:cs typeface="Arial" panose="020B0604020202020204" pitchFamily="34" charset="0"/>
              </a:rPr>
              <a:t>Solar array paddle</a:t>
            </a:r>
          </a:p>
        </p:txBody>
      </p:sp>
      <p:cxnSp>
        <p:nvCxnSpPr>
          <p:cNvPr id="37" name="直線コネクタ 36">
            <a:extLst>
              <a:ext uri="{FF2B5EF4-FFF2-40B4-BE49-F238E27FC236}">
                <a16:creationId xmlns:a16="http://schemas.microsoft.com/office/drawing/2014/main" xmlns="" id="{CBA9E412-F4F8-4932-997B-63ECF9338D21}"/>
              </a:ext>
            </a:extLst>
          </p:cNvPr>
          <p:cNvCxnSpPr>
            <a:cxnSpLocks/>
          </p:cNvCxnSpPr>
          <p:nvPr/>
        </p:nvCxnSpPr>
        <p:spPr bwMode="auto">
          <a:xfrm flipH="1" flipV="1">
            <a:off x="2499315" y="2532575"/>
            <a:ext cx="559965" cy="899738"/>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xmlns="" id="{FBD1C558-AB27-41F3-B641-25CB1DE600D6}"/>
              </a:ext>
            </a:extLst>
          </p:cNvPr>
          <p:cNvCxnSpPr>
            <a:cxnSpLocks/>
          </p:cNvCxnSpPr>
          <p:nvPr/>
        </p:nvCxnSpPr>
        <p:spPr bwMode="auto">
          <a:xfrm flipV="1">
            <a:off x="1461638" y="2411434"/>
            <a:ext cx="444708" cy="276397"/>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28" name="Picture 2" descr="JAXA Explore to Realiz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214" y="227264"/>
            <a:ext cx="1515263" cy="81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3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xmlns="" id="{E9356153-6B26-4050-8718-68C439EEABDB}"/>
              </a:ext>
            </a:extLst>
          </p:cNvPr>
          <p:cNvGrpSpPr/>
          <p:nvPr/>
        </p:nvGrpSpPr>
        <p:grpSpPr>
          <a:xfrm>
            <a:off x="975605" y="2068263"/>
            <a:ext cx="971552" cy="495404"/>
            <a:chOff x="2379516" y="1894505"/>
            <a:chExt cx="2010647" cy="1037565"/>
          </a:xfrm>
        </p:grpSpPr>
        <p:sp>
          <p:nvSpPr>
            <p:cNvPr id="6" name="正方形/長方形 5">
              <a:extLst>
                <a:ext uri="{FF2B5EF4-FFF2-40B4-BE49-F238E27FC236}">
                  <a16:creationId xmlns:a16="http://schemas.microsoft.com/office/drawing/2014/main" xmlns="" id="{64833F9A-3827-4D79-B3A3-35878DB57572}"/>
                </a:ext>
              </a:extLst>
            </p:cNvPr>
            <p:cNvSpPr/>
            <p:nvPr/>
          </p:nvSpPr>
          <p:spPr>
            <a:xfrm rot="19827083">
              <a:off x="3153641" y="2124941"/>
              <a:ext cx="467591" cy="5507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61613D2F-EA46-4CBF-9C64-D64FC90797C5}"/>
                </a:ext>
              </a:extLst>
            </p:cNvPr>
            <p:cNvSpPr/>
            <p:nvPr/>
          </p:nvSpPr>
          <p:spPr>
            <a:xfrm rot="19823811">
              <a:off x="3584867" y="1894505"/>
              <a:ext cx="805296" cy="363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C3868A6D-171F-4479-8825-420529F2283E}"/>
                </a:ext>
              </a:extLst>
            </p:cNvPr>
            <p:cNvSpPr/>
            <p:nvPr/>
          </p:nvSpPr>
          <p:spPr>
            <a:xfrm rot="19823811">
              <a:off x="2379516" y="2568388"/>
              <a:ext cx="805296" cy="363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9B078964-38C7-47A8-9784-0BA4FC8E2F48}"/>
                </a:ext>
              </a:extLst>
            </p:cNvPr>
            <p:cNvSpPr/>
            <p:nvPr/>
          </p:nvSpPr>
          <p:spPr>
            <a:xfrm rot="19806679">
              <a:off x="3154254" y="2727370"/>
              <a:ext cx="836468" cy="4571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sp>
        <p:nvSpPr>
          <p:cNvPr id="24" name="フリーフォーム: 図形 23">
            <a:extLst>
              <a:ext uri="{FF2B5EF4-FFF2-40B4-BE49-F238E27FC236}">
                <a16:creationId xmlns:a16="http://schemas.microsoft.com/office/drawing/2014/main" xmlns="" id="{6BC6E79C-88FF-4E70-AF1C-F60C526E121A}"/>
              </a:ext>
            </a:extLst>
          </p:cNvPr>
          <p:cNvSpPr/>
          <p:nvPr/>
        </p:nvSpPr>
        <p:spPr>
          <a:xfrm>
            <a:off x="1570967" y="2522418"/>
            <a:ext cx="4757097" cy="3543300"/>
          </a:xfrm>
          <a:custGeom>
            <a:avLst/>
            <a:gdLst>
              <a:gd name="connsiteX0" fmla="*/ 0 w 5013613"/>
              <a:gd name="connsiteY0" fmla="*/ 0 h 3543300"/>
              <a:gd name="connsiteX1" fmla="*/ 1896340 w 5013613"/>
              <a:gd name="connsiteY1" fmla="*/ 3543300 h 3543300"/>
              <a:gd name="connsiteX2" fmla="*/ 5013613 w 5013613"/>
              <a:gd name="connsiteY2" fmla="*/ 3538104 h 3543300"/>
              <a:gd name="connsiteX3" fmla="*/ 0 w 5013613"/>
              <a:gd name="connsiteY3" fmla="*/ 0 h 3543300"/>
            </a:gdLst>
            <a:ahLst/>
            <a:cxnLst>
              <a:cxn ang="0">
                <a:pos x="connsiteX0" y="connsiteY0"/>
              </a:cxn>
              <a:cxn ang="0">
                <a:pos x="connsiteX1" y="connsiteY1"/>
              </a:cxn>
              <a:cxn ang="0">
                <a:pos x="connsiteX2" y="connsiteY2"/>
              </a:cxn>
              <a:cxn ang="0">
                <a:pos x="connsiteX3" y="connsiteY3"/>
              </a:cxn>
            </a:cxnLst>
            <a:rect l="l" t="t" r="r" b="b"/>
            <a:pathLst>
              <a:path w="5013613" h="3543300">
                <a:moveTo>
                  <a:pt x="0" y="0"/>
                </a:moveTo>
                <a:lnTo>
                  <a:pt x="1896340" y="3543300"/>
                </a:lnTo>
                <a:lnTo>
                  <a:pt x="5013613" y="3538104"/>
                </a:lnTo>
                <a:lnTo>
                  <a:pt x="0" y="0"/>
                </a:lnTo>
                <a:close/>
              </a:path>
            </a:pathLst>
          </a:custGeom>
          <a:solidFill>
            <a:schemeClr val="accent1">
              <a:lumMod val="60000"/>
              <a:lumOff val="40000"/>
              <a:alpha val="2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xmlns="" id="{6AA0E5D5-F3F7-483E-9298-CF295E77B690}"/>
              </a:ext>
            </a:extLst>
          </p:cNvPr>
          <p:cNvCxnSpPr>
            <a:cxnSpLocks/>
          </p:cNvCxnSpPr>
          <p:nvPr/>
        </p:nvCxnSpPr>
        <p:spPr>
          <a:xfrm>
            <a:off x="1574743" y="2517918"/>
            <a:ext cx="3787846" cy="35433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xmlns="" id="{DAB568AE-7350-4ACE-AEB6-8C3123E59E66}"/>
              </a:ext>
            </a:extLst>
          </p:cNvPr>
          <p:cNvCxnSpPr>
            <a:cxnSpLocks/>
          </p:cNvCxnSpPr>
          <p:nvPr/>
        </p:nvCxnSpPr>
        <p:spPr>
          <a:xfrm>
            <a:off x="5304560" y="6534816"/>
            <a:ext cx="1110885"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xmlns="" id="{4D456675-4993-4990-B96C-43B57F6821D4}"/>
              </a:ext>
            </a:extLst>
          </p:cNvPr>
          <p:cNvCxnSpPr>
            <a:cxnSpLocks/>
          </p:cNvCxnSpPr>
          <p:nvPr/>
        </p:nvCxnSpPr>
        <p:spPr>
          <a:xfrm>
            <a:off x="3271675" y="6073340"/>
            <a:ext cx="3107401" cy="0"/>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xmlns="" id="{BF8F4F36-6826-4B68-B358-77FD3E3F40D6}"/>
              </a:ext>
            </a:extLst>
          </p:cNvPr>
          <p:cNvSpPr txBox="1"/>
          <p:nvPr/>
        </p:nvSpPr>
        <p:spPr>
          <a:xfrm>
            <a:off x="1229054" y="5738052"/>
            <a:ext cx="1861982" cy="646331"/>
          </a:xfrm>
          <a:prstGeom prst="rect">
            <a:avLst/>
          </a:prstGeom>
          <a:noFill/>
        </p:spPr>
        <p:txBody>
          <a:bodyPr wrap="square" rtlCol="0">
            <a:spAutoFit/>
          </a:bodyPr>
          <a:lstStyle/>
          <a:p>
            <a:pPr algn="r"/>
            <a:r>
              <a:rPr kumimoji="1" lang="en-US" altLang="ja-JP" dirty="0"/>
              <a:t>Incidence angle</a:t>
            </a:r>
          </a:p>
          <a:p>
            <a:pPr algn="r"/>
            <a:r>
              <a:rPr kumimoji="1" lang="en-US" altLang="ja-JP" dirty="0"/>
              <a:t>28.4 deg.</a:t>
            </a:r>
            <a:endParaRPr kumimoji="1" lang="ja-JP" altLang="en-US" dirty="0"/>
          </a:p>
        </p:txBody>
      </p:sp>
      <p:sp>
        <p:nvSpPr>
          <p:cNvPr id="46" name="テキスト ボックス 45">
            <a:extLst>
              <a:ext uri="{FF2B5EF4-FFF2-40B4-BE49-F238E27FC236}">
                <a16:creationId xmlns:a16="http://schemas.microsoft.com/office/drawing/2014/main" xmlns="" id="{C4ACB38D-70E7-4438-86D6-FD1FC8F399F7}"/>
              </a:ext>
            </a:extLst>
          </p:cNvPr>
          <p:cNvSpPr txBox="1"/>
          <p:nvPr/>
        </p:nvSpPr>
        <p:spPr>
          <a:xfrm>
            <a:off x="6473122" y="5876552"/>
            <a:ext cx="1117023" cy="369332"/>
          </a:xfrm>
          <a:prstGeom prst="rect">
            <a:avLst/>
          </a:prstGeom>
          <a:noFill/>
        </p:spPr>
        <p:txBody>
          <a:bodyPr wrap="square" rtlCol="0">
            <a:spAutoFit/>
          </a:bodyPr>
          <a:lstStyle/>
          <a:p>
            <a:pPr algn="r"/>
            <a:r>
              <a:rPr lang="en-US" altLang="ja-JP" dirty="0"/>
              <a:t>42.6</a:t>
            </a:r>
            <a:r>
              <a:rPr kumimoji="1" lang="en-US" altLang="ja-JP" dirty="0"/>
              <a:t> deg.</a:t>
            </a:r>
            <a:endParaRPr kumimoji="1" lang="ja-JP" altLang="en-US" dirty="0"/>
          </a:p>
        </p:txBody>
      </p:sp>
      <p:cxnSp>
        <p:nvCxnSpPr>
          <p:cNvPr id="48" name="直線コネクタ 47">
            <a:extLst>
              <a:ext uri="{FF2B5EF4-FFF2-40B4-BE49-F238E27FC236}">
                <a16:creationId xmlns:a16="http://schemas.microsoft.com/office/drawing/2014/main" xmlns="" id="{3AA2B476-CE10-4429-AC40-64EBDA4233CF}"/>
              </a:ext>
            </a:extLst>
          </p:cNvPr>
          <p:cNvCxnSpPr>
            <a:cxnSpLocks/>
          </p:cNvCxnSpPr>
          <p:nvPr/>
        </p:nvCxnSpPr>
        <p:spPr>
          <a:xfrm flipV="1">
            <a:off x="5803406" y="3226682"/>
            <a:ext cx="1626094" cy="3290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xmlns="" id="{DF51885D-1601-4774-8862-B230C7DF8133}"/>
              </a:ext>
            </a:extLst>
          </p:cNvPr>
          <p:cNvSpPr txBox="1"/>
          <p:nvPr/>
        </p:nvSpPr>
        <p:spPr>
          <a:xfrm>
            <a:off x="6718244" y="2026352"/>
            <a:ext cx="2118395" cy="1231106"/>
          </a:xfrm>
          <a:prstGeom prst="rect">
            <a:avLst/>
          </a:prstGeom>
          <a:noFill/>
        </p:spPr>
        <p:txBody>
          <a:bodyPr wrap="square" rtlCol="0">
            <a:spAutoFit/>
          </a:bodyPr>
          <a:lstStyle/>
          <a:p>
            <a:r>
              <a:rPr kumimoji="1" lang="en-US" altLang="ja-JP" b="1" dirty="0"/>
              <a:t>ALOS-2</a:t>
            </a:r>
            <a:r>
              <a:rPr kumimoji="1" lang="en-US" altLang="ja-JP" dirty="0"/>
              <a:t> observation beams</a:t>
            </a:r>
          </a:p>
          <a:p>
            <a:r>
              <a:rPr lang="en-US" altLang="ja-JP" sz="2000" b="1" u="sng" dirty="0"/>
              <a:t>70 km swath x 3</a:t>
            </a:r>
          </a:p>
          <a:p>
            <a:r>
              <a:rPr kumimoji="1" lang="en-US" altLang="ja-JP" dirty="0"/>
              <a:t>(F2-5~7)</a:t>
            </a:r>
            <a:endParaRPr kumimoji="1" lang="ja-JP" altLang="en-US" dirty="0"/>
          </a:p>
        </p:txBody>
      </p:sp>
      <p:sp>
        <p:nvSpPr>
          <p:cNvPr id="51" name="テキスト ボックス 50">
            <a:extLst>
              <a:ext uri="{FF2B5EF4-FFF2-40B4-BE49-F238E27FC236}">
                <a16:creationId xmlns:a16="http://schemas.microsoft.com/office/drawing/2014/main" xmlns="" id="{1B57A79A-B67E-4D64-96F9-2D48FC713D48}"/>
              </a:ext>
            </a:extLst>
          </p:cNvPr>
          <p:cNvSpPr txBox="1"/>
          <p:nvPr/>
        </p:nvSpPr>
        <p:spPr>
          <a:xfrm>
            <a:off x="4119995" y="2030187"/>
            <a:ext cx="2366303" cy="954107"/>
          </a:xfrm>
          <a:prstGeom prst="rect">
            <a:avLst/>
          </a:prstGeom>
          <a:noFill/>
        </p:spPr>
        <p:txBody>
          <a:bodyPr wrap="square" rtlCol="0">
            <a:spAutoFit/>
          </a:bodyPr>
          <a:lstStyle/>
          <a:p>
            <a:r>
              <a:rPr kumimoji="1" lang="en-US" altLang="ja-JP" b="1" dirty="0">
                <a:solidFill>
                  <a:srgbClr val="DF5327"/>
                </a:solidFill>
              </a:rPr>
              <a:t>ALOS-4</a:t>
            </a:r>
            <a:r>
              <a:rPr kumimoji="1" lang="en-US" altLang="ja-JP" dirty="0">
                <a:solidFill>
                  <a:srgbClr val="DF5327"/>
                </a:solidFill>
              </a:rPr>
              <a:t> </a:t>
            </a:r>
          </a:p>
          <a:p>
            <a:r>
              <a:rPr kumimoji="1" lang="en-US" altLang="ja-JP" dirty="0">
                <a:solidFill>
                  <a:srgbClr val="DF5327"/>
                </a:solidFill>
              </a:rPr>
              <a:t>observation beams</a:t>
            </a:r>
          </a:p>
          <a:p>
            <a:r>
              <a:rPr lang="en-US" altLang="ja-JP" sz="2000" b="1" u="sng" dirty="0">
                <a:solidFill>
                  <a:srgbClr val="DF5327"/>
                </a:solidFill>
              </a:rPr>
              <a:t>200 km swath</a:t>
            </a:r>
          </a:p>
        </p:txBody>
      </p:sp>
      <p:cxnSp>
        <p:nvCxnSpPr>
          <p:cNvPr id="52" name="直線コネクタ 51">
            <a:extLst>
              <a:ext uri="{FF2B5EF4-FFF2-40B4-BE49-F238E27FC236}">
                <a16:creationId xmlns:a16="http://schemas.microsoft.com/office/drawing/2014/main" xmlns="" id="{3B40623E-54D9-4F26-9829-DAFE0B1ED37D}"/>
              </a:ext>
            </a:extLst>
          </p:cNvPr>
          <p:cNvCxnSpPr>
            <a:cxnSpLocks/>
          </p:cNvCxnSpPr>
          <p:nvPr/>
        </p:nvCxnSpPr>
        <p:spPr>
          <a:xfrm flipV="1">
            <a:off x="4825375" y="2958020"/>
            <a:ext cx="349298" cy="3119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xmlns="" id="{065D85A4-1680-46F2-92AA-FCEA6B536948}"/>
              </a:ext>
            </a:extLst>
          </p:cNvPr>
          <p:cNvSpPr txBox="1"/>
          <p:nvPr/>
        </p:nvSpPr>
        <p:spPr>
          <a:xfrm>
            <a:off x="2066429" y="166028"/>
            <a:ext cx="5084167" cy="461665"/>
          </a:xfrm>
          <a:prstGeom prst="rect">
            <a:avLst/>
          </a:prstGeom>
          <a:noFill/>
        </p:spPr>
        <p:txBody>
          <a:bodyPr wrap="square" rtlCol="0">
            <a:spAutoFit/>
          </a:bodyPr>
          <a:lstStyle/>
          <a:p>
            <a:pPr algn="ctr"/>
            <a:r>
              <a:rPr kumimoji="1" lang="en-US" altLang="ja-JP" sz="2400" b="1" u="sng" dirty="0">
                <a:solidFill>
                  <a:srgbClr val="002060"/>
                </a:solidFill>
              </a:rPr>
              <a:t>Compatibility with ALOS-2</a:t>
            </a:r>
          </a:p>
        </p:txBody>
      </p:sp>
      <p:cxnSp>
        <p:nvCxnSpPr>
          <p:cNvPr id="29" name="直線コネクタ 28">
            <a:extLst>
              <a:ext uri="{FF2B5EF4-FFF2-40B4-BE49-F238E27FC236}">
                <a16:creationId xmlns:a16="http://schemas.microsoft.com/office/drawing/2014/main" xmlns="" id="{F13D35EF-673D-44D2-AB22-38EF0D2F739E}"/>
              </a:ext>
            </a:extLst>
          </p:cNvPr>
          <p:cNvCxnSpPr>
            <a:cxnSpLocks/>
          </p:cNvCxnSpPr>
          <p:nvPr/>
        </p:nvCxnSpPr>
        <p:spPr>
          <a:xfrm>
            <a:off x="1557872" y="2521040"/>
            <a:ext cx="2863058" cy="35523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xmlns="" id="{050718F4-2973-4B1F-A02B-7AEECEBD917B}"/>
              </a:ext>
            </a:extLst>
          </p:cNvPr>
          <p:cNvSpPr txBox="1"/>
          <p:nvPr/>
        </p:nvSpPr>
        <p:spPr>
          <a:xfrm>
            <a:off x="209810" y="1270699"/>
            <a:ext cx="1856619" cy="646331"/>
          </a:xfrm>
          <a:prstGeom prst="rect">
            <a:avLst/>
          </a:prstGeom>
          <a:noFill/>
        </p:spPr>
        <p:txBody>
          <a:bodyPr wrap="square" rtlCol="0">
            <a:spAutoFit/>
          </a:bodyPr>
          <a:lstStyle/>
          <a:p>
            <a:r>
              <a:rPr lang="en-US" altLang="ja-JP" dirty="0"/>
              <a:t>s</a:t>
            </a:r>
            <a:r>
              <a:rPr kumimoji="1" lang="en-US" altLang="ja-JP" dirty="0"/>
              <a:t>ame orbit,</a:t>
            </a:r>
          </a:p>
          <a:p>
            <a:r>
              <a:rPr lang="en-US" altLang="ja-JP" dirty="0"/>
              <a:t>same geometry</a:t>
            </a:r>
            <a:endParaRPr kumimoji="1" lang="ja-JP" altLang="en-US" dirty="0"/>
          </a:p>
        </p:txBody>
      </p:sp>
      <p:sp>
        <p:nvSpPr>
          <p:cNvPr id="14" name="テキスト ボックス 13">
            <a:extLst>
              <a:ext uri="{FF2B5EF4-FFF2-40B4-BE49-F238E27FC236}">
                <a16:creationId xmlns:a16="http://schemas.microsoft.com/office/drawing/2014/main" xmlns="" id="{EE8CDA3D-EB45-46A4-8450-D3BD68D423EB}"/>
              </a:ext>
            </a:extLst>
          </p:cNvPr>
          <p:cNvSpPr txBox="1"/>
          <p:nvPr/>
        </p:nvSpPr>
        <p:spPr>
          <a:xfrm>
            <a:off x="2895362" y="655125"/>
            <a:ext cx="3373335" cy="400110"/>
          </a:xfrm>
          <a:prstGeom prst="rect">
            <a:avLst/>
          </a:prstGeom>
          <a:noFill/>
        </p:spPr>
        <p:txBody>
          <a:bodyPr wrap="square" rtlCol="0">
            <a:spAutoFit/>
          </a:bodyPr>
          <a:lstStyle/>
          <a:p>
            <a:pPr algn="ctr"/>
            <a:r>
              <a:rPr kumimoji="1" lang="en-US" altLang="ja-JP" sz="2000" b="1" dirty="0" err="1"/>
              <a:t>Stripmap</a:t>
            </a:r>
            <a:r>
              <a:rPr kumimoji="1" lang="en-US" altLang="ja-JP" sz="2000" b="1" dirty="0"/>
              <a:t> 10-m mode</a:t>
            </a:r>
            <a:endParaRPr kumimoji="1" lang="ja-JP" altLang="en-US" sz="2000" b="1" dirty="0"/>
          </a:p>
        </p:txBody>
      </p:sp>
      <p:cxnSp>
        <p:nvCxnSpPr>
          <p:cNvPr id="32" name="直線矢印コネクタ 31">
            <a:extLst>
              <a:ext uri="{FF2B5EF4-FFF2-40B4-BE49-F238E27FC236}">
                <a16:creationId xmlns:a16="http://schemas.microsoft.com/office/drawing/2014/main" xmlns="" id="{5BD28DBB-01C3-42B4-86D6-2F77CEC26783}"/>
              </a:ext>
            </a:extLst>
          </p:cNvPr>
          <p:cNvCxnSpPr>
            <a:cxnSpLocks/>
          </p:cNvCxnSpPr>
          <p:nvPr/>
        </p:nvCxnSpPr>
        <p:spPr>
          <a:xfrm>
            <a:off x="4355523" y="6432637"/>
            <a:ext cx="1110885"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xmlns="" id="{3EFF6B39-522F-450B-96CF-EF3686502DCA}"/>
              </a:ext>
            </a:extLst>
          </p:cNvPr>
          <p:cNvCxnSpPr>
            <a:cxnSpLocks/>
          </p:cNvCxnSpPr>
          <p:nvPr/>
        </p:nvCxnSpPr>
        <p:spPr>
          <a:xfrm>
            <a:off x="3394072" y="6330406"/>
            <a:ext cx="1110885"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25" name="Picture 2" descr="JAXA Explore to Realiz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214" y="227264"/>
            <a:ext cx="1515263" cy="81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4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フリーフォーム: 図形 17">
            <a:extLst>
              <a:ext uri="{FF2B5EF4-FFF2-40B4-BE49-F238E27FC236}">
                <a16:creationId xmlns:a16="http://schemas.microsoft.com/office/drawing/2014/main" xmlns="" id="{09A848BD-9FA1-481B-BE1F-49C0595C1312}"/>
              </a:ext>
            </a:extLst>
          </p:cNvPr>
          <p:cNvSpPr/>
          <p:nvPr/>
        </p:nvSpPr>
        <p:spPr>
          <a:xfrm>
            <a:off x="1491796" y="2434738"/>
            <a:ext cx="7226878" cy="3629313"/>
          </a:xfrm>
          <a:custGeom>
            <a:avLst/>
            <a:gdLst>
              <a:gd name="connsiteX0" fmla="*/ 0 w 7226878"/>
              <a:gd name="connsiteY0" fmla="*/ 0 h 3616036"/>
              <a:gd name="connsiteX1" fmla="*/ 872837 w 7226878"/>
              <a:gd name="connsiteY1" fmla="*/ 3610841 h 3616036"/>
              <a:gd name="connsiteX2" fmla="*/ 7226878 w 7226878"/>
              <a:gd name="connsiteY2" fmla="*/ 3616036 h 3616036"/>
              <a:gd name="connsiteX3" fmla="*/ 0 w 7226878"/>
              <a:gd name="connsiteY3" fmla="*/ 0 h 3616036"/>
            </a:gdLst>
            <a:ahLst/>
            <a:cxnLst>
              <a:cxn ang="0">
                <a:pos x="connsiteX0" y="connsiteY0"/>
              </a:cxn>
              <a:cxn ang="0">
                <a:pos x="connsiteX1" y="connsiteY1"/>
              </a:cxn>
              <a:cxn ang="0">
                <a:pos x="connsiteX2" y="connsiteY2"/>
              </a:cxn>
              <a:cxn ang="0">
                <a:pos x="connsiteX3" y="connsiteY3"/>
              </a:cxn>
            </a:cxnLst>
            <a:rect l="l" t="t" r="r" b="b"/>
            <a:pathLst>
              <a:path w="7226878" h="3616036">
                <a:moveTo>
                  <a:pt x="0" y="0"/>
                </a:moveTo>
                <a:lnTo>
                  <a:pt x="872837" y="3610841"/>
                </a:lnTo>
                <a:lnTo>
                  <a:pt x="7226878" y="3616036"/>
                </a:lnTo>
                <a:lnTo>
                  <a:pt x="0" y="0"/>
                </a:lnTo>
                <a:close/>
              </a:path>
            </a:pathLst>
          </a:custGeom>
          <a:solidFill>
            <a:schemeClr val="accent3">
              <a:lumMod val="20000"/>
              <a:lumOff val="80000"/>
              <a:alpha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xmlns="" id="{E9356153-6B26-4050-8718-68C439EEABDB}"/>
              </a:ext>
            </a:extLst>
          </p:cNvPr>
          <p:cNvGrpSpPr/>
          <p:nvPr/>
        </p:nvGrpSpPr>
        <p:grpSpPr>
          <a:xfrm>
            <a:off x="908765" y="2028159"/>
            <a:ext cx="971552" cy="495404"/>
            <a:chOff x="2379516" y="1894505"/>
            <a:chExt cx="2010647" cy="1037565"/>
          </a:xfrm>
        </p:grpSpPr>
        <p:sp>
          <p:nvSpPr>
            <p:cNvPr id="6" name="正方形/長方形 5">
              <a:extLst>
                <a:ext uri="{FF2B5EF4-FFF2-40B4-BE49-F238E27FC236}">
                  <a16:creationId xmlns:a16="http://schemas.microsoft.com/office/drawing/2014/main" xmlns="" id="{64833F9A-3827-4D79-B3A3-35878DB57572}"/>
                </a:ext>
              </a:extLst>
            </p:cNvPr>
            <p:cNvSpPr/>
            <p:nvPr/>
          </p:nvSpPr>
          <p:spPr>
            <a:xfrm rot="19827083">
              <a:off x="3153641" y="2124941"/>
              <a:ext cx="467591" cy="5507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61613D2F-EA46-4CBF-9C64-D64FC90797C5}"/>
                </a:ext>
              </a:extLst>
            </p:cNvPr>
            <p:cNvSpPr/>
            <p:nvPr/>
          </p:nvSpPr>
          <p:spPr>
            <a:xfrm rot="19823811">
              <a:off x="3584867" y="1894505"/>
              <a:ext cx="805296" cy="363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C3868A6D-171F-4479-8825-420529F2283E}"/>
                </a:ext>
              </a:extLst>
            </p:cNvPr>
            <p:cNvSpPr/>
            <p:nvPr/>
          </p:nvSpPr>
          <p:spPr>
            <a:xfrm rot="19823811">
              <a:off x="2379516" y="2568388"/>
              <a:ext cx="805296" cy="363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9B078964-38C7-47A8-9784-0BA4FC8E2F48}"/>
                </a:ext>
              </a:extLst>
            </p:cNvPr>
            <p:cNvSpPr/>
            <p:nvPr/>
          </p:nvSpPr>
          <p:spPr>
            <a:xfrm rot="19806679">
              <a:off x="3154254" y="2727370"/>
              <a:ext cx="836468" cy="4571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xmlns="" id="{BF8F4F36-6826-4B68-B358-77FD3E3F40D6}"/>
              </a:ext>
            </a:extLst>
          </p:cNvPr>
          <p:cNvSpPr txBox="1"/>
          <p:nvPr/>
        </p:nvSpPr>
        <p:spPr>
          <a:xfrm>
            <a:off x="431508" y="5763075"/>
            <a:ext cx="1861982" cy="646331"/>
          </a:xfrm>
          <a:prstGeom prst="rect">
            <a:avLst/>
          </a:prstGeom>
          <a:noFill/>
        </p:spPr>
        <p:txBody>
          <a:bodyPr wrap="square" rtlCol="0">
            <a:spAutoFit/>
          </a:bodyPr>
          <a:lstStyle/>
          <a:p>
            <a:pPr algn="r"/>
            <a:r>
              <a:rPr kumimoji="1" lang="en-US" altLang="ja-JP" dirty="0"/>
              <a:t>Incidence angle</a:t>
            </a:r>
          </a:p>
          <a:p>
            <a:pPr algn="r"/>
            <a:r>
              <a:rPr kumimoji="1" lang="en-US" altLang="ja-JP" dirty="0"/>
              <a:t>19.5 deg.</a:t>
            </a:r>
            <a:endParaRPr kumimoji="1" lang="ja-JP" altLang="en-US" dirty="0"/>
          </a:p>
        </p:txBody>
      </p:sp>
      <p:sp>
        <p:nvSpPr>
          <p:cNvPr id="46" name="テキスト ボックス 45">
            <a:extLst>
              <a:ext uri="{FF2B5EF4-FFF2-40B4-BE49-F238E27FC236}">
                <a16:creationId xmlns:a16="http://schemas.microsoft.com/office/drawing/2014/main" xmlns="" id="{C4ACB38D-70E7-4438-86D6-FD1FC8F399F7}"/>
              </a:ext>
            </a:extLst>
          </p:cNvPr>
          <p:cNvSpPr txBox="1"/>
          <p:nvPr/>
        </p:nvSpPr>
        <p:spPr>
          <a:xfrm>
            <a:off x="8061448" y="6082010"/>
            <a:ext cx="1117023" cy="369332"/>
          </a:xfrm>
          <a:prstGeom prst="rect">
            <a:avLst/>
          </a:prstGeom>
          <a:noFill/>
        </p:spPr>
        <p:txBody>
          <a:bodyPr wrap="square" rtlCol="0">
            <a:spAutoFit/>
          </a:bodyPr>
          <a:lstStyle/>
          <a:p>
            <a:pPr algn="r"/>
            <a:r>
              <a:rPr lang="en-US" altLang="ja-JP" dirty="0"/>
              <a:t>59.8</a:t>
            </a:r>
            <a:r>
              <a:rPr kumimoji="1" lang="en-US" altLang="ja-JP" dirty="0"/>
              <a:t> deg.</a:t>
            </a:r>
            <a:endParaRPr kumimoji="1" lang="ja-JP" altLang="en-US" dirty="0"/>
          </a:p>
        </p:txBody>
      </p:sp>
      <p:cxnSp>
        <p:nvCxnSpPr>
          <p:cNvPr id="48" name="直線コネクタ 47">
            <a:extLst>
              <a:ext uri="{FF2B5EF4-FFF2-40B4-BE49-F238E27FC236}">
                <a16:creationId xmlns:a16="http://schemas.microsoft.com/office/drawing/2014/main" xmlns="" id="{3AA2B476-CE10-4429-AC40-64EBDA4233CF}"/>
              </a:ext>
            </a:extLst>
          </p:cNvPr>
          <p:cNvCxnSpPr>
            <a:cxnSpLocks/>
          </p:cNvCxnSpPr>
          <p:nvPr/>
        </p:nvCxnSpPr>
        <p:spPr>
          <a:xfrm flipV="1">
            <a:off x="4957165" y="2980262"/>
            <a:ext cx="2722418" cy="3499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xmlns="" id="{DF51885D-1601-4774-8862-B230C7DF8133}"/>
              </a:ext>
            </a:extLst>
          </p:cNvPr>
          <p:cNvSpPr txBox="1"/>
          <p:nvPr/>
        </p:nvSpPr>
        <p:spPr>
          <a:xfrm>
            <a:off x="6705254" y="1846969"/>
            <a:ext cx="2175147" cy="1231106"/>
          </a:xfrm>
          <a:prstGeom prst="rect">
            <a:avLst/>
          </a:prstGeom>
          <a:noFill/>
        </p:spPr>
        <p:txBody>
          <a:bodyPr wrap="square" rtlCol="0">
            <a:spAutoFit/>
          </a:bodyPr>
          <a:lstStyle/>
          <a:p>
            <a:r>
              <a:rPr kumimoji="1" lang="en-US" altLang="ja-JP" b="1" dirty="0"/>
              <a:t>ALOS-2</a:t>
            </a:r>
            <a:r>
              <a:rPr kumimoji="1" lang="en-US" altLang="ja-JP" dirty="0"/>
              <a:t> observation beams</a:t>
            </a:r>
          </a:p>
          <a:p>
            <a:r>
              <a:rPr lang="en-US" altLang="ja-JP" sz="2000" b="1" u="sng" dirty="0"/>
              <a:t>350 km swath</a:t>
            </a:r>
          </a:p>
          <a:p>
            <a:r>
              <a:rPr kumimoji="1" lang="en-US" altLang="ja-JP" dirty="0"/>
              <a:t>(W2)</a:t>
            </a:r>
            <a:endParaRPr kumimoji="1" lang="ja-JP" altLang="en-US" dirty="0"/>
          </a:p>
        </p:txBody>
      </p:sp>
      <p:sp>
        <p:nvSpPr>
          <p:cNvPr id="51" name="テキスト ボックス 50">
            <a:extLst>
              <a:ext uri="{FF2B5EF4-FFF2-40B4-BE49-F238E27FC236}">
                <a16:creationId xmlns:a16="http://schemas.microsoft.com/office/drawing/2014/main" xmlns="" id="{1B57A79A-B67E-4D64-96F9-2D48FC713D48}"/>
              </a:ext>
            </a:extLst>
          </p:cNvPr>
          <p:cNvSpPr txBox="1"/>
          <p:nvPr/>
        </p:nvSpPr>
        <p:spPr>
          <a:xfrm>
            <a:off x="4234469" y="1870271"/>
            <a:ext cx="2156113" cy="954107"/>
          </a:xfrm>
          <a:prstGeom prst="rect">
            <a:avLst/>
          </a:prstGeom>
          <a:noFill/>
        </p:spPr>
        <p:txBody>
          <a:bodyPr wrap="square" rtlCol="0">
            <a:spAutoFit/>
          </a:bodyPr>
          <a:lstStyle/>
          <a:p>
            <a:r>
              <a:rPr kumimoji="1" lang="en-US" altLang="ja-JP" b="1" dirty="0">
                <a:solidFill>
                  <a:srgbClr val="DF5327"/>
                </a:solidFill>
              </a:rPr>
              <a:t>ALOS-4</a:t>
            </a:r>
            <a:r>
              <a:rPr kumimoji="1" lang="en-US" altLang="ja-JP" dirty="0">
                <a:solidFill>
                  <a:srgbClr val="DF5327"/>
                </a:solidFill>
              </a:rPr>
              <a:t> </a:t>
            </a:r>
          </a:p>
          <a:p>
            <a:r>
              <a:rPr kumimoji="1" lang="en-US" altLang="ja-JP" dirty="0">
                <a:solidFill>
                  <a:srgbClr val="DF5327"/>
                </a:solidFill>
              </a:rPr>
              <a:t>observation beams</a:t>
            </a:r>
          </a:p>
          <a:p>
            <a:r>
              <a:rPr lang="en-US" altLang="ja-JP" sz="2000" b="1" u="sng" dirty="0">
                <a:solidFill>
                  <a:srgbClr val="DF5327"/>
                </a:solidFill>
              </a:rPr>
              <a:t>700 km swath</a:t>
            </a:r>
            <a:endParaRPr kumimoji="1" lang="ja-JP" altLang="en-US" sz="2000" b="1" u="sng" dirty="0">
              <a:solidFill>
                <a:srgbClr val="DF5327"/>
              </a:solidFill>
            </a:endParaRPr>
          </a:p>
        </p:txBody>
      </p:sp>
      <p:cxnSp>
        <p:nvCxnSpPr>
          <p:cNvPr id="52" name="直線コネクタ 51">
            <a:extLst>
              <a:ext uri="{FF2B5EF4-FFF2-40B4-BE49-F238E27FC236}">
                <a16:creationId xmlns:a16="http://schemas.microsoft.com/office/drawing/2014/main" xmlns="" id="{3B40623E-54D9-4F26-9829-DAFE0B1ED37D}"/>
              </a:ext>
            </a:extLst>
          </p:cNvPr>
          <p:cNvCxnSpPr>
            <a:cxnSpLocks/>
          </p:cNvCxnSpPr>
          <p:nvPr/>
        </p:nvCxnSpPr>
        <p:spPr>
          <a:xfrm flipV="1">
            <a:off x="4609069" y="2919459"/>
            <a:ext cx="552785" cy="3112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フリーフォーム: 図形 6">
            <a:extLst>
              <a:ext uri="{FF2B5EF4-FFF2-40B4-BE49-F238E27FC236}">
                <a16:creationId xmlns:a16="http://schemas.microsoft.com/office/drawing/2014/main" xmlns="" id="{3ADE9B65-3550-409D-A300-93F31D85892C}"/>
              </a:ext>
            </a:extLst>
          </p:cNvPr>
          <p:cNvSpPr/>
          <p:nvPr/>
        </p:nvSpPr>
        <p:spPr>
          <a:xfrm>
            <a:off x="1512050" y="2463602"/>
            <a:ext cx="4878532" cy="3600450"/>
          </a:xfrm>
          <a:custGeom>
            <a:avLst/>
            <a:gdLst>
              <a:gd name="connsiteX0" fmla="*/ 0 w 4878532"/>
              <a:gd name="connsiteY0" fmla="*/ 0 h 3600450"/>
              <a:gd name="connsiteX1" fmla="*/ 1771650 w 4878532"/>
              <a:gd name="connsiteY1" fmla="*/ 3579668 h 3600450"/>
              <a:gd name="connsiteX2" fmla="*/ 4878532 w 4878532"/>
              <a:gd name="connsiteY2" fmla="*/ 3600450 h 3600450"/>
              <a:gd name="connsiteX3" fmla="*/ 0 w 4878532"/>
              <a:gd name="connsiteY3" fmla="*/ 0 h 3600450"/>
            </a:gdLst>
            <a:ahLst/>
            <a:cxnLst>
              <a:cxn ang="0">
                <a:pos x="connsiteX0" y="connsiteY0"/>
              </a:cxn>
              <a:cxn ang="0">
                <a:pos x="connsiteX1" y="connsiteY1"/>
              </a:cxn>
              <a:cxn ang="0">
                <a:pos x="connsiteX2" y="connsiteY2"/>
              </a:cxn>
              <a:cxn ang="0">
                <a:pos x="connsiteX3" y="connsiteY3"/>
              </a:cxn>
            </a:cxnLst>
            <a:rect l="l" t="t" r="r" b="b"/>
            <a:pathLst>
              <a:path w="4878532" h="3600450">
                <a:moveTo>
                  <a:pt x="0" y="0"/>
                </a:moveTo>
                <a:lnTo>
                  <a:pt x="1771650" y="3579668"/>
                </a:lnTo>
                <a:lnTo>
                  <a:pt x="4878532" y="3600450"/>
                </a:lnTo>
                <a:lnTo>
                  <a:pt x="0" y="0"/>
                </a:lnTo>
                <a:close/>
              </a:path>
            </a:pathLst>
          </a:custGeom>
          <a:solidFill>
            <a:srgbClr val="D4B78C">
              <a:alpha val="3000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xmlns="" id="{05EC31EC-65E9-4C91-84C0-CB681C97EDD8}"/>
              </a:ext>
            </a:extLst>
          </p:cNvPr>
          <p:cNvCxnSpPr>
            <a:cxnSpLocks/>
          </p:cNvCxnSpPr>
          <p:nvPr/>
        </p:nvCxnSpPr>
        <p:spPr>
          <a:xfrm>
            <a:off x="3281630" y="6479412"/>
            <a:ext cx="3020029"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xmlns="" id="{9EE29296-1CDF-4EDC-9C0C-A85769ABEE86}"/>
              </a:ext>
            </a:extLst>
          </p:cNvPr>
          <p:cNvSpPr txBox="1"/>
          <p:nvPr/>
        </p:nvSpPr>
        <p:spPr>
          <a:xfrm>
            <a:off x="1978587" y="6065701"/>
            <a:ext cx="1861982" cy="369332"/>
          </a:xfrm>
          <a:prstGeom prst="rect">
            <a:avLst/>
          </a:prstGeom>
          <a:noFill/>
        </p:spPr>
        <p:txBody>
          <a:bodyPr wrap="square" rtlCol="0">
            <a:spAutoFit/>
          </a:bodyPr>
          <a:lstStyle/>
          <a:p>
            <a:pPr algn="r"/>
            <a:r>
              <a:rPr lang="en-US" altLang="ja-JP" dirty="0"/>
              <a:t>26</a:t>
            </a:r>
            <a:r>
              <a:rPr kumimoji="1" lang="en-US" altLang="ja-JP" dirty="0"/>
              <a:t> deg.</a:t>
            </a:r>
            <a:endParaRPr kumimoji="1" lang="ja-JP" altLang="en-US" dirty="0"/>
          </a:p>
        </p:txBody>
      </p:sp>
      <p:sp>
        <p:nvSpPr>
          <p:cNvPr id="34" name="テキスト ボックス 33">
            <a:extLst>
              <a:ext uri="{FF2B5EF4-FFF2-40B4-BE49-F238E27FC236}">
                <a16:creationId xmlns:a16="http://schemas.microsoft.com/office/drawing/2014/main" xmlns="" id="{0447AB25-9F2B-4ACD-A07F-D567D494D188}"/>
              </a:ext>
            </a:extLst>
          </p:cNvPr>
          <p:cNvSpPr txBox="1"/>
          <p:nvPr/>
        </p:nvSpPr>
        <p:spPr>
          <a:xfrm>
            <a:off x="5105235" y="6087064"/>
            <a:ext cx="1861982" cy="369332"/>
          </a:xfrm>
          <a:prstGeom prst="rect">
            <a:avLst/>
          </a:prstGeom>
          <a:noFill/>
        </p:spPr>
        <p:txBody>
          <a:bodyPr wrap="square" rtlCol="0">
            <a:spAutoFit/>
          </a:bodyPr>
          <a:lstStyle/>
          <a:p>
            <a:pPr algn="r"/>
            <a:r>
              <a:rPr lang="en-US" altLang="ja-JP" dirty="0"/>
              <a:t>49</a:t>
            </a:r>
            <a:r>
              <a:rPr kumimoji="1" lang="en-US" altLang="ja-JP" dirty="0"/>
              <a:t> deg.</a:t>
            </a:r>
            <a:endParaRPr kumimoji="1" lang="ja-JP" altLang="en-US" dirty="0"/>
          </a:p>
        </p:txBody>
      </p:sp>
      <p:cxnSp>
        <p:nvCxnSpPr>
          <p:cNvPr id="39" name="直線矢印コネクタ 38">
            <a:extLst>
              <a:ext uri="{FF2B5EF4-FFF2-40B4-BE49-F238E27FC236}">
                <a16:creationId xmlns:a16="http://schemas.microsoft.com/office/drawing/2014/main" xmlns="" id="{4D456675-4993-4990-B96C-43B57F6821D4}"/>
              </a:ext>
            </a:extLst>
          </p:cNvPr>
          <p:cNvCxnSpPr>
            <a:cxnSpLocks/>
            <a:endCxn id="18" idx="2"/>
          </p:cNvCxnSpPr>
          <p:nvPr/>
        </p:nvCxnSpPr>
        <p:spPr>
          <a:xfrm>
            <a:off x="2327457" y="6063296"/>
            <a:ext cx="6391217" cy="755"/>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xmlns="" id="{B7BBEA16-87CB-4FBE-A93A-C6829301A75A}"/>
              </a:ext>
            </a:extLst>
          </p:cNvPr>
          <p:cNvSpPr txBox="1"/>
          <p:nvPr/>
        </p:nvSpPr>
        <p:spPr>
          <a:xfrm>
            <a:off x="142970" y="1230595"/>
            <a:ext cx="1856619" cy="646331"/>
          </a:xfrm>
          <a:prstGeom prst="rect">
            <a:avLst/>
          </a:prstGeom>
          <a:noFill/>
        </p:spPr>
        <p:txBody>
          <a:bodyPr wrap="square" rtlCol="0">
            <a:spAutoFit/>
          </a:bodyPr>
          <a:lstStyle/>
          <a:p>
            <a:r>
              <a:rPr lang="en-US" altLang="ja-JP" dirty="0"/>
              <a:t>s</a:t>
            </a:r>
            <a:r>
              <a:rPr kumimoji="1" lang="en-US" altLang="ja-JP" dirty="0"/>
              <a:t>ame orbit,</a:t>
            </a:r>
          </a:p>
          <a:p>
            <a:r>
              <a:rPr lang="en-US" altLang="ja-JP" dirty="0"/>
              <a:t>same geometry</a:t>
            </a:r>
            <a:endParaRPr kumimoji="1" lang="ja-JP" altLang="en-US" dirty="0"/>
          </a:p>
        </p:txBody>
      </p:sp>
      <p:cxnSp>
        <p:nvCxnSpPr>
          <p:cNvPr id="42" name="直線コネクタ 41">
            <a:extLst>
              <a:ext uri="{FF2B5EF4-FFF2-40B4-BE49-F238E27FC236}">
                <a16:creationId xmlns:a16="http://schemas.microsoft.com/office/drawing/2014/main" xmlns="" id="{C3AF8FB9-1C0E-41FB-AAA4-0D6418AB1C64}"/>
              </a:ext>
            </a:extLst>
          </p:cNvPr>
          <p:cNvCxnSpPr>
            <a:cxnSpLocks/>
          </p:cNvCxnSpPr>
          <p:nvPr/>
        </p:nvCxnSpPr>
        <p:spPr>
          <a:xfrm>
            <a:off x="7009896" y="5839099"/>
            <a:ext cx="1708778"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xmlns="" id="{841EE984-3D9D-485A-A416-FF2DD44BC4E1}"/>
              </a:ext>
            </a:extLst>
          </p:cNvPr>
          <p:cNvCxnSpPr>
            <a:cxnSpLocks/>
          </p:cNvCxnSpPr>
          <p:nvPr/>
        </p:nvCxnSpPr>
        <p:spPr>
          <a:xfrm>
            <a:off x="5447270" y="5922219"/>
            <a:ext cx="1708778"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xmlns="" id="{255FFCDB-F113-4885-84CC-E4CB198D4AF6}"/>
              </a:ext>
            </a:extLst>
          </p:cNvPr>
          <p:cNvCxnSpPr>
            <a:cxnSpLocks/>
          </p:cNvCxnSpPr>
          <p:nvPr/>
        </p:nvCxnSpPr>
        <p:spPr>
          <a:xfrm>
            <a:off x="3883437" y="5839099"/>
            <a:ext cx="1708778"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xmlns="" id="{345EB4BD-FF45-432A-B933-4A98888F7D08}"/>
              </a:ext>
            </a:extLst>
          </p:cNvPr>
          <p:cNvCxnSpPr>
            <a:cxnSpLocks/>
          </p:cNvCxnSpPr>
          <p:nvPr/>
        </p:nvCxnSpPr>
        <p:spPr>
          <a:xfrm>
            <a:off x="2327457" y="5922219"/>
            <a:ext cx="1708778"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xmlns="" id="{BB113B67-13CF-4849-B289-F4C793A737D7}"/>
              </a:ext>
            </a:extLst>
          </p:cNvPr>
          <p:cNvCxnSpPr>
            <a:cxnSpLocks/>
          </p:cNvCxnSpPr>
          <p:nvPr/>
        </p:nvCxnSpPr>
        <p:spPr>
          <a:xfrm>
            <a:off x="3321863" y="6645733"/>
            <a:ext cx="629453"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xmlns="" id="{AF6F0AA9-FD6C-4EE5-87D7-2836CB392059}"/>
              </a:ext>
            </a:extLst>
          </p:cNvPr>
          <p:cNvCxnSpPr>
            <a:cxnSpLocks/>
          </p:cNvCxnSpPr>
          <p:nvPr/>
        </p:nvCxnSpPr>
        <p:spPr>
          <a:xfrm>
            <a:off x="3868590" y="6740983"/>
            <a:ext cx="629453"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xmlns="" id="{D3B80EF1-2FAB-4579-81C2-2621FBCDB2F5}"/>
              </a:ext>
            </a:extLst>
          </p:cNvPr>
          <p:cNvCxnSpPr>
            <a:cxnSpLocks/>
          </p:cNvCxnSpPr>
          <p:nvPr/>
        </p:nvCxnSpPr>
        <p:spPr>
          <a:xfrm>
            <a:off x="4423099" y="6645733"/>
            <a:ext cx="629453"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xmlns="" id="{5D3D9D8A-FF54-4C58-B7DA-E89F19D7D777}"/>
              </a:ext>
            </a:extLst>
          </p:cNvPr>
          <p:cNvCxnSpPr>
            <a:cxnSpLocks/>
          </p:cNvCxnSpPr>
          <p:nvPr/>
        </p:nvCxnSpPr>
        <p:spPr>
          <a:xfrm>
            <a:off x="5008992" y="6740983"/>
            <a:ext cx="629453"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18FCEA26-4DD3-486F-A2FD-A291D1A9CC93}"/>
              </a:ext>
            </a:extLst>
          </p:cNvPr>
          <p:cNvCxnSpPr>
            <a:cxnSpLocks/>
          </p:cNvCxnSpPr>
          <p:nvPr/>
        </p:nvCxnSpPr>
        <p:spPr>
          <a:xfrm>
            <a:off x="5592215" y="6645733"/>
            <a:ext cx="629453" cy="0"/>
          </a:xfrm>
          <a:prstGeom prst="line">
            <a:avLst/>
          </a:prstGeom>
          <a:ln w="889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xmlns="" id="{C063B3B5-CF47-46C0-A95E-4D6028ECAF3A}"/>
              </a:ext>
            </a:extLst>
          </p:cNvPr>
          <p:cNvSpPr txBox="1"/>
          <p:nvPr/>
        </p:nvSpPr>
        <p:spPr>
          <a:xfrm>
            <a:off x="961160" y="281210"/>
            <a:ext cx="7286022" cy="461665"/>
          </a:xfrm>
          <a:prstGeom prst="rect">
            <a:avLst/>
          </a:prstGeom>
          <a:noFill/>
        </p:spPr>
        <p:txBody>
          <a:bodyPr wrap="square" rtlCol="0">
            <a:spAutoFit/>
          </a:bodyPr>
          <a:lstStyle/>
          <a:p>
            <a:pPr algn="ctr"/>
            <a:r>
              <a:rPr kumimoji="1" lang="en-US" altLang="ja-JP" sz="2400" b="1" u="sng" dirty="0" err="1">
                <a:solidFill>
                  <a:srgbClr val="002060"/>
                </a:solidFill>
              </a:rPr>
              <a:t>ScanSAR</a:t>
            </a:r>
            <a:r>
              <a:rPr kumimoji="1" lang="en-US" altLang="ja-JP" sz="2400" b="1" u="sng" dirty="0">
                <a:solidFill>
                  <a:srgbClr val="002060"/>
                </a:solidFill>
              </a:rPr>
              <a:t> mode</a:t>
            </a:r>
            <a:endParaRPr kumimoji="1" lang="ja-JP" altLang="en-US" sz="2400" b="1" u="sng" dirty="0">
              <a:solidFill>
                <a:srgbClr val="002060"/>
              </a:solidFill>
            </a:endParaRPr>
          </a:p>
        </p:txBody>
      </p:sp>
      <p:pic>
        <p:nvPicPr>
          <p:cNvPr id="31" name="Picture 2" descr="JAXA Explore to Realiz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214" y="227264"/>
            <a:ext cx="1515263" cy="81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8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1E4B3A2-4DC2-4AA0-B35E-D69FF7FDC79C}" type="slidenum">
              <a:rPr lang="en-US" altLang="ja-JP" smtClean="0">
                <a:solidFill>
                  <a:srgbClr val="000000"/>
                </a:solidFill>
              </a:rPr>
              <a:pPr>
                <a:defRPr/>
              </a:pPr>
              <a:t>6</a:t>
            </a:fld>
            <a:endParaRPr lang="ja-JP" altLang="en-US" dirty="0">
              <a:solidFill>
                <a:srgbClr val="000000"/>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181929150"/>
              </p:ext>
            </p:extLst>
          </p:nvPr>
        </p:nvGraphicFramePr>
        <p:xfrm>
          <a:off x="151054" y="1600201"/>
          <a:ext cx="4363939" cy="4296640"/>
        </p:xfrm>
        <a:graphic>
          <a:graphicData uri="http://schemas.openxmlformats.org/drawingml/2006/table">
            <a:tbl>
              <a:tblPr firstRow="1">
                <a:tableStyleId>{5C22544A-7EE6-4342-B048-85BDC9FD1C3A}</a:tableStyleId>
              </a:tblPr>
              <a:tblGrid>
                <a:gridCol w="1397191">
                  <a:extLst>
                    <a:ext uri="{9D8B030D-6E8A-4147-A177-3AD203B41FA5}">
                      <a16:colId xmlns:a16="http://schemas.microsoft.com/office/drawing/2014/main" xmlns="" val="20000"/>
                    </a:ext>
                  </a:extLst>
                </a:gridCol>
                <a:gridCol w="988916">
                  <a:extLst>
                    <a:ext uri="{9D8B030D-6E8A-4147-A177-3AD203B41FA5}">
                      <a16:colId xmlns:a16="http://schemas.microsoft.com/office/drawing/2014/main" xmlns="" val="20003"/>
                    </a:ext>
                  </a:extLst>
                </a:gridCol>
                <a:gridCol w="988916">
                  <a:extLst>
                    <a:ext uri="{9D8B030D-6E8A-4147-A177-3AD203B41FA5}">
                      <a16:colId xmlns:a16="http://schemas.microsoft.com/office/drawing/2014/main" xmlns="" val="20006"/>
                    </a:ext>
                  </a:extLst>
                </a:gridCol>
                <a:gridCol w="988916">
                  <a:extLst>
                    <a:ext uri="{9D8B030D-6E8A-4147-A177-3AD203B41FA5}">
                      <a16:colId xmlns:a16="http://schemas.microsoft.com/office/drawing/2014/main" xmlns="" val="20008"/>
                    </a:ext>
                  </a:extLst>
                </a:gridCol>
              </a:tblGrid>
              <a:tr h="469314">
                <a:tc>
                  <a:txBody>
                    <a:bodyPr/>
                    <a:lstStyle/>
                    <a:p>
                      <a:pPr algn="ctr">
                        <a:lnSpc>
                          <a:spcPct val="100000"/>
                        </a:lnSpc>
                        <a:spcAft>
                          <a:spcPts val="0"/>
                        </a:spcAft>
                      </a:pPr>
                      <a:r>
                        <a:rPr lang="en-US" altLang="ja-JP" sz="1600" kern="100" dirty="0">
                          <a:effectLst/>
                        </a:rPr>
                        <a:t>Modes</a:t>
                      </a:r>
                      <a:endParaRPr 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en-US" altLang="ja-JP" sz="1600" dirty="0" err="1">
                          <a:effectLst/>
                        </a:rPr>
                        <a:t>Stripmap</a:t>
                      </a:r>
                      <a:r>
                        <a:rPr lang="ja-JP" altLang="en-US" sz="1600" dirty="0">
                          <a:effectLst/>
                        </a:rPr>
                        <a:t> </a:t>
                      </a:r>
                      <a:r>
                        <a:rPr lang="en-US" altLang="ja-JP" sz="1600" dirty="0">
                          <a:effectLst/>
                        </a:rPr>
                        <a:t>10</a:t>
                      </a:r>
                      <a:r>
                        <a:rPr lang="ja-JP" altLang="en-US" sz="1600" dirty="0">
                          <a:effectLst/>
                        </a:rPr>
                        <a:t> </a:t>
                      </a:r>
                      <a:r>
                        <a:rPr lang="en-US" altLang="ja-JP" sz="1600" dirty="0">
                          <a:effectLst/>
                        </a:rPr>
                        <a:t>m</a:t>
                      </a:r>
                      <a:endParaRPr lang="en-US" alt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lnSpc>
                          <a:spcPct val="100000"/>
                        </a:lnSpc>
                        <a:spcAft>
                          <a:spcPts val="0"/>
                        </a:spcAft>
                      </a:pPr>
                      <a:endParaRPr lang="ja-JP" sz="1100" dirty="0">
                        <a:effectLst/>
                        <a:latin typeface="ＭＳ Ｐゴシック"/>
                        <a:cs typeface="Times New Roman"/>
                      </a:endParaRPr>
                    </a:p>
                  </a:txBody>
                  <a:tcPr marL="61565" marR="61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5721">
                <a:tc>
                  <a:txBody>
                    <a:bodyPr/>
                    <a:lstStyle/>
                    <a:p>
                      <a:pPr algn="ctr">
                        <a:lnSpc>
                          <a:spcPct val="100000"/>
                        </a:lnSpc>
                        <a:spcAft>
                          <a:spcPts val="0"/>
                        </a:spcAft>
                      </a:pPr>
                      <a:r>
                        <a:rPr lang="en-US" altLang="ja-JP" sz="1400" kern="100" dirty="0">
                          <a:effectLst/>
                        </a:rPr>
                        <a:t>Bandwidth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en-US" altLang="ja-JP" sz="1400" dirty="0"/>
                        <a:t>28 MHz</a:t>
                      </a:r>
                    </a:p>
                    <a:p>
                      <a:pPr algn="ctr"/>
                      <a:r>
                        <a:rPr kumimoji="1" lang="en-US" altLang="ja-JP" sz="1400" b="1" dirty="0">
                          <a:solidFill>
                            <a:schemeClr val="tx1"/>
                          </a:solidFill>
                          <a:latin typeface="Arial" panose="020B0604020202020204" pitchFamily="34" charset="0"/>
                          <a:ea typeface="+mn-ea"/>
                          <a:cs typeface="Arial" panose="020B0604020202020204" pitchFamily="34" charset="0"/>
                        </a:rPr>
                        <a:t>(split-band option: 28+10 MHz)</a:t>
                      </a:r>
                      <a:endParaRPr kumimoji="1" lang="ja-JP" altLang="en-US" sz="1400" b="1"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ja-JP" sz="1100">
                        <a:effectLst/>
                        <a:latin typeface="ＭＳ Ｐゴシック"/>
                        <a:cs typeface="Times New Roman"/>
                      </a:endParaRPr>
                    </a:p>
                  </a:txBody>
                  <a:tcPr marL="61565" marR="61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0000"/>
                        </a:lnSpc>
                        <a:spcAft>
                          <a:spcPts val="0"/>
                        </a:spcAft>
                      </a:pPr>
                      <a:endParaRPr lang="ja-JP" sz="1100">
                        <a:effectLst/>
                        <a:latin typeface="ＭＳ Ｐゴシック"/>
                        <a:cs typeface="Times New Roman"/>
                      </a:endParaRPr>
                    </a:p>
                  </a:txBody>
                  <a:tcPr marL="61565" marR="61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9314">
                <a:tc>
                  <a:txBody>
                    <a:bodyPr/>
                    <a:lstStyle/>
                    <a:p>
                      <a:pPr algn="ctr">
                        <a:lnSpc>
                          <a:spcPts val="1800"/>
                        </a:lnSpc>
                        <a:spcAft>
                          <a:spcPts val="0"/>
                        </a:spcAft>
                      </a:pPr>
                      <a:r>
                        <a:rPr lang="en-US" altLang="ja-JP" sz="1400" kern="100" dirty="0">
                          <a:effectLst/>
                        </a:rPr>
                        <a:t>Resolution</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en-US" altLang="ja-JP" sz="1400" dirty="0"/>
                        <a:t>10</a:t>
                      </a:r>
                      <a:r>
                        <a:rPr kumimoji="1" lang="ja-JP" altLang="en-US" sz="1400" dirty="0"/>
                        <a:t> </a:t>
                      </a:r>
                      <a:r>
                        <a:rPr kumimoji="1" lang="en-US" altLang="ja-JP" sz="1400" dirty="0"/>
                        <a:t>m x</a:t>
                      </a:r>
                      <a:r>
                        <a:rPr kumimoji="1" lang="ja-JP" altLang="en-US" sz="1400" dirty="0"/>
                        <a:t> </a:t>
                      </a:r>
                      <a:r>
                        <a:rPr kumimoji="1" lang="en-US" altLang="ja-JP" sz="1400" dirty="0"/>
                        <a:t>10 m</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ja-JP" sz="1100">
                        <a:effectLst/>
                        <a:latin typeface="ＭＳ Ｐゴシック"/>
                        <a:cs typeface="Times New Roman"/>
                      </a:endParaRPr>
                    </a:p>
                  </a:txBody>
                  <a:tcPr marL="61565" marR="61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0000"/>
                        </a:lnSpc>
                        <a:spcAft>
                          <a:spcPts val="0"/>
                        </a:spcAft>
                      </a:pPr>
                      <a:endParaRPr lang="ja-JP" sz="1100">
                        <a:effectLst/>
                        <a:latin typeface="ＭＳ Ｐゴシック"/>
                        <a:cs typeface="Times New Roman"/>
                      </a:endParaRPr>
                    </a:p>
                  </a:txBody>
                  <a:tcPr marL="61565" marR="61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9314">
                <a:tc>
                  <a:txBody>
                    <a:bodyPr/>
                    <a:lstStyle/>
                    <a:p>
                      <a:pPr algn="ctr">
                        <a:lnSpc>
                          <a:spcPct val="100000"/>
                        </a:lnSpc>
                        <a:spcAft>
                          <a:spcPts val="0"/>
                        </a:spcAft>
                      </a:pPr>
                      <a:r>
                        <a:rPr lang="en-US" altLang="ja-JP" sz="1400" kern="100" dirty="0">
                          <a:effectLst/>
                        </a:rPr>
                        <a:t>Swath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100" dirty="0">
                          <a:effectLst/>
                        </a:rPr>
                        <a:t>200 km</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US" sz="1400" b="1" kern="100" dirty="0">
                          <a:effectLst/>
                        </a:rPr>
                        <a:t>100</a:t>
                      </a:r>
                      <a:r>
                        <a:rPr lang="en-US" sz="1400" b="1" kern="100" baseline="0" dirty="0">
                          <a:effectLst/>
                        </a:rPr>
                        <a:t> km</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ja-JP" sz="1100">
                        <a:effectLst/>
                        <a:latin typeface="ＭＳ Ｐゴシック"/>
                        <a:cs typeface="Times New Roman"/>
                      </a:endParaRPr>
                    </a:p>
                  </a:txBody>
                  <a:tcPr marL="61565" marR="61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9314">
                <a:tc>
                  <a:txBody>
                    <a:bodyPr/>
                    <a:lstStyle/>
                    <a:p>
                      <a:pPr algn="ctr">
                        <a:lnSpc>
                          <a:spcPct val="100000"/>
                        </a:lnSpc>
                        <a:spcAft>
                          <a:spcPts val="0"/>
                        </a:spcAft>
                      </a:pPr>
                      <a:r>
                        <a:rPr lang="en-US" altLang="ja-JP" sz="1400" kern="100" dirty="0">
                          <a:effectLst/>
                        </a:rPr>
                        <a:t>Polarization</a:t>
                      </a:r>
                    </a:p>
                    <a:p>
                      <a:pPr algn="ctr">
                        <a:lnSpc>
                          <a:spcPct val="100000"/>
                        </a:lnSpc>
                        <a:spcAft>
                          <a:spcPts val="0"/>
                        </a:spcAft>
                      </a:pPr>
                      <a:r>
                        <a:rPr lang="en-US" altLang="ja-JP" sz="1400" b="0" kern="100" dirty="0">
                          <a:solidFill>
                            <a:schemeClr val="tx1"/>
                          </a:solidFill>
                          <a:effectLst/>
                          <a:latin typeface="Arial" panose="020B0604020202020204" pitchFamily="34" charset="0"/>
                          <a:ea typeface="+mn-ea"/>
                          <a:cs typeface="Arial" panose="020B0604020202020204" pitchFamily="34" charset="0"/>
                        </a:rPr>
                        <a:t>(H/V linear)</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kern="100" dirty="0">
                          <a:effectLst/>
                        </a:rPr>
                        <a:t>1,</a:t>
                      </a:r>
                      <a:r>
                        <a:rPr lang="en-US" sz="1400" b="0" kern="100" baseline="0" dirty="0">
                          <a:effectLst/>
                        </a:rPr>
                        <a:t> </a:t>
                      </a:r>
                      <a:r>
                        <a:rPr lang="en-US" sz="1400" b="0" kern="100" dirty="0">
                          <a:effectLst/>
                        </a:rPr>
                        <a:t>2</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kern="100" dirty="0">
                          <a:effectLst/>
                        </a:rPr>
                        <a:t>1,</a:t>
                      </a:r>
                      <a:r>
                        <a:rPr lang="en-US" sz="1400" b="0" kern="100" baseline="0" dirty="0">
                          <a:effectLst/>
                        </a:rPr>
                        <a:t> </a:t>
                      </a:r>
                      <a:r>
                        <a:rPr lang="en-US" sz="1400" b="0" kern="100" dirty="0">
                          <a:effectLst/>
                        </a:rPr>
                        <a:t>2</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b="0" dirty="0">
                          <a:effectLst/>
                        </a:rPr>
                        <a:t>4</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05721">
                <a:tc>
                  <a:txBody>
                    <a:bodyPr/>
                    <a:lstStyle/>
                    <a:p>
                      <a:pPr algn="ctr">
                        <a:lnSpc>
                          <a:spcPct val="100000"/>
                        </a:lnSpc>
                        <a:spcAft>
                          <a:spcPts val="0"/>
                        </a:spcAft>
                      </a:pPr>
                      <a:r>
                        <a:rPr lang="en-US" altLang="ja-JP" sz="1400" kern="100" dirty="0">
                          <a:effectLst/>
                        </a:rPr>
                        <a:t>Incidence angle range</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100" dirty="0">
                          <a:effectLst/>
                        </a:rPr>
                        <a:t>28-56 deg.</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100" dirty="0">
                          <a:effectLst/>
                        </a:rPr>
                        <a:t>8-70 deg. </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b="1" dirty="0">
                          <a:effectLst/>
                        </a:rPr>
                        <a:t>8-70 deg.</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69314">
                <a:tc>
                  <a:txBody>
                    <a:bodyPr/>
                    <a:lstStyle/>
                    <a:p>
                      <a:pPr algn="ctr">
                        <a:lnSpc>
                          <a:spcPct val="100000"/>
                        </a:lnSpc>
                        <a:spcAft>
                          <a:spcPts val="0"/>
                        </a:spcAft>
                      </a:pPr>
                      <a:r>
                        <a:rPr lang="en-US" sz="1400" kern="100" dirty="0">
                          <a:effectLst/>
                        </a:rPr>
                        <a:t>NESZ</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en-US" sz="1400" kern="100" dirty="0">
                          <a:effectLst/>
                        </a:rPr>
                        <a:t>&lt; -28</a:t>
                      </a:r>
                      <a:r>
                        <a:rPr lang="en-US" sz="1400" kern="100" baseline="0" dirty="0">
                          <a:effectLst/>
                        </a:rPr>
                        <a:t> dB *</a:t>
                      </a:r>
                      <a:endParaRPr lang="en-US" altLang="ja-JP" sz="1400" kern="100" baseline="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US" altLang="ja-JP" sz="1200" b="0" kern="10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tc>
                <a:tc hMerge="1">
                  <a:txBody>
                    <a:bodyPr/>
                    <a:lstStyle/>
                    <a:p>
                      <a:pPr algn="ctr">
                        <a:lnSpc>
                          <a:spcPct val="100000"/>
                        </a:lnSpc>
                        <a:spcAft>
                          <a:spcPts val="0"/>
                        </a:spcAft>
                      </a:pPr>
                      <a:endParaRPr lang="en-US" altLang="ja-JP" sz="12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tc>
                <a:extLst>
                  <a:ext uri="{0D108BD9-81ED-4DB2-BD59-A6C34878D82A}">
                    <a16:rowId xmlns:a16="http://schemas.microsoft.com/office/drawing/2014/main" xmlns="" val="10009"/>
                  </a:ext>
                </a:extLst>
              </a:tr>
              <a:tr h="469314">
                <a:tc>
                  <a:txBody>
                    <a:bodyPr/>
                    <a:lstStyle/>
                    <a:p>
                      <a:pPr algn="ctr">
                        <a:lnSpc>
                          <a:spcPct val="100000"/>
                        </a:lnSpc>
                        <a:spcAft>
                          <a:spcPts val="0"/>
                        </a:spcAft>
                      </a:pPr>
                      <a:r>
                        <a:rPr lang="en-US" altLang="ja-JP" sz="1400" kern="100" dirty="0">
                          <a:effectLst/>
                        </a:rPr>
                        <a:t>Range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en-US" altLang="ja-JP" sz="1400" dirty="0">
                          <a:effectLst/>
                        </a:rPr>
                        <a:t>&gt; 20 dB *</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US" altLang="ja-JP" sz="120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tc>
                <a:tc hMerge="1">
                  <a:txBody>
                    <a:bodyPr/>
                    <a:lstStyle/>
                    <a:p>
                      <a:pPr algn="ctr">
                        <a:lnSpc>
                          <a:spcPct val="100000"/>
                        </a:lnSpc>
                        <a:spcAft>
                          <a:spcPts val="0"/>
                        </a:spcAft>
                      </a:pPr>
                      <a:endParaRPr lang="en-US" altLang="ja-JP" sz="120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tc>
                <a:extLst>
                  <a:ext uri="{0D108BD9-81ED-4DB2-BD59-A6C34878D82A}">
                    <a16:rowId xmlns:a16="http://schemas.microsoft.com/office/drawing/2014/main" xmlns="" val="10010"/>
                  </a:ext>
                </a:extLst>
              </a:tr>
              <a:tr h="469314">
                <a:tc>
                  <a:txBody>
                    <a:bodyPr/>
                    <a:lstStyle/>
                    <a:p>
                      <a:pPr algn="ctr">
                        <a:lnSpc>
                          <a:spcPct val="100000"/>
                        </a:lnSpc>
                        <a:spcAft>
                          <a:spcPts val="0"/>
                        </a:spcAft>
                      </a:pPr>
                      <a:r>
                        <a:rPr lang="en-US" altLang="ja-JP" sz="1400" kern="100" dirty="0">
                          <a:effectLst/>
                        </a:rPr>
                        <a:t>Azimuth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en-US" sz="1400" kern="100" dirty="0">
                          <a:effectLst/>
                        </a:rPr>
                        <a:t>&gt; 20</a:t>
                      </a:r>
                      <a:r>
                        <a:rPr lang="en-US" sz="1400" kern="100" baseline="0" dirty="0">
                          <a:effectLst/>
                        </a:rPr>
                        <a:t> dB *</a:t>
                      </a:r>
                      <a:endParaRPr lang="en-US" altLang="ja-JP" sz="1400" kern="10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US" altLang="ja-JP" sz="120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tc>
                <a:tc hMerge="1">
                  <a:txBody>
                    <a:bodyPr/>
                    <a:lstStyle/>
                    <a:p>
                      <a:pPr algn="ctr">
                        <a:lnSpc>
                          <a:spcPct val="100000"/>
                        </a:lnSpc>
                        <a:spcAft>
                          <a:spcPts val="0"/>
                        </a:spcAft>
                      </a:pPr>
                      <a:endParaRPr lang="en-US" altLang="ja-JP" sz="120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tc>
                <a:extLst>
                  <a:ext uri="{0D108BD9-81ED-4DB2-BD59-A6C34878D82A}">
                    <a16:rowId xmlns:a16="http://schemas.microsoft.com/office/drawing/2014/main" xmlns="" val="10011"/>
                  </a:ext>
                </a:extLst>
              </a:tr>
            </a:tbl>
          </a:graphicData>
        </a:graphic>
      </p:graphicFrame>
      <p:graphicFrame>
        <p:nvGraphicFramePr>
          <p:cNvPr id="5" name="表 4">
            <a:extLst>
              <a:ext uri="{FF2B5EF4-FFF2-40B4-BE49-F238E27FC236}">
                <a16:creationId xmlns:a16="http://schemas.microsoft.com/office/drawing/2014/main" xmlns="" id="{6B265805-525B-45F6-8EA2-4BB8F1CC3452}"/>
              </a:ext>
            </a:extLst>
          </p:cNvPr>
          <p:cNvGraphicFramePr>
            <a:graphicFrameLocks noGrp="1"/>
          </p:cNvGraphicFramePr>
          <p:nvPr>
            <p:extLst>
              <p:ext uri="{D42A27DB-BD31-4B8C-83A1-F6EECF244321}">
                <p14:modId xmlns:p14="http://schemas.microsoft.com/office/powerpoint/2010/main" val="1598106886"/>
              </p:ext>
            </p:extLst>
          </p:nvPr>
        </p:nvGraphicFramePr>
        <p:xfrm>
          <a:off x="4704004" y="1600201"/>
          <a:ext cx="4363939" cy="4296635"/>
        </p:xfrm>
        <a:graphic>
          <a:graphicData uri="http://schemas.openxmlformats.org/drawingml/2006/table">
            <a:tbl>
              <a:tblPr firstRow="1">
                <a:tableStyleId>{00A15C55-8517-42AA-B614-E9B94910E393}</a:tableStyleId>
              </a:tblPr>
              <a:tblGrid>
                <a:gridCol w="1397191">
                  <a:extLst>
                    <a:ext uri="{9D8B030D-6E8A-4147-A177-3AD203B41FA5}">
                      <a16:colId xmlns:a16="http://schemas.microsoft.com/office/drawing/2014/main" xmlns="" val="20000"/>
                    </a:ext>
                  </a:extLst>
                </a:gridCol>
                <a:gridCol w="2966748">
                  <a:extLst>
                    <a:ext uri="{9D8B030D-6E8A-4147-A177-3AD203B41FA5}">
                      <a16:colId xmlns:a16="http://schemas.microsoft.com/office/drawing/2014/main" xmlns="" val="20003"/>
                    </a:ext>
                  </a:extLst>
                </a:gridCol>
              </a:tblGrid>
              <a:tr h="473324">
                <a:tc>
                  <a:txBody>
                    <a:bodyPr/>
                    <a:lstStyle/>
                    <a:p>
                      <a:pPr algn="ctr">
                        <a:lnSpc>
                          <a:spcPct val="100000"/>
                        </a:lnSpc>
                        <a:spcAft>
                          <a:spcPts val="0"/>
                        </a:spcAft>
                      </a:pPr>
                      <a:r>
                        <a:rPr lang="en-US" altLang="ja-JP" sz="1600" kern="100" dirty="0">
                          <a:effectLst/>
                        </a:rPr>
                        <a:t>Modes</a:t>
                      </a:r>
                      <a:endParaRPr 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dirty="0" err="1">
                          <a:effectLst/>
                        </a:rPr>
                        <a:t>Stripmap</a:t>
                      </a:r>
                      <a:r>
                        <a:rPr lang="ja-JP" altLang="en-US" sz="1600" dirty="0">
                          <a:effectLst/>
                        </a:rPr>
                        <a:t> </a:t>
                      </a:r>
                      <a:r>
                        <a:rPr lang="en-US" altLang="ja-JP" sz="1600" dirty="0">
                          <a:effectLst/>
                        </a:rPr>
                        <a:t>10</a:t>
                      </a:r>
                      <a:r>
                        <a:rPr lang="ja-JP" altLang="en-US" sz="1600" dirty="0">
                          <a:effectLst/>
                        </a:rPr>
                        <a:t> </a:t>
                      </a:r>
                      <a:r>
                        <a:rPr lang="en-US" altLang="ja-JP" sz="1600" dirty="0">
                          <a:effectLst/>
                        </a:rPr>
                        <a:t>m</a:t>
                      </a:r>
                      <a:endParaRPr lang="en-US" alt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73324">
                <a:tc>
                  <a:txBody>
                    <a:bodyPr/>
                    <a:lstStyle/>
                    <a:p>
                      <a:pPr algn="ctr">
                        <a:lnSpc>
                          <a:spcPct val="100000"/>
                        </a:lnSpc>
                        <a:spcAft>
                          <a:spcPts val="0"/>
                        </a:spcAft>
                      </a:pPr>
                      <a:r>
                        <a:rPr lang="en-US" altLang="ja-JP" sz="1400" kern="100" dirty="0">
                          <a:effectLst/>
                        </a:rPr>
                        <a:t>Bandwidth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t>28 MHz</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3324">
                <a:tc>
                  <a:txBody>
                    <a:bodyPr/>
                    <a:lstStyle/>
                    <a:p>
                      <a:pPr algn="ctr">
                        <a:lnSpc>
                          <a:spcPts val="1800"/>
                        </a:lnSpc>
                        <a:spcAft>
                          <a:spcPts val="0"/>
                        </a:spcAft>
                      </a:pPr>
                      <a:r>
                        <a:rPr lang="en-US" altLang="ja-JP" sz="1400" kern="100" dirty="0">
                          <a:effectLst/>
                        </a:rPr>
                        <a:t>Resolution</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t>10</a:t>
                      </a:r>
                      <a:r>
                        <a:rPr kumimoji="1" lang="ja-JP" altLang="en-US" sz="1400" dirty="0"/>
                        <a:t> </a:t>
                      </a:r>
                      <a:r>
                        <a:rPr kumimoji="1" lang="en-US" altLang="ja-JP" sz="1400" dirty="0"/>
                        <a:t>m x</a:t>
                      </a:r>
                      <a:r>
                        <a:rPr kumimoji="1" lang="ja-JP" altLang="en-US" sz="1400" dirty="0"/>
                        <a:t> </a:t>
                      </a:r>
                      <a:r>
                        <a:rPr kumimoji="1" lang="en-US" altLang="ja-JP" sz="1400" dirty="0"/>
                        <a:t>10 m</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73324">
                <a:tc>
                  <a:txBody>
                    <a:bodyPr/>
                    <a:lstStyle/>
                    <a:p>
                      <a:pPr algn="ctr">
                        <a:lnSpc>
                          <a:spcPct val="100000"/>
                        </a:lnSpc>
                        <a:spcAft>
                          <a:spcPts val="0"/>
                        </a:spcAft>
                      </a:pPr>
                      <a:r>
                        <a:rPr lang="en-US" altLang="ja-JP" sz="1400" kern="100" dirty="0">
                          <a:effectLst/>
                        </a:rPr>
                        <a:t>Swath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100" dirty="0">
                          <a:effectLst/>
                        </a:rPr>
                        <a:t>70 km</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73324">
                <a:tc>
                  <a:txBody>
                    <a:bodyPr/>
                    <a:lstStyle/>
                    <a:p>
                      <a:pPr algn="ctr">
                        <a:lnSpc>
                          <a:spcPct val="100000"/>
                        </a:lnSpc>
                        <a:spcAft>
                          <a:spcPts val="0"/>
                        </a:spcAft>
                      </a:pPr>
                      <a:r>
                        <a:rPr lang="en-US" altLang="ja-JP" sz="1400" kern="100" dirty="0">
                          <a:effectLst/>
                        </a:rPr>
                        <a:t>Polarization</a:t>
                      </a:r>
                    </a:p>
                    <a:p>
                      <a:pPr algn="ctr">
                        <a:lnSpc>
                          <a:spcPct val="100000"/>
                        </a:lnSpc>
                        <a:spcAft>
                          <a:spcPts val="0"/>
                        </a:spcAft>
                      </a:pPr>
                      <a:r>
                        <a:rPr lang="en-US" altLang="ja-JP" sz="1400" b="0" kern="100" dirty="0">
                          <a:solidFill>
                            <a:schemeClr val="tx1"/>
                          </a:solidFill>
                          <a:effectLst/>
                          <a:latin typeface="Arial" panose="020B0604020202020204" pitchFamily="34" charset="0"/>
                          <a:ea typeface="+mn-ea"/>
                          <a:cs typeface="Arial" panose="020B0604020202020204" pitchFamily="34" charset="0"/>
                        </a:rPr>
                        <a:t>(H/V linear)</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kern="100" dirty="0">
                          <a:effectLst/>
                        </a:rPr>
                        <a:t>1, 2, 4</a:t>
                      </a:r>
                      <a:endParaRPr lang="en-US" altLang="ja-JP" sz="1400" b="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10043">
                <a:tc>
                  <a:txBody>
                    <a:bodyPr/>
                    <a:lstStyle/>
                    <a:p>
                      <a:pPr algn="ctr">
                        <a:lnSpc>
                          <a:spcPct val="100000"/>
                        </a:lnSpc>
                        <a:spcAft>
                          <a:spcPts val="0"/>
                        </a:spcAft>
                      </a:pPr>
                      <a:r>
                        <a:rPr lang="en-US" altLang="ja-JP" sz="1400" kern="100" dirty="0">
                          <a:effectLst/>
                        </a:rPr>
                        <a:t>Incidence angle range</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b="0" dirty="0">
                          <a:effectLst/>
                        </a:rPr>
                        <a:t>8-70 deg.</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73324">
                <a:tc>
                  <a:txBody>
                    <a:bodyPr/>
                    <a:lstStyle/>
                    <a:p>
                      <a:pPr algn="ctr">
                        <a:lnSpc>
                          <a:spcPct val="100000"/>
                        </a:lnSpc>
                        <a:spcAft>
                          <a:spcPts val="0"/>
                        </a:spcAft>
                      </a:pPr>
                      <a:r>
                        <a:rPr lang="en-US" sz="1400" kern="100" dirty="0">
                          <a:effectLst/>
                        </a:rPr>
                        <a:t>NESZ</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rPr>
                        <a:t>&lt; -26</a:t>
                      </a:r>
                      <a:r>
                        <a:rPr lang="en-US" sz="1400" kern="100" baseline="0" dirty="0">
                          <a:effectLst/>
                        </a:rPr>
                        <a:t> dB *</a:t>
                      </a:r>
                      <a:endParaRPr lang="en-US" altLang="ja-JP" sz="1400" kern="100" baseline="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73324">
                <a:tc>
                  <a:txBody>
                    <a:bodyPr/>
                    <a:lstStyle/>
                    <a:p>
                      <a:pPr algn="ctr">
                        <a:lnSpc>
                          <a:spcPct val="100000"/>
                        </a:lnSpc>
                        <a:spcAft>
                          <a:spcPts val="0"/>
                        </a:spcAft>
                      </a:pPr>
                      <a:r>
                        <a:rPr lang="en-US" altLang="ja-JP" sz="1400" kern="100" dirty="0">
                          <a:effectLst/>
                        </a:rPr>
                        <a:t>Range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dirty="0">
                          <a:effectLst/>
                        </a:rPr>
                        <a:t>&gt; 20 dB *</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73324">
                <a:tc>
                  <a:txBody>
                    <a:bodyPr/>
                    <a:lstStyle/>
                    <a:p>
                      <a:pPr algn="ctr">
                        <a:lnSpc>
                          <a:spcPct val="100000"/>
                        </a:lnSpc>
                        <a:spcAft>
                          <a:spcPts val="0"/>
                        </a:spcAft>
                      </a:pPr>
                      <a:r>
                        <a:rPr lang="en-US" altLang="ja-JP" sz="1400" kern="100" dirty="0">
                          <a:effectLst/>
                        </a:rPr>
                        <a:t>Azimuth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rPr>
                        <a:t>&gt; 20</a:t>
                      </a:r>
                      <a:r>
                        <a:rPr lang="en-US" sz="1400" kern="100" baseline="0" dirty="0">
                          <a:effectLst/>
                        </a:rPr>
                        <a:t> dB *</a:t>
                      </a:r>
                      <a:endParaRPr lang="en-US" altLang="ja-JP" sz="1400" kern="10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テキスト ボックス 1">
            <a:extLst>
              <a:ext uri="{FF2B5EF4-FFF2-40B4-BE49-F238E27FC236}">
                <a16:creationId xmlns:a16="http://schemas.microsoft.com/office/drawing/2014/main" xmlns="" id="{6A19426D-7215-42A7-A22B-BD1F38B74E56}"/>
              </a:ext>
            </a:extLst>
          </p:cNvPr>
          <p:cNvSpPr txBox="1"/>
          <p:nvPr/>
        </p:nvSpPr>
        <p:spPr>
          <a:xfrm>
            <a:off x="5524764" y="1163783"/>
            <a:ext cx="2722418" cy="369332"/>
          </a:xfrm>
          <a:prstGeom prst="rect">
            <a:avLst/>
          </a:prstGeom>
          <a:noFill/>
        </p:spPr>
        <p:txBody>
          <a:bodyPr wrap="square" rtlCol="0">
            <a:spAutoFit/>
          </a:bodyPr>
          <a:lstStyle/>
          <a:p>
            <a:pPr algn="ctr"/>
            <a:r>
              <a:rPr kumimoji="1" lang="en-US" altLang="ja-JP" b="1" dirty="0"/>
              <a:t>ALOS-2</a:t>
            </a:r>
            <a:endParaRPr kumimoji="1" lang="ja-JP" altLang="en-US" b="1" dirty="0"/>
          </a:p>
        </p:txBody>
      </p:sp>
      <p:sp>
        <p:nvSpPr>
          <p:cNvPr id="7" name="テキスト ボックス 6">
            <a:extLst>
              <a:ext uri="{FF2B5EF4-FFF2-40B4-BE49-F238E27FC236}">
                <a16:creationId xmlns:a16="http://schemas.microsoft.com/office/drawing/2014/main" xmlns="" id="{5BD5D5C8-65C8-4B6B-97C2-CE84FF9EA2FD}"/>
              </a:ext>
            </a:extLst>
          </p:cNvPr>
          <p:cNvSpPr txBox="1"/>
          <p:nvPr/>
        </p:nvSpPr>
        <p:spPr>
          <a:xfrm>
            <a:off x="1203878" y="1163783"/>
            <a:ext cx="2722418" cy="369332"/>
          </a:xfrm>
          <a:prstGeom prst="rect">
            <a:avLst/>
          </a:prstGeom>
          <a:noFill/>
        </p:spPr>
        <p:txBody>
          <a:bodyPr wrap="square" rtlCol="0">
            <a:spAutoFit/>
          </a:bodyPr>
          <a:lstStyle/>
          <a:p>
            <a:pPr algn="ctr"/>
            <a:r>
              <a:rPr kumimoji="1" lang="en-US" altLang="ja-JP" b="1" dirty="0"/>
              <a:t>ALOS-4</a:t>
            </a:r>
            <a:endParaRPr kumimoji="1" lang="ja-JP" altLang="en-US" b="1" dirty="0"/>
          </a:p>
        </p:txBody>
      </p:sp>
      <p:sp>
        <p:nvSpPr>
          <p:cNvPr id="3" name="テキスト ボックス 2">
            <a:extLst>
              <a:ext uri="{FF2B5EF4-FFF2-40B4-BE49-F238E27FC236}">
                <a16:creationId xmlns:a16="http://schemas.microsoft.com/office/drawing/2014/main" xmlns="" id="{979061C3-7151-4126-99BC-6BF889FE34CF}"/>
              </a:ext>
            </a:extLst>
          </p:cNvPr>
          <p:cNvSpPr txBox="1"/>
          <p:nvPr/>
        </p:nvSpPr>
        <p:spPr>
          <a:xfrm>
            <a:off x="151054" y="5957316"/>
            <a:ext cx="7610955" cy="338554"/>
          </a:xfrm>
          <a:prstGeom prst="rect">
            <a:avLst/>
          </a:prstGeom>
          <a:noFill/>
        </p:spPr>
        <p:txBody>
          <a:bodyPr wrap="square" rtlCol="0">
            <a:spAutoFit/>
          </a:bodyPr>
          <a:lstStyle/>
          <a:p>
            <a:r>
              <a:rPr kumimoji="1" lang="en-US" altLang="ja-JP" sz="1600" dirty="0"/>
              <a:t>* specifications for incidence angle 28.5-42.5 deg. </a:t>
            </a:r>
            <a:endParaRPr kumimoji="1" lang="ja-JP" altLang="en-US" sz="1600" dirty="0"/>
          </a:p>
        </p:txBody>
      </p:sp>
      <p:sp>
        <p:nvSpPr>
          <p:cNvPr id="10" name="テキスト ボックス 9">
            <a:extLst>
              <a:ext uri="{FF2B5EF4-FFF2-40B4-BE49-F238E27FC236}">
                <a16:creationId xmlns:a16="http://schemas.microsoft.com/office/drawing/2014/main" xmlns="" id="{389E9E75-0796-4CA8-A95B-815D9CFCF9E5}"/>
              </a:ext>
            </a:extLst>
          </p:cNvPr>
          <p:cNvSpPr txBox="1"/>
          <p:nvPr/>
        </p:nvSpPr>
        <p:spPr>
          <a:xfrm>
            <a:off x="961160" y="281210"/>
            <a:ext cx="7286022" cy="461665"/>
          </a:xfrm>
          <a:prstGeom prst="rect">
            <a:avLst/>
          </a:prstGeom>
          <a:noFill/>
        </p:spPr>
        <p:txBody>
          <a:bodyPr wrap="square" rtlCol="0">
            <a:spAutoFit/>
          </a:bodyPr>
          <a:lstStyle/>
          <a:p>
            <a:pPr algn="ctr"/>
            <a:r>
              <a:rPr kumimoji="1" lang="en-US" altLang="ja-JP" sz="2400" b="1" u="sng" dirty="0" err="1">
                <a:solidFill>
                  <a:srgbClr val="002060"/>
                </a:solidFill>
              </a:rPr>
              <a:t>Stripmap</a:t>
            </a:r>
            <a:r>
              <a:rPr kumimoji="1" lang="en-US" altLang="ja-JP" sz="2400" b="1" u="sng" dirty="0">
                <a:solidFill>
                  <a:srgbClr val="002060"/>
                </a:solidFill>
              </a:rPr>
              <a:t> 10 m mode</a:t>
            </a:r>
            <a:endParaRPr kumimoji="1" lang="ja-JP" altLang="en-US" sz="2400" b="1" u="sng" dirty="0">
              <a:solidFill>
                <a:srgbClr val="002060"/>
              </a:solidFill>
            </a:endParaRPr>
          </a:p>
        </p:txBody>
      </p:sp>
    </p:spTree>
    <p:extLst>
      <p:ext uri="{BB962C8B-B14F-4D97-AF65-F5344CB8AC3E}">
        <p14:creationId xmlns:p14="http://schemas.microsoft.com/office/powerpoint/2010/main" val="1032631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1E4B3A2-4DC2-4AA0-B35E-D69FF7FDC79C}" type="slidenum">
              <a:rPr lang="en-US" altLang="ja-JP" smtClean="0">
                <a:solidFill>
                  <a:srgbClr val="000000"/>
                </a:solidFill>
              </a:rPr>
              <a:pPr>
                <a:defRPr/>
              </a:pPr>
              <a:t>7</a:t>
            </a:fld>
            <a:endParaRPr lang="ja-JP" altLang="en-US" dirty="0">
              <a:solidFill>
                <a:srgbClr val="000000"/>
              </a:solidFill>
            </a:endParaRPr>
          </a:p>
        </p:txBody>
      </p:sp>
      <p:graphicFrame>
        <p:nvGraphicFramePr>
          <p:cNvPr id="8" name="表 7"/>
          <p:cNvGraphicFramePr>
            <a:graphicFrameLocks noGrp="1"/>
          </p:cNvGraphicFramePr>
          <p:nvPr>
            <p:extLst/>
          </p:nvPr>
        </p:nvGraphicFramePr>
        <p:xfrm>
          <a:off x="151054" y="1600201"/>
          <a:ext cx="4363939" cy="3777095"/>
        </p:xfrm>
        <a:graphic>
          <a:graphicData uri="http://schemas.openxmlformats.org/drawingml/2006/table">
            <a:tbl>
              <a:tblPr firstRow="1">
                <a:tableStyleId>{5C22544A-7EE6-4342-B048-85BDC9FD1C3A}</a:tableStyleId>
              </a:tblPr>
              <a:tblGrid>
                <a:gridCol w="1397191">
                  <a:extLst>
                    <a:ext uri="{9D8B030D-6E8A-4147-A177-3AD203B41FA5}">
                      <a16:colId xmlns:a16="http://schemas.microsoft.com/office/drawing/2014/main" xmlns="" val="20000"/>
                    </a:ext>
                  </a:extLst>
                </a:gridCol>
                <a:gridCol w="2966748">
                  <a:extLst>
                    <a:ext uri="{9D8B030D-6E8A-4147-A177-3AD203B41FA5}">
                      <a16:colId xmlns:a16="http://schemas.microsoft.com/office/drawing/2014/main" xmlns="" val="20003"/>
                    </a:ext>
                  </a:extLst>
                </a:gridCol>
              </a:tblGrid>
              <a:tr h="412565">
                <a:tc>
                  <a:txBody>
                    <a:bodyPr/>
                    <a:lstStyle/>
                    <a:p>
                      <a:pPr algn="ctr">
                        <a:lnSpc>
                          <a:spcPct val="100000"/>
                        </a:lnSpc>
                        <a:spcAft>
                          <a:spcPts val="0"/>
                        </a:spcAft>
                      </a:pPr>
                      <a:r>
                        <a:rPr lang="en-US" altLang="ja-JP" sz="1600" kern="100" dirty="0">
                          <a:effectLst/>
                        </a:rPr>
                        <a:t>Modes</a:t>
                      </a:r>
                      <a:endParaRPr 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dirty="0" err="1">
                          <a:effectLst/>
                        </a:rPr>
                        <a:t>ScanSAR</a:t>
                      </a:r>
                      <a:endParaRPr lang="en-US" alt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2565">
                <a:tc>
                  <a:txBody>
                    <a:bodyPr/>
                    <a:lstStyle/>
                    <a:p>
                      <a:pPr algn="ctr">
                        <a:lnSpc>
                          <a:spcPct val="100000"/>
                        </a:lnSpc>
                        <a:spcAft>
                          <a:spcPts val="0"/>
                        </a:spcAft>
                      </a:pPr>
                      <a:r>
                        <a:rPr lang="en-US" altLang="ja-JP" sz="1400" kern="100" dirty="0">
                          <a:effectLst/>
                        </a:rPr>
                        <a:t>Bandwidth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t>28 MHz</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2565">
                <a:tc>
                  <a:txBody>
                    <a:bodyPr/>
                    <a:lstStyle/>
                    <a:p>
                      <a:pPr algn="ctr">
                        <a:lnSpc>
                          <a:spcPts val="1800"/>
                        </a:lnSpc>
                        <a:spcAft>
                          <a:spcPts val="0"/>
                        </a:spcAft>
                      </a:pPr>
                      <a:r>
                        <a:rPr lang="en-US" altLang="ja-JP" sz="1400" kern="100" dirty="0">
                          <a:effectLst/>
                        </a:rPr>
                        <a:t>Resolution</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t>25</a:t>
                      </a:r>
                      <a:r>
                        <a:rPr kumimoji="1" lang="ja-JP" altLang="en-US" sz="1400" dirty="0"/>
                        <a:t> </a:t>
                      </a:r>
                      <a:r>
                        <a:rPr kumimoji="1" lang="en-US" altLang="ja-JP" sz="1400" dirty="0"/>
                        <a:t>m x</a:t>
                      </a:r>
                      <a:r>
                        <a:rPr kumimoji="1" lang="ja-JP" altLang="en-US" sz="1400" dirty="0"/>
                        <a:t> </a:t>
                      </a:r>
                      <a:r>
                        <a:rPr kumimoji="1" lang="en-US" altLang="ja-JP" sz="1400" dirty="0"/>
                        <a:t>25 m</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2565">
                <a:tc>
                  <a:txBody>
                    <a:bodyPr/>
                    <a:lstStyle/>
                    <a:p>
                      <a:pPr algn="ctr">
                        <a:lnSpc>
                          <a:spcPct val="100000"/>
                        </a:lnSpc>
                        <a:spcAft>
                          <a:spcPts val="0"/>
                        </a:spcAft>
                      </a:pPr>
                      <a:r>
                        <a:rPr lang="en-US" altLang="ja-JP" sz="1400" kern="100" dirty="0">
                          <a:effectLst/>
                        </a:rPr>
                        <a:t>Swath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100" dirty="0">
                          <a:effectLst/>
                        </a:rPr>
                        <a:t>700 </a:t>
                      </a:r>
                      <a:r>
                        <a:rPr lang="en-US" sz="1400" b="1" kern="100" baseline="0" dirty="0">
                          <a:effectLst/>
                        </a:rPr>
                        <a:t>km (4 scans)</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44570">
                <a:tc>
                  <a:txBody>
                    <a:bodyPr/>
                    <a:lstStyle/>
                    <a:p>
                      <a:pPr algn="ctr">
                        <a:lnSpc>
                          <a:spcPct val="100000"/>
                        </a:lnSpc>
                        <a:spcAft>
                          <a:spcPts val="0"/>
                        </a:spcAft>
                      </a:pPr>
                      <a:r>
                        <a:rPr lang="en-US" altLang="ja-JP" sz="1400" kern="100" dirty="0">
                          <a:effectLst/>
                        </a:rPr>
                        <a:t>Polarization</a:t>
                      </a:r>
                    </a:p>
                    <a:p>
                      <a:pPr algn="ctr">
                        <a:lnSpc>
                          <a:spcPct val="100000"/>
                        </a:lnSpc>
                        <a:spcAft>
                          <a:spcPts val="0"/>
                        </a:spcAft>
                      </a:pPr>
                      <a:r>
                        <a:rPr lang="en-US" altLang="ja-JP" sz="1400" b="0" kern="100" dirty="0">
                          <a:solidFill>
                            <a:schemeClr val="tx1"/>
                          </a:solidFill>
                          <a:effectLst/>
                          <a:latin typeface="Arial" panose="020B0604020202020204" pitchFamily="34" charset="0"/>
                          <a:ea typeface="+mn-ea"/>
                          <a:cs typeface="Arial" panose="020B0604020202020204" pitchFamily="34" charset="0"/>
                        </a:rPr>
                        <a:t>(H/V linear)</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kern="100" dirty="0">
                          <a:effectLst/>
                        </a:rPr>
                        <a:t>1,</a:t>
                      </a:r>
                      <a:r>
                        <a:rPr lang="en-US" sz="1400" b="0" kern="100" baseline="0" dirty="0">
                          <a:effectLst/>
                        </a:rPr>
                        <a:t> </a:t>
                      </a:r>
                      <a:r>
                        <a:rPr lang="en-US" sz="1400" b="0" kern="100" dirty="0">
                          <a:effectLst/>
                        </a:rPr>
                        <a:t>2</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44570">
                <a:tc>
                  <a:txBody>
                    <a:bodyPr/>
                    <a:lstStyle/>
                    <a:p>
                      <a:pPr algn="ctr">
                        <a:lnSpc>
                          <a:spcPct val="100000"/>
                        </a:lnSpc>
                        <a:spcAft>
                          <a:spcPts val="0"/>
                        </a:spcAft>
                      </a:pPr>
                      <a:r>
                        <a:rPr lang="en-US" altLang="ja-JP" sz="1400" kern="100" dirty="0">
                          <a:effectLst/>
                        </a:rPr>
                        <a:t>Incidence angle range</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b="0" dirty="0">
                          <a:solidFill>
                            <a:schemeClr val="tx1"/>
                          </a:solidFill>
                          <a:effectLst/>
                          <a:latin typeface="Arial" panose="020B0604020202020204" pitchFamily="34" charset="0"/>
                          <a:ea typeface="+mn-ea"/>
                          <a:cs typeface="Arial" panose="020B0604020202020204" pitchFamily="34" charset="0"/>
                        </a:rPr>
                        <a:t>8-70 deg.</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12565">
                <a:tc>
                  <a:txBody>
                    <a:bodyPr/>
                    <a:lstStyle/>
                    <a:p>
                      <a:pPr algn="ctr">
                        <a:lnSpc>
                          <a:spcPct val="100000"/>
                        </a:lnSpc>
                        <a:spcAft>
                          <a:spcPts val="0"/>
                        </a:spcAft>
                      </a:pPr>
                      <a:r>
                        <a:rPr lang="en-US" sz="1400" kern="100" dirty="0">
                          <a:effectLst/>
                        </a:rPr>
                        <a:t>NESZ</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rPr>
                        <a:t>&lt; -20</a:t>
                      </a:r>
                      <a:r>
                        <a:rPr lang="en-US" sz="1400" kern="100" baseline="0" dirty="0">
                          <a:effectLst/>
                        </a:rPr>
                        <a:t> dB *</a:t>
                      </a:r>
                      <a:endParaRPr lang="en-US" altLang="ja-JP" sz="1400" kern="100" baseline="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12565">
                <a:tc>
                  <a:txBody>
                    <a:bodyPr/>
                    <a:lstStyle/>
                    <a:p>
                      <a:pPr algn="ctr">
                        <a:lnSpc>
                          <a:spcPct val="100000"/>
                        </a:lnSpc>
                        <a:spcAft>
                          <a:spcPts val="0"/>
                        </a:spcAft>
                      </a:pPr>
                      <a:r>
                        <a:rPr lang="en-US" altLang="ja-JP" sz="1400" kern="100" dirty="0">
                          <a:effectLst/>
                        </a:rPr>
                        <a:t>Range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dirty="0">
                          <a:effectLst/>
                        </a:rPr>
                        <a:t>&gt; 15 dB *</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12565">
                <a:tc>
                  <a:txBody>
                    <a:bodyPr/>
                    <a:lstStyle/>
                    <a:p>
                      <a:pPr algn="ctr">
                        <a:lnSpc>
                          <a:spcPct val="100000"/>
                        </a:lnSpc>
                        <a:spcAft>
                          <a:spcPts val="0"/>
                        </a:spcAft>
                      </a:pPr>
                      <a:r>
                        <a:rPr lang="en-US" altLang="ja-JP" sz="1400" kern="100" dirty="0">
                          <a:effectLst/>
                        </a:rPr>
                        <a:t>Azimuth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rPr>
                        <a:t>&gt; 15</a:t>
                      </a:r>
                      <a:r>
                        <a:rPr lang="en-US" sz="1400" kern="100" baseline="0" dirty="0">
                          <a:effectLst/>
                        </a:rPr>
                        <a:t> dB *</a:t>
                      </a:r>
                      <a:endParaRPr lang="en-US" altLang="ja-JP" sz="1400" kern="10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5" name="表 4">
            <a:extLst>
              <a:ext uri="{FF2B5EF4-FFF2-40B4-BE49-F238E27FC236}">
                <a16:creationId xmlns:a16="http://schemas.microsoft.com/office/drawing/2014/main" xmlns="" id="{6B265805-525B-45F6-8EA2-4BB8F1CC3452}"/>
              </a:ext>
            </a:extLst>
          </p:cNvPr>
          <p:cNvGraphicFramePr>
            <a:graphicFrameLocks noGrp="1"/>
          </p:cNvGraphicFramePr>
          <p:nvPr>
            <p:extLst/>
          </p:nvPr>
        </p:nvGraphicFramePr>
        <p:xfrm>
          <a:off x="4704004" y="1600202"/>
          <a:ext cx="4363939" cy="3787725"/>
        </p:xfrm>
        <a:graphic>
          <a:graphicData uri="http://schemas.openxmlformats.org/drawingml/2006/table">
            <a:tbl>
              <a:tblPr firstRow="1">
                <a:tableStyleId>{00A15C55-8517-42AA-B614-E9B94910E393}</a:tableStyleId>
              </a:tblPr>
              <a:tblGrid>
                <a:gridCol w="1397191">
                  <a:extLst>
                    <a:ext uri="{9D8B030D-6E8A-4147-A177-3AD203B41FA5}">
                      <a16:colId xmlns:a16="http://schemas.microsoft.com/office/drawing/2014/main" xmlns="" val="20000"/>
                    </a:ext>
                  </a:extLst>
                </a:gridCol>
                <a:gridCol w="2966748">
                  <a:extLst>
                    <a:ext uri="{9D8B030D-6E8A-4147-A177-3AD203B41FA5}">
                      <a16:colId xmlns:a16="http://schemas.microsoft.com/office/drawing/2014/main" xmlns="" val="20003"/>
                    </a:ext>
                  </a:extLst>
                </a:gridCol>
              </a:tblGrid>
              <a:tr h="416091">
                <a:tc>
                  <a:txBody>
                    <a:bodyPr/>
                    <a:lstStyle/>
                    <a:p>
                      <a:pPr algn="ctr">
                        <a:lnSpc>
                          <a:spcPct val="100000"/>
                        </a:lnSpc>
                        <a:spcAft>
                          <a:spcPts val="0"/>
                        </a:spcAft>
                      </a:pPr>
                      <a:r>
                        <a:rPr lang="en-US" altLang="ja-JP" sz="1600" kern="100" dirty="0">
                          <a:effectLst/>
                        </a:rPr>
                        <a:t>Modes</a:t>
                      </a:r>
                      <a:endParaRPr 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dirty="0" err="1">
                          <a:effectLst/>
                        </a:rPr>
                        <a:t>ScanSAR</a:t>
                      </a:r>
                      <a:endParaRPr lang="en-US" altLang="ja-JP" sz="16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6091">
                <a:tc>
                  <a:txBody>
                    <a:bodyPr/>
                    <a:lstStyle/>
                    <a:p>
                      <a:pPr algn="ctr">
                        <a:lnSpc>
                          <a:spcPct val="100000"/>
                        </a:lnSpc>
                        <a:spcAft>
                          <a:spcPts val="0"/>
                        </a:spcAft>
                      </a:pPr>
                      <a:r>
                        <a:rPr lang="en-US" altLang="ja-JP" sz="1400" kern="100" dirty="0">
                          <a:effectLst/>
                        </a:rPr>
                        <a:t>Bandwidth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t>14 or 28 MHz</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6091">
                <a:tc>
                  <a:txBody>
                    <a:bodyPr/>
                    <a:lstStyle/>
                    <a:p>
                      <a:pPr algn="ctr">
                        <a:lnSpc>
                          <a:spcPts val="1800"/>
                        </a:lnSpc>
                        <a:spcAft>
                          <a:spcPts val="0"/>
                        </a:spcAft>
                      </a:pPr>
                      <a:r>
                        <a:rPr lang="en-US" altLang="ja-JP" sz="1400" kern="100" dirty="0">
                          <a:effectLst/>
                        </a:rPr>
                        <a:t>Resolution</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t>100</a:t>
                      </a:r>
                      <a:r>
                        <a:rPr kumimoji="1" lang="ja-JP" altLang="en-US" sz="1400" dirty="0"/>
                        <a:t> </a:t>
                      </a:r>
                      <a:r>
                        <a:rPr kumimoji="1" lang="en-US" altLang="ja-JP" sz="1400" dirty="0"/>
                        <a:t>m x</a:t>
                      </a:r>
                      <a:r>
                        <a:rPr kumimoji="1" lang="ja-JP" altLang="en-US" sz="1400" dirty="0"/>
                        <a:t> </a:t>
                      </a:r>
                      <a:r>
                        <a:rPr kumimoji="1" lang="en-US" altLang="ja-JP" sz="1400" dirty="0"/>
                        <a:t>100 m (multi-looked)</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6091">
                <a:tc>
                  <a:txBody>
                    <a:bodyPr/>
                    <a:lstStyle/>
                    <a:p>
                      <a:pPr algn="ctr">
                        <a:lnSpc>
                          <a:spcPct val="100000"/>
                        </a:lnSpc>
                        <a:spcAft>
                          <a:spcPts val="0"/>
                        </a:spcAft>
                      </a:pPr>
                      <a:r>
                        <a:rPr lang="en-US" altLang="ja-JP" sz="1400" kern="100" dirty="0">
                          <a:effectLst/>
                        </a:rPr>
                        <a:t>Swath</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100" dirty="0">
                          <a:effectLst/>
                        </a:rPr>
                        <a:t>350 or 490 km (5 or 7 scans)</a:t>
                      </a:r>
                      <a:endParaRPr lang="ja-JP" sz="1400" b="1"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16091">
                <a:tc>
                  <a:txBody>
                    <a:bodyPr/>
                    <a:lstStyle/>
                    <a:p>
                      <a:pPr algn="ctr">
                        <a:lnSpc>
                          <a:spcPct val="100000"/>
                        </a:lnSpc>
                        <a:spcAft>
                          <a:spcPts val="0"/>
                        </a:spcAft>
                      </a:pPr>
                      <a:r>
                        <a:rPr lang="en-US" altLang="ja-JP" sz="1400" kern="100" dirty="0">
                          <a:effectLst/>
                        </a:rPr>
                        <a:t>Polarization</a:t>
                      </a:r>
                    </a:p>
                    <a:p>
                      <a:pPr algn="ctr">
                        <a:lnSpc>
                          <a:spcPct val="100000"/>
                        </a:lnSpc>
                        <a:spcAft>
                          <a:spcPts val="0"/>
                        </a:spcAft>
                      </a:pPr>
                      <a:r>
                        <a:rPr lang="en-US" altLang="ja-JP" sz="1400" b="0" kern="100" dirty="0">
                          <a:solidFill>
                            <a:schemeClr val="tx1"/>
                          </a:solidFill>
                          <a:effectLst/>
                          <a:latin typeface="Arial" panose="020B0604020202020204" pitchFamily="34" charset="0"/>
                          <a:ea typeface="+mn-ea"/>
                          <a:cs typeface="Arial" panose="020B0604020202020204" pitchFamily="34" charset="0"/>
                        </a:rPr>
                        <a:t>(H/V linear)</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kern="100" dirty="0">
                          <a:effectLst/>
                        </a:rPr>
                        <a:t>1, 2</a:t>
                      </a:r>
                      <a:endParaRPr lang="en-US" altLang="ja-JP" sz="1400" b="0" dirty="0">
                        <a:effectLst/>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48369">
                <a:tc>
                  <a:txBody>
                    <a:bodyPr/>
                    <a:lstStyle/>
                    <a:p>
                      <a:pPr algn="ctr">
                        <a:lnSpc>
                          <a:spcPct val="100000"/>
                        </a:lnSpc>
                        <a:spcAft>
                          <a:spcPts val="0"/>
                        </a:spcAft>
                      </a:pPr>
                      <a:r>
                        <a:rPr lang="en-US" altLang="ja-JP" sz="1400" kern="100" dirty="0">
                          <a:effectLst/>
                        </a:rPr>
                        <a:t>Incidence angle range</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b="0" dirty="0">
                          <a:effectLst/>
                        </a:rPr>
                        <a:t>8-70 deg.</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16091">
                <a:tc>
                  <a:txBody>
                    <a:bodyPr/>
                    <a:lstStyle/>
                    <a:p>
                      <a:pPr algn="ctr">
                        <a:lnSpc>
                          <a:spcPct val="100000"/>
                        </a:lnSpc>
                        <a:spcAft>
                          <a:spcPts val="0"/>
                        </a:spcAft>
                      </a:pPr>
                      <a:r>
                        <a:rPr lang="en-US" sz="1400" kern="100" dirty="0">
                          <a:effectLst/>
                        </a:rPr>
                        <a:t>NESZ</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baseline="0" dirty="0">
                          <a:effectLst/>
                        </a:rPr>
                        <a:t>---</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16091">
                <a:tc>
                  <a:txBody>
                    <a:bodyPr/>
                    <a:lstStyle/>
                    <a:p>
                      <a:pPr algn="ctr">
                        <a:lnSpc>
                          <a:spcPct val="100000"/>
                        </a:lnSpc>
                        <a:spcAft>
                          <a:spcPts val="0"/>
                        </a:spcAft>
                      </a:pPr>
                      <a:r>
                        <a:rPr lang="en-US" altLang="ja-JP" sz="1400" kern="100" dirty="0">
                          <a:effectLst/>
                        </a:rPr>
                        <a:t>Range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dirty="0">
                          <a:effectLst/>
                        </a:rPr>
                        <a:t>---</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16091">
                <a:tc>
                  <a:txBody>
                    <a:bodyPr/>
                    <a:lstStyle/>
                    <a:p>
                      <a:pPr algn="ctr">
                        <a:lnSpc>
                          <a:spcPct val="100000"/>
                        </a:lnSpc>
                        <a:spcAft>
                          <a:spcPts val="0"/>
                        </a:spcAft>
                      </a:pPr>
                      <a:r>
                        <a:rPr lang="en-US" altLang="ja-JP" sz="1400" kern="100" dirty="0">
                          <a:effectLst/>
                        </a:rPr>
                        <a:t>Azimuth S/A</a:t>
                      </a:r>
                      <a:endParaRPr lang="ja-JP" sz="1400" b="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rPr>
                        <a:t>---</a:t>
                      </a:r>
                    </a:p>
                  </a:txBody>
                  <a:tcPr marL="61565" marR="61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テキスト ボックス 1">
            <a:extLst>
              <a:ext uri="{FF2B5EF4-FFF2-40B4-BE49-F238E27FC236}">
                <a16:creationId xmlns:a16="http://schemas.microsoft.com/office/drawing/2014/main" xmlns="" id="{6A19426D-7215-42A7-A22B-BD1F38B74E56}"/>
              </a:ext>
            </a:extLst>
          </p:cNvPr>
          <p:cNvSpPr txBox="1"/>
          <p:nvPr/>
        </p:nvSpPr>
        <p:spPr>
          <a:xfrm>
            <a:off x="5524764" y="1163783"/>
            <a:ext cx="2722418" cy="369332"/>
          </a:xfrm>
          <a:prstGeom prst="rect">
            <a:avLst/>
          </a:prstGeom>
          <a:noFill/>
        </p:spPr>
        <p:txBody>
          <a:bodyPr wrap="square" rtlCol="0">
            <a:spAutoFit/>
          </a:bodyPr>
          <a:lstStyle/>
          <a:p>
            <a:pPr algn="ctr"/>
            <a:r>
              <a:rPr kumimoji="1" lang="en-US" altLang="ja-JP" b="1" dirty="0"/>
              <a:t>ALOS-2</a:t>
            </a:r>
            <a:endParaRPr kumimoji="1" lang="ja-JP" altLang="en-US" b="1" dirty="0"/>
          </a:p>
        </p:txBody>
      </p:sp>
      <p:sp>
        <p:nvSpPr>
          <p:cNvPr id="7" name="テキスト ボックス 6">
            <a:extLst>
              <a:ext uri="{FF2B5EF4-FFF2-40B4-BE49-F238E27FC236}">
                <a16:creationId xmlns:a16="http://schemas.microsoft.com/office/drawing/2014/main" xmlns="" id="{5BD5D5C8-65C8-4B6B-97C2-CE84FF9EA2FD}"/>
              </a:ext>
            </a:extLst>
          </p:cNvPr>
          <p:cNvSpPr txBox="1"/>
          <p:nvPr/>
        </p:nvSpPr>
        <p:spPr>
          <a:xfrm>
            <a:off x="1203878" y="1163783"/>
            <a:ext cx="2722418" cy="369332"/>
          </a:xfrm>
          <a:prstGeom prst="rect">
            <a:avLst/>
          </a:prstGeom>
          <a:noFill/>
        </p:spPr>
        <p:txBody>
          <a:bodyPr wrap="square" rtlCol="0">
            <a:spAutoFit/>
          </a:bodyPr>
          <a:lstStyle/>
          <a:p>
            <a:pPr algn="ctr"/>
            <a:r>
              <a:rPr kumimoji="1" lang="en-US" altLang="ja-JP" b="1" dirty="0"/>
              <a:t>ALOS-4</a:t>
            </a:r>
            <a:endParaRPr kumimoji="1" lang="ja-JP" altLang="en-US" b="1" dirty="0"/>
          </a:p>
        </p:txBody>
      </p:sp>
      <p:sp>
        <p:nvSpPr>
          <p:cNvPr id="3" name="テキスト ボックス 2">
            <a:extLst>
              <a:ext uri="{FF2B5EF4-FFF2-40B4-BE49-F238E27FC236}">
                <a16:creationId xmlns:a16="http://schemas.microsoft.com/office/drawing/2014/main" xmlns="" id="{979061C3-7151-4126-99BC-6BF889FE34CF}"/>
              </a:ext>
            </a:extLst>
          </p:cNvPr>
          <p:cNvSpPr txBox="1"/>
          <p:nvPr/>
        </p:nvSpPr>
        <p:spPr>
          <a:xfrm>
            <a:off x="151054" y="5444382"/>
            <a:ext cx="3048409" cy="338554"/>
          </a:xfrm>
          <a:prstGeom prst="rect">
            <a:avLst/>
          </a:prstGeom>
          <a:noFill/>
        </p:spPr>
        <p:txBody>
          <a:bodyPr wrap="square" rtlCol="0">
            <a:spAutoFit/>
          </a:bodyPr>
          <a:lstStyle/>
          <a:p>
            <a:r>
              <a:rPr kumimoji="1" lang="en-US" altLang="ja-JP" sz="1600" dirty="0"/>
              <a:t>* Specifications for 19-60 deg. </a:t>
            </a:r>
            <a:endParaRPr kumimoji="1" lang="ja-JP" altLang="en-US" sz="1600" dirty="0"/>
          </a:p>
        </p:txBody>
      </p:sp>
      <p:sp>
        <p:nvSpPr>
          <p:cNvPr id="10" name="テキスト ボックス 9">
            <a:extLst>
              <a:ext uri="{FF2B5EF4-FFF2-40B4-BE49-F238E27FC236}">
                <a16:creationId xmlns:a16="http://schemas.microsoft.com/office/drawing/2014/main" xmlns="" id="{31D93D0B-447A-4B51-83B4-69E8BC9FAD96}"/>
              </a:ext>
            </a:extLst>
          </p:cNvPr>
          <p:cNvSpPr txBox="1"/>
          <p:nvPr/>
        </p:nvSpPr>
        <p:spPr>
          <a:xfrm>
            <a:off x="961160" y="281210"/>
            <a:ext cx="7286022" cy="461665"/>
          </a:xfrm>
          <a:prstGeom prst="rect">
            <a:avLst/>
          </a:prstGeom>
          <a:noFill/>
        </p:spPr>
        <p:txBody>
          <a:bodyPr wrap="square" rtlCol="0">
            <a:spAutoFit/>
          </a:bodyPr>
          <a:lstStyle/>
          <a:p>
            <a:pPr algn="ctr"/>
            <a:r>
              <a:rPr kumimoji="1" lang="en-US" altLang="ja-JP" sz="2400" b="1" u="sng" dirty="0" err="1">
                <a:solidFill>
                  <a:srgbClr val="002060"/>
                </a:solidFill>
              </a:rPr>
              <a:t>ScanSAR</a:t>
            </a:r>
            <a:r>
              <a:rPr kumimoji="1" lang="en-US" altLang="ja-JP" sz="2400" b="1" u="sng" dirty="0">
                <a:solidFill>
                  <a:srgbClr val="002060"/>
                </a:solidFill>
              </a:rPr>
              <a:t> mode</a:t>
            </a:r>
            <a:endParaRPr kumimoji="1" lang="ja-JP" altLang="en-US" sz="2400" b="1" u="sng" dirty="0">
              <a:solidFill>
                <a:srgbClr val="002060"/>
              </a:solidFill>
            </a:endParaRPr>
          </a:p>
        </p:txBody>
      </p:sp>
    </p:spTree>
    <p:extLst>
      <p:ext uri="{BB962C8B-B14F-4D97-AF65-F5344CB8AC3E}">
        <p14:creationId xmlns:p14="http://schemas.microsoft.com/office/powerpoint/2010/main" val="2377433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2A6D06FF-9270-4215-B61A-6BA4555D7B4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5888" y="1772816"/>
            <a:ext cx="4788112" cy="3190776"/>
          </a:xfrm>
          <a:prstGeom prst="rect">
            <a:avLst/>
          </a:prstGeom>
        </p:spPr>
      </p:pic>
      <p:sp>
        <p:nvSpPr>
          <p:cNvPr id="7" name="テキスト ボックス 6"/>
          <p:cNvSpPr txBox="1"/>
          <p:nvPr/>
        </p:nvSpPr>
        <p:spPr>
          <a:xfrm>
            <a:off x="971600" y="5157192"/>
            <a:ext cx="7319120" cy="1492716"/>
          </a:xfrm>
          <a:prstGeom prst="rect">
            <a:avLst/>
          </a:prstGeom>
          <a:noFill/>
        </p:spPr>
        <p:txBody>
          <a:bodyPr wrap="none" rtlCol="0">
            <a:spAutoFit/>
          </a:bodyPr>
          <a:lstStyle/>
          <a:p>
            <a:pPr algn="ctr">
              <a:spcAft>
                <a:spcPts val="600"/>
              </a:spcAft>
            </a:pPr>
            <a:r>
              <a:rPr lang="en-US" altLang="ja-JP" sz="2000" dirty="0">
                <a:solidFill>
                  <a:prstClr val="black"/>
                </a:solidFill>
                <a:latin typeface="Calibri"/>
                <a:ea typeface="ＭＳ Ｐゴシック"/>
              </a:rPr>
              <a:t>Takeo Tadono</a:t>
            </a:r>
            <a:r>
              <a:rPr lang="en-US" altLang="ja-JP" sz="2000" baseline="30000" dirty="0">
                <a:solidFill>
                  <a:prstClr val="black"/>
                </a:solidFill>
                <a:latin typeface="Calibri"/>
                <a:ea typeface="ＭＳ Ｐゴシック"/>
              </a:rPr>
              <a:t>1</a:t>
            </a:r>
            <a:r>
              <a:rPr lang="en-US" altLang="ja-JP" sz="2000" dirty="0">
                <a:solidFill>
                  <a:prstClr val="black"/>
                </a:solidFill>
                <a:latin typeface="Calibri"/>
                <a:ea typeface="ＭＳ Ｐゴシック"/>
              </a:rPr>
              <a:t>, </a:t>
            </a:r>
            <a:r>
              <a:rPr lang="en-US" altLang="ja-JP" sz="2000" dirty="0" err="1">
                <a:solidFill>
                  <a:prstClr val="black"/>
                </a:solidFill>
                <a:latin typeface="Calibri"/>
                <a:ea typeface="ＭＳ Ｐゴシック"/>
              </a:rPr>
              <a:t>Hidenori</a:t>
            </a:r>
            <a:r>
              <a:rPr lang="en-US" altLang="ja-JP" sz="2000" dirty="0">
                <a:solidFill>
                  <a:prstClr val="black"/>
                </a:solidFill>
                <a:latin typeface="Calibri"/>
                <a:ea typeface="ＭＳ Ｐゴシック"/>
              </a:rPr>
              <a:t> Watarai</a:t>
            </a:r>
            <a:r>
              <a:rPr lang="en-US" altLang="ja-JP" sz="2000" baseline="30000" dirty="0">
                <a:solidFill>
                  <a:prstClr val="black"/>
                </a:solidFill>
                <a:latin typeface="Calibri"/>
                <a:ea typeface="ＭＳ Ｐゴシック"/>
              </a:rPr>
              <a:t>1</a:t>
            </a:r>
            <a:r>
              <a:rPr lang="en-US" altLang="ja-JP" sz="2000" dirty="0">
                <a:solidFill>
                  <a:prstClr val="black"/>
                </a:solidFill>
                <a:latin typeface="Calibri"/>
                <a:ea typeface="ＭＳ Ｐゴシック"/>
              </a:rPr>
              <a:t>, </a:t>
            </a:r>
            <a:r>
              <a:rPr lang="en-US" altLang="ja-JP" sz="2000" dirty="0" err="1">
                <a:solidFill>
                  <a:prstClr val="black"/>
                </a:solidFill>
                <a:latin typeface="Calibri"/>
                <a:ea typeface="ＭＳ Ｐゴシック"/>
              </a:rPr>
              <a:t>Ayano</a:t>
            </a:r>
            <a:r>
              <a:rPr lang="en-US" altLang="ja-JP" sz="2000" dirty="0">
                <a:solidFill>
                  <a:prstClr val="black"/>
                </a:solidFill>
                <a:latin typeface="Calibri"/>
                <a:ea typeface="ＭＳ Ｐゴシック"/>
              </a:rPr>
              <a:t> Oka</a:t>
            </a:r>
            <a:r>
              <a:rPr lang="en-US" altLang="ja-JP" sz="2000" baseline="30000" dirty="0">
                <a:solidFill>
                  <a:prstClr val="black"/>
                </a:solidFill>
                <a:latin typeface="Calibri"/>
                <a:ea typeface="ＭＳ Ｐゴシック"/>
              </a:rPr>
              <a:t>1</a:t>
            </a:r>
            <a:r>
              <a:rPr lang="en-US" altLang="ja-JP" sz="2000" dirty="0">
                <a:solidFill>
                  <a:prstClr val="black"/>
                </a:solidFill>
                <a:latin typeface="Calibri"/>
                <a:ea typeface="ＭＳ Ｐゴシック"/>
              </a:rPr>
              <a:t>, </a:t>
            </a:r>
            <a:r>
              <a:rPr lang="en-US" altLang="ja-JP" sz="2000" dirty="0" err="1">
                <a:solidFill>
                  <a:prstClr val="black"/>
                </a:solidFill>
                <a:latin typeface="Calibri"/>
                <a:ea typeface="ＭＳ Ｐゴシック"/>
              </a:rPr>
              <a:t>Yousei</a:t>
            </a:r>
            <a:r>
              <a:rPr lang="en-US" altLang="ja-JP" sz="2000" dirty="0">
                <a:solidFill>
                  <a:prstClr val="black"/>
                </a:solidFill>
                <a:latin typeface="Calibri"/>
                <a:ea typeface="ＭＳ Ｐゴシック"/>
              </a:rPr>
              <a:t> Mizukami</a:t>
            </a:r>
            <a:r>
              <a:rPr lang="en-US" altLang="ja-JP" sz="2000" baseline="30000" dirty="0">
                <a:solidFill>
                  <a:prstClr val="black"/>
                </a:solidFill>
                <a:latin typeface="Calibri"/>
                <a:ea typeface="ＭＳ Ｐゴシック"/>
              </a:rPr>
              <a:t>1</a:t>
            </a:r>
            <a:r>
              <a:rPr lang="en-US" altLang="ja-JP" sz="2000" dirty="0">
                <a:solidFill>
                  <a:prstClr val="black"/>
                </a:solidFill>
                <a:latin typeface="Calibri"/>
                <a:ea typeface="ＭＳ Ｐゴシック"/>
              </a:rPr>
              <a:t>, </a:t>
            </a:r>
          </a:p>
          <a:p>
            <a:pPr algn="ctr">
              <a:spcAft>
                <a:spcPts val="600"/>
              </a:spcAft>
            </a:pPr>
            <a:r>
              <a:rPr lang="en-US" altLang="ja-JP" sz="2000" dirty="0">
                <a:solidFill>
                  <a:prstClr val="black"/>
                </a:solidFill>
                <a:latin typeface="Calibri"/>
                <a:ea typeface="ＭＳ Ｐゴシック"/>
              </a:rPr>
              <a:t>Junichi Takaku</a:t>
            </a:r>
            <a:r>
              <a:rPr lang="en-US" altLang="ja-JP" sz="2000" baseline="30000" dirty="0">
                <a:solidFill>
                  <a:prstClr val="black"/>
                </a:solidFill>
                <a:latin typeface="Calibri"/>
                <a:ea typeface="ＭＳ Ｐゴシック"/>
              </a:rPr>
              <a:t>2</a:t>
            </a:r>
            <a:r>
              <a:rPr lang="en-US" altLang="ja-JP" sz="2000" dirty="0">
                <a:solidFill>
                  <a:prstClr val="black"/>
                </a:solidFill>
                <a:latin typeface="Calibri"/>
                <a:ea typeface="ＭＳ Ｐゴシック"/>
              </a:rPr>
              <a:t>, Fumi Ohgushi</a:t>
            </a:r>
            <a:r>
              <a:rPr lang="en-US" altLang="ja-JP" sz="2000" baseline="30000" dirty="0">
                <a:solidFill>
                  <a:prstClr val="black"/>
                </a:solidFill>
                <a:latin typeface="Calibri"/>
                <a:ea typeface="ＭＳ Ｐゴシック"/>
              </a:rPr>
              <a:t>2</a:t>
            </a:r>
            <a:r>
              <a:rPr lang="en-US" altLang="ja-JP" sz="2000" dirty="0">
                <a:solidFill>
                  <a:prstClr val="black"/>
                </a:solidFill>
                <a:latin typeface="Calibri"/>
                <a:ea typeface="ＭＳ Ｐゴシック"/>
              </a:rPr>
              <a:t>, and Masanori Doutsu</a:t>
            </a:r>
            <a:r>
              <a:rPr lang="en-US" altLang="ja-JP" sz="2000" baseline="30000" dirty="0">
                <a:solidFill>
                  <a:prstClr val="black"/>
                </a:solidFill>
                <a:latin typeface="Calibri"/>
                <a:ea typeface="ＭＳ Ｐゴシック"/>
              </a:rPr>
              <a:t>2</a:t>
            </a:r>
          </a:p>
          <a:p>
            <a:pPr algn="ctr">
              <a:spcAft>
                <a:spcPts val="600"/>
              </a:spcAft>
            </a:pPr>
            <a:r>
              <a:rPr lang="en-US" altLang="ja-JP" baseline="30000" dirty="0">
                <a:solidFill>
                  <a:prstClr val="black"/>
                </a:solidFill>
                <a:latin typeface="Comic Sans MS" pitchFamily="66" charset="0"/>
                <a:ea typeface="ＭＳ Ｐゴシック"/>
              </a:rPr>
              <a:t>1</a:t>
            </a:r>
            <a:r>
              <a:rPr lang="en-US" altLang="ja-JP" dirty="0">
                <a:solidFill>
                  <a:prstClr val="black"/>
                </a:solidFill>
                <a:latin typeface="Comic Sans MS" pitchFamily="66" charset="0"/>
                <a:ea typeface="ＭＳ Ｐゴシック"/>
              </a:rPr>
              <a:t> JAXA, </a:t>
            </a:r>
            <a:r>
              <a:rPr lang="en-US" altLang="ja-JP" baseline="30000" dirty="0">
                <a:solidFill>
                  <a:prstClr val="black"/>
                </a:solidFill>
                <a:latin typeface="Comic Sans MS" pitchFamily="66" charset="0"/>
                <a:ea typeface="ＭＳ Ｐゴシック"/>
              </a:rPr>
              <a:t>2</a:t>
            </a:r>
            <a:r>
              <a:rPr lang="en-US" altLang="ja-JP" dirty="0">
                <a:solidFill>
                  <a:prstClr val="black"/>
                </a:solidFill>
                <a:latin typeface="Comic Sans MS" pitchFamily="66" charset="0"/>
                <a:ea typeface="ＭＳ Ｐゴシック"/>
              </a:rPr>
              <a:t> RESTEC</a:t>
            </a:r>
          </a:p>
          <a:p>
            <a:pPr algn="ctr"/>
            <a:r>
              <a:rPr lang="en-US" altLang="ja-JP" dirty="0">
                <a:solidFill>
                  <a:prstClr val="black"/>
                </a:solidFill>
                <a:latin typeface="Comic Sans MS" pitchFamily="66" charset="0"/>
                <a:ea typeface="ＭＳ Ｐゴシック"/>
              </a:rPr>
              <a:t>E-mail: tadono.takeo@jaxa.jp</a:t>
            </a:r>
          </a:p>
        </p:txBody>
      </p:sp>
      <p:sp>
        <p:nvSpPr>
          <p:cNvPr id="8" name="Text Box 1093"/>
          <p:cNvSpPr txBox="1">
            <a:spLocks noChangeArrowheads="1"/>
          </p:cNvSpPr>
          <p:nvPr/>
        </p:nvSpPr>
        <p:spPr bwMode="auto">
          <a:xfrm>
            <a:off x="539552" y="1287051"/>
            <a:ext cx="7488832" cy="1061829"/>
          </a:xfrm>
          <a:prstGeom prst="rect">
            <a:avLst/>
          </a:prstGeom>
          <a:noFill/>
          <a:ln w="12700">
            <a:noFill/>
            <a:miter lim="800000"/>
            <a:headEnd/>
            <a:tailEnd/>
          </a:ln>
          <a:effectLst/>
        </p:spPr>
        <p:txBody>
          <a:bodyPr wrap="square" lIns="0" tIns="0" rIns="0" bIns="0" anchor="ctr">
            <a:spAutoFit/>
          </a:bodyPr>
          <a:lstStyle/>
          <a:p>
            <a:pPr>
              <a:spcAft>
                <a:spcPts val="600"/>
              </a:spcAft>
              <a:defRPr/>
            </a:pPr>
            <a:r>
              <a:rPr lang="en-US" altLang="ja-JP" sz="3200" b="1" dirty="0">
                <a:solidFill>
                  <a:prstClr val="black"/>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Advanced Optical Satellite (ALOS-3) </a:t>
            </a:r>
          </a:p>
          <a:p>
            <a:pPr>
              <a:spcAft>
                <a:spcPts val="600"/>
              </a:spcAft>
              <a:defRPr/>
            </a:pPr>
            <a:r>
              <a:rPr lang="en-US" altLang="ja-JP" sz="3200" b="1" dirty="0">
                <a:solidFill>
                  <a:prstClr val="black"/>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Overviews</a:t>
            </a:r>
          </a:p>
        </p:txBody>
      </p:sp>
      <p:sp>
        <p:nvSpPr>
          <p:cNvPr id="9" name="Rectangle 1092"/>
          <p:cNvSpPr>
            <a:spLocks noChangeArrowheads="1"/>
          </p:cNvSpPr>
          <p:nvPr/>
        </p:nvSpPr>
        <p:spPr bwMode="auto">
          <a:xfrm>
            <a:off x="3644280" y="-27384"/>
            <a:ext cx="54997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dirty="0">
                <a:solidFill>
                  <a:prstClr val="white"/>
                </a:solidFill>
              </a:rPr>
              <a:t>K&amp;C Science Team meeting #24</a:t>
            </a:r>
          </a:p>
          <a:p>
            <a:pPr algn="r" eaLnBrk="1" hangingPunct="1"/>
            <a:r>
              <a:rPr lang="en-US" altLang="ja-JP" sz="1200" b="1" dirty="0">
                <a:solidFill>
                  <a:prstClr val="white"/>
                </a:solidFill>
              </a:rPr>
              <a:t>Tokyo, Japan, January 29-31, 2018</a:t>
            </a:r>
          </a:p>
        </p:txBody>
      </p:sp>
      <p:sp>
        <p:nvSpPr>
          <p:cNvPr id="2" name="正方形/長方形 1">
            <a:extLst>
              <a:ext uri="{FF2B5EF4-FFF2-40B4-BE49-F238E27FC236}">
                <a16:creationId xmlns="" xmlns:a16="http://schemas.microsoft.com/office/drawing/2014/main" id="{BC73AD42-BFFD-46B7-AF19-8F2EAEB1138C}"/>
              </a:ext>
            </a:extLst>
          </p:cNvPr>
          <p:cNvSpPr/>
          <p:nvPr/>
        </p:nvSpPr>
        <p:spPr>
          <a:xfrm>
            <a:off x="3320988" y="4427820"/>
            <a:ext cx="2502024" cy="369332"/>
          </a:xfrm>
          <a:prstGeom prst="rect">
            <a:avLst/>
          </a:prstGeom>
        </p:spPr>
        <p:txBody>
          <a:bodyPr wrap="square">
            <a:spAutoFit/>
          </a:bodyPr>
          <a:lstStyle/>
          <a:p>
            <a:pPr algn="ctr"/>
            <a:r>
              <a:rPr lang="en-US" altLang="ja-JP" dirty="0">
                <a:solidFill>
                  <a:prstClr val="black"/>
                </a:solidFill>
                <a:latin typeface="Arial" charset="0"/>
                <a:ea typeface="ＭＳ Ｐゴシック" charset="-128"/>
              </a:rPr>
              <a:t>January 30, 2018</a:t>
            </a:r>
            <a:endParaRPr lang="en-US" altLang="ja-JP" sz="160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42876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73B97ED3-4626-4E18-9F46-61B181BEB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049" y="1380901"/>
            <a:ext cx="3221571" cy="2146840"/>
          </a:xfrm>
          <a:prstGeom prst="rect">
            <a:avLst/>
          </a:prstGeom>
        </p:spPr>
      </p:pic>
      <p:sp>
        <p:nvSpPr>
          <p:cNvPr id="5" name="テキスト ボックス 4"/>
          <p:cNvSpPr txBox="1"/>
          <p:nvPr/>
        </p:nvSpPr>
        <p:spPr>
          <a:xfrm>
            <a:off x="5940152" y="4472774"/>
            <a:ext cx="3046367" cy="338554"/>
          </a:xfrm>
          <a:prstGeom prst="rect">
            <a:avLst/>
          </a:prstGeom>
          <a:noFill/>
        </p:spPr>
        <p:txBody>
          <a:bodyPr wrap="square" rtlCol="0">
            <a:spAutoFit/>
          </a:bodyPr>
          <a:lstStyle/>
          <a:p>
            <a:pPr algn="ctr" fontAlgn="base">
              <a:spcBef>
                <a:spcPct val="0"/>
              </a:spcBef>
              <a:spcAft>
                <a:spcPct val="0"/>
              </a:spcAft>
            </a:pPr>
            <a:r>
              <a:rPr lang="en-US" altLang="ja-JP" sz="1600" dirty="0">
                <a:solidFill>
                  <a:prstClr val="black"/>
                </a:solidFill>
                <a:latin typeface="Arial" panose="020B0604020202020204" pitchFamily="34" charset="0"/>
                <a:ea typeface="ＭＳ Ｐゴシック"/>
                <a:cs typeface="Arial" panose="020B0604020202020204" pitchFamily="34" charset="0"/>
              </a:rPr>
              <a:t>In-orbit configuration</a:t>
            </a:r>
            <a:endParaRPr lang="en-US" sz="1600" dirty="0">
              <a:solidFill>
                <a:prstClr val="black"/>
              </a:solidFill>
              <a:latin typeface="Arial" panose="020B0604020202020204" pitchFamily="34" charset="0"/>
              <a:ea typeface="ＭＳ Ｐゴシック"/>
              <a:cs typeface="Arial" panose="020B0604020202020204" pitchFamily="34" charset="0"/>
            </a:endParaRPr>
          </a:p>
        </p:txBody>
      </p:sp>
      <p:sp>
        <p:nvSpPr>
          <p:cNvPr id="7" name="テキスト ボックス 6"/>
          <p:cNvSpPr txBox="1"/>
          <p:nvPr/>
        </p:nvSpPr>
        <p:spPr>
          <a:xfrm>
            <a:off x="6012160" y="3722497"/>
            <a:ext cx="2880320" cy="584775"/>
          </a:xfrm>
          <a:prstGeom prst="rect">
            <a:avLst/>
          </a:prstGeom>
          <a:noFill/>
        </p:spPr>
        <p:txBody>
          <a:bodyPr wrap="square" rtlCol="0">
            <a:spAutoFit/>
          </a:bodyPr>
          <a:lstStyle/>
          <a:p>
            <a:pPr fontAlgn="base">
              <a:spcBef>
                <a:spcPct val="0"/>
              </a:spcBef>
              <a:spcAft>
                <a:spcPct val="0"/>
              </a:spcAft>
            </a:pPr>
            <a:r>
              <a:rPr lang="en-US" altLang="ja-JP" sz="1600" dirty="0">
                <a:solidFill>
                  <a:prstClr val="black"/>
                </a:solidFill>
                <a:latin typeface="Calibri"/>
                <a:ea typeface="ＭＳ Ｐゴシック"/>
              </a:rPr>
              <a:t>Wide-swath and high-resolution optical imager (WISH)</a:t>
            </a:r>
            <a:endParaRPr lang="en-US" sz="1600" dirty="0">
              <a:solidFill>
                <a:prstClr val="black"/>
              </a:solidFill>
              <a:latin typeface="Calibri"/>
              <a:ea typeface="ＭＳ Ｐゴシック"/>
            </a:endParaRPr>
          </a:p>
        </p:txBody>
      </p:sp>
      <p:graphicFrame>
        <p:nvGraphicFramePr>
          <p:cNvPr id="12" name="表 11"/>
          <p:cNvGraphicFramePr>
            <a:graphicFrameLocks noGrp="1"/>
          </p:cNvGraphicFramePr>
          <p:nvPr>
            <p:extLst>
              <p:ext uri="{D42A27DB-BD31-4B8C-83A1-F6EECF244321}">
                <p14:modId xmlns:p14="http://schemas.microsoft.com/office/powerpoint/2010/main" val="62547513"/>
              </p:ext>
            </p:extLst>
          </p:nvPr>
        </p:nvGraphicFramePr>
        <p:xfrm>
          <a:off x="35496" y="836712"/>
          <a:ext cx="5832647" cy="5882639"/>
        </p:xfrm>
        <a:graphic>
          <a:graphicData uri="http://schemas.openxmlformats.org/drawingml/2006/table">
            <a:tbl>
              <a:tblPr firstRow="1" bandRow="1">
                <a:tableStyleId>{5C22544A-7EE6-4342-B048-85BDC9FD1C3A}</a:tableStyleId>
              </a:tblPr>
              <a:tblGrid>
                <a:gridCol w="595723">
                  <a:extLst>
                    <a:ext uri="{9D8B030D-6E8A-4147-A177-3AD203B41FA5}">
                      <a16:colId xmlns="" xmlns:a16="http://schemas.microsoft.com/office/drawing/2014/main" val="20000"/>
                    </a:ext>
                  </a:extLst>
                </a:gridCol>
                <a:gridCol w="969133">
                  <a:extLst>
                    <a:ext uri="{9D8B030D-6E8A-4147-A177-3AD203B41FA5}">
                      <a16:colId xmlns="" xmlns:a16="http://schemas.microsoft.com/office/drawing/2014/main" val="20001"/>
                    </a:ext>
                  </a:extLst>
                </a:gridCol>
                <a:gridCol w="4267791">
                  <a:extLst>
                    <a:ext uri="{9D8B030D-6E8A-4147-A177-3AD203B41FA5}">
                      <a16:colId xmlns="" xmlns:a16="http://schemas.microsoft.com/office/drawing/2014/main" val="20002"/>
                    </a:ext>
                  </a:extLst>
                </a:gridCol>
              </a:tblGrid>
              <a:tr h="308441">
                <a:tc gridSpan="2">
                  <a:txBody>
                    <a:bodyPr/>
                    <a:lstStyle/>
                    <a:p>
                      <a:pPr algn="ctr"/>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Items</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pPr algn="ctr"/>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Specifications</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00"/>
                  </a:ext>
                </a:extLst>
              </a:tr>
              <a:tr h="0">
                <a:tc rowSpan="4">
                  <a:txBody>
                    <a:bodyPr/>
                    <a:lstStyle/>
                    <a:p>
                      <a:pPr algn="ct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Orbit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Type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Sun-synchronous sub-recurrent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01"/>
                  </a:ext>
                </a:extLst>
              </a:tr>
              <a:tr h="0">
                <a:tc v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Altitude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669 km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at the equator</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02"/>
                  </a:ext>
                </a:extLst>
              </a:tr>
              <a:tr h="0">
                <a:tc vMerge="1">
                  <a:txBody>
                    <a:bodyPr/>
                    <a:lstStyle/>
                    <a:p>
                      <a:endParaRPr kumimoji="1" lang="ja-JP" altLang="en-US"/>
                    </a:p>
                  </a:txBody>
                  <a:tcPr/>
                </a:tc>
                <a:tc>
                  <a:txBody>
                    <a:bodyPr/>
                    <a:lstStyle/>
                    <a:p>
                      <a:r>
                        <a:rPr kumimoji="1" lang="en-US" altLang="zh-TW" sz="1400" dirty="0">
                          <a:latin typeface="Arial" panose="020B0604020202020204" pitchFamily="34" charset="0"/>
                          <a:ea typeface="ＭＳ Ｐゴシック" panose="020B0600070205080204" pitchFamily="50" charset="-128"/>
                          <a:cs typeface="Arial" panose="020B0604020202020204" pitchFamily="34" charset="0"/>
                        </a:rPr>
                        <a:t>Local Sun Time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10:30 am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+/- 15 minutes at the descending node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tc>
                <a:extLst>
                  <a:ext uri="{0D108BD9-81ED-4DB2-BD59-A6C34878D82A}">
                    <a16:rowId xmlns="" xmlns:a16="http://schemas.microsoft.com/office/drawing/2014/main" val="10003"/>
                  </a:ext>
                </a:extLst>
              </a:tr>
              <a:tr h="0">
                <a:tc v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Revisit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a:txBody>
                    <a:body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35 days (Sub-cycle 3 days)</a:t>
                      </a:r>
                      <a:endParaRPr kumimoji="1" lang="ja-JP" altLang="en-US"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04"/>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Instruments</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sz="1600"/>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Wide-swath and high-resolution optical imager (</a:t>
                      </a:r>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WISH</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as a tentative)</a:t>
                      </a:r>
                    </a:p>
                    <a:p>
                      <a:r>
                        <a:rPr kumimoji="1" lang="en-US" altLang="ja-JP" sz="1400" b="0" dirty="0">
                          <a:latin typeface="Arial" panose="020B0604020202020204" pitchFamily="34" charset="0"/>
                          <a:ea typeface="ＭＳ Ｐゴシック" panose="020B0600070205080204" pitchFamily="50" charset="-128"/>
                          <a:cs typeface="Arial" panose="020B0604020202020204" pitchFamily="34" charset="0"/>
                        </a:rPr>
                        <a:t>- Dual-</a:t>
                      </a:r>
                      <a:r>
                        <a:rPr kumimoji="1" lang="en-US" altLang="ja-JP" sz="1400" b="0" baseline="0" dirty="0">
                          <a:latin typeface="Arial" panose="020B0604020202020204" pitchFamily="34" charset="0"/>
                          <a:ea typeface="ＭＳ Ｐゴシック" panose="020B0600070205080204" pitchFamily="50" charset="-128"/>
                          <a:cs typeface="Arial" panose="020B0604020202020204" pitchFamily="34" charset="0"/>
                        </a:rPr>
                        <a:t>frequencies Infrared sensor (hosted payload)</a:t>
                      </a:r>
                      <a:endParaRPr kumimoji="1" lang="en-US" altLang="ja-JP" sz="1400" b="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05"/>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Ground Sampling Distance (GSD)</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Panchromatic band of WISH (Pa): 0.8 m</a:t>
                      </a:r>
                    </a:p>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Multispectral</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band of WISH (Mu): 3.2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 (6 bands)</a:t>
                      </a:r>
                    </a:p>
                  </a:txBody>
                  <a:tcPr/>
                </a:tc>
                <a:extLst>
                  <a:ext uri="{0D108BD9-81ED-4DB2-BD59-A6C34878D82A}">
                    <a16:rowId xmlns="" xmlns:a16="http://schemas.microsoft.com/office/drawing/2014/main" val="10006"/>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Quantization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R="33231"/>
                </a:tc>
                <a:tc hMerge="1">
                  <a:txBody>
                    <a:bodyPr/>
                    <a:lstStyle/>
                    <a:p>
                      <a:endParaRPr kumimoji="1" lang="ja-JP" altLang="en-US"/>
                    </a:p>
                  </a:txBody>
                  <a:tcPr/>
                </a:tc>
                <a:tc>
                  <a:txBody>
                    <a:body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11 bit / pixel</a:t>
                      </a:r>
                      <a:endParaRPr kumimoji="1" lang="ja-JP" altLang="en-US"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279720071"/>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Swath</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width</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km</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nadir</a:t>
                      </a:r>
                    </a:p>
                  </a:txBody>
                  <a:tcPr/>
                </a:tc>
                <a:extLst>
                  <a:ext uri="{0D108BD9-81ED-4DB2-BD59-A6C34878D82A}">
                    <a16:rowId xmlns="" xmlns:a16="http://schemas.microsoft.com/office/drawing/2014/main" val="10007"/>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Mission data rate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R="33231"/>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Approx.</a:t>
                      </a:r>
                      <a:r>
                        <a:rPr kumimoji="1" lang="en-US" altLang="ja-JP" sz="1400" baseline="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4 </a:t>
                      </a:r>
                      <a:r>
                        <a:rPr kumimoji="1" lang="en-US" altLang="ja-JP" sz="1400" dirty="0" err="1">
                          <a:solidFill>
                            <a:srgbClr val="FF0000"/>
                          </a:solidFill>
                          <a:latin typeface="Arial" panose="020B0604020202020204" pitchFamily="34" charset="0"/>
                          <a:ea typeface="ＭＳ Ｐゴシック" panose="020B0600070205080204" pitchFamily="50" charset="-128"/>
                          <a:cs typeface="Arial" panose="020B0604020202020204" pitchFamily="34" charset="0"/>
                        </a:rPr>
                        <a:t>Gbps</a:t>
                      </a:r>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(after onboard data compression:  1/4</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(Pa) and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1/3 (Mu))</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08"/>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data downlink</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en-US" altLang="ja-JP" sz="1600"/>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Direct Transmission: Ka and X-band </a:t>
                      </a:r>
                    </a:p>
                    <a:p>
                      <a:r>
                        <a:rPr kumimoji="1" lang="en-US" altLang="ja-JP" sz="1400" i="1" dirty="0">
                          <a:latin typeface="Arial" panose="020B0604020202020204" pitchFamily="34" charset="0"/>
                          <a:ea typeface="ＭＳ Ｐゴシック" panose="020B0600070205080204" pitchFamily="50" charset="-128"/>
                          <a:cs typeface="Arial" panose="020B0604020202020204" pitchFamily="34" charset="0"/>
                        </a:rPr>
                        <a:t>- via.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the Optical Data Relay Satellite</a:t>
                      </a:r>
                    </a:p>
                  </a:txBody>
                  <a:tcPr/>
                </a:tc>
                <a:extLst>
                  <a:ext uri="{0D108BD9-81ED-4DB2-BD59-A6C34878D82A}">
                    <a16:rowId xmlns="" xmlns:a16="http://schemas.microsoft.com/office/drawing/2014/main" val="10009"/>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Mass</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sz="1600"/>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Approx. 3 tons at launch</a:t>
                      </a:r>
                      <a:r>
                        <a:rPr kumimoji="1" lang="ja-JP" altLang="en-US" sz="1400" baseline="0"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10"/>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Size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m×3.5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on orbit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11"/>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Duty</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 mins / recurrent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extLst>
                  <a:ext uri="{0D108BD9-81ED-4DB2-BD59-A6C34878D82A}">
                    <a16:rowId xmlns="" xmlns:a16="http://schemas.microsoft.com/office/drawing/2014/main" val="10012"/>
                  </a:ext>
                </a:extLst>
              </a:tr>
              <a:tr h="0">
                <a:tc gridSpan="2">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Design life time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tc>
                <a:tc hMerge="1">
                  <a:txBody>
                    <a:bodyPr/>
                    <a:lstStyle/>
                    <a:p>
                      <a:endParaRPr kumimoji="1" lang="ja-JP" altLang="en-US"/>
                    </a:p>
                  </a:txBody>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Over 7 years</a:t>
                      </a:r>
                    </a:p>
                  </a:txBody>
                  <a:tcPr/>
                </a:tc>
                <a:extLst>
                  <a:ext uri="{0D108BD9-81ED-4DB2-BD59-A6C34878D82A}">
                    <a16:rowId xmlns="" xmlns:a16="http://schemas.microsoft.com/office/drawing/2014/main" val="10013"/>
                  </a:ext>
                </a:extLst>
              </a:tr>
            </a:tbl>
          </a:graphicData>
        </a:graphic>
      </p:graphicFrame>
      <p:sp>
        <p:nvSpPr>
          <p:cNvPr id="18" name="タイトル 1"/>
          <p:cNvSpPr txBox="1">
            <a:spLocks/>
          </p:cNvSpPr>
          <p:nvPr/>
        </p:nvSpPr>
        <p:spPr>
          <a:xfrm>
            <a:off x="384458" y="26988"/>
            <a:ext cx="8375084" cy="615950"/>
          </a:xfrm>
          <a:prstGeom prst="rect">
            <a:avLst/>
          </a:prstGeom>
        </p:spPr>
        <p:txBody>
          <a:bodyPr anchor="ctr">
            <a:normAutofit/>
          </a:bodyPr>
          <a:lstStyle>
            <a:lvl1pPr algn="ctr" rtl="0" eaLnBrk="0" fontAlgn="base" hangingPunct="0">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a:lstStyle>
          <a:p>
            <a:r>
              <a:rPr lang="en-US" altLang="ja-JP"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Overview of ALOS-3</a:t>
            </a:r>
            <a:endParaRPr lang="ja-JP" altLang="en-US" dirty="0">
              <a:solidFill>
                <a:prstClr val="white"/>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14" name="スライド番号プレースホルダ 3"/>
          <p:cNvSpPr>
            <a:spLocks noGrp="1"/>
          </p:cNvSpPr>
          <p:nvPr>
            <p:ph type="sldNum" sz="quarter" idx="12"/>
          </p:nvPr>
        </p:nvSpPr>
        <p:spPr>
          <a:xfrm>
            <a:off x="8578362" y="6605588"/>
            <a:ext cx="565638" cy="252412"/>
          </a:xfrm>
        </p:spPr>
        <p:txBody>
          <a:bodyPr/>
          <a:lstStyle/>
          <a:p>
            <a:pPr>
              <a:defRPr/>
            </a:pPr>
            <a:fld id="{1E861118-D4C2-4B9B-B840-FFC4721AB545}" type="slidenum">
              <a:rPr kumimoji="0" lang="en-US" altLang="ja-JP" sz="1200" kern="0" smtClean="0">
                <a:solidFill>
                  <a:prstClr val="black"/>
                </a:solidFill>
                <a:latin typeface="Calibri" panose="020F0502020204030204" pitchFamily="34" charset="0"/>
                <a:ea typeface="ＭＳ Ｐゴシック"/>
              </a:rPr>
              <a:pPr>
                <a:defRPr/>
              </a:pPr>
              <a:t>9</a:t>
            </a:fld>
            <a:endParaRPr kumimoji="0" lang="en-US" altLang="ja-JP" sz="1200" kern="0" dirty="0">
              <a:solidFill>
                <a:prstClr val="black"/>
              </a:solidFill>
              <a:latin typeface="Calibri" panose="020F0502020204030204" pitchFamily="34" charset="0"/>
              <a:ea typeface="ＭＳ Ｐゴシック"/>
            </a:endParaRPr>
          </a:p>
        </p:txBody>
      </p:sp>
      <p:cxnSp>
        <p:nvCxnSpPr>
          <p:cNvPr id="11" name="直線コネクタ 10"/>
          <p:cNvCxnSpPr>
            <a:cxnSpLocks/>
          </p:cNvCxnSpPr>
          <p:nvPr/>
        </p:nvCxnSpPr>
        <p:spPr>
          <a:xfrm flipV="1">
            <a:off x="7452320" y="2745058"/>
            <a:ext cx="504056" cy="1043982"/>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2361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mtClean="0"/>
        </a:defPPr>
      </a:lstStyle>
    </a:txDef>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mp;C template">
  <a:themeElements>
    <a:clrScheme name="">
      <a:dk1>
        <a:srgbClr val="000000"/>
      </a:dk1>
      <a:lt1>
        <a:srgbClr val="FFFFFF"/>
      </a:lt1>
      <a:dk2>
        <a:srgbClr val="000000"/>
      </a:dk2>
      <a:lt2>
        <a:srgbClr val="808080"/>
      </a:lt2>
      <a:accent1>
        <a:srgbClr val="618FFD"/>
      </a:accent1>
      <a:accent2>
        <a:srgbClr val="333399"/>
      </a:accent2>
      <a:accent3>
        <a:srgbClr val="FFFFFF"/>
      </a:accent3>
      <a:accent4>
        <a:srgbClr val="000000"/>
      </a:accent4>
      <a:accent5>
        <a:srgbClr val="B7C6FE"/>
      </a:accent5>
      <a:accent6>
        <a:srgbClr val="2D2D8A"/>
      </a:accent6>
      <a:hlink>
        <a:srgbClr val="009999"/>
      </a:hlink>
      <a:folHlink>
        <a:srgbClr val="99CC00"/>
      </a:folHlink>
    </a:clrScheme>
    <a:fontScheme name="K&amp;C template">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18FF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618FF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K&amp;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7274</TotalTime>
  <Words>1746</Words>
  <Application>Microsoft Macintosh PowerPoint</Application>
  <PresentationFormat>On-screen Show (4:3)</PresentationFormat>
  <Paragraphs>2023</Paragraphs>
  <Slides>19</Slides>
  <Notes>1</Notes>
  <HiddenSlides>2</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デザインの設定</vt:lpstr>
      <vt:lpstr>Office ​​テーマ</vt:lpstr>
      <vt:lpstr>1_Office テーマ</vt:lpstr>
      <vt:lpstr>2_Office テーマ</vt:lpstr>
      <vt:lpstr>K&amp;C template</vt:lpstr>
      <vt:lpstr>JAXA ALOS and MOLI  development/operation</vt:lpstr>
      <vt:lpstr>ALOS-4 status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ALOS-2 FIRST YEAR OPERATION RESULTS</dc:title>
  <dc:creator>勘角　幸弘</dc:creator>
  <cp:lastModifiedBy>Ake Rosenqvist</cp:lastModifiedBy>
  <cp:revision>523</cp:revision>
  <cp:lastPrinted>2015-07-14T11:40:43Z</cp:lastPrinted>
  <dcterms:created xsi:type="dcterms:W3CDTF">2015-07-10T08:58:03Z</dcterms:created>
  <dcterms:modified xsi:type="dcterms:W3CDTF">2018-03-15T17:36:48Z</dcterms:modified>
</cp:coreProperties>
</file>