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10"/>
  </p:notesMasterIdLst>
  <p:handoutMasterIdLst>
    <p:handoutMasterId r:id="rId11"/>
  </p:handoutMasterIdLst>
  <p:sldIdLst>
    <p:sldId id="388" r:id="rId2"/>
    <p:sldId id="282" r:id="rId3"/>
    <p:sldId id="285" r:id="rId4"/>
    <p:sldId id="290" r:id="rId5"/>
    <p:sldId id="286" r:id="rId6"/>
    <p:sldId id="393" r:id="rId7"/>
    <p:sldId id="382" r:id="rId8"/>
    <p:sldId id="3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984" userDrawn="1">
          <p15:clr>
            <a:srgbClr val="A4A3A4"/>
          </p15:clr>
        </p15:guide>
        <p15:guide id="5" pos="7488" userDrawn="1">
          <p15:clr>
            <a:srgbClr val="A4A3A4"/>
          </p15:clr>
        </p15:guide>
        <p15:guide id="6" pos="1920" userDrawn="1">
          <p15:clr>
            <a:srgbClr val="A4A3A4"/>
          </p15:clr>
        </p15:guide>
        <p15:guide id="7" pos="312" userDrawn="1">
          <p15:clr>
            <a:srgbClr val="A4A3A4"/>
          </p15:clr>
        </p15:guide>
        <p15:guide id="8" orient="horz" pos="1296" userDrawn="1">
          <p15:clr>
            <a:srgbClr val="A4A3A4"/>
          </p15:clr>
        </p15:guide>
        <p15:guide id="9" pos="240" userDrawn="1">
          <p15:clr>
            <a:srgbClr val="A4A3A4"/>
          </p15:clr>
        </p15:guide>
        <p15:guide id="10" orient="horz" pos="188">
          <p15:clr>
            <a:srgbClr val="A4A3A4"/>
          </p15:clr>
        </p15:guide>
        <p15:guide id="11" orient="horz" pos="3741">
          <p15:clr>
            <a:srgbClr val="A4A3A4"/>
          </p15:clr>
        </p15:guide>
        <p15:guide id="12" orient="horz" pos="1184">
          <p15:clr>
            <a:srgbClr val="A4A3A4"/>
          </p15:clr>
        </p15:guide>
        <p15:guide id="13" orient="horz" pos="4095">
          <p15:clr>
            <a:srgbClr val="A4A3A4"/>
          </p15:clr>
        </p15:guide>
        <p15:guide id="14" pos="6292">
          <p15:clr>
            <a:srgbClr val="A4A3A4"/>
          </p15:clr>
        </p15:guide>
        <p15:guide id="15" pos="1280">
          <p15:clr>
            <a:srgbClr val="A4A3A4"/>
          </p15:clr>
        </p15:guide>
        <p15:guide id="16" pos="296">
          <p15:clr>
            <a:srgbClr val="A4A3A4"/>
          </p15:clr>
        </p15:guide>
        <p15:guide id="17" pos="7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1213"/>
    <a:srgbClr val="61C43A"/>
    <a:srgbClr val="81BFCD"/>
    <a:srgbClr val="AE3FDE"/>
    <a:srgbClr val="DFB2F3"/>
    <a:srgbClr val="1F1516"/>
    <a:srgbClr val="000000"/>
    <a:srgbClr val="00667E"/>
    <a:srgbClr val="0E40A9"/>
    <a:srgbClr val="4BA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2677" autoAdjust="0"/>
  </p:normalViewPr>
  <p:slideViewPr>
    <p:cSldViewPr snapToGrid="0" showGuides="1">
      <p:cViewPr varScale="1">
        <p:scale>
          <a:sx n="65" d="100"/>
          <a:sy n="65" d="100"/>
        </p:scale>
        <p:origin x="-128" y="-1056"/>
      </p:cViewPr>
      <p:guideLst>
        <p:guide orient="horz" pos="96"/>
        <p:guide orient="horz" pos="2616"/>
        <p:guide orient="horz" pos="984"/>
        <p:guide orient="horz" pos="1296"/>
        <p:guide orient="horz" pos="188"/>
        <p:guide orient="horz" pos="3741"/>
        <p:guide orient="horz" pos="1184"/>
        <p:guide orient="horz" pos="4095"/>
        <p:guide pos="7488"/>
        <p:guide pos="1920"/>
        <p:guide pos="312"/>
        <p:guide pos="240"/>
        <p:guide pos="6292"/>
        <p:guide pos="1280"/>
        <p:guide pos="296"/>
        <p:guide pos="7456"/>
      </p:guideLst>
    </p:cSldViewPr>
  </p:slideViewPr>
  <p:outlineViewPr>
    <p:cViewPr>
      <p:scale>
        <a:sx n="33" d="100"/>
        <a:sy n="33" d="100"/>
      </p:scale>
      <p:origin x="0" y="-4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843C-02CF-4FF2-BA34-CB663F93E08D}" type="datetimeFigureOut">
              <a:rPr lang="en-US" smtClean="0"/>
              <a:t>15/03/18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7C7A7-3DCB-4FF3-8075-4960AC7F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941D1-C473-44A6-B53E-C1FBB2FADE00}" type="datetimeFigureOut">
              <a:rPr lang="en-US" smtClean="0"/>
              <a:t>15/03/18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38D47-DF6C-486B-B41B-5A24E8E1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1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8D47-DF6C-486B-B41B-5A24E8E1E6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22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8D47-DF6C-486B-B41B-5A24E8E1E6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68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4327D-3DD8-1049-89DD-5C93BCE441C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0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604E-E0C8-CB40-9D71-9B9AA59AFCAE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6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094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8D47-DF6C-486B-B41B-5A24E8E1E6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6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2289" y="1479304"/>
            <a:ext cx="11444113" cy="447223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781800" y="627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3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5743638"/>
            <a:ext cx="2682472" cy="11827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137" y="5888662"/>
            <a:ext cx="2122200" cy="8926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 userDrawn="1"/>
            </p:nvSpPr>
            <p:spPr>
              <a:xfrm>
                <a:off x="3305362" y="6042613"/>
                <a:ext cx="5942887" cy="584775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pPr algn="ctr"/>
                <a:r>
                  <a:rPr lang="en-US" sz="1600" baseline="0" dirty="0" smtClean="0">
                    <a:solidFill>
                      <a:srgbClr val="7F7F7F"/>
                    </a:solidFill>
                  </a:rPr>
                  <a:t>ALOS Kyoto &amp; Carbon Initiative </a:t>
                </a:r>
                <a14:m>
                  <m:oMath xmlns:m="http://schemas.openxmlformats.org/officeDocument/2006/math" xmlns="">
                    <m:r>
                      <a:rPr lang="en-US" sz="1600" i="1" baseline="0" dirty="0" smtClean="0">
                        <a:solidFill>
                          <a:srgbClr val="7F7F7F"/>
                        </a:solidFill>
                        <a:latin typeface="Cambria Math" panose="02040503050406030204" pitchFamily="18" charset="0"/>
                      </a:rPr>
                      <m:t>‒</m:t>
                    </m:r>
                  </m:oMath>
                </a14:m>
                <a:r>
                  <a:rPr lang="en-US" sz="1600" baseline="0" dirty="0" smtClean="0">
                    <a:solidFill>
                      <a:srgbClr val="7F7F7F"/>
                    </a:solidFill>
                  </a:rPr>
                  <a:t> 24</a:t>
                </a:r>
                <a:r>
                  <a:rPr lang="en-US" sz="1600" baseline="30000" dirty="0" smtClean="0">
                    <a:solidFill>
                      <a:srgbClr val="7F7F7F"/>
                    </a:solidFill>
                  </a:rPr>
                  <a:t>th</a:t>
                </a:r>
                <a:r>
                  <a:rPr lang="en-US" sz="1600" baseline="0" dirty="0" smtClean="0">
                    <a:solidFill>
                      <a:srgbClr val="7F7F7F"/>
                    </a:solidFill>
                  </a:rPr>
                  <a:t> Science Team Meeting</a:t>
                </a:r>
              </a:p>
              <a:p>
                <a:pPr algn="ctr"/>
                <a:r>
                  <a:rPr lang="en-US" sz="1600" baseline="0" dirty="0" smtClean="0">
                    <a:solidFill>
                      <a:srgbClr val="7F7F7F"/>
                    </a:solidFill>
                  </a:rPr>
                  <a:t>RESTEC HQ, Tokyo </a:t>
                </a:r>
                <a14:m>
                  <m:oMath xmlns:m="http://schemas.openxmlformats.org/officeDocument/2006/math" xmlns="">
                    <m:r>
                      <a:rPr lang="en-US" sz="1600" i="1" baseline="0" dirty="0" smtClean="0">
                        <a:solidFill>
                          <a:srgbClr val="7F7F7F"/>
                        </a:solidFill>
                        <a:latin typeface="Cambria Math" panose="02040503050406030204" pitchFamily="18" charset="0"/>
                      </a:rPr>
                      <m:t>‒</m:t>
                    </m:r>
                  </m:oMath>
                </a14:m>
                <a:r>
                  <a:rPr lang="en-US" sz="1600" baseline="0" dirty="0" smtClean="0">
                    <a:solidFill>
                      <a:srgbClr val="7F7F7F"/>
                    </a:solidFill>
                  </a:rPr>
                  <a:t> January 29</a:t>
                </a:r>
                <a14:m>
                  <m:oMath xmlns:m="http://schemas.openxmlformats.org/officeDocument/2006/math" xmlns="">
                    <m:r>
                      <a:rPr lang="en-US" sz="1600" i="1" baseline="0" dirty="0" smtClean="0">
                        <a:solidFill>
                          <a:srgbClr val="7F7F7F"/>
                        </a:solidFill>
                        <a:latin typeface="Cambria Math" panose="02040503050406030204" pitchFamily="18" charset="0"/>
                      </a:rPr>
                      <m:t>‒</m:t>
                    </m:r>
                  </m:oMath>
                </a14:m>
                <a:r>
                  <a:rPr lang="en-US" sz="1600" dirty="0" smtClean="0">
                    <a:solidFill>
                      <a:srgbClr val="7F7F7F"/>
                    </a:solidFill>
                  </a:rPr>
                  <a:t>31</a:t>
                </a:r>
                <a:r>
                  <a:rPr lang="en-US" sz="1600" baseline="0" dirty="0" smtClean="0">
                    <a:solidFill>
                      <a:srgbClr val="7F7F7F"/>
                    </a:solidFill>
                  </a:rPr>
                  <a:t> 2018</a:t>
                </a:r>
                <a:endParaRPr lang="en-US" sz="1600" dirty="0">
                  <a:solidFill>
                    <a:srgbClr val="7F7F7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3305362" y="6042613"/>
                <a:ext cx="5942887" cy="584775"/>
              </a:xfrm>
              <a:prstGeom prst="rect">
                <a:avLst/>
              </a:prstGeom>
              <a:blipFill>
                <a:blip r:embed="rId4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743575" y="4658629"/>
            <a:ext cx="4681620" cy="3100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743575" y="4314814"/>
            <a:ext cx="4681620" cy="32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749" rtl="0" eaLnBrk="1" latinLnBrk="0" hangingPunct="1">
              <a:spcAft>
                <a:spcPts val="450"/>
              </a:spcAft>
              <a:buNone/>
              <a:defRPr lang="en-US" sz="18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307265" y="1193215"/>
            <a:ext cx="5570619" cy="914400"/>
          </a:xfrm>
        </p:spPr>
        <p:txBody>
          <a:bodyPr>
            <a:noAutofit/>
          </a:bodyPr>
          <a:lstStyle>
            <a:lvl1pPr marL="0" indent="0" algn="ctr">
              <a:buNone/>
              <a:defRPr sz="4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3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653B-BED5-A141-87B8-93C75F66E430}" type="datetimeFigureOut">
              <a:rPr lang="en-US" smtClean="0"/>
              <a:pPr/>
              <a:t>15/03/18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5C4B-595F-8449-855D-AD8178B53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9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1.tiff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4"/>
          <p:cNvSpPr/>
          <p:nvPr userDrawn="1"/>
        </p:nvSpPr>
        <p:spPr>
          <a:xfrm>
            <a:off x="0" y="-12428"/>
            <a:ext cx="12192000" cy="9302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84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914212" eaLnBrk="0" fontAlgn="base" hangingPunct="0">
              <a:spcBef>
                <a:spcPct val="0"/>
              </a:spcBef>
              <a:spcAft>
                <a:spcPct val="0"/>
              </a:spcAft>
              <a:defRPr sz="56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sz="4800" b="1">
              <a:solidFill>
                <a:srgbClr val="000000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393705" y="279417"/>
            <a:ext cx="11455399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3" y="1480321"/>
            <a:ext cx="11455399" cy="4471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 userDrawn="1"/>
            </p:nvSpPr>
            <p:spPr>
              <a:xfrm>
                <a:off x="3614737" y="6182853"/>
                <a:ext cx="4962525" cy="52322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pPr algn="ctr"/>
                <a:r>
                  <a:rPr lang="en-US" sz="1400" baseline="0" dirty="0" smtClean="0">
                    <a:solidFill>
                      <a:srgbClr val="7F7F7F"/>
                    </a:solidFill>
                  </a:rPr>
                  <a:t>ALOS Kyoto &amp; Carbon Initiative </a:t>
                </a:r>
                <a14:m>
                  <m:oMath xmlns:m="http://schemas.openxmlformats.org/officeDocument/2006/math" xmlns="">
                    <m:r>
                      <a:rPr lang="en-US" sz="1400" i="1" baseline="0" dirty="0" smtClean="0">
                        <a:solidFill>
                          <a:srgbClr val="7F7F7F"/>
                        </a:solidFill>
                        <a:latin typeface="Cambria Math" panose="02040503050406030204" pitchFamily="18" charset="0"/>
                      </a:rPr>
                      <m:t>‒</m:t>
                    </m:r>
                  </m:oMath>
                </a14:m>
                <a:r>
                  <a:rPr lang="en-US" sz="1400" baseline="0" dirty="0" smtClean="0">
                    <a:solidFill>
                      <a:srgbClr val="7F7F7F"/>
                    </a:solidFill>
                  </a:rPr>
                  <a:t> 24</a:t>
                </a:r>
                <a:r>
                  <a:rPr lang="en-US" sz="1400" baseline="30000" dirty="0" smtClean="0">
                    <a:solidFill>
                      <a:srgbClr val="7F7F7F"/>
                    </a:solidFill>
                  </a:rPr>
                  <a:t>th</a:t>
                </a:r>
                <a:r>
                  <a:rPr lang="en-US" sz="1400" baseline="0" dirty="0" smtClean="0">
                    <a:solidFill>
                      <a:srgbClr val="7F7F7F"/>
                    </a:solidFill>
                  </a:rPr>
                  <a:t> Science Team Meeting</a:t>
                </a:r>
              </a:p>
              <a:p>
                <a:pPr algn="ctr"/>
                <a:r>
                  <a:rPr lang="en-US" sz="1400" baseline="0" dirty="0" smtClean="0">
                    <a:solidFill>
                      <a:srgbClr val="7F7F7F"/>
                    </a:solidFill>
                  </a:rPr>
                  <a:t>RESTEC HQ, Tokyo </a:t>
                </a:r>
                <a14:m>
                  <m:oMath xmlns:m="http://schemas.openxmlformats.org/officeDocument/2006/math" xmlns="">
                    <m:r>
                      <a:rPr lang="en-US" sz="1400" i="1" baseline="0" dirty="0" smtClean="0">
                        <a:solidFill>
                          <a:srgbClr val="7F7F7F"/>
                        </a:solidFill>
                        <a:latin typeface="Cambria Math" panose="02040503050406030204" pitchFamily="18" charset="0"/>
                      </a:rPr>
                      <m:t>‒</m:t>
                    </m:r>
                  </m:oMath>
                </a14:m>
                <a:r>
                  <a:rPr lang="en-US" sz="1400" baseline="0" dirty="0" smtClean="0">
                    <a:solidFill>
                      <a:srgbClr val="7F7F7F"/>
                    </a:solidFill>
                  </a:rPr>
                  <a:t> January 29</a:t>
                </a:r>
                <a14:m>
                  <m:oMath xmlns:m="http://schemas.openxmlformats.org/officeDocument/2006/math" xmlns="">
                    <m:r>
                      <a:rPr lang="en-US" sz="1400" i="1" baseline="0" dirty="0" smtClean="0">
                        <a:solidFill>
                          <a:srgbClr val="7F7F7F"/>
                        </a:solidFill>
                        <a:latin typeface="Cambria Math" panose="02040503050406030204" pitchFamily="18" charset="0"/>
                      </a:rPr>
                      <m:t>‒</m:t>
                    </m:r>
                  </m:oMath>
                </a14:m>
                <a:r>
                  <a:rPr lang="en-US" sz="1400" dirty="0" smtClean="0">
                    <a:solidFill>
                      <a:srgbClr val="7F7F7F"/>
                    </a:solidFill>
                  </a:rPr>
                  <a:t>31</a:t>
                </a:r>
                <a:r>
                  <a:rPr lang="en-US" sz="1400" baseline="0" dirty="0" smtClean="0">
                    <a:solidFill>
                      <a:srgbClr val="7F7F7F"/>
                    </a:solidFill>
                  </a:rPr>
                  <a:t> 2018</a:t>
                </a:r>
                <a:endParaRPr lang="en-US" sz="1400" dirty="0">
                  <a:solidFill>
                    <a:srgbClr val="7F7F7F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3614737" y="6182853"/>
                <a:ext cx="4962525" cy="523220"/>
              </a:xfrm>
              <a:prstGeom prst="rect">
                <a:avLst/>
              </a:prstGeom>
              <a:blipFill>
                <a:blip r:embed="rId5"/>
                <a:stretch>
                  <a:fillRect l="-369" t="-2326" r="-369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 userDrawn="1"/>
        </p:nvSpPr>
        <p:spPr>
          <a:xfrm>
            <a:off x="9417853" y="6280736"/>
            <a:ext cx="51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8CD98A-3E22-453F-A62A-E5EC241D5152}" type="slidenum">
              <a:rPr lang="en-US" sz="1200" baseline="0" smtClean="0">
                <a:solidFill>
                  <a:srgbClr val="7F7F7F"/>
                </a:solidFill>
              </a:rPr>
              <a:pPr algn="ctr"/>
              <a:t>‹#›</a:t>
            </a:fld>
            <a:r>
              <a:rPr lang="en-US" sz="750" smtClean="0">
                <a:solidFill>
                  <a:srgbClr val="7F7F7F"/>
                </a:solidFill>
              </a:rPr>
              <a:t> </a:t>
            </a:r>
            <a:endParaRPr lang="en-US" sz="750">
              <a:solidFill>
                <a:srgbClr val="7F7F7F"/>
              </a:solidFill>
            </a:endParaRPr>
          </a:p>
        </p:txBody>
      </p:sp>
      <p:sp>
        <p:nvSpPr>
          <p:cNvPr id="19" name="Shape 104"/>
          <p:cNvSpPr/>
          <p:nvPr/>
        </p:nvSpPr>
        <p:spPr>
          <a:xfrm>
            <a:off x="8935427" y="6644754"/>
            <a:ext cx="0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defTabSz="321374">
              <a:tabLst>
                <a:tab pos="249957" algn="l"/>
                <a:tab pos="499915" algn="l"/>
                <a:tab pos="749876" algn="l"/>
                <a:tab pos="999834" algn="l"/>
                <a:tab pos="1249792" algn="l"/>
                <a:tab pos="1499750" algn="l"/>
                <a:tab pos="1749707" algn="l"/>
                <a:tab pos="1999668" algn="l"/>
                <a:tab pos="2249626" algn="l"/>
                <a:tab pos="2499584" algn="l"/>
                <a:tab pos="2749541" algn="l"/>
                <a:tab pos="2999498" algn="l"/>
              </a:tabLst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00">
              <a:solidFill>
                <a:srgbClr val="FF060A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0" y="6160464"/>
            <a:ext cx="1350321" cy="567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4" y="6053296"/>
            <a:ext cx="1829643" cy="8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3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74" r:id="rId2"/>
    <p:sldLayoutId id="214748397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marL="0" algn="l" defTabSz="685749" rtl="0" eaLnBrk="1" latinLnBrk="0" hangingPunct="1">
        <a:lnSpc>
          <a:spcPts val="1950"/>
        </a:lnSpc>
        <a:spcBef>
          <a:spcPct val="0"/>
        </a:spcBef>
        <a:buNone/>
        <a:defRPr lang="en-US" sz="4000" b="1" kern="1000" spc="-8" baseline="0" dirty="0">
          <a:solidFill>
            <a:schemeClr val="bg1"/>
          </a:solidFill>
          <a:latin typeface="Trebuchet MS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685749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sz="2400" b="1" i="0" kern="1200" baseline="0">
          <a:solidFill>
            <a:srgbClr val="545559"/>
          </a:solidFill>
          <a:latin typeface="+mn-lt"/>
          <a:ea typeface="+mn-ea"/>
          <a:cs typeface="+mn-cs"/>
        </a:defRPr>
      </a:lvl1pPr>
      <a:lvl2pPr marL="457200" indent="-228600" algn="l" defTabSz="685749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74B543"/>
        </a:buClr>
        <a:buFont typeface="Arial" panose="020B0604020202020204" pitchFamily="34" charset="0"/>
        <a:buChar char="•"/>
        <a:defRPr sz="2000" b="1" i="0" kern="1200" baseline="0">
          <a:solidFill>
            <a:srgbClr val="545559"/>
          </a:solidFill>
          <a:latin typeface="+mn-lt"/>
          <a:ea typeface="+mn-ea"/>
          <a:cs typeface="+mn-cs"/>
        </a:defRPr>
      </a:lvl2pPr>
      <a:lvl3pPr marL="687388" indent="-230188" algn="l" defTabSz="685749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0098BA"/>
        </a:buClr>
        <a:buFont typeface="Arial" panose="020B0604020202020204" pitchFamily="34" charset="0"/>
        <a:buChar char="•"/>
        <a:defRPr sz="1800" b="1" i="0" kern="1200" baseline="0">
          <a:solidFill>
            <a:srgbClr val="545559"/>
          </a:solidFill>
          <a:latin typeface="+mn-lt"/>
          <a:ea typeface="+mn-ea"/>
          <a:cs typeface="+mn-cs"/>
        </a:defRPr>
      </a:lvl3pPr>
      <a:lvl4pPr marL="914400" indent="-228600" algn="l" defTabSz="685749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90000"/>
        <a:buFont typeface="Arial" panose="020B0604020202020204" pitchFamily="34" charset="0"/>
        <a:buChar char="•"/>
        <a:defRPr sz="1600" b="1" i="0" kern="1200" baseline="0">
          <a:solidFill>
            <a:srgbClr val="545559"/>
          </a:solidFill>
          <a:latin typeface="+mn-lt"/>
          <a:ea typeface="+mn-ea"/>
          <a:cs typeface="+mn-cs"/>
        </a:defRPr>
      </a:lvl4pPr>
      <a:lvl5pPr marL="1144588" indent="-230188" algn="l" defTabSz="685749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90000"/>
        <a:buFont typeface="Arial" panose="020B0604020202020204" pitchFamily="34" charset="0"/>
        <a:buChar char="•"/>
        <a:defRPr sz="1400" b="1" i="0" kern="1200" baseline="0">
          <a:solidFill>
            <a:srgbClr val="545559"/>
          </a:solidFill>
          <a:latin typeface="+mn-lt"/>
          <a:ea typeface="+mn-ea"/>
          <a:cs typeface="+mn-cs"/>
        </a:defRPr>
      </a:lvl5pPr>
      <a:lvl6pPr marL="1371600" indent="-227013" algn="l" defTabSz="685749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SzPct val="9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601788" indent="-230188" algn="l" defTabSz="685749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0000"/>
        <a:buFont typeface="Arial" panose="020B0604020202020204" pitchFamily="34" charset="0"/>
        <a:buChar char="•"/>
        <a:defRPr lang="en-US" sz="1200" kern="1200" dirty="0">
          <a:solidFill>
            <a:schemeClr val="tx2"/>
          </a:solidFill>
          <a:latin typeface="+mn-lt"/>
          <a:ea typeface="+mn-ea"/>
          <a:cs typeface="+mn-cs"/>
        </a:defRPr>
      </a:lvl7pPr>
      <a:lvl8pPr marL="1828800" indent="-227013" algn="l" defTabSz="685749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0000"/>
        <a:buFont typeface="Arial" panose="020B0604020202020204" pitchFamily="34" charset="0"/>
        <a:buChar char="•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058988" indent="-230188" algn="l" defTabSz="685749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80">
          <p15:clr>
            <a:srgbClr val="F26B43"/>
          </p15:clr>
        </p15:guide>
        <p15:guide id="2" pos="224">
          <p15:clr>
            <a:srgbClr val="F26B43"/>
          </p15:clr>
        </p15:guide>
        <p15:guide id="3" orient="horz" pos="4200">
          <p15:clr>
            <a:srgbClr val="F26B43"/>
          </p15:clr>
        </p15:guide>
        <p15:guide id="4" orient="horz" pos="3792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pos="7392">
          <p15:clr>
            <a:srgbClr val="F26B43"/>
          </p15:clr>
        </p15:guide>
        <p15:guide id="7" orient="horz" pos="2256">
          <p15:clr>
            <a:srgbClr val="F26B43"/>
          </p15:clr>
        </p15:guide>
        <p15:guide id="8" orient="horz" pos="720">
          <p15:clr>
            <a:srgbClr val="F26B43"/>
          </p15:clr>
        </p15:guide>
        <p15:guide id="9" orient="horz" pos="408">
          <p15:clr>
            <a:srgbClr val="F26B43"/>
          </p15:clr>
        </p15:guide>
        <p15:guide id="10" pos="512">
          <p15:clr>
            <a:srgbClr val="F26B43"/>
          </p15:clr>
        </p15:guide>
        <p15:guide id="11" pos="4656">
          <p15:clr>
            <a:srgbClr val="F26B43"/>
          </p15:clr>
        </p15:guide>
        <p15:guide id="12" orient="horz" pos="3984">
          <p15:clr>
            <a:srgbClr val="F26B43"/>
          </p15:clr>
        </p15:guide>
        <p15:guide id="13" pos="75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hyperlink" Target="https://lpvs.gsfc.nasa.gov/Biomass/AGB_home.html" TargetMode="Externa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8349" y="4454775"/>
            <a:ext cx="6632068" cy="328354"/>
          </a:xfrm>
        </p:spPr>
        <p:txBody>
          <a:bodyPr/>
          <a:lstStyle/>
          <a:p>
            <a:pPr algn="ctr"/>
            <a:r>
              <a:rPr lang="en-US" sz="3200" dirty="0" smtClean="0"/>
              <a:t>GEDI Science Definition Team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359897" y="1015932"/>
            <a:ext cx="9448972" cy="914400"/>
          </a:xfrm>
        </p:spPr>
        <p:txBody>
          <a:bodyPr/>
          <a:lstStyle/>
          <a:p>
            <a:r>
              <a:rPr lang="en-US" sz="5400" dirty="0" smtClean="0"/>
              <a:t>Global Ecosystem Dynamics Investigation (GEDI)</a:t>
            </a:r>
          </a:p>
          <a:p>
            <a:r>
              <a:rPr lang="en-US" sz="5400" dirty="0" smtClean="0"/>
              <a:t>Mission Update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2161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Ventures Instrument (EVI)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3287" y="4230682"/>
            <a:ext cx="6936139" cy="2042147"/>
          </a:xfrm>
        </p:spPr>
        <p:txBody>
          <a:bodyPr>
            <a:normAutofit/>
          </a:bodyPr>
          <a:lstStyle/>
          <a:p>
            <a:r>
              <a:rPr lang="en-US" dirty="0" smtClean="0"/>
              <a:t>Deployed on International Space Station</a:t>
            </a:r>
          </a:p>
          <a:p>
            <a:pPr lvl="1"/>
            <a:r>
              <a:rPr lang="en-US" dirty="0" smtClean="0"/>
              <a:t>Launch on SpaceX-18: May 2019</a:t>
            </a:r>
          </a:p>
          <a:p>
            <a:pPr lvl="1"/>
            <a:r>
              <a:rPr lang="en-US" dirty="0" smtClean="0"/>
              <a:t>Observations between +/- 51.5º N &amp; </a:t>
            </a:r>
          </a:p>
          <a:p>
            <a:r>
              <a:rPr lang="en-US" dirty="0" smtClean="0"/>
              <a:t>Nominal 2 year mission length</a:t>
            </a:r>
          </a:p>
          <a:p>
            <a:endParaRPr lang="en-US" dirty="0"/>
          </a:p>
        </p:txBody>
      </p:sp>
      <p:pic>
        <p:nvPicPr>
          <p:cNvPr id="6" name="pasted-image.pdf"/>
          <p:cNvPicPr/>
          <p:nvPr/>
        </p:nvPicPr>
        <p:blipFill rotWithShape="1">
          <a:blip r:embed="rId2">
            <a:extLst/>
          </a:blip>
          <a:srcRect l="177" r="618" b="28733"/>
          <a:stretch/>
        </p:blipFill>
        <p:spPr>
          <a:xfrm>
            <a:off x="181483" y="1063137"/>
            <a:ext cx="5845951" cy="2879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76" descr="GEDI on JEM-EF 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b="7327"/>
          <a:stretch>
            <a:fillRect/>
          </a:stretch>
        </p:blipFill>
        <p:spPr bwMode="auto">
          <a:xfrm>
            <a:off x="7357366" y="2397977"/>
            <a:ext cx="3978710" cy="3665409"/>
          </a:xfrm>
          <a:prstGeom prst="rect">
            <a:avLst/>
          </a:prstGeom>
          <a:solidFill>
            <a:srgbClr val="0B1213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6121404" y="668034"/>
            <a:ext cx="6070596" cy="1729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685749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="1" i="0" kern="1200" baseline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685749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74B543"/>
              </a:buClr>
              <a:buFont typeface="Arial" panose="020B0604020202020204" pitchFamily="34" charset="0"/>
              <a:buChar char="•"/>
              <a:defRPr sz="2000" b="1" i="0" kern="1200" baseline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2pPr>
            <a:lvl3pPr marL="687388" indent="-230188" algn="l" defTabSz="685749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98BA"/>
              </a:buClr>
              <a:buFont typeface="Arial" panose="020B0604020202020204" pitchFamily="34" charset="0"/>
              <a:buChar char="•"/>
              <a:defRPr sz="1800" b="1" i="0" kern="1200" baseline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685749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 sz="1600" b="1" i="0" kern="1200" baseline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685749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 sz="1400" b="1" i="0" kern="1200" baseline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5pPr>
            <a:lvl6pPr marL="1371600" indent="-227013" algn="l" defTabSz="685749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1788" indent="-230188" algn="l" defTabSz="685749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Arial" panose="020B0604020202020204" pitchFamily="34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28800" indent="-227013" algn="l" defTabSz="685749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Arial" panose="020B0604020202020204" pitchFamily="34" charset="0"/>
              <a:buChar char="•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8988" indent="-230188" algn="l" defTabSz="685749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Multi-beam waveform </a:t>
            </a:r>
            <a:r>
              <a:rPr lang="en-US" dirty="0" err="1" smtClean="0"/>
              <a:t>lidar</a:t>
            </a:r>
            <a:r>
              <a:rPr lang="en-US" dirty="0" smtClean="0"/>
              <a:t> instrument</a:t>
            </a:r>
          </a:p>
          <a:p>
            <a:pPr lvl="1"/>
            <a:r>
              <a:rPr lang="en-US" dirty="0" smtClean="0"/>
              <a:t>NASA Goddard Spaceflight Center (GSFC)</a:t>
            </a:r>
          </a:p>
          <a:p>
            <a:r>
              <a:rPr lang="en-US" dirty="0" smtClean="0"/>
              <a:t>$94 M (Class C mission)</a:t>
            </a:r>
          </a:p>
          <a:p>
            <a:endParaRPr lang="en-US" dirty="0"/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7357366" y="2397976"/>
            <a:ext cx="3518000" cy="338554"/>
          </a:xfrm>
          <a:prstGeom prst="rect">
            <a:avLst/>
          </a:prstGeom>
          <a:gradFill rotWithShape="0">
            <a:gsLst>
              <a:gs pos="0">
                <a:srgbClr val="757575"/>
              </a:gs>
              <a:gs pos="19000">
                <a:srgbClr val="757575"/>
              </a:gs>
              <a:gs pos="100000">
                <a:srgbClr val="565656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1pPr>
            <a:lvl2pPr marL="742950" indent="-285750"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2pPr>
            <a:lvl3pPr marL="1143000" indent="-228600"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3pPr>
            <a:lvl4pPr marL="1600200" indent="-228600"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4pPr>
            <a:lvl5pPr marL="2057400" indent="-228600"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bg1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GEDI is deployed on the </a:t>
            </a:r>
            <a:r>
              <a:rPr lang="en-US" altLang="en-US" sz="1600" dirty="0" smtClean="0">
                <a:solidFill>
                  <a:schemeClr val="bg1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JEM-EF</a:t>
            </a:r>
            <a:endParaRPr lang="en-US" altLang="en-US" sz="1600" dirty="0">
              <a:solidFill>
                <a:schemeClr val="bg1"/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306">
        <p:fade/>
      </p:transition>
    </mc:Choice>
    <mc:Fallback xmlns="">
      <p:transition xmlns:p14="http://schemas.microsoft.com/office/powerpoint/2010/main" spd="med" advTm="2330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Questions and Objectives</a:t>
            </a:r>
            <a:endParaRPr lang="en-US" dirty="0"/>
          </a:p>
        </p:txBody>
      </p:sp>
      <p:pic>
        <p:nvPicPr>
          <p:cNvPr id="12" name="Picture 11" descr="Masked-Crimson-Tanager-sanilodge_769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0" t="14486" r="10195" b="6441"/>
          <a:stretch/>
        </p:blipFill>
        <p:spPr>
          <a:xfrm>
            <a:off x="3403059" y="3577505"/>
            <a:ext cx="2431237" cy="1738800"/>
          </a:xfrm>
          <a:prstGeom prst="rect">
            <a:avLst/>
          </a:prstGeom>
          <a:ln w="25400" cap="flat">
            <a:noFill/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fig_12_GCB_summar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6" y="3577505"/>
            <a:ext cx="2462414" cy="1738800"/>
          </a:xfrm>
          <a:prstGeom prst="rect">
            <a:avLst/>
          </a:prstGeom>
          <a:ln w="25400" cap="flat">
            <a:noFill/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4" name="Shape 125"/>
          <p:cNvSpPr/>
          <p:nvPr/>
        </p:nvSpPr>
        <p:spPr>
          <a:xfrm>
            <a:off x="1185761" y="5548380"/>
            <a:ext cx="1526049" cy="379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5" tIns="50795" rIns="50795" bIns="50795" numCol="1" anchor="ctr">
            <a:spAutoFit/>
          </a:bodyPr>
          <a:lstStyle>
            <a:lvl1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algn="ctr" defTabSz="914306" eaLnBrk="0" fontAlgn="base" hangingPunct="0">
              <a:spcBef>
                <a:spcPct val="0"/>
              </a:spcBef>
              <a:spcAft>
                <a:spcPct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 lang="en-US" sz="1800" b="1" cap="none" spc="0" dirty="0">
                <a:solidFill>
                  <a:srgbClr val="000000"/>
                </a:solidFill>
              </a:rPr>
              <a:t>C</a:t>
            </a:r>
            <a:r>
              <a:rPr sz="1800" b="1" cap="none" spc="0" dirty="0">
                <a:solidFill>
                  <a:srgbClr val="000000"/>
                </a:solidFill>
              </a:rPr>
              <a:t>arbon Cycle</a:t>
            </a:r>
          </a:p>
        </p:txBody>
      </p:sp>
      <p:sp>
        <p:nvSpPr>
          <p:cNvPr id="15" name="Shape 126"/>
          <p:cNvSpPr/>
          <p:nvPr/>
        </p:nvSpPr>
        <p:spPr>
          <a:xfrm>
            <a:off x="3547257" y="5538910"/>
            <a:ext cx="1899063" cy="38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795" tIns="50795" rIns="50795" bIns="50795" numCol="1" anchor="ctr">
            <a:spAutoFit/>
          </a:bodyPr>
          <a:lstStyle>
            <a:lvl1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algn="ctr" defTabSz="914306" eaLnBrk="0" fontAlgn="base" hangingPunct="0">
              <a:spcBef>
                <a:spcPct val="0"/>
              </a:spcBef>
              <a:spcAft>
                <a:spcPct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 sz="1800" b="1" cap="none" spc="0">
                <a:solidFill>
                  <a:srgbClr val="000000"/>
                </a:solidFill>
              </a:rPr>
              <a:t>Biodiversity</a:t>
            </a: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67" y="1030225"/>
            <a:ext cx="5197866" cy="48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3022" y="1184019"/>
            <a:ext cx="5248367" cy="178509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 defTabSz="9143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GEDI 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Goal: Advance our ability </a:t>
            </a: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to characterize the effects of changing climate and land use on ecosystem structure and dynamics</a:t>
            </a:r>
          </a:p>
          <a:p>
            <a:pPr algn="ctr" defTabSz="9143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903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685">
        <p:fade/>
      </p:transition>
    </mc:Choice>
    <mc:Fallback xmlns="">
      <p:transition xmlns:p14="http://schemas.microsoft.com/office/powerpoint/2010/main" spd="med" advTm="4968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937" dirty="0" smtClean="0">
                <a:solidFill>
                  <a:srgbClr val="FFFFFF"/>
                </a:solidFill>
              </a:rPr>
              <a:t>GEDI </a:t>
            </a:r>
            <a:r>
              <a:rPr sz="3937" dirty="0" smtClean="0">
                <a:solidFill>
                  <a:srgbClr val="FFFFFF"/>
                </a:solidFill>
              </a:rPr>
              <a:t>Lidar Measurement</a:t>
            </a:r>
            <a:r>
              <a:rPr lang="en-US" sz="3937" dirty="0" smtClean="0">
                <a:solidFill>
                  <a:srgbClr val="FFFFFF"/>
                </a:solidFill>
              </a:rPr>
              <a:t>s</a:t>
            </a:r>
            <a:endParaRPr sz="3937" dirty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3704" y="873766"/>
            <a:ext cx="8193083" cy="5392059"/>
            <a:chOff x="1657710" y="1025981"/>
            <a:chExt cx="7922780" cy="5162550"/>
          </a:xfrm>
        </p:grpSpPr>
        <p:pic>
          <p:nvPicPr>
            <p:cNvPr id="192" name="image1.png"/>
            <p:cNvPicPr/>
            <p:nvPr/>
          </p:nvPicPr>
          <p:blipFill>
            <a:blip r:embed="rId4">
              <a:extLst/>
            </a:blip>
            <a:srcRect l="1256" t="12384" r="38712" b="6275"/>
            <a:stretch>
              <a:fillRect/>
            </a:stretch>
          </p:blipFill>
          <p:spPr>
            <a:xfrm>
              <a:off x="6254956" y="2275635"/>
              <a:ext cx="2941670" cy="299267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93" name="image3.pdf"/>
            <p:cNvPicPr/>
            <p:nvPr/>
          </p:nvPicPr>
          <p:blipFill>
            <a:blip r:embed="rId5">
              <a:alphaModFix amt="38327"/>
              <a:extLst/>
            </a:blip>
            <a:stretch>
              <a:fillRect/>
            </a:stretch>
          </p:blipFill>
          <p:spPr>
            <a:xfrm>
              <a:off x="7073458" y="2126956"/>
              <a:ext cx="1007900" cy="2548216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97" name="Group 197"/>
            <p:cNvGrpSpPr/>
            <p:nvPr/>
          </p:nvGrpSpPr>
          <p:grpSpPr>
            <a:xfrm>
              <a:off x="7107366" y="1891910"/>
              <a:ext cx="984298" cy="429640"/>
              <a:chOff x="-341104" y="68408"/>
              <a:chExt cx="1399889" cy="611042"/>
            </a:xfrm>
          </p:grpSpPr>
          <p:sp>
            <p:nvSpPr>
              <p:cNvPr id="195" name="Shape 195"/>
              <p:cNvSpPr/>
              <p:nvPr/>
            </p:nvSpPr>
            <p:spPr>
              <a:xfrm>
                <a:off x="-341104" y="679450"/>
                <a:ext cx="1399889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 cap="all" spc="384">
                    <a:solidFill>
                      <a:srgbClr val="55D7FF"/>
                    </a:solidFill>
                    <a:latin typeface="Avenir Medium"/>
                    <a:ea typeface="Avenir Medium"/>
                    <a:cs typeface="Avenir Medium"/>
                    <a:sym typeface="Avenir Medium"/>
                  </a:defRPr>
                </a:pPr>
                <a:endParaRPr sz="1687"/>
              </a:p>
            </p:txBody>
          </p:sp>
          <p:sp>
            <p:nvSpPr>
              <p:cNvPr id="196" name="Shape 196"/>
              <p:cNvSpPr/>
              <p:nvPr/>
            </p:nvSpPr>
            <p:spPr>
              <a:xfrm>
                <a:off x="-41940" y="68408"/>
                <a:ext cx="606434" cy="3076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l">
                  <a:spcBef>
                    <a:spcPts val="3200"/>
                  </a:spcBef>
                  <a:defRPr sz="2000">
                    <a:solidFill>
                      <a:srgbClr val="000000"/>
                    </a:solidFill>
                    <a:latin typeface="Avenir Next Demi Bold"/>
                    <a:ea typeface="Avenir Next Demi Bold"/>
                    <a:cs typeface="Avenir Next Demi Bold"/>
                    <a:sym typeface="Avenir Next Demi Bold"/>
                  </a:defRPr>
                </a:lvl1pPr>
              </a:lstStyle>
              <a:p>
                <a:pPr lvl="0">
                  <a:defRPr sz="1800"/>
                </a:pPr>
                <a:r>
                  <a:rPr sz="1406"/>
                  <a:t>25 m</a:t>
                </a:r>
              </a:p>
            </p:txBody>
          </p:sp>
        </p:grpSp>
        <p:sp>
          <p:nvSpPr>
            <p:cNvPr id="12" name="Content Placeholder 1"/>
            <p:cNvSpPr txBox="1">
              <a:spLocks/>
            </p:cNvSpPr>
            <p:nvPr/>
          </p:nvSpPr>
          <p:spPr>
            <a:xfrm>
              <a:off x="2189090" y="1025981"/>
              <a:ext cx="7391400" cy="51625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469900" indent="-469900" defTabSz="584200">
                <a:spcBef>
                  <a:spcPts val="4200"/>
                </a:spcBef>
                <a:buClr>
                  <a:srgbClr val="646464"/>
                </a:buClr>
                <a:buSzPct val="90000"/>
                <a:buChar char="•"/>
                <a:defRPr sz="3600">
                  <a:solidFill>
                    <a:srgbClr val="FFFFFF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  <a:lvl2pPr marL="939800" indent="-469900" defTabSz="584200">
                <a:spcBef>
                  <a:spcPts val="1000"/>
                </a:spcBef>
                <a:buClr>
                  <a:srgbClr val="646464"/>
                </a:buClr>
                <a:buSzPct val="90000"/>
                <a:buChar char="•"/>
                <a:defRPr sz="3200">
                  <a:solidFill>
                    <a:srgbClr val="FFFFFF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2pPr>
              <a:lvl3pPr marL="1409700" indent="-469900" defTabSz="584200">
                <a:spcBef>
                  <a:spcPts val="1000"/>
                </a:spcBef>
                <a:buClr>
                  <a:srgbClr val="646464"/>
                </a:buClr>
                <a:buSzPct val="90000"/>
                <a:buChar char="•"/>
                <a:defRPr sz="2800">
                  <a:solidFill>
                    <a:srgbClr val="FFFFFF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3pPr>
              <a:lvl4pPr marL="1879600" indent="-469900" defTabSz="584200">
                <a:spcBef>
                  <a:spcPts val="4200"/>
                </a:spcBef>
                <a:buClr>
                  <a:srgbClr val="646464"/>
                </a:buClr>
                <a:buSzPct val="90000"/>
                <a:buChar char="•"/>
                <a:defRPr sz="3600">
                  <a:solidFill>
                    <a:srgbClr val="FFFFFF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4pPr>
              <a:lvl5pPr marL="2349500" indent="-469900" defTabSz="584200">
                <a:spcBef>
                  <a:spcPts val="4200"/>
                </a:spcBef>
                <a:buClr>
                  <a:srgbClr val="646464"/>
                </a:buClr>
                <a:buSzPct val="90000"/>
                <a:buChar char="•"/>
                <a:defRPr sz="3600">
                  <a:solidFill>
                    <a:srgbClr val="FFFFFF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5pPr>
              <a:lvl6pPr marL="2819400" indent="-469900" defTabSz="584200">
                <a:spcBef>
                  <a:spcPts val="4200"/>
                </a:spcBef>
                <a:buClr>
                  <a:srgbClr val="646464"/>
                </a:buClr>
                <a:buSzPct val="90000"/>
                <a:buChar char="•"/>
                <a:defRPr sz="3600">
                  <a:solidFill>
                    <a:srgbClr val="FFFFFF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6pPr>
              <a:lvl7pPr marL="3289300" indent="-469900" defTabSz="584200">
                <a:spcBef>
                  <a:spcPts val="4200"/>
                </a:spcBef>
                <a:buClr>
                  <a:srgbClr val="646464"/>
                </a:buClr>
                <a:buSzPct val="90000"/>
                <a:buChar char="•"/>
                <a:defRPr sz="3600">
                  <a:solidFill>
                    <a:srgbClr val="FFFFFF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7pPr>
              <a:lvl8pPr marL="3759200" indent="-469900" defTabSz="584200">
                <a:spcBef>
                  <a:spcPts val="4200"/>
                </a:spcBef>
                <a:buClr>
                  <a:srgbClr val="646464"/>
                </a:buClr>
                <a:buSzPct val="90000"/>
                <a:buChar char="•"/>
                <a:defRPr sz="3600">
                  <a:solidFill>
                    <a:srgbClr val="FFFFFF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8pPr>
              <a:lvl9pPr marL="4229100" indent="-469900" defTabSz="584200">
                <a:spcBef>
                  <a:spcPts val="4200"/>
                </a:spcBef>
                <a:buClr>
                  <a:srgbClr val="646464"/>
                </a:buClr>
                <a:buSzPct val="90000"/>
                <a:buChar char="•"/>
                <a:defRPr sz="3600">
                  <a:solidFill>
                    <a:srgbClr val="FFFFFF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9pPr>
            </a:lstStyle>
            <a:p>
              <a:pPr marL="0" indent="0">
                <a:buNone/>
              </a:pPr>
              <a:endParaRPr lang="en-US" sz="2531" b="1" dirty="0">
                <a:solidFill>
                  <a:schemeClr val="bg1"/>
                </a:solidFill>
              </a:endParaRPr>
            </a:p>
          </p:txBody>
        </p:sp>
        <p:pic>
          <p:nvPicPr>
            <p:cNvPr id="13" name="Picture 12" descr="waveform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930"/>
            <a:stretch/>
          </p:blipFill>
          <p:spPr>
            <a:xfrm>
              <a:off x="1657710" y="1294248"/>
              <a:ext cx="4335686" cy="4626015"/>
            </a:xfrm>
            <a:prstGeom prst="rect">
              <a:avLst/>
            </a:prstGeom>
          </p:spPr>
        </p:pic>
      </p:grpSp>
      <p:sp>
        <p:nvSpPr>
          <p:cNvPr id="14" name="TextBox 204"/>
          <p:cNvSpPr txBox="1">
            <a:spLocks noChangeArrowheads="1"/>
          </p:cNvSpPr>
          <p:nvPr/>
        </p:nvSpPr>
        <p:spPr bwMode="auto">
          <a:xfrm>
            <a:off x="7666839" y="1133693"/>
            <a:ext cx="4196058" cy="1200329"/>
          </a:xfrm>
          <a:prstGeom prst="rect">
            <a:avLst/>
          </a:prstGeom>
          <a:gradFill rotWithShape="0">
            <a:gsLst>
              <a:gs pos="0">
                <a:srgbClr val="757575"/>
              </a:gs>
              <a:gs pos="19000">
                <a:srgbClr val="757575"/>
              </a:gs>
              <a:gs pos="100000">
                <a:srgbClr val="565656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1pPr>
            <a:lvl2pPr marL="742950" indent="-285750"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2pPr>
            <a:lvl3pPr marL="1143000" indent="-228600"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3pPr>
            <a:lvl4pPr marL="1600200" indent="-228600"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4pPr>
            <a:lvl5pPr marL="2057400" indent="-228600"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GEDI’s sole observable is the lidar waveform which provides ground elevation, canopy height, cover and various profiles and metrics.</a:t>
            </a:r>
          </a:p>
        </p:txBody>
      </p:sp>
      <p:sp>
        <p:nvSpPr>
          <p:cNvPr id="15" name="TextBox 205"/>
          <p:cNvSpPr txBox="1">
            <a:spLocks noChangeArrowheads="1"/>
          </p:cNvSpPr>
          <p:nvPr/>
        </p:nvSpPr>
        <p:spPr bwMode="auto">
          <a:xfrm>
            <a:off x="7670062" y="2611045"/>
            <a:ext cx="4244481" cy="923330"/>
          </a:xfrm>
          <a:prstGeom prst="rect">
            <a:avLst/>
          </a:prstGeom>
          <a:gradFill rotWithShape="0">
            <a:gsLst>
              <a:gs pos="0">
                <a:srgbClr val="538033"/>
              </a:gs>
              <a:gs pos="20000">
                <a:srgbClr val="538033"/>
              </a:gs>
              <a:gs pos="100000">
                <a:srgbClr val="3A592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1pPr>
            <a:lvl2pPr marL="742950" indent="-285750"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2pPr>
            <a:lvl3pPr marL="1143000" indent="-228600"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3pPr>
            <a:lvl4pPr marL="1600200" indent="-228600"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4pPr>
            <a:lvl5pPr marL="2057400" indent="-228600"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apitals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GEDI makes </a:t>
            </a:r>
            <a:r>
              <a:rPr lang="en-US" altLang="en-US" sz="1800" dirty="0" smtClean="0">
                <a:solidFill>
                  <a:schemeClr val="bg1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12 </a:t>
            </a:r>
            <a:r>
              <a:rPr lang="en-US" altLang="en-US" sz="1800" dirty="0">
                <a:solidFill>
                  <a:schemeClr val="bg1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billion observations of forest and land surface structure over its nominal two-year mission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954166"/>
      </p:ext>
    </p:extLst>
  </p:cSld>
  <p:clrMapOvr>
    <a:masterClrMapping/>
  </p:clrMapOvr>
  <p:transition xmlns:p14="http://schemas.microsoft.com/office/powerpoint/2010/main" spd="med" advTm="45617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GEDI Observations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96601" y="1480260"/>
            <a:ext cx="5570181" cy="3998048"/>
            <a:chOff x="551603" y="1146983"/>
            <a:chExt cx="6279994" cy="45075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603" y="1146983"/>
              <a:ext cx="6279994" cy="4507523"/>
            </a:xfrm>
            <a:prstGeom prst="rect">
              <a:avLst/>
            </a:prstGeom>
            <a:solidFill>
              <a:srgbClr val="0B1213"/>
            </a:solidFill>
          </p:spPr>
        </p:pic>
        <p:sp>
          <p:nvSpPr>
            <p:cNvPr id="10" name="Shape 301"/>
            <p:cNvSpPr/>
            <p:nvPr/>
          </p:nvSpPr>
          <p:spPr>
            <a:xfrm>
              <a:off x="3691600" y="5121081"/>
              <a:ext cx="593587" cy="246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l">
                <a:spcBef>
                  <a:spcPts val="3200"/>
                </a:spcBef>
                <a:defRPr sz="2200">
                  <a:latin typeface="Avenir Light"/>
                  <a:ea typeface="Avenir Light"/>
                  <a:cs typeface="Avenir Light"/>
                  <a:sym typeface="Avenir Light"/>
                </a:defRPr>
              </a:lvl1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3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Light"/>
                  <a:ea typeface="Avenir Light"/>
                  <a:cs typeface="Avenir Light"/>
                  <a:sym typeface="Avenir Light"/>
                </a:rPr>
                <a:t>5.4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Light"/>
                  <a:ea typeface="Avenir Light"/>
                  <a:cs typeface="Avenir Light"/>
                  <a:sym typeface="Avenir Light"/>
                </a:rPr>
                <a:t> </a:t>
              </a:r>
              <a:r>
                <a:rPr kumimoji="0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Light"/>
                  <a:ea typeface="Avenir Light"/>
                  <a:cs typeface="Avenir Light"/>
                  <a:sym typeface="Avenir Light"/>
                </a:rPr>
                <a:t>km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ight"/>
                <a:ea typeface="Avenir Light"/>
                <a:cs typeface="Avenir Light"/>
                <a:sym typeface="Avenir Light"/>
              </a:endParaRPr>
            </a:p>
          </p:txBody>
        </p:sp>
      </p:grpSp>
      <p:sp>
        <p:nvSpPr>
          <p:cNvPr id="8" name="TextBox 216"/>
          <p:cNvSpPr txBox="1">
            <a:spLocks noChangeArrowheads="1"/>
          </p:cNvSpPr>
          <p:nvPr/>
        </p:nvSpPr>
        <p:spPr bwMode="auto">
          <a:xfrm>
            <a:off x="6295970" y="1950457"/>
            <a:ext cx="4531171" cy="646331"/>
          </a:xfrm>
          <a:prstGeom prst="rect">
            <a:avLst/>
          </a:prstGeom>
          <a:gradFill rotWithShape="0">
            <a:gsLst>
              <a:gs pos="0">
                <a:srgbClr val="757575"/>
              </a:gs>
              <a:gs pos="19000">
                <a:srgbClr val="757575"/>
              </a:gs>
              <a:gs pos="100000">
                <a:srgbClr val="565656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Avenir Next Demi Bold" charset="0"/>
                <a:ea typeface="Avenir Next Demi Bold" charset="0"/>
                <a:cs typeface="Avenir Next Demi Bold" charset="0"/>
              </a:defRPr>
            </a:lvl1pPr>
            <a:lvl2pPr marL="742950" indent="-285750">
              <a:defRPr sz="6000" b="1">
                <a:latin typeface="Capitals" charset="0"/>
                <a:ea typeface="ＭＳ Ｐゴシック" charset="-128"/>
              </a:defRPr>
            </a:lvl2pPr>
            <a:lvl3pPr marL="1143000" indent="-228600">
              <a:defRPr sz="6000" b="1">
                <a:latin typeface="Capitals" charset="0"/>
                <a:ea typeface="ＭＳ Ｐゴシック" charset="-128"/>
              </a:defRPr>
            </a:lvl3pPr>
            <a:lvl4pPr marL="1600200" indent="-228600">
              <a:defRPr sz="6000" b="1">
                <a:latin typeface="Capitals" charset="0"/>
                <a:ea typeface="ＭＳ Ｐゴシック" charset="-128"/>
              </a:defRPr>
            </a:lvl4pPr>
            <a:lvl5pPr marL="2057400" indent="-228600">
              <a:defRPr sz="6000" b="1">
                <a:latin typeface="Capital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latin typeface="Capital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latin typeface="Capital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latin typeface="Capital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latin typeface="Capitals" charset="0"/>
                <a:ea typeface="ＭＳ Ｐゴシック" charset="-128"/>
              </a:defRPr>
            </a:lvl9pPr>
          </a:lstStyle>
          <a:p>
            <a:r>
              <a:rPr lang="en-US" altLang="en-US" dirty="0"/>
              <a:t>Each footprint provides the complete vertical structure of the canopy. </a:t>
            </a:r>
          </a:p>
        </p:txBody>
      </p:sp>
      <p:sp>
        <p:nvSpPr>
          <p:cNvPr id="9" name="TextBox 216"/>
          <p:cNvSpPr txBox="1">
            <a:spLocks noChangeArrowheads="1"/>
          </p:cNvSpPr>
          <p:nvPr/>
        </p:nvSpPr>
        <p:spPr bwMode="auto">
          <a:xfrm>
            <a:off x="6295971" y="1148184"/>
            <a:ext cx="4531171" cy="646331"/>
          </a:xfrm>
          <a:prstGeom prst="rect">
            <a:avLst/>
          </a:prstGeom>
          <a:gradFill rotWithShape="0">
            <a:gsLst>
              <a:gs pos="0">
                <a:srgbClr val="757575"/>
              </a:gs>
              <a:gs pos="19000">
                <a:srgbClr val="757575"/>
              </a:gs>
              <a:gs pos="100000">
                <a:srgbClr val="565656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Avenir Next Demi Bold" charset="0"/>
                <a:ea typeface="Avenir Next Demi Bold" charset="0"/>
                <a:cs typeface="Avenir Next Demi Bold" charset="0"/>
              </a:defRPr>
            </a:lvl1pPr>
            <a:lvl2pPr marL="742950" indent="-285750">
              <a:defRPr sz="6000" b="1">
                <a:latin typeface="Capitals" charset="0"/>
                <a:ea typeface="ＭＳ Ｐゴシック" charset="-128"/>
              </a:defRPr>
            </a:lvl2pPr>
            <a:lvl3pPr marL="1143000" indent="-228600">
              <a:defRPr sz="6000" b="1">
                <a:latin typeface="Capitals" charset="0"/>
                <a:ea typeface="ＭＳ Ｐゴシック" charset="-128"/>
              </a:defRPr>
            </a:lvl3pPr>
            <a:lvl4pPr marL="1600200" indent="-228600">
              <a:defRPr sz="6000" b="1">
                <a:latin typeface="Capitals" charset="0"/>
                <a:ea typeface="ＭＳ Ｐゴシック" charset="-128"/>
              </a:defRPr>
            </a:lvl4pPr>
            <a:lvl5pPr marL="2057400" indent="-228600">
              <a:defRPr sz="6000" b="1">
                <a:latin typeface="Capital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latin typeface="Capital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latin typeface="Capital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latin typeface="Capital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latin typeface="Capitals" charset="0"/>
                <a:ea typeface="ＭＳ Ｐゴシック" charset="-128"/>
              </a:defRPr>
            </a:lvl9pPr>
          </a:lstStyle>
          <a:p>
            <a:r>
              <a:rPr lang="en-US" altLang="en-US" dirty="0"/>
              <a:t>GEDI uses 3 lasers to produce 10 transects of lidar waveforms. </a:t>
            </a:r>
          </a:p>
        </p:txBody>
      </p:sp>
      <p:sp>
        <p:nvSpPr>
          <p:cNvPr id="11" name="TextBox 216"/>
          <p:cNvSpPr txBox="1">
            <a:spLocks noChangeArrowheads="1"/>
          </p:cNvSpPr>
          <p:nvPr/>
        </p:nvSpPr>
        <p:spPr bwMode="auto">
          <a:xfrm>
            <a:off x="6295969" y="2752730"/>
            <a:ext cx="4531171" cy="646331"/>
          </a:xfrm>
          <a:prstGeom prst="rect">
            <a:avLst/>
          </a:prstGeom>
          <a:gradFill rotWithShape="0">
            <a:gsLst>
              <a:gs pos="0">
                <a:srgbClr val="757575"/>
              </a:gs>
              <a:gs pos="19000">
                <a:srgbClr val="757575"/>
              </a:gs>
              <a:gs pos="100000">
                <a:srgbClr val="565656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Avenir Next Demi Bold" charset="0"/>
                <a:ea typeface="Avenir Next Demi Bold" charset="0"/>
                <a:cs typeface="Avenir Next Demi Bold" charset="0"/>
              </a:defRPr>
            </a:lvl1pPr>
            <a:lvl2pPr marL="742950" indent="-285750">
              <a:defRPr sz="6000" b="1">
                <a:latin typeface="Capitals" charset="0"/>
                <a:ea typeface="ＭＳ Ｐゴシック" charset="-128"/>
              </a:defRPr>
            </a:lvl2pPr>
            <a:lvl3pPr marL="1143000" indent="-228600">
              <a:defRPr sz="6000" b="1">
                <a:latin typeface="Capitals" charset="0"/>
                <a:ea typeface="ＭＳ Ｐゴシック" charset="-128"/>
              </a:defRPr>
            </a:lvl3pPr>
            <a:lvl4pPr marL="1600200" indent="-228600">
              <a:defRPr sz="6000" b="1">
                <a:latin typeface="Capitals" charset="0"/>
                <a:ea typeface="ＭＳ Ｐゴシック" charset="-128"/>
              </a:defRPr>
            </a:lvl4pPr>
            <a:lvl5pPr marL="2057400" indent="-228600">
              <a:defRPr sz="6000" b="1">
                <a:latin typeface="Capital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latin typeface="Capital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latin typeface="Capital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latin typeface="Capital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latin typeface="Capitals" charset="0"/>
                <a:ea typeface="ＭＳ Ｐゴシック" charset="-128"/>
              </a:defRPr>
            </a:lvl9pPr>
          </a:lstStyle>
          <a:p>
            <a:r>
              <a:rPr lang="en-US" altLang="en-US" dirty="0"/>
              <a:t>Dithering can be turned off for contiguous, along-track coverage.</a:t>
            </a:r>
          </a:p>
        </p:txBody>
      </p:sp>
      <p:pic>
        <p:nvPicPr>
          <p:cNvPr id="12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" t="45091" b="6998"/>
          <a:stretch>
            <a:fillRect/>
          </a:stretch>
        </p:blipFill>
        <p:spPr bwMode="auto">
          <a:xfrm>
            <a:off x="6347667" y="3928534"/>
            <a:ext cx="4608410" cy="162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55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464">
        <p:fade/>
      </p:transition>
    </mc:Choice>
    <mc:Fallback xmlns="">
      <p:transition xmlns:p14="http://schemas.microsoft.com/office/powerpoint/2010/main" spd="med" advTm="4946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10301" y="1094605"/>
            <a:ext cx="10207179" cy="5162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b="0" dirty="0"/>
              <a:t>Acquire lidar canopy vertical profile data required to estimate aboveground woody carbon density for the Earth’s global tropical and temperate forests within the ISS orbital coverage at ≤ 1 km resolution. At the end of </a:t>
            </a:r>
            <a:r>
              <a:rPr lang="en-US" sz="2000" b="0" dirty="0">
                <a:solidFill>
                  <a:srgbClr val="FF0000"/>
                </a:solidFill>
              </a:rPr>
              <a:t>two years </a:t>
            </a:r>
            <a:r>
              <a:rPr lang="en-US" sz="2000" b="0" dirty="0"/>
              <a:t>after on-orbit checkout, </a:t>
            </a:r>
            <a:r>
              <a:rPr lang="en-US" sz="2000" b="0" dirty="0">
                <a:solidFill>
                  <a:srgbClr val="FF0000"/>
                </a:solidFill>
              </a:rPr>
              <a:t>at least 80% of the 1 km cells will meet an accuracy within 20% standard error, or 20 Mg/ha</a:t>
            </a:r>
            <a:r>
              <a:rPr lang="en-US" sz="2000" b="0" dirty="0"/>
              <a:t> whichever is greater, subject to instrument availability.</a:t>
            </a:r>
            <a:r>
              <a:rPr lang="fr-FR" sz="2000" b="0" dirty="0"/>
              <a:t> </a:t>
            </a:r>
          </a:p>
          <a:p>
            <a:pPr>
              <a:spcAft>
                <a:spcPts val="600"/>
              </a:spcAft>
            </a:pPr>
            <a:r>
              <a:rPr lang="en-US" sz="2000" b="0" dirty="0"/>
              <a:t>Acquire transects (that is, near contiguous, along-track laser footprint observations) of tropical &amp; temperate forest canopy vertical profiles from the top of canopy to the ground. Instrument performance must be sufficient to acquire profiles in conditions of up to about </a:t>
            </a:r>
            <a:r>
              <a:rPr lang="en-US" sz="2000" b="0" dirty="0">
                <a:solidFill>
                  <a:srgbClr val="FF0000"/>
                </a:solidFill>
              </a:rPr>
              <a:t>95% canopy cover for all beams</a:t>
            </a:r>
            <a:r>
              <a:rPr lang="en-US" sz="2000" b="0" dirty="0"/>
              <a:t>. Additionally, at least one laser beam must have sufficient power to acquire profiles in conditions of up to about 98% canopy cover.</a:t>
            </a:r>
          </a:p>
          <a:p>
            <a:pPr>
              <a:spcAft>
                <a:spcPts val="600"/>
              </a:spcAft>
            </a:pPr>
            <a:r>
              <a:rPr lang="en-US" sz="2000" b="0" dirty="0"/>
              <a:t>Record, validate, publish, and deliver science data records (L0-L1B) and validated data products and model outputs (L2-L4) to the DAAC designated by NASA for use by the scientific community. </a:t>
            </a:r>
            <a:r>
              <a:rPr lang="fr-FR" sz="2000" b="0" dirty="0"/>
              <a:t> </a:t>
            </a:r>
            <a:r>
              <a:rPr lang="en-US" sz="2000" b="0" dirty="0"/>
              <a:t> </a:t>
            </a:r>
            <a:r>
              <a:rPr lang="fr-FR" sz="2000" b="0" dirty="0"/>
              <a:t> </a:t>
            </a:r>
          </a:p>
          <a:p>
            <a:pPr>
              <a:spcAft>
                <a:spcPts val="600"/>
              </a:spcAft>
            </a:pPr>
            <a:endParaRPr lang="fr-FR" sz="2000" b="0" dirty="0"/>
          </a:p>
          <a:p>
            <a:pPr>
              <a:spcAft>
                <a:spcPts val="600"/>
              </a:spcAft>
            </a:pPr>
            <a:endParaRPr lang="en-US" sz="20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Requirements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034" y="1117302"/>
            <a:ext cx="115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Gridded Biomass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034" y="2752550"/>
            <a:ext cx="1370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Transects </a:t>
            </a:r>
          </a:p>
          <a:p>
            <a:r>
              <a:rPr lang="en-US" dirty="0" smtClean="0"/>
              <a:t>of Vertical </a:t>
            </a:r>
          </a:p>
          <a:p>
            <a:r>
              <a:rPr lang="en-US" dirty="0" smtClean="0"/>
              <a:t>Profiles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6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Mission and Engineering Status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2289" y="1228072"/>
            <a:ext cx="11444113" cy="237327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GEDI successfully passed key milestones: </a:t>
            </a:r>
          </a:p>
          <a:p>
            <a:pPr lvl="1"/>
            <a:r>
              <a:rPr lang="en-US" b="0" dirty="0" smtClean="0"/>
              <a:t>Confirmation Review and Critical Design Review (CDR)</a:t>
            </a:r>
          </a:p>
          <a:p>
            <a:r>
              <a:rPr lang="en-US" dirty="0" smtClean="0"/>
              <a:t>Currently in Phase C</a:t>
            </a:r>
          </a:p>
          <a:p>
            <a:r>
              <a:rPr lang="en-US" dirty="0" smtClean="0"/>
              <a:t>All Algorithm Theoretical Basis Documents (ATBDs) have been created and externally reviewed</a:t>
            </a:r>
          </a:p>
          <a:p>
            <a:r>
              <a:rPr lang="en-US" dirty="0" smtClean="0"/>
              <a:t>Integration &amp; Test has begun</a:t>
            </a:r>
          </a:p>
          <a:p>
            <a:r>
              <a:rPr lang="en-US" dirty="0"/>
              <a:t>O</a:t>
            </a:r>
            <a:r>
              <a:rPr lang="en-US" dirty="0" smtClean="0"/>
              <a:t>n schedule towards launch on May 2019 on Space-X 18 (SPX delay)</a:t>
            </a:r>
          </a:p>
          <a:p>
            <a:pPr lvl="1"/>
            <a:r>
              <a:rPr lang="en-US" b="0" dirty="0" smtClean="0"/>
              <a:t>Retired many risks in spring</a:t>
            </a:r>
          </a:p>
          <a:p>
            <a:pPr lvl="1"/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48734" y="3886200"/>
            <a:ext cx="11387668" cy="1612487"/>
            <a:chOff x="-3152" y="3054349"/>
            <a:chExt cx="10061550" cy="14329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152" y="3054349"/>
              <a:ext cx="10040570" cy="143298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990046" y="4007559"/>
              <a:ext cx="370330" cy="1985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2" y="4063998"/>
              <a:ext cx="10058400" cy="11288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442808" y="4063998"/>
              <a:ext cx="0" cy="1128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90564" y="4061458"/>
              <a:ext cx="0" cy="1128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287097" y="4066538"/>
              <a:ext cx="0" cy="1128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183540" y="4063998"/>
              <a:ext cx="0" cy="1128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374339" y="4005901"/>
              <a:ext cx="6126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Wrap-Up</a:t>
              </a:r>
              <a:endParaRPr lang="en-US" sz="9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52449" y="4008441"/>
              <a:ext cx="23450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Science and Mission Operations</a:t>
              </a:r>
              <a:endParaRPr lang="en-US" sz="9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1998" y="4003361"/>
              <a:ext cx="15697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Integration and Test</a:t>
              </a:r>
              <a:endParaRPr lang="en-US" sz="9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97666" y="4002091"/>
              <a:ext cx="1866839" cy="232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Design and Fabrication</a:t>
              </a:r>
              <a:endParaRPr lang="en-US" sz="9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20" y="4008503"/>
              <a:ext cx="23969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Formulation</a:t>
              </a:r>
              <a:endParaRPr lang="en-US" sz="9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36981" y="4185357"/>
              <a:ext cx="370330" cy="1985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530" y="3029813"/>
            <a:ext cx="207264" cy="1267968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5896812" y="4417153"/>
            <a:ext cx="9466" cy="1227867"/>
          </a:xfrm>
          <a:prstGeom prst="straightConnector1">
            <a:avLst/>
          </a:prstGeom>
          <a:ln w="31750">
            <a:solidFill>
              <a:srgbClr val="FF0000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64209" y="5588199"/>
            <a:ext cx="125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KC#24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0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905">
        <p:fade/>
      </p:transition>
    </mc:Choice>
    <mc:Fallback xmlns="">
      <p:transition xmlns:p14="http://schemas.microsoft.com/office/powerpoint/2010/main" spd="med" advTm="3290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4991" y="1268963"/>
            <a:ext cx="11444113" cy="4660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GEDI mission on track and instrument scheduled for launch in May 2019</a:t>
            </a:r>
          </a:p>
          <a:p>
            <a:endParaRPr lang="en-US" dirty="0" smtClean="0"/>
          </a:p>
          <a:p>
            <a:r>
              <a:rPr lang="en-US" dirty="0" smtClean="0"/>
              <a:t>We are entering an era of accelerated observations needed to model the Earth’s carbon cycle</a:t>
            </a:r>
          </a:p>
          <a:p>
            <a:endParaRPr lang="en-US" dirty="0" smtClean="0"/>
          </a:p>
          <a:p>
            <a:r>
              <a:rPr lang="en-US" dirty="0" smtClean="0"/>
              <a:t>GEDI is paying careful attention to developing and implementing sound statistical frameworks for error propagation and fusion with SAR</a:t>
            </a:r>
          </a:p>
          <a:p>
            <a:endParaRPr lang="en-US" dirty="0" smtClean="0"/>
          </a:p>
          <a:p>
            <a:r>
              <a:rPr lang="en-US" dirty="0"/>
              <a:t>A coordinated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 strategy is required for the upcoming confluence of SAR and Lidar missions</a:t>
            </a:r>
          </a:p>
          <a:p>
            <a:pPr lvl="1"/>
            <a:r>
              <a:rPr lang="en-US" b="0" dirty="0"/>
              <a:t>CEOS Land Product Validation Subgroup Biomass Focus Area</a:t>
            </a:r>
          </a:p>
          <a:p>
            <a:pPr marL="457200" lvl="2" indent="0">
              <a:buNone/>
            </a:pPr>
            <a:r>
              <a:rPr lang="en-US" b="0" dirty="0">
                <a:hlinkClick r:id="rId4"/>
              </a:rPr>
              <a:t>https://lpvs.gsfc.nasa.gov/Biomass/AGB_home.html</a:t>
            </a:r>
            <a:endParaRPr lang="en-US" b="0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07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930">
        <p:fade/>
      </p:transition>
    </mc:Choice>
    <mc:Fallback xmlns="">
      <p:transition spd="med" advTm="409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8.8|5.7|2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4.7|9.4"/>
</p:tagLst>
</file>

<file path=ppt/theme/theme1.xml><?xml version="1.0" encoding="utf-8"?>
<a:theme xmlns:a="http://schemas.openxmlformats.org/drawingml/2006/main" name="1_Office Theme">
  <a:themeElements>
    <a:clrScheme name="Custom 6">
      <a:dk1>
        <a:srgbClr val="007F9D"/>
      </a:dk1>
      <a:lt1>
        <a:sysClr val="window" lastClr="FFFFFF"/>
      </a:lt1>
      <a:dk2>
        <a:srgbClr val="545559"/>
      </a:dk2>
      <a:lt2>
        <a:srgbClr val="FFFFFF"/>
      </a:lt2>
      <a:accent1>
        <a:srgbClr val="007F9D"/>
      </a:accent1>
      <a:accent2>
        <a:srgbClr val="74B543"/>
      </a:accent2>
      <a:accent3>
        <a:srgbClr val="545559"/>
      </a:accent3>
      <a:accent4>
        <a:srgbClr val="4BA4B8"/>
      </a:accent4>
      <a:accent5>
        <a:srgbClr val="DC6B2F"/>
      </a:accent5>
      <a:accent6>
        <a:srgbClr val="509E2F"/>
      </a:accent6>
      <a:hlink>
        <a:srgbClr val="545559"/>
      </a:hlink>
      <a:folHlink>
        <a:srgbClr val="ED8B00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edi template" id="{9EBA228C-1721-554C-8348-9E0805B21845}" vid="{3BF96DCC-5235-2C43-B20C-9F0A9C970F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9412</TotalTime>
  <Words>440</Words>
  <Application>Microsoft Macintosh PowerPoint</Application>
  <PresentationFormat>Custom</PresentationFormat>
  <Paragraphs>64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PowerPoint Presentation</vt:lpstr>
      <vt:lpstr>Earth Ventures Instrument (EVI)</vt:lpstr>
      <vt:lpstr>Science Questions and Objectives</vt:lpstr>
      <vt:lpstr>GEDI Lidar Measurements</vt:lpstr>
      <vt:lpstr>GEDI Observations</vt:lpstr>
      <vt:lpstr>Baseline Requirements</vt:lpstr>
      <vt:lpstr>Current Mission and Engineering Status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Status</dc:title>
  <dc:creator>Microsoft Office User</dc:creator>
  <cp:lastModifiedBy>Ake Rosenqvist</cp:lastModifiedBy>
  <cp:revision>491</cp:revision>
  <cp:lastPrinted>2017-06-30T11:49:56Z</cp:lastPrinted>
  <dcterms:created xsi:type="dcterms:W3CDTF">2016-09-08T17:58:33Z</dcterms:created>
  <dcterms:modified xsi:type="dcterms:W3CDTF">2018-03-15T18:50:30Z</dcterms:modified>
</cp:coreProperties>
</file>