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63" r:id="rId2"/>
    <p:sldId id="867" r:id="rId3"/>
    <p:sldId id="868" r:id="rId4"/>
    <p:sldId id="869" r:id="rId5"/>
    <p:sldId id="883" r:id="rId6"/>
    <p:sldId id="882" r:id="rId7"/>
    <p:sldId id="881" r:id="rId8"/>
    <p:sldId id="873" r:id="rId9"/>
    <p:sldId id="871" r:id="rId10"/>
    <p:sldId id="872" r:id="rId11"/>
    <p:sldId id="874" r:id="rId12"/>
    <p:sldId id="880" r:id="rId13"/>
    <p:sldId id="875" r:id="rId14"/>
    <p:sldId id="884" r:id="rId15"/>
    <p:sldId id="885" r:id="rId16"/>
    <p:sldId id="886" r:id="rId17"/>
    <p:sldId id="887" r:id="rId18"/>
    <p:sldId id="888" r:id="rId19"/>
    <p:sldId id="879" r:id="rId20"/>
  </p:sldIdLst>
  <p:sldSz cx="9144000" cy="6858000" type="screen4x3"/>
  <p:notesSz cx="9290050" cy="7004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59" userDrawn="1">
          <p15:clr>
            <a:srgbClr val="A4A3A4"/>
          </p15:clr>
        </p15:guide>
        <p15:guide id="2" pos="703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075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  <p15:guide id="6" orient="horz" pos="664" userDrawn="1">
          <p15:clr>
            <a:srgbClr val="A4A3A4"/>
          </p15:clr>
        </p15:guide>
        <p15:guide id="7" orient="horz" pos="958" userDrawn="1">
          <p15:clr>
            <a:srgbClr val="A4A3A4"/>
          </p15:clr>
        </p15:guide>
        <p15:guide id="8" orient="horz" pos="572" userDrawn="1">
          <p15:clr>
            <a:srgbClr val="A4A3A4"/>
          </p15:clr>
        </p15:guide>
        <p15:guide id="9" orient="horz" pos="270">
          <p15:clr>
            <a:srgbClr val="A4A3A4"/>
          </p15:clr>
        </p15:guide>
        <p15:guide id="10" pos="50" userDrawn="1">
          <p15:clr>
            <a:srgbClr val="A4A3A4"/>
          </p15:clr>
        </p15:guide>
        <p15:guide id="11" pos="5760" userDrawn="1">
          <p15:clr>
            <a:srgbClr val="A4A3A4"/>
          </p15:clr>
        </p15:guide>
        <p15:guide id="12" orient="horz" pos="3408">
          <p15:clr>
            <a:srgbClr val="A4A3A4"/>
          </p15:clr>
        </p15:guide>
        <p15:guide id="13" orient="horz" pos="3271" userDrawn="1">
          <p15:clr>
            <a:srgbClr val="A4A3A4"/>
          </p15:clr>
        </p15:guide>
        <p15:guide id="14" orient="horz" pos="2455" userDrawn="1">
          <p15:clr>
            <a:srgbClr val="A4A3A4"/>
          </p15:clr>
        </p15:guide>
        <p15:guide id="15" orient="horz" pos="2999" userDrawn="1">
          <p15:clr>
            <a:srgbClr val="A4A3A4"/>
          </p15:clr>
        </p15:guide>
        <p15:guide id="16" orient="horz" pos="408">
          <p15:clr>
            <a:srgbClr val="A4A3A4"/>
          </p15:clr>
        </p15:guide>
        <p15:guide id="17" pos="1041">
          <p15:clr>
            <a:srgbClr val="A4A3A4"/>
          </p15:clr>
        </p15:guide>
        <p15:guide id="18" pos="2880" userDrawn="1">
          <p15:clr>
            <a:srgbClr val="A4A3A4"/>
          </p15:clr>
        </p15:guide>
        <p15:guide id="19" pos="3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A9186"/>
    <a:srgbClr val="C6E2FC"/>
    <a:srgbClr val="E7F6EF"/>
    <a:srgbClr val="CBECDE"/>
    <a:srgbClr val="006699"/>
    <a:srgbClr val="456B95"/>
    <a:srgbClr val="0D97FF"/>
    <a:srgbClr val="0088EE"/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2" autoAdjust="0"/>
    <p:restoredTop sz="96433" autoAdjust="0"/>
  </p:normalViewPr>
  <p:slideViewPr>
    <p:cSldViewPr snapToGrid="0" showGuides="1">
      <p:cViewPr varScale="1">
        <p:scale>
          <a:sx n="118" d="100"/>
          <a:sy n="118" d="100"/>
        </p:scale>
        <p:origin x="-552" y="-104"/>
      </p:cViewPr>
      <p:guideLst>
        <p:guide orient="horz" pos="2659"/>
        <p:guide orient="horz" pos="4320"/>
        <p:guide orient="horz" pos="1620"/>
        <p:guide orient="horz" pos="664"/>
        <p:guide orient="horz" pos="958"/>
        <p:guide orient="horz" pos="572"/>
        <p:guide orient="horz" pos="270"/>
        <p:guide orient="horz" pos="3408"/>
        <p:guide orient="horz" pos="3271"/>
        <p:guide orient="horz" pos="2455"/>
        <p:guide orient="horz" pos="2999"/>
        <p:guide orient="horz" pos="408"/>
        <p:guide pos="703"/>
        <p:guide pos="2075"/>
        <p:guide pos="50"/>
        <p:guide pos="5760"/>
        <p:guide pos="1041"/>
        <p:guide pos="2880"/>
        <p:guide pos="3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25590" cy="34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defTabSz="915335" eaLnBrk="1" hangingPunct="1">
              <a:spcBef>
                <a:spcPct val="0"/>
              </a:spcBef>
              <a:buFontTx/>
              <a:buNone/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4461" y="1"/>
            <a:ext cx="4025590" cy="34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algn="r" defTabSz="915335" eaLnBrk="1" hangingPunct="1">
              <a:spcBef>
                <a:spcPct val="0"/>
              </a:spcBef>
              <a:buFontTx/>
              <a:buNone/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5648"/>
            <a:ext cx="4025590" cy="34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defTabSz="915335" eaLnBrk="1" hangingPunct="1">
              <a:spcBef>
                <a:spcPct val="0"/>
              </a:spcBef>
              <a:buFontTx/>
              <a:buNone/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4461" y="6655648"/>
            <a:ext cx="4025590" cy="34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algn="r" defTabSz="915335" eaLnBrk="1" hangingPunct="1">
              <a:defRPr sz="11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A51E3D-FE20-45C0-9606-8935FD68393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849811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25590" cy="34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defTabSz="915335" eaLnBrk="1" hangingPunct="1">
              <a:spcBef>
                <a:spcPct val="0"/>
              </a:spcBef>
              <a:buFontTx/>
              <a:buNone/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4461" y="1"/>
            <a:ext cx="4025590" cy="34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>
            <a:lvl1pPr algn="r" defTabSz="915335" eaLnBrk="1" hangingPunct="1">
              <a:spcBef>
                <a:spcPct val="0"/>
              </a:spcBef>
              <a:buFontTx/>
              <a:buNone/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527050"/>
            <a:ext cx="3500437" cy="2624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46300" y="3325371"/>
            <a:ext cx="6797452" cy="315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5648"/>
            <a:ext cx="4025590" cy="34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defTabSz="915335" eaLnBrk="1" hangingPunct="1">
              <a:spcBef>
                <a:spcPct val="0"/>
              </a:spcBef>
              <a:buFontTx/>
              <a:buNone/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4461" y="6655648"/>
            <a:ext cx="4025590" cy="34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3" tIns="45811" rIns="91623" bIns="45811" numCol="1" anchor="b" anchorCtr="0" compatLnSpc="1">
            <a:prstTxWarp prst="textNoShape">
              <a:avLst/>
            </a:prstTxWarp>
          </a:bodyPr>
          <a:lstStyle>
            <a:lvl1pPr algn="r" defTabSz="915335" eaLnBrk="1" hangingPunct="1">
              <a:defRPr sz="11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9CD0E2-6590-458E-9C1B-61595FA7FE0A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877363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4959947" y="7246133"/>
            <a:ext cx="3793856" cy="37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23" tIns="45811" rIns="91623" bIns="45811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1F940B-2F9E-4E1C-A3DC-D45AE4780D02}" type="slidenum">
              <a:rPr lang="en-US" altLang="es-MX"/>
              <a:pPr algn="r" eaLnBrk="1" hangingPunct="1">
                <a:spcBef>
                  <a:spcPct val="0"/>
                </a:spcBef>
              </a:pPr>
              <a:t>1</a:t>
            </a:fld>
            <a:endParaRPr lang="en-US" altLang="es-MX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71738" y="573088"/>
            <a:ext cx="3813175" cy="2860675"/>
          </a:xfrm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513" y="3621432"/>
            <a:ext cx="6408264" cy="3433326"/>
          </a:xfrm>
          <a:solidFill>
            <a:srgbClr val="FFFFFF"/>
          </a:solidFill>
          <a:ln w="3175">
            <a:solidFill>
              <a:srgbClr val="000000"/>
            </a:solidFill>
          </a:ln>
        </p:spPr>
        <p:txBody>
          <a:bodyPr lIns="90990" tIns="45495" rIns="90990" bIns="45495"/>
          <a:lstStyle/>
          <a:p>
            <a:pPr eaLnBrk="1" hangingPunct="1"/>
            <a:endParaRPr lang="en-US" altLang="es-MX" smtClean="0"/>
          </a:p>
        </p:txBody>
      </p:sp>
    </p:spTree>
    <p:extLst>
      <p:ext uri="{BB962C8B-B14F-4D97-AF65-F5344CB8AC3E}">
        <p14:creationId xmlns:p14="http://schemas.microsoft.com/office/powerpoint/2010/main" val="900225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 smtClean="0"/>
          </a:p>
        </p:txBody>
      </p:sp>
      <p:sp>
        <p:nvSpPr>
          <p:cNvPr id="6861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3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019" indent="-281161" defTabSz="91533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4644" indent="-224929" defTabSz="91533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4502" indent="-224929" defTabSz="91533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4360" indent="-224929" defTabSz="915335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4217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4075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3932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3791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F90825-C442-429D-AE72-874EEE1F8163}" type="slidenum">
              <a:rPr lang="en-US" altLang="es-MX" sz="1100">
                <a:latin typeface="Times New Roman" panose="02020603050405020304" pitchFamily="18" charset="0"/>
              </a:rPr>
              <a:pPr/>
              <a:t>19</a:t>
            </a:fld>
            <a:endParaRPr lang="en-US" altLang="es-MX" sz="11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6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084" y="4261055"/>
            <a:ext cx="5067335" cy="40391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MX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20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es-AR" dirty="0" smtClean="0"/>
              <a:t>SAOCOM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is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launched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by</a:t>
            </a:r>
            <a:r>
              <a:rPr lang="es-AR" altLang="es-AR" baseline="0" dirty="0" smtClean="0"/>
              <a:t> SAPCE X at </a:t>
            </a:r>
            <a:r>
              <a:rPr lang="es-AR" altLang="es-AR" baseline="0" dirty="0" err="1" smtClean="0"/>
              <a:t>Vandenberg</a:t>
            </a:r>
            <a:r>
              <a:rPr lang="es-AR" altLang="es-AR" baseline="0" dirty="0" smtClean="0"/>
              <a:t> (California).</a:t>
            </a:r>
            <a:endParaRPr lang="es-AR" altLang="es-AR" dirty="0" smtClean="0"/>
          </a:p>
          <a:p>
            <a:endParaRPr lang="es-AR" altLang="es-AR" dirty="0" smtClean="0"/>
          </a:p>
          <a:p>
            <a:r>
              <a:rPr lang="es-AR" altLang="es-AR" dirty="0" smtClean="0"/>
              <a:t>El PER (pre-</a:t>
            </a:r>
            <a:r>
              <a:rPr lang="es-AR" altLang="es-AR" dirty="0" err="1" smtClean="0"/>
              <a:t>environmental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review</a:t>
            </a:r>
            <a:r>
              <a:rPr lang="es-AR" altLang="es-AR" baseline="0" dirty="0" smtClean="0"/>
              <a:t>) y el PSR (pre </a:t>
            </a:r>
            <a:r>
              <a:rPr lang="es-AR" altLang="es-AR" baseline="0" dirty="0" err="1" smtClean="0"/>
              <a:t>shipment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review</a:t>
            </a:r>
            <a:r>
              <a:rPr lang="es-AR" altLang="es-AR" baseline="0" dirty="0" smtClean="0"/>
              <a:t>) están planificados para agosto/2017 y mayo/2018 respectivamente. No lo puse porque no cierra con la fecha de lanzamiento. Te lo comento para que lo sepas solamente y lo tengas como información. La fecha de lanzamiento puesta es la oficial firmada con </a:t>
            </a:r>
            <a:r>
              <a:rPr lang="es-AR" altLang="es-AR" baseline="0" dirty="0" err="1" smtClean="0"/>
              <a:t>Space</a:t>
            </a:r>
            <a:r>
              <a:rPr lang="es-AR" altLang="es-AR" baseline="0" dirty="0" smtClean="0"/>
              <a:t> X, en realidad vamos a estar lanzando en junio 2018 (</a:t>
            </a:r>
            <a:r>
              <a:rPr lang="es-AR" altLang="es-AR" baseline="0" dirty="0" err="1" smtClean="0"/>
              <a:t>aprox</a:t>
            </a:r>
            <a:r>
              <a:rPr lang="es-AR" altLang="es-AR" baseline="0" dirty="0" smtClean="0"/>
              <a:t>).</a:t>
            </a:r>
          </a:p>
          <a:p>
            <a:endParaRPr lang="es-AR" altLang="es-AR" baseline="0" dirty="0" smtClean="0"/>
          </a:p>
          <a:p>
            <a:r>
              <a:rPr lang="es-AR" altLang="es-AR" baseline="0" dirty="0" smtClean="0"/>
              <a:t>GSQR: </a:t>
            </a:r>
            <a:r>
              <a:rPr lang="es-AR" altLang="es-AR" baseline="0" dirty="0" err="1" smtClean="0"/>
              <a:t>ground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segment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qualification</a:t>
            </a:r>
            <a:r>
              <a:rPr lang="es-AR" altLang="es-AR" baseline="0" dirty="0" smtClean="0"/>
              <a:t> </a:t>
            </a:r>
            <a:r>
              <a:rPr lang="es-AR" altLang="es-AR" baseline="0" dirty="0" err="1" smtClean="0"/>
              <a:t>review</a:t>
            </a:r>
            <a:endParaRPr lang="es-AR" altLang="es-AR" baseline="0" dirty="0" smtClean="0"/>
          </a:p>
          <a:p>
            <a:endParaRPr lang="es-AR" altLang="es-AR" baseline="0" dirty="0" smtClean="0"/>
          </a:p>
        </p:txBody>
      </p:sp>
      <p:sp>
        <p:nvSpPr>
          <p:cNvPr id="11268" name="3 Marcador de número de diapositiva"/>
          <p:cNvSpPr txBox="1">
            <a:spLocks noGrp="1"/>
          </p:cNvSpPr>
          <p:nvPr/>
        </p:nvSpPr>
        <p:spPr bwMode="auto">
          <a:xfrm>
            <a:off x="3699465" y="9284629"/>
            <a:ext cx="2830558" cy="4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BBF47F-CA26-4ACD-B93E-4D6853FA695B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319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364" indent="-168364">
              <a:buFont typeface="Arial" panose="020B0604020202020204" pitchFamily="34" charset="0"/>
              <a:buChar char="•"/>
            </a:pPr>
            <a:endParaRPr lang="es-AR" altLang="es-AR" dirty="0" smtClean="0"/>
          </a:p>
        </p:txBody>
      </p:sp>
      <p:sp>
        <p:nvSpPr>
          <p:cNvPr id="13316" name="3 Marcador de número de diapositiva"/>
          <p:cNvSpPr txBox="1">
            <a:spLocks noGrp="1"/>
          </p:cNvSpPr>
          <p:nvPr/>
        </p:nvSpPr>
        <p:spPr bwMode="auto">
          <a:xfrm>
            <a:off x="3699465" y="9284629"/>
            <a:ext cx="2830558" cy="4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3" tIns="45721" rIns="91443" bIns="45721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7A8E2E-7D3C-429B-945C-A745C8D3F9B4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64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AR" smtClean="0">
              <a:latin typeface="Arial" panose="020B0604020202020204" pitchFamily="34" charset="0"/>
            </a:endParaRPr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0250" indent="-28098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3950" indent="-22383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3213" indent="-22383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4063" indent="-22383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1263" indent="-2238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8463" indent="-2238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5663" indent="-2238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2863" indent="-2238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7965C3-1E51-4D90-9FEC-0B78110554F6}" type="slidenum">
              <a:rPr lang="es-ES_tradnl" altLang="es-AR" sz="1100" b="0">
                <a:latin typeface="Times New Roman" panose="02020603050405020304" pitchFamily="18" charset="0"/>
              </a:rPr>
              <a:pPr/>
              <a:t>6</a:t>
            </a:fld>
            <a:endParaRPr lang="es-ES_tradnl" altLang="es-AR" sz="11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26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AR">
              <a:latin typeface="Arial" panose="020B0604020202020204" pitchFamily="34" charset="0"/>
            </a:endParaRPr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019" indent="-281161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4644" indent="-224929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4502" indent="-224929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4360" indent="-224929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4217" indent="-224929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4075" indent="-224929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3932" indent="-224929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3791" indent="-224929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870911-DAE6-4BFD-A912-5F178F0CD624}" type="slidenum">
              <a:rPr lang="es-ES_tradnl" altLang="es-AR" u="none" smtClean="0">
                <a:latin typeface="Times New Roman" panose="02020603050405020304" pitchFamily="18" charset="0"/>
              </a:rPr>
              <a:pPr/>
              <a:t>7</a:t>
            </a:fld>
            <a:endParaRPr lang="es-ES_tradnl" altLang="es-AR" u="non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2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17650" y="641350"/>
            <a:ext cx="4262438" cy="3197225"/>
          </a:xfrm>
          <a:ln/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>
          <a:xfrm>
            <a:off x="979973" y="4053899"/>
            <a:ext cx="5338925" cy="38431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s-AR" altLang="en-US" dirty="0" err="1" smtClean="0"/>
              <a:t>We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have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the</a:t>
            </a:r>
            <a:r>
              <a:rPr lang="es-AR" altLang="en-US" dirty="0" smtClean="0"/>
              <a:t> circular </a:t>
            </a:r>
            <a:r>
              <a:rPr lang="es-AR" altLang="en-US" dirty="0" err="1" smtClean="0"/>
              <a:t>polarized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mode</a:t>
            </a:r>
            <a:r>
              <a:rPr lang="es-AR" altLang="en-US" dirty="0" smtClean="0"/>
              <a:t> as </a:t>
            </a:r>
            <a:r>
              <a:rPr lang="es-AR" altLang="en-US" dirty="0" err="1" smtClean="0"/>
              <a:t>technological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with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right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or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left</a:t>
            </a:r>
            <a:r>
              <a:rPr lang="es-AR" altLang="en-US" dirty="0" smtClean="0"/>
              <a:t> circular in </a:t>
            </a:r>
            <a:r>
              <a:rPr lang="es-AR" altLang="en-US" dirty="0" err="1" smtClean="0"/>
              <a:t>the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transmision</a:t>
            </a:r>
            <a:r>
              <a:rPr lang="es-AR" altLang="en-US" dirty="0" smtClean="0"/>
              <a:t> and linear H&amp;V in </a:t>
            </a:r>
            <a:r>
              <a:rPr lang="es-AR" altLang="en-US" dirty="0" err="1" smtClean="0"/>
              <a:t>the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reception</a:t>
            </a:r>
            <a:r>
              <a:rPr lang="es-AR" altLang="en-US" dirty="0" smtClean="0"/>
              <a:t>.</a:t>
            </a:r>
          </a:p>
          <a:p>
            <a:pPr>
              <a:defRPr/>
            </a:pPr>
            <a:endParaRPr lang="es-AR" altLang="en-US" dirty="0" smtClean="0"/>
          </a:p>
          <a:p>
            <a:pPr>
              <a:defRPr/>
            </a:pPr>
            <a:r>
              <a:rPr lang="es-AR" altLang="en-US" dirty="0" err="1" smtClean="0"/>
              <a:t>The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modes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involve</a:t>
            </a:r>
            <a:r>
              <a:rPr lang="es-AR" altLang="en-US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AR" altLang="en-US" dirty="0" err="1" smtClean="0"/>
              <a:t>different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swath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widths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from</a:t>
            </a:r>
            <a:r>
              <a:rPr lang="es-AR" altLang="en-US" dirty="0" smtClean="0"/>
              <a:t> ..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AR" altLang="en-US" dirty="0" err="1" smtClean="0"/>
              <a:t>Different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spatial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resolutions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from</a:t>
            </a:r>
            <a:r>
              <a:rPr lang="es-AR" altLang="en-US" dirty="0" smtClean="0"/>
              <a:t> …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s-AR" altLang="en-US" dirty="0" err="1" smtClean="0"/>
              <a:t>Different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incidence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angle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ranges</a:t>
            </a:r>
            <a:r>
              <a:rPr lang="es-AR" altLang="en-US" dirty="0" smtClean="0"/>
              <a:t> </a:t>
            </a:r>
            <a:r>
              <a:rPr lang="es-AR" altLang="en-US" dirty="0" err="1" smtClean="0"/>
              <a:t>from</a:t>
            </a:r>
            <a:r>
              <a:rPr lang="es-AR" altLang="en-US" dirty="0" smtClean="0"/>
              <a:t> …</a:t>
            </a:r>
          </a:p>
          <a:p>
            <a:pPr>
              <a:defRPr/>
            </a:pPr>
            <a:endParaRPr lang="es-AR" altLang="en-U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134895" y="8112056"/>
            <a:ext cx="3163975" cy="4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19" tIns="46559" rIns="93119" bIns="46559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6B7448-577B-411E-B082-AC681AAB3398}" type="slidenum">
              <a:rPr lang="en-US" altLang="en-US" b="0"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b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909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MX" altLang="es-MX" dirty="0" smtClean="0"/>
              <a:t>Solo</a:t>
            </a:r>
            <a:r>
              <a:rPr lang="es-MX" altLang="es-MX" baseline="0" dirty="0" smtClean="0"/>
              <a:t> para que sepas por si te preguntan:</a:t>
            </a:r>
          </a:p>
          <a:p>
            <a:endParaRPr lang="es-MX" altLang="es-MX" baseline="0" dirty="0" smtClean="0"/>
          </a:p>
          <a:p>
            <a:r>
              <a:rPr lang="es-MX" altLang="es-MX" baseline="0" dirty="0" smtClean="0"/>
              <a:t>To </a:t>
            </a:r>
            <a:r>
              <a:rPr lang="es-MX" altLang="es-MX" baseline="0" dirty="0" err="1" smtClean="0"/>
              <a:t>make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an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image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request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user</a:t>
            </a:r>
            <a:r>
              <a:rPr lang="es-MX" altLang="es-MX" baseline="0" dirty="0" smtClean="0"/>
              <a:t> has to </a:t>
            </a:r>
            <a:r>
              <a:rPr lang="es-MX" altLang="es-MX" baseline="0" dirty="0" err="1" smtClean="0"/>
              <a:t>register</a:t>
            </a:r>
            <a:r>
              <a:rPr lang="es-MX" altLang="es-MX" baseline="0" dirty="0" smtClean="0"/>
              <a:t> (</a:t>
            </a:r>
            <a:r>
              <a:rPr lang="es-MX" altLang="es-MX" baseline="0" dirty="0" err="1" smtClean="0"/>
              <a:t>only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one</a:t>
            </a:r>
            <a:r>
              <a:rPr lang="es-MX" altLang="es-MX" baseline="0" dirty="0" smtClean="0"/>
              <a:t> time) in </a:t>
            </a:r>
            <a:r>
              <a:rPr lang="es-MX" altLang="es-MX" baseline="0" dirty="0" err="1" smtClean="0"/>
              <a:t>order</a:t>
            </a:r>
            <a:r>
              <a:rPr lang="es-MX" altLang="es-MX" baseline="0" dirty="0" smtClean="0"/>
              <a:t> to be </a:t>
            </a:r>
            <a:r>
              <a:rPr lang="es-MX" altLang="es-MX" baseline="0" dirty="0" err="1" smtClean="0"/>
              <a:t>identified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by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system</a:t>
            </a:r>
            <a:r>
              <a:rPr lang="es-MX" altLang="es-MX" baseline="0" dirty="0" smtClean="0"/>
              <a:t> and has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following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two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possibilities</a:t>
            </a:r>
            <a:r>
              <a:rPr lang="es-MX" altLang="es-MX" baseline="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es-MX" baseline="0" dirty="0" err="1" smtClean="0"/>
              <a:t>visiting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catalogue (and </a:t>
            </a:r>
            <a:r>
              <a:rPr lang="es-MX" altLang="es-MX" baseline="0" dirty="0" err="1" smtClean="0"/>
              <a:t>then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register</a:t>
            </a:r>
            <a:r>
              <a:rPr lang="es-MX" altLang="es-MX" baseline="0" dirty="0" smtClean="0"/>
              <a:t> to introduce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request</a:t>
            </a:r>
            <a:r>
              <a:rPr lang="es-MX" altLang="es-MX" baseline="0" dirty="0" smtClean="0"/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es-MX" baseline="0" dirty="0" err="1" smtClean="0"/>
              <a:t>or</a:t>
            </a:r>
            <a:r>
              <a:rPr lang="es-MX" altLang="es-MX" baseline="0" dirty="0" smtClean="0"/>
              <a:t> prior to be </a:t>
            </a:r>
            <a:r>
              <a:rPr lang="es-MX" altLang="es-MX" baseline="0" dirty="0" err="1" smtClean="0"/>
              <a:t>registered</a:t>
            </a:r>
            <a:r>
              <a:rPr lang="es-MX" altLang="es-MX" baseline="0" dirty="0" smtClean="0"/>
              <a:t>, </a:t>
            </a:r>
            <a:r>
              <a:rPr lang="es-MX" altLang="es-MX" baseline="0" dirty="0" err="1" smtClean="0"/>
              <a:t>getting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into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“</a:t>
            </a:r>
            <a:r>
              <a:rPr lang="es-MX" altLang="es-MX" baseline="0" dirty="0" err="1" smtClean="0"/>
              <a:t>user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request</a:t>
            </a:r>
            <a:r>
              <a:rPr lang="es-MX" altLang="es-MX" baseline="0" dirty="0" smtClean="0"/>
              <a:t>” </a:t>
            </a:r>
            <a:r>
              <a:rPr lang="es-MX" altLang="es-MX" baseline="0" dirty="0" err="1" smtClean="0"/>
              <a:t>option</a:t>
            </a:r>
            <a:endParaRPr lang="es-MX" altLang="es-MX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MX" altLang="es-MX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MX" altLang="es-MX" dirty="0" err="1" smtClean="0"/>
              <a:t>The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user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will</a:t>
            </a:r>
            <a:r>
              <a:rPr lang="es-MX" altLang="es-MX" dirty="0" smtClean="0"/>
              <a:t> be </a:t>
            </a:r>
            <a:r>
              <a:rPr lang="es-MX" altLang="es-MX" dirty="0" err="1" smtClean="0"/>
              <a:t>able</a:t>
            </a:r>
            <a:r>
              <a:rPr lang="es-MX" altLang="es-MX" dirty="0" smtClean="0"/>
              <a:t> to </a:t>
            </a:r>
            <a:r>
              <a:rPr lang="es-MX" altLang="es-MX" dirty="0" err="1" smtClean="0"/>
              <a:t>select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the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area</a:t>
            </a:r>
            <a:r>
              <a:rPr lang="es-MX" altLang="es-MX" dirty="0" smtClean="0"/>
              <a:t> of </a:t>
            </a:r>
            <a:r>
              <a:rPr lang="es-MX" altLang="es-MX" dirty="0" err="1" smtClean="0"/>
              <a:t>interest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with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the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following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possibilities</a:t>
            </a:r>
            <a:r>
              <a:rPr lang="es-MX" altLang="es-MX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es-MX" dirty="0" err="1" smtClean="0"/>
              <a:t>Selecting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one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point</a:t>
            </a:r>
            <a:r>
              <a:rPr lang="es-MX" altLang="es-MX" dirty="0" smtClean="0"/>
              <a:t> and a </a:t>
            </a:r>
            <a:r>
              <a:rPr lang="es-MX" altLang="es-MX" dirty="0" err="1" smtClean="0"/>
              <a:t>radious</a:t>
            </a:r>
            <a:endParaRPr lang="es-MX" altLang="es-MX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es-MX" dirty="0" err="1" smtClean="0"/>
              <a:t>Selecting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the</a:t>
            </a:r>
            <a:r>
              <a:rPr lang="es-MX" altLang="es-MX" dirty="0" smtClean="0"/>
              <a:t> </a:t>
            </a:r>
            <a:r>
              <a:rPr lang="es-MX" altLang="es-MX" dirty="0" err="1" smtClean="0"/>
              <a:t>four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coordinates</a:t>
            </a:r>
            <a:r>
              <a:rPr lang="es-MX" altLang="es-MX" baseline="0" dirty="0" smtClean="0"/>
              <a:t> of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area</a:t>
            </a:r>
            <a:r>
              <a:rPr lang="es-MX" altLang="es-MX" baseline="0" dirty="0" smtClean="0"/>
              <a:t> of </a:t>
            </a:r>
            <a:r>
              <a:rPr lang="es-MX" altLang="es-MX" baseline="0" dirty="0" err="1" smtClean="0"/>
              <a:t>interest</a:t>
            </a:r>
            <a:r>
              <a:rPr lang="es-MX" altLang="es-MX" baseline="0" dirty="0" smtClean="0"/>
              <a:t> (</a:t>
            </a:r>
            <a:r>
              <a:rPr lang="es-MX" altLang="es-MX" baseline="0" dirty="0" err="1" smtClean="0"/>
              <a:t>e.g</a:t>
            </a:r>
            <a:r>
              <a:rPr lang="es-MX" altLang="es-MX" baseline="0" dirty="0" smtClean="0"/>
              <a:t>. </a:t>
            </a:r>
            <a:r>
              <a:rPr lang="es-MX" altLang="es-MX" baseline="0" dirty="0" err="1" smtClean="0"/>
              <a:t>upper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left</a:t>
            </a:r>
            <a:r>
              <a:rPr lang="es-MX" altLang="es-MX" baseline="0" dirty="0" smtClean="0"/>
              <a:t>, </a:t>
            </a:r>
            <a:r>
              <a:rPr lang="es-MX" altLang="es-MX" baseline="0" dirty="0" err="1" smtClean="0"/>
              <a:t>lower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left</a:t>
            </a:r>
            <a:r>
              <a:rPr lang="es-MX" altLang="es-MX" baseline="0" dirty="0" smtClean="0"/>
              <a:t>, </a:t>
            </a:r>
            <a:r>
              <a:rPr lang="es-MX" altLang="es-MX" baseline="0" dirty="0" err="1" smtClean="0"/>
              <a:t>lower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right</a:t>
            </a:r>
            <a:r>
              <a:rPr lang="es-MX" altLang="es-MX" baseline="0" dirty="0" smtClean="0"/>
              <a:t> and </a:t>
            </a:r>
            <a:r>
              <a:rPr lang="es-MX" altLang="es-MX" baseline="0" dirty="0" err="1" smtClean="0"/>
              <a:t>upper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right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geographical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coordinates</a:t>
            </a:r>
            <a:r>
              <a:rPr lang="es-MX" altLang="es-MX" baseline="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altLang="es-MX" baseline="0" dirty="0" err="1" smtClean="0"/>
              <a:t>Drawing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any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poligon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covering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area</a:t>
            </a:r>
            <a:r>
              <a:rPr lang="es-MX" altLang="es-MX" baseline="0" dirty="0" smtClean="0"/>
              <a:t> of </a:t>
            </a:r>
            <a:r>
              <a:rPr lang="es-MX" altLang="es-MX" baseline="0" dirty="0" err="1" smtClean="0"/>
              <a:t>interest</a:t>
            </a:r>
            <a:r>
              <a:rPr lang="es-MX" altLang="es-MX" baseline="0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MX" altLang="es-MX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altLang="es-MX" baseline="0" dirty="0" err="1" smtClean="0"/>
              <a:t>Independantly</a:t>
            </a:r>
            <a:r>
              <a:rPr lang="es-MX" altLang="es-MX" baseline="0" dirty="0" smtClean="0"/>
              <a:t> of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situation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considered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we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need</a:t>
            </a:r>
            <a:r>
              <a:rPr lang="es-MX" altLang="es-MX" baseline="0" dirty="0" smtClean="0"/>
              <a:t> to </a:t>
            </a:r>
            <a:r>
              <a:rPr lang="es-MX" altLang="es-MX" baseline="0" dirty="0" err="1" smtClean="0"/>
              <a:t>fix</a:t>
            </a:r>
            <a:r>
              <a:rPr lang="es-MX" altLang="es-MX" baseline="0" dirty="0" smtClean="0"/>
              <a:t> a standard </a:t>
            </a:r>
            <a:r>
              <a:rPr lang="es-MX" altLang="es-MX" baseline="0" dirty="0" err="1" smtClean="0"/>
              <a:t>product</a:t>
            </a:r>
            <a:r>
              <a:rPr lang="es-MX" altLang="es-MX" baseline="0" dirty="0" smtClean="0"/>
              <a:t> in </a:t>
            </a:r>
            <a:r>
              <a:rPr lang="es-MX" altLang="es-MX" baseline="0" dirty="0" err="1" smtClean="0"/>
              <a:t>order</a:t>
            </a:r>
            <a:r>
              <a:rPr lang="es-MX" altLang="es-MX" baseline="0" dirty="0" smtClean="0"/>
              <a:t> to </a:t>
            </a:r>
            <a:r>
              <a:rPr lang="es-MX" altLang="es-MX" baseline="0" dirty="0" err="1" smtClean="0"/>
              <a:t>know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how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many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products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we</a:t>
            </a:r>
            <a:r>
              <a:rPr lang="es-MX" altLang="es-MX" baseline="0" dirty="0" smtClean="0"/>
              <a:t> are </a:t>
            </a:r>
            <a:r>
              <a:rPr lang="es-MX" altLang="es-MX" baseline="0" dirty="0" err="1" smtClean="0"/>
              <a:t>distributing</a:t>
            </a:r>
            <a:r>
              <a:rPr lang="es-MX" altLang="es-MX" baseline="0" dirty="0" smtClean="0"/>
              <a:t> to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user</a:t>
            </a:r>
            <a:r>
              <a:rPr lang="es-MX" altLang="es-MX" baseline="0" dirty="0" smtClean="0"/>
              <a:t>. In </a:t>
            </a:r>
            <a:r>
              <a:rPr lang="es-MX" altLang="es-MX" baseline="0" dirty="0" err="1" smtClean="0"/>
              <a:t>this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sense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we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defined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the</a:t>
            </a:r>
            <a:r>
              <a:rPr lang="es-MX" altLang="es-MX" baseline="0" dirty="0" smtClean="0"/>
              <a:t> standard </a:t>
            </a:r>
            <a:r>
              <a:rPr lang="es-MX" altLang="es-MX" baseline="0" dirty="0" err="1" smtClean="0"/>
              <a:t>products</a:t>
            </a:r>
            <a:r>
              <a:rPr lang="es-MX" altLang="es-MX" baseline="0" dirty="0" smtClean="0"/>
              <a:t> (in </a:t>
            </a:r>
            <a:r>
              <a:rPr lang="es-MX" altLang="es-MX" baseline="0" dirty="0" err="1" smtClean="0"/>
              <a:t>lenght</a:t>
            </a:r>
            <a:r>
              <a:rPr lang="es-MX" altLang="es-MX" baseline="0" dirty="0" smtClean="0"/>
              <a:t> and </a:t>
            </a:r>
            <a:r>
              <a:rPr lang="es-MX" altLang="es-MX" baseline="0" dirty="0" err="1" smtClean="0"/>
              <a:t>width</a:t>
            </a:r>
            <a:r>
              <a:rPr lang="es-MX" altLang="es-MX" baseline="0" dirty="0" smtClean="0"/>
              <a:t>) </a:t>
            </a:r>
            <a:r>
              <a:rPr lang="es-MX" altLang="es-MX" baseline="0" dirty="0" err="1" smtClean="0"/>
              <a:t>that</a:t>
            </a:r>
            <a:r>
              <a:rPr lang="es-MX" altLang="es-MX" baseline="0" dirty="0" smtClean="0"/>
              <a:t> are </a:t>
            </a:r>
            <a:r>
              <a:rPr lang="es-MX" altLang="es-MX" baseline="0" dirty="0" err="1" smtClean="0"/>
              <a:t>shown</a:t>
            </a:r>
            <a:r>
              <a:rPr lang="es-MX" altLang="es-MX" baseline="0" dirty="0" smtClean="0"/>
              <a:t> in </a:t>
            </a:r>
            <a:r>
              <a:rPr lang="es-MX" altLang="es-MX" baseline="0" dirty="0" err="1" smtClean="0"/>
              <a:t>this</a:t>
            </a:r>
            <a:r>
              <a:rPr lang="es-MX" altLang="es-MX" baseline="0" dirty="0" smtClean="0"/>
              <a:t> </a:t>
            </a:r>
            <a:r>
              <a:rPr lang="es-MX" altLang="es-MX" baseline="0" dirty="0" err="1" smtClean="0"/>
              <a:t>slide</a:t>
            </a:r>
            <a:r>
              <a:rPr lang="es-MX" altLang="es-MX" baseline="0" dirty="0" smtClean="0"/>
              <a:t>.</a:t>
            </a:r>
            <a:endParaRPr lang="es-MX" altLang="es-MX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MX" altLang="es-MX" dirty="0" smtClean="0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35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019" indent="-281161" defTabSz="915335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4644" indent="-224929" defTabSz="915335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4502" indent="-224929" defTabSz="915335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4360" indent="-224929" defTabSz="915335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4217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4075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3932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3791" indent="-224929" defTabSz="91533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F01F15-1EBB-4740-AC7B-17C49DCDE5B8}" type="slidenum">
              <a:rPr lang="en-US" altLang="es-MX" sz="1100" b="0">
                <a:latin typeface="Times New Roman" panose="02020603050405020304" pitchFamily="18" charset="0"/>
              </a:rPr>
              <a:pPr/>
              <a:t>9</a:t>
            </a:fld>
            <a:endParaRPr lang="en-US" altLang="es-MX" sz="11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4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endParaRPr lang="es-AR" altLang="es-MX" smtClean="0"/>
          </a:p>
        </p:txBody>
      </p:sp>
      <p:sp>
        <p:nvSpPr>
          <p:cNvPr id="60420" name="3 Marcador de número de diapositiva"/>
          <p:cNvSpPr txBox="1">
            <a:spLocks noGrp="1"/>
          </p:cNvSpPr>
          <p:nvPr/>
        </p:nvSpPr>
        <p:spPr bwMode="auto">
          <a:xfrm>
            <a:off x="3778250" y="9432925"/>
            <a:ext cx="28908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19" tIns="46559" rIns="93119" bIns="46559" anchor="b"/>
          <a:lstStyle>
            <a:lvl1pPr defTabSz="930275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0016BCB-70F9-40B0-B05F-61665253DF9C}" type="slidenum">
              <a:rPr lang="en-US" altLang="es-MX" sz="1200" b="0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/>
              <a:t>10</a:t>
            </a:fld>
            <a:endParaRPr lang="en-US" altLang="es-MX" sz="1200" b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333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12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9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41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243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990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581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519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765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4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5274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1062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52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4"/>
          <p:cNvSpPr txBox="1">
            <a:spLocks noChangeArrowheads="1"/>
          </p:cNvSpPr>
          <p:nvPr/>
        </p:nvSpPr>
        <p:spPr bwMode="auto">
          <a:xfrm>
            <a:off x="8140700" y="6672263"/>
            <a:ext cx="1077913" cy="239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  <a:defRPr/>
            </a:pPr>
            <a:r>
              <a:rPr lang="en-US" altLang="es-MX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fld id="{53F2696A-307C-4088-B2F8-9300410CA68E}" type="slidenum">
              <a:rPr lang="en-US" altLang="es-MX" sz="120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es-MX" sz="1200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28" name="Conector recto 3"/>
          <p:cNvCxnSpPr>
            <a:cxnSpLocks noChangeShapeType="1"/>
          </p:cNvCxnSpPr>
          <p:nvPr/>
        </p:nvCxnSpPr>
        <p:spPr bwMode="auto">
          <a:xfrm>
            <a:off x="0" y="738188"/>
            <a:ext cx="9144000" cy="0"/>
          </a:xfrm>
          <a:prstGeom prst="line">
            <a:avLst/>
          </a:prstGeom>
          <a:noFill/>
          <a:ln w="44450" cmpd="thickThin" algn="ctr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0" name="Picture 1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88" y="76860"/>
            <a:ext cx="892613" cy="55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07" y="33690"/>
            <a:ext cx="2214189" cy="6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000" b="1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jpeg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079875" y="3403600"/>
            <a:ext cx="53022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705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ES" altLang="es-MX" sz="1846"/>
          </a:p>
        </p:txBody>
      </p:sp>
      <p:sp>
        <p:nvSpPr>
          <p:cNvPr id="4103" name="Rectangle 84"/>
          <p:cNvSpPr>
            <a:spLocks noChangeArrowheads="1"/>
          </p:cNvSpPr>
          <p:nvPr/>
        </p:nvSpPr>
        <p:spPr bwMode="auto">
          <a:xfrm>
            <a:off x="0" y="2544555"/>
            <a:ext cx="9144000" cy="146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926" tIns="41962" rIns="83926" bIns="41962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MX" altLang="es-MX" sz="2800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SAOCOM </a:t>
            </a:r>
            <a:r>
              <a:rPr lang="es-MX" altLang="es-MX" sz="2800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</a:t>
            </a:r>
            <a:r>
              <a:rPr lang="es-MX" altLang="es-MX" sz="2800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s-MX" sz="2800" dirty="0" smtClean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MX" sz="1800" dirty="0"/>
              <a:t>Laura</a:t>
            </a:r>
            <a:r>
              <a:rPr lang="es-ES" altLang="es-MX" sz="1800" dirty="0"/>
              <a:t> </a:t>
            </a:r>
            <a:r>
              <a:rPr lang="es-ES" altLang="es-MX" sz="1800" dirty="0" err="1"/>
              <a:t>Frulla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MX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(by </a:t>
            </a:r>
            <a:r>
              <a:rPr lang="es-ES" altLang="es-MX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Ake</a:t>
            </a:r>
            <a:r>
              <a:rPr lang="es-ES" altLang="es-MX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altLang="es-MX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Rosenqvist</a:t>
            </a:r>
            <a:r>
              <a:rPr lang="es-ES" altLang="es-MX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0" y="5399088"/>
            <a:ext cx="3789363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4705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 sz="2215"/>
          </a:p>
        </p:txBody>
      </p:sp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0" y="6524625"/>
            <a:ext cx="9144000" cy="357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s-MX" altLang="es-MX" sz="2215"/>
          </a:p>
        </p:txBody>
      </p:sp>
      <p:sp>
        <p:nvSpPr>
          <p:cNvPr id="2" name="Rectángulo 1"/>
          <p:cNvSpPr/>
          <p:nvPr/>
        </p:nvSpPr>
        <p:spPr bwMode="auto">
          <a:xfrm>
            <a:off x="2209800" y="0"/>
            <a:ext cx="6087533" cy="58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MX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8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065867" y="2773"/>
            <a:ext cx="6256866" cy="77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s-MX" sz="2215" i="1" dirty="0">
                <a:solidFill>
                  <a:schemeClr val="tx2"/>
                </a:solidFill>
                <a:cs typeface="Times New Roman" panose="02020603050405020304" pitchFamily="18" charset="0"/>
              </a:rPr>
              <a:t>Products Processing </a:t>
            </a:r>
            <a:r>
              <a:rPr lang="en-GB" altLang="es-MX" sz="2215" i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Levels and Delivery Conditions</a:t>
            </a:r>
            <a:endParaRPr lang="en-GB" altLang="es-MX" sz="1108" b="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92320" y="350227"/>
            <a:ext cx="8931519" cy="475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s-AR" sz="2400" dirty="0"/>
          </a:p>
          <a:p>
            <a:pPr marL="791327" lvl="1" indent="-263776"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RAW</a:t>
            </a:r>
            <a:r>
              <a:rPr lang="en-US" sz="2400" b="0" dirty="0"/>
              <a:t> data products (data stream),</a:t>
            </a:r>
            <a:endParaRPr lang="es-ES" sz="2400" b="0" dirty="0">
              <a:cs typeface="Times New Roman" pitchFamily="18" charset="0"/>
            </a:endParaRPr>
          </a:p>
          <a:p>
            <a:pPr marL="791327" lvl="1" indent="-263776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Level 0</a:t>
            </a:r>
            <a:r>
              <a:rPr lang="en-US" sz="2400" b="0" dirty="0"/>
              <a:t> products (Annotated RAW data-AR)</a:t>
            </a:r>
            <a:endParaRPr lang="es-ES" sz="2400" b="0" dirty="0">
              <a:cs typeface="Times New Roman" pitchFamily="18" charset="0"/>
            </a:endParaRPr>
          </a:p>
          <a:p>
            <a:pPr marL="791327" lvl="1" indent="-263776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Level 1</a:t>
            </a:r>
            <a:r>
              <a:rPr lang="en-US" sz="2400" b="0" dirty="0"/>
              <a:t> products </a:t>
            </a:r>
          </a:p>
          <a:p>
            <a:pPr marL="1178199" lvl="2" indent="-211021">
              <a:spcBef>
                <a:spcPct val="20000"/>
              </a:spcBef>
              <a:buFont typeface="Wingdings" pitchFamily="2" charset="2"/>
              <a:buChar char="Ä"/>
              <a:defRPr/>
            </a:pPr>
            <a:r>
              <a:rPr lang="en-US" sz="2400" b="0" dirty="0"/>
              <a:t>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Level 1A</a:t>
            </a:r>
            <a:r>
              <a:rPr lang="en-US" sz="2400" b="0" dirty="0"/>
              <a:t>: Single Look Complex-SLC,</a:t>
            </a:r>
          </a:p>
          <a:p>
            <a:pPr marL="1178199" lvl="2" indent="-211021">
              <a:spcBef>
                <a:spcPct val="20000"/>
              </a:spcBef>
              <a:buFont typeface="Wingdings" pitchFamily="2" charset="2"/>
              <a:buChar char="Ä"/>
              <a:defRPr/>
            </a:pPr>
            <a:r>
              <a:rPr lang="en-US" sz="2400" b="0" dirty="0"/>
              <a:t>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Level 1B</a:t>
            </a:r>
            <a:r>
              <a:rPr lang="en-US" sz="2400" b="0" dirty="0"/>
              <a:t>: Detected Image-DI,</a:t>
            </a:r>
          </a:p>
          <a:p>
            <a:pPr marL="1178199" lvl="2" indent="-211021">
              <a:spcBef>
                <a:spcPct val="20000"/>
              </a:spcBef>
              <a:buFont typeface="Wingdings" pitchFamily="2" charset="2"/>
              <a:buChar char="Ä"/>
              <a:defRPr/>
            </a:pPr>
            <a:r>
              <a:rPr lang="en-US" sz="2400" b="0" dirty="0"/>
              <a:t>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Level 1C</a:t>
            </a:r>
            <a:r>
              <a:rPr lang="en-US" sz="2400" b="0" dirty="0"/>
              <a:t>: Ground Ellipsoid </a:t>
            </a:r>
            <a:r>
              <a:rPr lang="en-US" sz="2400" b="0" dirty="0" smtClean="0"/>
              <a:t>Corrected-GEC,</a:t>
            </a:r>
            <a:endParaRPr lang="en-US" sz="2400" b="0" dirty="0"/>
          </a:p>
          <a:p>
            <a:pPr marL="1178199" lvl="2" indent="-211021">
              <a:spcBef>
                <a:spcPct val="20000"/>
              </a:spcBef>
              <a:buFont typeface="Wingdings" pitchFamily="2" charset="2"/>
              <a:buChar char="Ä"/>
              <a:defRPr/>
            </a:pPr>
            <a:r>
              <a:rPr lang="en-US" sz="2400" b="0" dirty="0"/>
              <a:t>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Level 1D</a:t>
            </a:r>
            <a:r>
              <a:rPr lang="en-US" sz="2400" b="0" dirty="0"/>
              <a:t>: Geocoded Terrain </a:t>
            </a:r>
            <a:r>
              <a:rPr lang="en-US" sz="2400" b="0" dirty="0" smtClean="0"/>
              <a:t>Corrected-GTC</a:t>
            </a:r>
            <a:endParaRPr lang="en-US" sz="8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791327" lvl="1" indent="-263776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Higher</a:t>
            </a:r>
            <a:r>
              <a:rPr lang="en-US" sz="2400" b="0" dirty="0" smtClean="0"/>
              <a:t> </a:t>
            </a:r>
            <a:r>
              <a:rPr lang="en-US" sz="2400" b="0" dirty="0"/>
              <a:t>level products</a:t>
            </a:r>
          </a:p>
          <a:p>
            <a:pPr marL="1178199" lvl="2" indent="-21102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Ä"/>
              <a:defRPr/>
            </a:pPr>
            <a:r>
              <a:rPr lang="en-US" sz="2400" b="0" dirty="0"/>
              <a:t>on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Main Driver </a:t>
            </a:r>
            <a:r>
              <a:rPr lang="en-US" sz="2400" b="0" dirty="0" smtClean="0"/>
              <a:t>basis</a:t>
            </a:r>
            <a:endParaRPr lang="en-US" sz="2400" b="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2319" y="5007372"/>
            <a:ext cx="8931519" cy="192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sz="2400" b="0" u="sng" dirty="0" smtClean="0"/>
              <a:t>Data Delivery</a:t>
            </a:r>
            <a:r>
              <a:rPr lang="en-US" sz="2400" b="0" dirty="0" smtClean="0"/>
              <a:t>:</a:t>
            </a:r>
          </a:p>
          <a:p>
            <a:pPr marL="791327" lvl="1" indent="-263776">
              <a:buFont typeface="Wingdings" pitchFamily="2" charset="2"/>
              <a:buChar char="ü"/>
              <a:defRPr/>
            </a:pPr>
            <a:r>
              <a:rPr lang="en-US" sz="2400" b="0" dirty="0" smtClean="0"/>
              <a:t>the signing of a License of Use in accordance with the use modality</a:t>
            </a:r>
          </a:p>
          <a:p>
            <a:pPr marL="791327" lvl="1" indent="-263776">
              <a:buFont typeface="Wingdings" pitchFamily="2" charset="2"/>
              <a:buChar char="ü"/>
              <a:defRPr/>
            </a:pPr>
            <a:r>
              <a:rPr lang="en-US" sz="2400" b="0" dirty="0" smtClean="0"/>
              <a:t>an agreement between the Institution and CONAE can be held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8991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104845" y="167558"/>
            <a:ext cx="6228272" cy="4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s-AR" b="1" i="1" dirty="0" smtClean="0">
                <a:solidFill>
                  <a:schemeClr val="tx2"/>
                </a:solidFill>
                <a:cs typeface="Arial" pitchFamily="34" charset="0"/>
              </a:rPr>
              <a:t>Data Download Capabilities</a:t>
            </a:r>
            <a:endParaRPr lang="es-ES" altLang="es-AR" sz="1200" dirty="0">
              <a:solidFill>
                <a:schemeClr val="tx2"/>
              </a:solidFill>
              <a:cs typeface="Times New Roman" pitchFamily="18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-77825" y="778310"/>
            <a:ext cx="9221825" cy="6079690"/>
            <a:chOff x="-77825" y="778310"/>
            <a:chExt cx="9221825" cy="607969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8310"/>
              <a:ext cx="9144000" cy="4575684"/>
            </a:xfrm>
            <a:prstGeom prst="rect">
              <a:avLst/>
            </a:prstGeom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 rot="10800000" flipV="1">
              <a:off x="4843425" y="5098544"/>
              <a:ext cx="4300575" cy="175945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44500" indent="-265113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269875" indent="-269875" eaLnBrk="1" hangingPunct="1">
                <a:lnSpc>
                  <a:spcPts val="2600"/>
                </a:lnSpc>
                <a:spcBef>
                  <a:spcPts val="0"/>
                </a:spcBef>
                <a:buFont typeface="Wingdings" pitchFamily="2" charset="2"/>
                <a:buChar char="Ø"/>
                <a:defRPr/>
              </a:pPr>
              <a:r>
                <a:rPr lang="en-US" b="0" u="sng" dirty="0" smtClean="0"/>
                <a:t>image request</a:t>
              </a:r>
              <a:r>
                <a:rPr lang="en-US" b="0" u="sng" dirty="0"/>
                <a:t> </a:t>
              </a:r>
              <a:r>
                <a:rPr lang="en-US" b="0" u="sng" dirty="0" smtClean="0"/>
                <a:t>through the web</a:t>
              </a:r>
              <a:r>
                <a:rPr lang="en-US" b="0" dirty="0" smtClean="0"/>
                <a:t>:</a:t>
              </a:r>
            </a:p>
            <a:p>
              <a:pPr marL="522287" lvl="1" indent="-342900" eaLnBrk="1" hangingPunct="1">
                <a:lnSpc>
                  <a:spcPts val="26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/>
              </a:pPr>
              <a:r>
                <a:rPr lang="es-AR" b="0" dirty="0" smtClean="0"/>
                <a:t>catalogue</a:t>
              </a:r>
            </a:p>
            <a:p>
              <a:pPr marL="522287" lvl="1" indent="-342900" eaLnBrk="1" hangingPunct="1">
                <a:lnSpc>
                  <a:spcPts val="2600"/>
                </a:lnSpc>
                <a:spcBef>
                  <a:spcPts val="0"/>
                </a:spcBef>
                <a:buFont typeface="Wingdings" panose="05000000000000000000" pitchFamily="2" charset="2"/>
                <a:buChar char="ü"/>
                <a:defRPr/>
              </a:pPr>
              <a:r>
                <a:rPr lang="es-AR" b="0" dirty="0" err="1" smtClean="0"/>
                <a:t>selection</a:t>
              </a:r>
              <a:r>
                <a:rPr lang="es-AR" b="0" dirty="0" smtClean="0"/>
                <a:t> </a:t>
              </a:r>
              <a:r>
                <a:rPr lang="es-AR" b="0" dirty="0" err="1" smtClean="0"/>
                <a:t>from</a:t>
              </a:r>
              <a:r>
                <a:rPr lang="es-AR" b="0" dirty="0" smtClean="0"/>
                <a:t> </a:t>
              </a:r>
              <a:r>
                <a:rPr lang="es-AR" b="0" dirty="0" err="1" smtClean="0"/>
                <a:t>the</a:t>
              </a:r>
              <a:r>
                <a:rPr lang="es-AR" b="0" dirty="0" smtClean="0"/>
                <a:t> </a:t>
              </a:r>
              <a:r>
                <a:rPr lang="es-AR" b="0" dirty="0" err="1" smtClean="0"/>
                <a:t>different</a:t>
              </a:r>
              <a:r>
                <a:rPr lang="es-AR" b="0" dirty="0" smtClean="0"/>
                <a:t> </a:t>
              </a:r>
              <a:r>
                <a:rPr lang="es-AR" b="0" dirty="0" err="1" smtClean="0"/>
                <a:t>acquisition</a:t>
              </a:r>
              <a:r>
                <a:rPr lang="es-AR" b="0" dirty="0" smtClean="0"/>
                <a:t> </a:t>
              </a:r>
              <a:r>
                <a:rPr lang="es-AR" b="0" dirty="0" err="1" smtClean="0"/>
                <a:t>possibilities</a:t>
              </a:r>
              <a:endParaRPr lang="es-AR" b="0" dirty="0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 rot="10800000" flipV="1">
              <a:off x="959830" y="2462288"/>
              <a:ext cx="206226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44500" indent="-265113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en-US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 CONAE Rec. Station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 rot="10800000" flipV="1">
              <a:off x="-77825" y="3534174"/>
              <a:ext cx="3121464" cy="611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44500" indent="-265113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en-US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CONAE Rec. Station</a:t>
              </a:r>
            </a:p>
          </p:txBody>
        </p:sp>
        <p:cxnSp>
          <p:nvCxnSpPr>
            <p:cNvPr id="4" name="Conector recto de flecha 3"/>
            <p:cNvCxnSpPr/>
            <p:nvPr/>
          </p:nvCxnSpPr>
          <p:spPr bwMode="auto">
            <a:xfrm flipH="1" flipV="1">
              <a:off x="2645925" y="3180945"/>
              <a:ext cx="933854" cy="700391"/>
            </a:xfrm>
            <a:prstGeom prst="straightConnector1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/>
            </a:ln>
            <a:effectLst/>
          </p:spPr>
        </p:cxnSp>
        <p:cxnSp>
          <p:nvCxnSpPr>
            <p:cNvPr id="11" name="Conector recto de flecha 10"/>
            <p:cNvCxnSpPr/>
            <p:nvPr/>
          </p:nvCxnSpPr>
          <p:spPr bwMode="auto">
            <a:xfrm flipH="1" flipV="1">
              <a:off x="2178997" y="3813240"/>
              <a:ext cx="1361871" cy="642028"/>
            </a:xfrm>
            <a:prstGeom prst="straightConnector1">
              <a:avLst/>
            </a:pr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oval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224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104845" y="167558"/>
            <a:ext cx="6228272" cy="4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s-AR" b="1" i="1" dirty="0" smtClean="0">
                <a:solidFill>
                  <a:schemeClr val="tx2"/>
                </a:solidFill>
                <a:cs typeface="Arial" pitchFamily="34" charset="0"/>
              </a:rPr>
              <a:t>Data Reception and Distribution</a:t>
            </a:r>
            <a:endParaRPr lang="es-ES" altLang="es-AR" sz="1200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4" b="8512"/>
          <a:stretch/>
        </p:blipFill>
        <p:spPr>
          <a:xfrm>
            <a:off x="-267065" y="768451"/>
            <a:ext cx="7007730" cy="62466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0757" y="5144234"/>
            <a:ext cx="413438" cy="5643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 rot="10800000" flipV="1">
            <a:off x="6202918" y="3760871"/>
            <a:ext cx="2941082" cy="309315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4500" indent="-265113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 smtClean="0"/>
              <a:t>    racks for data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 smtClean="0"/>
              <a:t>    reception and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/>
              <a:t> </a:t>
            </a:r>
            <a:r>
              <a:rPr lang="en-US" b="0" dirty="0" smtClean="0"/>
              <a:t>   transfer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 smtClean="0"/>
              <a:t> 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 smtClean="0"/>
              <a:t>    processing and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/>
              <a:t> </a:t>
            </a:r>
            <a:r>
              <a:rPr lang="en-US" b="0" dirty="0" smtClean="0"/>
              <a:t>   distribution at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/>
              <a:t> </a:t>
            </a:r>
            <a:r>
              <a:rPr lang="en-US" b="0" dirty="0" smtClean="0"/>
              <a:t>   CONAE main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/>
              <a:t> </a:t>
            </a:r>
            <a:r>
              <a:rPr lang="en-US" b="0" dirty="0" smtClean="0"/>
              <a:t>   Receiving Station</a:t>
            </a:r>
          </a:p>
          <a:p>
            <a:pPr eaLnBrk="1" hangingPunct="1">
              <a:lnSpc>
                <a:spcPts val="2600"/>
              </a:lnSpc>
              <a:spcBef>
                <a:spcPts val="0"/>
              </a:spcBef>
              <a:defRPr/>
            </a:pPr>
            <a:r>
              <a:rPr lang="en-US" b="0" dirty="0"/>
              <a:t> </a:t>
            </a:r>
            <a:r>
              <a:rPr lang="en-US" b="0" dirty="0" smtClean="0"/>
              <a:t>   in Córdoba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185617" y="5190966"/>
            <a:ext cx="413438" cy="564300"/>
            <a:chOff x="7816161" y="2030796"/>
            <a:chExt cx="413438" cy="564300"/>
          </a:xfrm>
        </p:grpSpPr>
        <p:sp>
          <p:nvSpPr>
            <p:cNvPr id="26" name="Rectángulo 25"/>
            <p:cNvSpPr/>
            <p:nvPr/>
          </p:nvSpPr>
          <p:spPr bwMode="auto">
            <a:xfrm>
              <a:off x="7862102" y="2064465"/>
              <a:ext cx="351313" cy="5156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s-MX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16161" y="2030796"/>
              <a:ext cx="413438" cy="564300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9143" y="707158"/>
            <a:ext cx="413438" cy="564300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6185617" y="3851809"/>
            <a:ext cx="413438" cy="563324"/>
            <a:chOff x="6185617" y="3900361"/>
            <a:chExt cx="413438" cy="563324"/>
          </a:xfrm>
        </p:grpSpPr>
        <p:sp>
          <p:nvSpPr>
            <p:cNvPr id="19" name="Rectángulo 18"/>
            <p:cNvSpPr/>
            <p:nvPr/>
          </p:nvSpPr>
          <p:spPr bwMode="auto">
            <a:xfrm>
              <a:off x="6235233" y="3948070"/>
              <a:ext cx="351313" cy="5156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s-MX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85617" y="3900361"/>
              <a:ext cx="413438" cy="563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6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61" y="2395538"/>
            <a:ext cx="103309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-96716" y="650820"/>
            <a:ext cx="3178420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altLang="en-US" sz="2400" b="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24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Baseline </a:t>
            </a:r>
            <a:r>
              <a:rPr lang="en-US" altLang="en-US" sz="24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mission</a:t>
            </a:r>
          </a:p>
          <a:p>
            <a:pPr marL="87313" lvl="1" indent="0" eaLnBrk="1" hangingPunct="1">
              <a:defRPr/>
            </a:pPr>
            <a:r>
              <a:rPr lang="en-US" altLang="en-US" sz="2400" b="0" dirty="0" smtClean="0">
                <a:cs typeface="Arial" pitchFamily="34" charset="0"/>
              </a:rPr>
              <a:t>(fixed acquisitions)</a:t>
            </a:r>
            <a:endParaRPr lang="en-US" altLang="en-US" sz="2400" b="0" dirty="0">
              <a:cs typeface="Arial" pitchFamily="34" charset="0"/>
            </a:endParaRPr>
          </a:p>
          <a:p>
            <a:pPr marL="357188" lvl="1" indent="-269875" eaLnBrk="1" hangingPunct="1">
              <a:buFont typeface="Wingdings" pitchFamily="2" charset="2"/>
              <a:buChar char="Ø"/>
              <a:defRPr/>
            </a:pPr>
            <a:r>
              <a:rPr lang="en-US" altLang="es-AR" sz="2400" b="0" dirty="0">
                <a:cs typeface="Arial" charset="0"/>
              </a:rPr>
              <a:t>Soil</a:t>
            </a:r>
            <a:r>
              <a:rPr lang="en-US" altLang="es-AR" sz="2400" b="0" dirty="0" smtClean="0">
                <a:cs typeface="Arial" charset="0"/>
              </a:rPr>
              <a:t> moisture over Pampas</a:t>
            </a:r>
            <a:r>
              <a:rPr lang="en-US" altLang="es-AR" sz="2400" b="0" dirty="0" smtClean="0">
                <a:cs typeface="Times New Roman" pitchFamily="18" charset="0"/>
              </a:rPr>
              <a:t>-Strategic Applications</a:t>
            </a:r>
            <a:endParaRPr lang="en-US" altLang="es-AR" sz="2400" b="0" dirty="0"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altLang="es-AR" sz="2400" b="0" dirty="0" smtClean="0"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altLang="es-AR" sz="2400" b="0" dirty="0"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altLang="es-AR" b="0" dirty="0" smtClean="0"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n-US" altLang="es-AR" sz="800" b="0" dirty="0" smtClean="0">
              <a:cs typeface="Arial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altLang="es-AR" sz="2400" b="0" dirty="0" smtClean="0">
                <a:cs typeface="Arial" charset="0"/>
              </a:rPr>
              <a:t>Calibration purposes:</a:t>
            </a:r>
            <a:endParaRPr lang="en-US" altLang="es-AR" sz="2400" b="0" dirty="0">
              <a:cs typeface="Arial" charset="0"/>
            </a:endParaRPr>
          </a:p>
          <a:p>
            <a:pPr marL="623888" lvl="1" indent="-263525" eaLnBrk="1" hangingPunct="1">
              <a:lnSpc>
                <a:spcPts val="28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>
                <a:cs typeface="Arial" charset="0"/>
              </a:rPr>
              <a:t>the </a:t>
            </a:r>
            <a:r>
              <a:rPr lang="en-US" altLang="es-AR" sz="2400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rain forest</a:t>
            </a:r>
            <a:endParaRPr lang="en-US" altLang="es-AR" sz="2400" b="0" dirty="0">
              <a:cs typeface="Arial" charset="0"/>
            </a:endParaRPr>
          </a:p>
          <a:p>
            <a:pPr marL="623888" lvl="1" indent="-263525" eaLnBrk="1" hangingPunct="1">
              <a:lnSpc>
                <a:spcPts val="28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>
                <a:cs typeface="Arial" charset="0"/>
              </a:rPr>
              <a:t>specific </a:t>
            </a:r>
            <a:r>
              <a:rPr lang="en-US" altLang="es-AR" sz="2400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point </a:t>
            </a:r>
            <a:r>
              <a:rPr lang="en-US" altLang="es-AR" sz="24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targets</a:t>
            </a:r>
          </a:p>
          <a:p>
            <a:pPr marL="623888" lvl="1" indent="-263525" eaLnBrk="1" hangingPunct="1">
              <a:lnSpc>
                <a:spcPts val="28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one transponder</a:t>
            </a:r>
            <a:endParaRPr lang="en-US" altLang="es-AR" sz="2400" b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0" indent="0" eaLnBrk="1" hangingPunct="1">
              <a:defRPr/>
            </a:pPr>
            <a:endParaRPr lang="en-US" altLang="en-US" sz="2400" b="0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21977" y="655583"/>
            <a:ext cx="3196004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altLang="en-US" sz="2400" b="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2400" b="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Foreground mission</a:t>
            </a:r>
          </a:p>
          <a:p>
            <a:pPr marL="0" lvl="1" indent="0" eaLnBrk="1" hangingPunct="1">
              <a:defRPr/>
            </a:pPr>
            <a:r>
              <a:rPr lang="en-US" altLang="en-US" sz="2400" b="0" dirty="0" smtClean="0">
                <a:cs typeface="Arial" pitchFamily="34" charset="0"/>
              </a:rPr>
              <a:t> (</a:t>
            </a:r>
            <a:r>
              <a:rPr lang="en-US" altLang="en-US" sz="2400" b="0" spc="-150" dirty="0">
                <a:cs typeface="Arial" pitchFamily="34" charset="0"/>
              </a:rPr>
              <a:t>variable </a:t>
            </a:r>
            <a:r>
              <a:rPr lang="en-US" altLang="en-US" sz="2400" b="0" dirty="0" smtClean="0">
                <a:cs typeface="Arial" pitchFamily="34" charset="0"/>
              </a:rPr>
              <a:t>acquisitions)</a:t>
            </a:r>
            <a:endParaRPr lang="en-US" altLang="en-US" sz="2400" b="0" dirty="0">
              <a:cs typeface="Arial" pitchFamily="34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r>
              <a:rPr lang="en-US" altLang="es-AR" sz="2400" b="0" dirty="0" smtClean="0">
                <a:cs typeface="Arial" charset="0"/>
              </a:rPr>
              <a:t>User requests (national and international)</a:t>
            </a: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2400" b="0" dirty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2400" b="0" dirty="0" smtClean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2400" b="0" dirty="0">
              <a:cs typeface="Arial" charset="0"/>
            </a:endParaRPr>
          </a:p>
          <a:p>
            <a:pPr marL="87312" lvl="1" indent="0" eaLnBrk="1" hangingPunct="1">
              <a:defRPr/>
            </a:pPr>
            <a:endParaRPr lang="en-US" altLang="es-AR" sz="3200" b="0" dirty="0" smtClean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r>
              <a:rPr lang="en-US" altLang="es-AR" sz="2400" b="0" dirty="0" smtClean="0">
                <a:cs typeface="Arial" charset="0"/>
              </a:rPr>
              <a:t>ASI</a:t>
            </a:r>
            <a:r>
              <a:rPr lang="en-US" altLang="es-AR" sz="2400" dirty="0" smtClean="0">
                <a:cs typeface="Arial" charset="0"/>
              </a:rPr>
              <a:t> </a:t>
            </a:r>
            <a:r>
              <a:rPr lang="en-US" altLang="es-AR" sz="24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interest</a:t>
            </a:r>
            <a:r>
              <a:rPr lang="en-US" altLang="es-AR" sz="2400" dirty="0" smtClean="0">
                <a:cs typeface="Arial" charset="0"/>
              </a:rPr>
              <a:t> / </a:t>
            </a:r>
            <a:r>
              <a:rPr lang="en-US" altLang="es-AR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exclusivity</a:t>
            </a:r>
            <a:r>
              <a:rPr lang="en-US" altLang="es-AR" sz="2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s-AR" sz="2400" b="0" dirty="0" smtClean="0">
                <a:cs typeface="Arial" charset="0"/>
              </a:rPr>
              <a:t>areas</a:t>
            </a:r>
            <a:endParaRPr lang="en-US" altLang="es-AR" sz="2400" b="0" dirty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2400" b="0" dirty="0" smtClean="0">
              <a:cs typeface="Arial" charset="0"/>
            </a:endParaRPr>
          </a:p>
          <a:p>
            <a:pPr marL="87312" lvl="1" indent="0" eaLnBrk="1" hangingPunct="1">
              <a:defRPr/>
            </a:pPr>
            <a:endParaRPr lang="en-US" altLang="es-AR" sz="2400" b="0" dirty="0" smtClean="0">
              <a:cs typeface="Arial" charset="0"/>
            </a:endParaRPr>
          </a:p>
          <a:p>
            <a:pPr marL="87312" lvl="1" indent="0" eaLnBrk="1" hangingPunct="1">
              <a:defRPr/>
            </a:pPr>
            <a:endParaRPr lang="es-AR" altLang="es-AR" sz="2400" b="0" dirty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1200" b="0" dirty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2400" b="0" dirty="0">
              <a:cs typeface="Arial" charset="0"/>
            </a:endParaRPr>
          </a:p>
          <a:p>
            <a:pPr marL="269875" lvl="1" indent="-182563" eaLnBrk="1" hangingPunct="1">
              <a:buFont typeface="Wingdings" pitchFamily="2" charset="2"/>
              <a:buChar char="Ø"/>
              <a:defRPr/>
            </a:pPr>
            <a:endParaRPr lang="en-US" altLang="es-AR" sz="2400" b="0" dirty="0">
              <a:cs typeface="Arial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endParaRPr lang="en-US" altLang="en-US" sz="2400" b="0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060831" y="650820"/>
            <a:ext cx="3196004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en-US" altLang="en-US" sz="2400" b="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altLang="en-US" sz="24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Background mission</a:t>
            </a:r>
            <a:endParaRPr lang="en-US" altLang="en-US" sz="2400" b="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lvl="1" indent="0" eaLnBrk="1" hangingPunct="1">
              <a:defRPr/>
            </a:pPr>
            <a:r>
              <a:rPr lang="en-US" altLang="en-US" sz="2400" b="0" dirty="0" smtClean="0">
                <a:cs typeface="Arial" pitchFamily="34" charset="0"/>
              </a:rPr>
              <a:t> (useful data base)</a:t>
            </a:r>
            <a:endParaRPr lang="en-US" altLang="en-US" sz="2400" b="0" dirty="0">
              <a:cs typeface="Arial" pitchFamily="34" charset="0"/>
            </a:endParaRPr>
          </a:p>
          <a:p>
            <a:pPr marL="269875" lvl="1" indent="-269875" eaLnBrk="1" hangingPunct="1">
              <a:lnSpc>
                <a:spcPts val="2800"/>
              </a:lnSpc>
              <a:buFont typeface="Wingdings" pitchFamily="2" charset="2"/>
              <a:buChar char="Ø"/>
              <a:defRPr/>
            </a:pPr>
            <a:r>
              <a:rPr lang="en-US" altLang="es-AR" sz="2400" b="0" dirty="0">
                <a:cs typeface="Arial" charset="0"/>
              </a:rPr>
              <a:t>Over </a:t>
            </a:r>
            <a:r>
              <a:rPr lang="en-US" altLang="es-AR" sz="2400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Argentina</a:t>
            </a:r>
            <a:r>
              <a:rPr lang="en-US" altLang="es-AR" sz="2400" b="0" dirty="0">
                <a:cs typeface="Arial" charset="0"/>
              </a:rPr>
              <a:t>:</a:t>
            </a:r>
          </a:p>
          <a:p>
            <a:pPr marL="355600" lvl="1" indent="-68263" eaLnBrk="1" hangingPunct="1">
              <a:lnSpc>
                <a:spcPts val="26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emergencies</a:t>
            </a:r>
          </a:p>
          <a:p>
            <a:pPr marL="355600" lvl="1" indent="-68263" eaLnBrk="1" hangingPunct="1">
              <a:lnSpc>
                <a:spcPts val="26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maritime</a:t>
            </a:r>
          </a:p>
          <a:p>
            <a:pPr marL="355600" lvl="1" indent="-68263" eaLnBrk="1" hangingPunct="1">
              <a:lnSpc>
                <a:spcPts val="26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forest biomass</a:t>
            </a:r>
          </a:p>
          <a:p>
            <a:pPr marL="577850" lvl="1" indent="-238125" eaLnBrk="1" hangingPunct="1">
              <a:lnSpc>
                <a:spcPts val="26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es-AR" sz="2400" b="0" dirty="0">
                <a:solidFill>
                  <a:srgbClr val="000000"/>
                </a:solidFill>
                <a:cs typeface="Arial" charset="0"/>
              </a:rPr>
              <a:t>mountain </a:t>
            </a: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chain at </a:t>
            </a:r>
            <a:r>
              <a:rPr lang="en-US" altLang="es-AR" sz="2400" b="0" dirty="0">
                <a:solidFill>
                  <a:srgbClr val="000000"/>
                </a:solidFill>
                <a:cs typeface="Arial" charset="0"/>
              </a:rPr>
              <a:t>the West (</a:t>
            </a: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the Andes</a:t>
            </a:r>
            <a:r>
              <a:rPr lang="en-US" altLang="es-AR" sz="2400" b="0" dirty="0">
                <a:solidFill>
                  <a:srgbClr val="000000"/>
                </a:solidFill>
                <a:cs typeface="Arial" charset="0"/>
              </a:rPr>
              <a:t>): plates </a:t>
            </a: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and glaciers</a:t>
            </a:r>
            <a:r>
              <a:rPr lang="en-US" altLang="es-AR" sz="2400" b="0" spc="-150" dirty="0" smtClean="0">
                <a:solidFill>
                  <a:srgbClr val="000000"/>
                </a:solidFill>
                <a:cs typeface="Arial" charset="0"/>
              </a:rPr>
              <a:t> movement</a:t>
            </a:r>
            <a:endParaRPr lang="en-US" altLang="es-AR" sz="800" b="0" dirty="0">
              <a:solidFill>
                <a:srgbClr val="000000"/>
              </a:solidFill>
              <a:cs typeface="Arial" charset="0"/>
            </a:endParaRPr>
          </a:p>
          <a:p>
            <a:pPr marL="287338" lvl="1" indent="-287338" eaLnBrk="1" hangingPunct="1">
              <a:lnSpc>
                <a:spcPts val="2600"/>
              </a:lnSpc>
              <a:buFont typeface="Wingdings" pitchFamily="2" charset="2"/>
              <a:buChar char="Ø"/>
              <a:defRPr/>
            </a:pPr>
            <a:r>
              <a:rPr lang="en-US" altLang="es-AR" sz="2400" b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Outside</a:t>
            </a: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 of Argentina</a:t>
            </a:r>
            <a:r>
              <a:rPr lang="en-US" altLang="es-AR" sz="2400" b="0" dirty="0" smtClean="0">
                <a:cs typeface="Arial" charset="0"/>
              </a:rPr>
              <a:t>:</a:t>
            </a:r>
            <a:endParaRPr lang="en-US" altLang="es-AR" sz="2400" b="0" dirty="0">
              <a:cs typeface="Arial" charset="0"/>
            </a:endParaRPr>
          </a:p>
          <a:p>
            <a:pPr marL="444500" lvl="1" indent="-87313" eaLnBrk="1" hangingPunct="1">
              <a:lnSpc>
                <a:spcPts val="2600"/>
              </a:lnSpc>
              <a:buFont typeface="Wingdings" pitchFamily="2" charset="2"/>
              <a:buChar char=""/>
              <a:defRPr/>
            </a:pPr>
            <a:r>
              <a:rPr lang="en-US" altLang="es-AR" sz="2400" b="0" dirty="0">
                <a:solidFill>
                  <a:srgbClr val="000000"/>
                </a:solidFill>
                <a:cs typeface="Arial" charset="0"/>
              </a:rPr>
              <a:t>forest </a:t>
            </a: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biomass</a:t>
            </a:r>
          </a:p>
          <a:p>
            <a:pPr marL="444500" lvl="1" indent="-87313" eaLnBrk="1" hangingPunct="1">
              <a:buFont typeface="Wingdings" pitchFamily="2" charset="2"/>
              <a:buChar char=""/>
              <a:defRPr/>
            </a:pPr>
            <a:r>
              <a:rPr lang="en-US" altLang="es-AR" sz="2400" b="0" dirty="0" smtClean="0">
                <a:solidFill>
                  <a:srgbClr val="000000"/>
                </a:solidFill>
                <a:cs typeface="Arial" charset="0"/>
              </a:rPr>
              <a:t>polar/ice regions</a:t>
            </a:r>
            <a:endParaRPr lang="en-US" altLang="es-AR" sz="24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487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864589"/>
            <a:ext cx="303041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45" y="4910912"/>
            <a:ext cx="295568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9" name="Conector recto 11"/>
          <p:cNvCxnSpPr>
            <a:cxnSpLocks noChangeShapeType="1"/>
          </p:cNvCxnSpPr>
          <p:nvPr/>
        </p:nvCxnSpPr>
        <p:spPr bwMode="auto">
          <a:xfrm>
            <a:off x="3046535" y="857251"/>
            <a:ext cx="0" cy="6011863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Conector recto 15"/>
          <p:cNvCxnSpPr>
            <a:cxnSpLocks noChangeShapeType="1"/>
          </p:cNvCxnSpPr>
          <p:nvPr/>
        </p:nvCxnSpPr>
        <p:spPr bwMode="auto">
          <a:xfrm>
            <a:off x="6088674" y="846138"/>
            <a:ext cx="0" cy="601186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8" descr="http://1.bp.blogspot.com/-JS5zCufmF10/TcC-vG4Z9II/AAAAAAAAAA4/YmoJ6WKai5o/s1600/BXK15810_selva-amazonica-ariau-am800%255B1%255D.jpg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6"/>
          <a:stretch>
            <a:fillRect/>
          </a:stretch>
        </p:blipFill>
        <p:spPr bwMode="auto">
          <a:xfrm>
            <a:off x="6111030" y="5781809"/>
            <a:ext cx="1624956" cy="108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359152" y="0"/>
            <a:ext cx="603504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n-US" sz="2400" i="1" kern="0" dirty="0" err="1">
                <a:solidFill>
                  <a:srgbClr val="000000"/>
                </a:solidFill>
                <a:latin typeface="Arial"/>
                <a:ea typeface="+mj-ea"/>
                <a:cs typeface="+mj-cs"/>
              </a:rPr>
              <a:t>Mission</a:t>
            </a:r>
            <a:r>
              <a:rPr lang="es-ES" altLang="en-US" sz="24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 </a:t>
            </a:r>
            <a:r>
              <a:rPr lang="es-ES" altLang="en-US" sz="2400" i="1" kern="0" dirty="0" err="1">
                <a:solidFill>
                  <a:srgbClr val="000000"/>
                </a:solidFill>
                <a:latin typeface="Arial"/>
                <a:ea typeface="+mj-ea"/>
                <a:cs typeface="+mj-cs"/>
              </a:rPr>
              <a:t>Acquisition</a:t>
            </a:r>
            <a:r>
              <a:rPr lang="es-ES" altLang="en-US" sz="24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 </a:t>
            </a:r>
            <a:r>
              <a:rPr lang="es-ES" altLang="en-US" sz="2400" i="1" kern="0" dirty="0" err="1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Strategy</a:t>
            </a:r>
            <a:endParaRPr lang="es-ES" altLang="en-US" sz="1200" b="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676" y="5777713"/>
            <a:ext cx="1661301" cy="10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9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4165596"/>
            <a:ext cx="8775700" cy="9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i="1">
                <a:solidFill>
                  <a:srgbClr val="008000"/>
                </a:solidFill>
              </a:rPr>
              <a:t>TOPSAR Narrow Quad-polarisation  </a:t>
            </a:r>
            <a:r>
              <a:rPr lang="en-GB" sz="1800" i="1">
                <a:solidFill>
                  <a:srgbClr val="008000"/>
                </a:solidFill>
              </a:rPr>
              <a:t>[10m(rg) x 50m(az); 1-look@gr. range]</a:t>
            </a:r>
            <a:endParaRPr lang="en-GB" i="1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GB" sz="1800" i="1">
                <a:solidFill>
                  <a:srgbClr val="000000"/>
                </a:solidFill>
              </a:rPr>
              <a:t>Both beam combinations (A&amp;B) required for gap-free coverage</a:t>
            </a:r>
            <a:endParaRPr lang="en-GB" sz="800" i="1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800" i="1">
                <a:solidFill>
                  <a:srgbClr val="000000"/>
                </a:solidFill>
              </a:rPr>
              <a:t>			</a:t>
            </a:r>
          </a:p>
          <a:p>
            <a:pPr marL="0" indent="0">
              <a:buFontTx/>
              <a:buNone/>
            </a:pPr>
            <a:r>
              <a:rPr lang="en-GB" sz="800" i="1">
                <a:solidFill>
                  <a:srgbClr val="000000"/>
                </a:solidFill>
              </a:rPr>
              <a:t>		</a:t>
            </a:r>
            <a:r>
              <a:rPr lang="en-GB" sz="1800" i="1">
                <a:solidFill>
                  <a:srgbClr val="008000"/>
                </a:solidFill>
              </a:rPr>
              <a:t>17.6° ~ 27.3° </a:t>
            </a:r>
            <a:r>
              <a:rPr lang="en-GB" sz="1800" i="1">
                <a:solidFill>
                  <a:srgbClr val="000000"/>
                </a:solidFill>
              </a:rPr>
              <a:t>inc. angle (SQP beams 1-5)</a:t>
            </a:r>
            <a:endParaRPr lang="en-GB" sz="1000" i="1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endParaRPr lang="en-GB" sz="1000" i="1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1000" i="1">
                <a:solidFill>
                  <a:srgbClr val="000000"/>
                </a:solidFill>
              </a:rPr>
              <a:t>	</a:t>
            </a:r>
            <a:r>
              <a:rPr lang="en-GB" sz="800" i="1">
                <a:solidFill>
                  <a:srgbClr val="000000"/>
                </a:solidFill>
              </a:rPr>
              <a:t>	</a:t>
            </a:r>
            <a:r>
              <a:rPr lang="en-GB" sz="1800" i="1">
                <a:solidFill>
                  <a:srgbClr val="008000"/>
                </a:solidFill>
              </a:rPr>
              <a:t>27.2° ~ 36.6° </a:t>
            </a:r>
            <a:r>
              <a:rPr lang="en-GB" sz="1800" i="1">
                <a:solidFill>
                  <a:srgbClr val="000000"/>
                </a:solidFill>
              </a:rPr>
              <a:t>inc. angle (SQP beams 6-10)</a:t>
            </a:r>
          </a:p>
          <a:p>
            <a:pPr marL="0" indent="0">
              <a:buFontTx/>
              <a:buNone/>
            </a:pPr>
            <a:r>
              <a:rPr lang="en-GB" sz="1800" i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8" name="Picture 7" descr="Screen Shot 2014-09-23 at 21.15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01" y="5029200"/>
            <a:ext cx="1005099" cy="91473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8300" y="1676396"/>
            <a:ext cx="8813800" cy="224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i="1" smtClean="0">
                <a:solidFill>
                  <a:schemeClr val="accent2"/>
                </a:solidFill>
              </a:rPr>
              <a:t>Stripmap Dual polarisation  </a:t>
            </a:r>
            <a:r>
              <a:rPr lang="en-GB" sz="1800" i="1" smtClean="0">
                <a:solidFill>
                  <a:schemeClr val="accent2"/>
                </a:solidFill>
              </a:rPr>
              <a:t>[10m(rg)</a:t>
            </a:r>
            <a:r>
              <a:rPr lang="en-GB" sz="2800" i="1" baseline="-25000">
                <a:solidFill>
                  <a:schemeClr val="accent2"/>
                </a:solidFill>
              </a:rPr>
              <a:t> </a:t>
            </a:r>
            <a:r>
              <a:rPr lang="en-GB" sz="1800" i="1" smtClean="0">
                <a:solidFill>
                  <a:schemeClr val="accent2"/>
                </a:solidFill>
              </a:rPr>
              <a:t>x 5m(az); 1-look@gr. range</a:t>
            </a:r>
            <a:r>
              <a:rPr lang="en-GB" sz="1600" i="1" smtClean="0">
                <a:solidFill>
                  <a:schemeClr val="accent2"/>
                </a:solidFill>
              </a:rPr>
              <a:t>]</a:t>
            </a:r>
          </a:p>
          <a:p>
            <a:pPr marL="0" indent="0">
              <a:buFontTx/>
              <a:buNone/>
            </a:pPr>
            <a:r>
              <a:rPr lang="en-GB" sz="1800" i="1">
                <a:solidFill>
                  <a:srgbClr val="000000"/>
                </a:solidFill>
              </a:rPr>
              <a:t>3 beams required for regional gap-free coverage</a:t>
            </a:r>
            <a:endParaRPr lang="en-GB" sz="800" i="1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800" i="1">
                <a:solidFill>
                  <a:srgbClr val="000000"/>
                </a:solidFill>
              </a:rPr>
              <a:t>			</a:t>
            </a:r>
          </a:p>
          <a:p>
            <a:pPr marL="0" indent="0">
              <a:buFontTx/>
              <a:buNone/>
            </a:pPr>
            <a:r>
              <a:rPr lang="en-GB" sz="800" i="1">
                <a:solidFill>
                  <a:srgbClr val="000000"/>
                </a:solidFill>
              </a:rPr>
              <a:t>		</a:t>
            </a:r>
            <a:r>
              <a:rPr lang="en-GB" sz="1800" i="1">
                <a:solidFill>
                  <a:schemeClr val="accent2"/>
                </a:solidFill>
              </a:rPr>
              <a:t>33.7° ~ 38.3° </a:t>
            </a:r>
            <a:r>
              <a:rPr lang="en-GB" sz="1800" i="1">
                <a:solidFill>
                  <a:srgbClr val="000000"/>
                </a:solidFill>
              </a:rPr>
              <a:t>inc. angle</a:t>
            </a:r>
            <a:endParaRPr lang="en-GB" sz="1000" i="1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endParaRPr lang="en-GB" sz="1000" i="1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800" i="1">
                <a:solidFill>
                  <a:srgbClr val="000000"/>
                </a:solidFill>
              </a:rPr>
              <a:t>		</a:t>
            </a:r>
            <a:r>
              <a:rPr lang="en-GB" sz="1800" i="1">
                <a:solidFill>
                  <a:schemeClr val="accent2"/>
                </a:solidFill>
              </a:rPr>
              <a:t>38.2° ~ 41.3° </a:t>
            </a:r>
            <a:r>
              <a:rPr lang="en-GB" sz="1800" i="1">
                <a:solidFill>
                  <a:srgbClr val="000000"/>
                </a:solidFill>
              </a:rPr>
              <a:t>inc. angle</a:t>
            </a:r>
            <a:endParaRPr lang="en-GB" sz="1000" i="1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1000" i="1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1000" i="1">
                <a:solidFill>
                  <a:srgbClr val="000000"/>
                </a:solidFill>
              </a:rPr>
              <a:t>		</a:t>
            </a:r>
            <a:r>
              <a:rPr lang="en-GB" sz="1800" i="1">
                <a:solidFill>
                  <a:schemeClr val="accent2"/>
                </a:solidFill>
              </a:rPr>
              <a:t>41.2° ~ 44.6° </a:t>
            </a:r>
            <a:r>
              <a:rPr lang="en-GB" sz="1800" i="1">
                <a:solidFill>
                  <a:srgbClr val="000000"/>
                </a:solidFill>
              </a:rPr>
              <a:t>inc. angle</a:t>
            </a:r>
          </a:p>
        </p:txBody>
      </p:sp>
      <p:pic>
        <p:nvPicPr>
          <p:cNvPr id="11" name="Picture 10" descr="Screen Shot 2014-09-23 at 21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2522254"/>
            <a:ext cx="938990" cy="1414746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6468" y="32947"/>
            <a:ext cx="6748023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s-AR" smtClean="0"/>
              <a:t>Integrated Mission Acquisition Strategy (IMAS): </a:t>
            </a:r>
            <a:br>
              <a:rPr lang="en-GB" altLang="es-AR" smtClean="0"/>
            </a:br>
            <a:r>
              <a:rPr lang="en-GB" altLang="es-AR" smtClean="0"/>
              <a:t>Global Background Mission</a:t>
            </a:r>
            <a:endParaRPr lang="en-GB" altLang="es-AR" dirty="0" smtClean="0"/>
          </a:p>
        </p:txBody>
      </p:sp>
    </p:spTree>
    <p:extLst>
      <p:ext uri="{BB962C8B-B14F-4D97-AF65-F5344CB8AC3E}">
        <p14:creationId xmlns:p14="http://schemas.microsoft.com/office/powerpoint/2010/main" val="278622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" y="1054100"/>
            <a:ext cx="9042400" cy="97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/>
              <a:t>Annual observations in </a:t>
            </a:r>
            <a:r>
              <a:rPr lang="en-GB" sz="1800">
                <a:solidFill>
                  <a:schemeClr val="accent2"/>
                </a:solidFill>
              </a:rPr>
              <a:t>Stripmap Dual-pol </a:t>
            </a:r>
            <a:r>
              <a:rPr lang="en-GB" sz="1800"/>
              <a:t>(SDP) mode (3 beams)</a:t>
            </a:r>
            <a:endParaRPr lang="en-GB" sz="500"/>
          </a:p>
          <a:p>
            <a:endParaRPr lang="en-GB" sz="500"/>
          </a:p>
          <a:p>
            <a:r>
              <a:rPr lang="en-GB" sz="1800"/>
              <a:t>Annual observations in </a:t>
            </a:r>
            <a:r>
              <a:rPr lang="en-GB" sz="1800">
                <a:solidFill>
                  <a:srgbClr val="008000"/>
                </a:solidFill>
              </a:rPr>
              <a:t>TOPSAR Narrow Quad-pol </a:t>
            </a:r>
            <a:r>
              <a:rPr lang="en-GB" sz="1800"/>
              <a:t>(TNQP) mode (2 beams)</a:t>
            </a:r>
          </a:p>
          <a:p>
            <a:pPr marL="0" indent="0">
              <a:buFontTx/>
              <a:buNone/>
            </a:pPr>
            <a:endParaRPr lang="en-US" sz="180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GB" sz="1800" b="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" name="Picture 1" descr="GBM TNQ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242922"/>
            <a:ext cx="8839200" cy="390694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30200" y="5676900"/>
            <a:ext cx="8381999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>
                <a:solidFill>
                  <a:schemeClr val="bg1"/>
                </a:solidFill>
              </a:rPr>
              <a:t>Central &amp; S America SDP+TNQP                  Africa   SDP+TNQP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6468" y="32947"/>
            <a:ext cx="6748023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s-AR" smtClean="0"/>
              <a:t>Integrated Mission Acquisition Strategy (IMAS): </a:t>
            </a:r>
            <a:br>
              <a:rPr lang="en-GB" altLang="es-AR" smtClean="0"/>
            </a:br>
            <a:r>
              <a:rPr lang="en-GB" altLang="es-AR" smtClean="0"/>
              <a:t>Global Background Mission</a:t>
            </a:r>
            <a:endParaRPr lang="en-GB" altLang="es-AR" dirty="0" smtClean="0"/>
          </a:p>
        </p:txBody>
      </p:sp>
    </p:spTree>
    <p:extLst>
      <p:ext uri="{BB962C8B-B14F-4D97-AF65-F5344CB8AC3E}">
        <p14:creationId xmlns:p14="http://schemas.microsoft.com/office/powerpoint/2010/main" val="333626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BM TNQP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237302"/>
            <a:ext cx="8839200" cy="3912874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55600" y="5676900"/>
            <a:ext cx="8521699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>
                <a:solidFill>
                  <a:schemeClr val="bg1"/>
                </a:solidFill>
              </a:rPr>
              <a:t> SE-Asia &amp; Oceania  SDP+TNQP               South Asia  TNQP + SDP 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88900" y="1054100"/>
            <a:ext cx="90424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smtClean="0"/>
              <a:t>Annual observations in </a:t>
            </a:r>
            <a:r>
              <a:rPr lang="en-GB" sz="1800" smtClean="0">
                <a:solidFill>
                  <a:schemeClr val="accent2"/>
                </a:solidFill>
              </a:rPr>
              <a:t>Stripmap Dual-pol </a:t>
            </a:r>
            <a:r>
              <a:rPr lang="en-GB" sz="1800" smtClean="0"/>
              <a:t>(SDP) mode (3 beams)</a:t>
            </a:r>
            <a:endParaRPr lang="en-GB" sz="500" smtClean="0"/>
          </a:p>
          <a:p>
            <a:endParaRPr lang="en-GB" sz="500" smtClean="0"/>
          </a:p>
          <a:p>
            <a:r>
              <a:rPr lang="en-GB" sz="1800"/>
              <a:t>Annual observations in </a:t>
            </a:r>
            <a:r>
              <a:rPr lang="en-GB" sz="1800">
                <a:solidFill>
                  <a:srgbClr val="008000"/>
                </a:solidFill>
              </a:rPr>
              <a:t>TOPSAR Narrow Quad-pol </a:t>
            </a:r>
            <a:r>
              <a:rPr lang="en-GB" sz="1800"/>
              <a:t>(TNQP) mode (2 beams)</a:t>
            </a:r>
          </a:p>
          <a:p>
            <a:pPr marL="0" indent="0">
              <a:buFontTx/>
              <a:buNone/>
            </a:pPr>
            <a:endParaRPr lang="en-US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GB" b="0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6468" y="32947"/>
            <a:ext cx="6748023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s-AR" smtClean="0"/>
              <a:t>Integrated Mission Acquisition Strategy (IMAS): </a:t>
            </a:r>
            <a:br>
              <a:rPr lang="en-GB" altLang="es-AR" smtClean="0"/>
            </a:br>
            <a:r>
              <a:rPr lang="en-GB" altLang="es-AR" smtClean="0"/>
              <a:t>Global Background Mission</a:t>
            </a:r>
            <a:endParaRPr lang="en-GB" altLang="es-AR" dirty="0" smtClean="0"/>
          </a:p>
        </p:txBody>
      </p:sp>
    </p:spTree>
    <p:extLst>
      <p:ext uri="{BB962C8B-B14F-4D97-AF65-F5344CB8AC3E}">
        <p14:creationId xmlns:p14="http://schemas.microsoft.com/office/powerpoint/2010/main" val="373005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BM TNQP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235200"/>
            <a:ext cx="8821193" cy="39116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2900" y="5664200"/>
            <a:ext cx="8521699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        Australia </a:t>
            </a:r>
            <a:r>
              <a:rPr lang="en-GB">
                <a:solidFill>
                  <a:schemeClr val="bg1"/>
                </a:solidFill>
              </a:rPr>
              <a:t>TNQP + SDP                          S</a:t>
            </a:r>
            <a:r>
              <a:rPr lang="en-GB" smtClean="0">
                <a:solidFill>
                  <a:schemeClr val="bg1"/>
                </a:solidFill>
              </a:rPr>
              <a:t>iberia </a:t>
            </a:r>
            <a:r>
              <a:rPr lang="en-GB">
                <a:solidFill>
                  <a:schemeClr val="bg1"/>
                </a:solidFill>
              </a:rPr>
              <a:t>TNQP + SDP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8900" y="1054100"/>
            <a:ext cx="90424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/>
              <a:t>Annual observations in </a:t>
            </a:r>
            <a:r>
              <a:rPr lang="en-GB" sz="1800">
                <a:solidFill>
                  <a:schemeClr val="accent2"/>
                </a:solidFill>
              </a:rPr>
              <a:t>Stripmap Dual-pol </a:t>
            </a:r>
            <a:r>
              <a:rPr lang="en-GB" sz="1800"/>
              <a:t>(SDP) mode (3 beams)</a:t>
            </a:r>
            <a:endParaRPr lang="en-GB" sz="500"/>
          </a:p>
          <a:p>
            <a:endParaRPr lang="en-GB" sz="500"/>
          </a:p>
          <a:p>
            <a:r>
              <a:rPr lang="en-GB" sz="1800"/>
              <a:t>Annual observations in </a:t>
            </a:r>
            <a:r>
              <a:rPr lang="en-GB" sz="1800">
                <a:solidFill>
                  <a:srgbClr val="008000"/>
                </a:solidFill>
              </a:rPr>
              <a:t>TOPSAR Narrow Quad-pol </a:t>
            </a:r>
            <a:r>
              <a:rPr lang="en-GB" sz="1800"/>
              <a:t>(TNQP) mode (2 beams)</a:t>
            </a:r>
          </a:p>
          <a:p>
            <a:pPr marL="0" indent="0">
              <a:buFontTx/>
              <a:buNone/>
            </a:pPr>
            <a:endParaRPr lang="en-US" sz="180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GB" sz="1800" b="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6468" y="32947"/>
            <a:ext cx="6748023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s-AR" smtClean="0"/>
              <a:t>Integrated Mission Acquisition Strategy (IMAS): </a:t>
            </a:r>
            <a:br>
              <a:rPr lang="en-GB" altLang="es-AR" smtClean="0"/>
            </a:br>
            <a:r>
              <a:rPr lang="en-GB" altLang="es-AR" smtClean="0"/>
              <a:t>Global Background Mission</a:t>
            </a:r>
            <a:endParaRPr lang="en-GB" altLang="es-AR" dirty="0" smtClean="0"/>
          </a:p>
        </p:txBody>
      </p:sp>
    </p:spTree>
    <p:extLst>
      <p:ext uri="{BB962C8B-B14F-4D97-AF65-F5344CB8AC3E}">
        <p14:creationId xmlns:p14="http://schemas.microsoft.com/office/powerpoint/2010/main" val="22038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6468" y="32947"/>
            <a:ext cx="6748023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s-AR" smtClean="0"/>
              <a:t>Integrated Mission Acquisition Strategy (IMAS): </a:t>
            </a:r>
            <a:br>
              <a:rPr lang="en-GB" altLang="es-AR" smtClean="0"/>
            </a:br>
            <a:r>
              <a:rPr lang="en-GB" altLang="es-AR" smtClean="0"/>
              <a:t>Global Background Mission</a:t>
            </a:r>
            <a:endParaRPr lang="en-GB" altLang="es-AR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21834" y="5245096"/>
            <a:ext cx="3920066" cy="9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1800" b="0" i="1" smtClean="0">
                <a:solidFill>
                  <a:srgbClr val="000000"/>
                </a:solidFill>
              </a:rPr>
              <a:t>Stripmap Dual-pol         </a:t>
            </a:r>
            <a:endParaRPr lang="en-GB" sz="800" i="1" smtClean="0">
              <a:solidFill>
                <a:srgbClr val="FF3300"/>
              </a:solidFill>
            </a:endParaRPr>
          </a:p>
          <a:p>
            <a:pPr marL="0" indent="0">
              <a:buFontTx/>
              <a:buNone/>
            </a:pPr>
            <a:endParaRPr lang="en-GB" sz="800" b="0" i="1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GB" sz="800" b="0" i="1">
                <a:solidFill>
                  <a:srgbClr val="000000"/>
                </a:solidFill>
              </a:rPr>
              <a:t>	</a:t>
            </a:r>
            <a:r>
              <a:rPr lang="en-GB" sz="1800" b="0" i="1">
                <a:solidFill>
                  <a:srgbClr val="000000"/>
                </a:solidFill>
              </a:rPr>
              <a:t>TOPSAR Narrow Quad-pol</a:t>
            </a:r>
          </a:p>
        </p:txBody>
      </p:sp>
      <p:pic>
        <p:nvPicPr>
          <p:cNvPr id="8" name="Picture 7" descr="Screen Shot 2014-09-23 at 21.15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5778500"/>
            <a:ext cx="652397" cy="635000"/>
          </a:xfrm>
          <a:prstGeom prst="rect">
            <a:avLst/>
          </a:prstGeom>
        </p:spPr>
      </p:pic>
      <p:pic>
        <p:nvPicPr>
          <p:cNvPr id="9" name="Picture 8" descr="Screen Shot 2014-09-23 at 21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5290854"/>
            <a:ext cx="652397" cy="982945"/>
          </a:xfrm>
          <a:prstGeom prst="rect">
            <a:avLst/>
          </a:prstGeom>
        </p:spPr>
      </p:pic>
      <p:pic>
        <p:nvPicPr>
          <p:cNvPr id="2" name="Picture 1" descr="Screen Shot 2014-09-27 at 18.18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4" y="968462"/>
            <a:ext cx="8653672" cy="41496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1501" y="5413345"/>
            <a:ext cx="36224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n-GB" i="1">
                <a:solidFill>
                  <a:srgbClr val="000000"/>
                </a:solidFill>
              </a:rPr>
              <a:t>Epoch 1: </a:t>
            </a:r>
            <a:r>
              <a:rPr lang="en-GB" i="1">
                <a:solidFill>
                  <a:srgbClr val="FF3300"/>
                </a:solidFill>
              </a:rPr>
              <a:t>SAO-1A </a:t>
            </a:r>
          </a:p>
          <a:p>
            <a:pPr marL="0" indent="0">
              <a:buFontTx/>
              <a:buNone/>
            </a:pPr>
            <a:r>
              <a:rPr lang="en-GB" i="1">
                <a:solidFill>
                  <a:srgbClr val="000000"/>
                </a:solidFill>
              </a:rPr>
              <a:t>Epoch 2: </a:t>
            </a:r>
            <a:r>
              <a:rPr lang="en-GB" i="1">
                <a:solidFill>
                  <a:srgbClr val="FF3300"/>
                </a:solidFill>
              </a:rPr>
              <a:t>SAO-1A = SAO-1B</a:t>
            </a:r>
          </a:p>
        </p:txBody>
      </p:sp>
    </p:spTree>
    <p:extLst>
      <p:ext uri="{BB962C8B-B14F-4D97-AF65-F5344CB8AC3E}">
        <p14:creationId xmlns:p14="http://schemas.microsoft.com/office/powerpoint/2010/main" val="34152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26105" y="3635034"/>
            <a:ext cx="4677508" cy="150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s-AR" sz="3200" dirty="0" smtClean="0">
                <a:cs typeface="Arial" panose="020B0604020202020204" pitchFamily="34" charset="0"/>
              </a:rPr>
              <a:t>Thank you</a:t>
            </a:r>
          </a:p>
          <a:p>
            <a:pPr algn="ctr" eaLnBrk="1" hangingPunct="1">
              <a:spcBef>
                <a:spcPct val="20000"/>
              </a:spcBef>
            </a:pPr>
            <a:r>
              <a:rPr lang="es-AR" altLang="es-AR" sz="3200" dirty="0" smtClean="0">
                <a:cs typeface="Arial" panose="020B0604020202020204" pitchFamily="34" charset="0"/>
              </a:rPr>
              <a:t>lfrulla@conae.gov.ar</a:t>
            </a:r>
            <a:endParaRPr lang="en-US" altLang="es-AR" sz="3200" dirty="0"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985911"/>
            <a:ext cx="4559833" cy="456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0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Rectangle 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1717873"/>
            <a:ext cx="8032750" cy="338402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355600" indent="-355600" eaLnBrk="1" hangingPunct="1">
              <a:lnSpc>
                <a:spcPct val="200000"/>
              </a:lnSpc>
              <a:spcBef>
                <a:spcPts val="0"/>
              </a:spcBef>
            </a:pPr>
            <a:r>
              <a:rPr lang="es-AR" altLang="es-MX" sz="2400" b="0" dirty="0" smtClean="0">
                <a:cs typeface="Arial" panose="020B0604020202020204" pitchFamily="34" charset="0"/>
              </a:rPr>
              <a:t>To </a:t>
            </a:r>
            <a:r>
              <a:rPr lang="es-ES" altLang="es-MX" sz="2400" b="0" dirty="0" err="1" smtClean="0">
                <a:cs typeface="Arial" panose="020B0604020202020204" pitchFamily="34" charset="0"/>
              </a:rPr>
              <a:t>support</a:t>
            </a:r>
            <a:r>
              <a:rPr lang="es-ES" altLang="es-MX" sz="2400" b="0" dirty="0" smtClean="0">
                <a:cs typeface="Arial" panose="020B0604020202020204" pitchFamily="34" charset="0"/>
              </a:rPr>
              <a:t> </a:t>
            </a:r>
            <a:r>
              <a:rPr lang="es-ES" altLang="es-MX" sz="2400" b="0" dirty="0" err="1" smtClean="0">
                <a:cs typeface="Arial" panose="020B0604020202020204" pitchFamily="34" charset="0"/>
              </a:rPr>
              <a:t>agriculture</a:t>
            </a:r>
            <a:r>
              <a:rPr lang="es-ES" altLang="es-MX" sz="2400" b="0" dirty="0" smtClean="0">
                <a:cs typeface="Arial" panose="020B0604020202020204" pitchFamily="34" charset="0"/>
              </a:rPr>
              <a:t>, </a:t>
            </a:r>
            <a:r>
              <a:rPr lang="es-ES" altLang="es-MX" sz="2400" b="0" dirty="0" err="1" smtClean="0">
                <a:cs typeface="Arial" panose="020B0604020202020204" pitchFamily="34" charset="0"/>
              </a:rPr>
              <a:t>hydrology-including</a:t>
            </a:r>
            <a:r>
              <a:rPr lang="es-ES" altLang="es-MX" sz="2400" b="0" dirty="0" smtClean="0">
                <a:cs typeface="Arial" panose="020B0604020202020204" pitchFamily="34" charset="0"/>
              </a:rPr>
              <a:t> </a:t>
            </a:r>
            <a:r>
              <a:rPr lang="es-ES" altLang="es-MX" sz="2400" b="0" dirty="0" err="1" smtClean="0">
                <a:cs typeface="Arial" panose="020B0604020202020204" pitchFamily="34" charset="0"/>
              </a:rPr>
              <a:t>floods</a:t>
            </a:r>
            <a:r>
              <a:rPr lang="es-ES" altLang="es-MX" sz="2400" b="0" dirty="0" smtClean="0">
                <a:cs typeface="Arial" panose="020B0604020202020204" pitchFamily="34" charset="0"/>
              </a:rPr>
              <a:t>, and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s-ES" altLang="es-MX" sz="2400" b="0" dirty="0" smtClean="0">
                <a:cs typeface="Arial" panose="020B0604020202020204" pitchFamily="34" charset="0"/>
              </a:rPr>
              <a:t>     </a:t>
            </a:r>
            <a:r>
              <a:rPr lang="en-US" altLang="es-MX" sz="2400" b="0" dirty="0" smtClean="0">
                <a:cs typeface="Arial" panose="020B0604020202020204" pitchFamily="34" charset="0"/>
              </a:rPr>
              <a:t>emergencies</a:t>
            </a:r>
          </a:p>
          <a:p>
            <a:pPr marL="355600" indent="-355600" eaLnBrk="1" hangingPunct="1">
              <a:lnSpc>
                <a:spcPct val="200000"/>
              </a:lnSpc>
              <a:spcBef>
                <a:spcPts val="0"/>
              </a:spcBef>
            </a:pPr>
            <a:endParaRPr lang="en-US" altLang="es-MX" sz="800" b="0" dirty="0" smtClean="0">
              <a:cs typeface="Arial" panose="020B0604020202020204" pitchFamily="34" charset="0"/>
            </a:endParaRPr>
          </a:p>
          <a:p>
            <a:pPr marL="355600" indent="-355600"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altLang="es-MX" sz="2400" b="0" dirty="0" smtClean="0">
                <a:cs typeface="Arial" panose="020B0604020202020204" pitchFamily="34" charset="0"/>
              </a:rPr>
              <a:t>To generate operative soil moisture maps </a:t>
            </a:r>
          </a:p>
          <a:p>
            <a:pPr marL="0" indent="0" eaLnBrk="1" hangingPunct="1">
              <a:lnSpc>
                <a:spcPct val="200000"/>
              </a:lnSpc>
              <a:spcBef>
                <a:spcPts val="0"/>
              </a:spcBef>
              <a:buNone/>
            </a:pPr>
            <a:endParaRPr lang="en-US" altLang="es-MX" sz="800" b="0" dirty="0" smtClean="0">
              <a:cs typeface="Arial" panose="020B0604020202020204" pitchFamily="34" charset="0"/>
            </a:endParaRPr>
          </a:p>
          <a:p>
            <a:pPr marL="355600" indent="-355600" eaLnBrk="1" hangingPunct="1">
              <a:lnSpc>
                <a:spcPct val="200000"/>
              </a:lnSpc>
              <a:spcBef>
                <a:spcPts val="0"/>
              </a:spcBef>
            </a:pPr>
            <a:r>
              <a:rPr lang="en-US" altLang="es-MX" sz="2400" b="0" dirty="0" smtClean="0">
                <a:cs typeface="Arial" panose="020B0604020202020204" pitchFamily="34" charset="0"/>
              </a:rPr>
              <a:t>To exploit </a:t>
            </a:r>
            <a:r>
              <a:rPr lang="en-US" altLang="es-MX" sz="2400" b="0" dirty="0">
                <a:cs typeface="Arial" panose="020B0604020202020204" pitchFamily="34" charset="0"/>
              </a:rPr>
              <a:t>SAR </a:t>
            </a:r>
            <a:r>
              <a:rPr lang="en-US" altLang="es-MX" sz="2400" b="0" dirty="0" smtClean="0">
                <a:cs typeface="Arial" panose="020B0604020202020204" pitchFamily="34" charset="0"/>
              </a:rPr>
              <a:t>interferometric capability</a:t>
            </a:r>
            <a:endParaRPr lang="en-US" altLang="es-MX" sz="2400" b="0" dirty="0">
              <a:cs typeface="Arial" panose="020B0604020202020204" pitchFamily="34" charset="0"/>
            </a:endParaRPr>
          </a:p>
          <a:p>
            <a:pPr marL="177800" indent="-177800" eaLnBrk="1" hangingPunct="1">
              <a:spcBef>
                <a:spcPts val="0"/>
              </a:spcBef>
            </a:pPr>
            <a:endParaRPr lang="en-US" altLang="es-MX" sz="2400" b="0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047281"/>
            <a:ext cx="9144000" cy="5672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MX" sz="2400" b="1" i="1" dirty="0"/>
              <a:t>SAOCOM </a:t>
            </a:r>
            <a:r>
              <a:rPr lang="es-ES" altLang="es-MX" sz="2400" b="1" i="1" dirty="0" err="1"/>
              <a:t>Mission</a:t>
            </a:r>
            <a:r>
              <a:rPr lang="es-ES" altLang="es-MX" sz="2400" b="1" i="1" dirty="0"/>
              <a:t> </a:t>
            </a:r>
            <a:r>
              <a:rPr lang="es-ES" altLang="es-MX" sz="2400" b="1" i="1" dirty="0" err="1"/>
              <a:t>Main</a:t>
            </a:r>
            <a:r>
              <a:rPr lang="es-ES" altLang="es-MX" sz="2400" b="1" i="1" dirty="0"/>
              <a:t> Driver</a:t>
            </a:r>
            <a:endParaRPr lang="es-ES" altLang="es-MX" sz="1800" b="1" i="1" dirty="0" smtClean="0">
              <a:latin typeface="Times New Roman" panose="02020603050405020304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015066" y="130256"/>
            <a:ext cx="6290733" cy="4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AR" i="1" dirty="0">
                <a:solidFill>
                  <a:schemeClr val="tx2"/>
                </a:solidFill>
              </a:rPr>
              <a:t>SAOCOM  </a:t>
            </a:r>
            <a:r>
              <a:rPr lang="es-ES" altLang="es-AR" i="1" dirty="0" err="1" smtClean="0">
                <a:solidFill>
                  <a:schemeClr val="tx2"/>
                </a:solidFill>
              </a:rPr>
              <a:t>Mission</a:t>
            </a:r>
            <a:r>
              <a:rPr lang="es-ES" altLang="es-AR" i="1" dirty="0" smtClean="0">
                <a:solidFill>
                  <a:schemeClr val="tx2"/>
                </a:solidFill>
              </a:rPr>
              <a:t> </a:t>
            </a:r>
            <a:r>
              <a:rPr lang="es-ES" altLang="es-MX" i="1" dirty="0" err="1"/>
              <a:t>Main</a:t>
            </a:r>
            <a:r>
              <a:rPr lang="es-ES" altLang="es-MX" i="1" dirty="0"/>
              <a:t> Driver</a:t>
            </a:r>
            <a:endParaRPr lang="es-ES" altLang="es-AR" sz="1108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 bwMode="auto">
          <a:xfrm>
            <a:off x="0" y="6594231"/>
            <a:ext cx="9144000" cy="2637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270678"/>
              </p:ext>
            </p:extLst>
          </p:nvPr>
        </p:nvGraphicFramePr>
        <p:xfrm>
          <a:off x="44185" y="326139"/>
          <a:ext cx="9038492" cy="6552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2"/>
                <a:gridCol w="5838090"/>
              </a:tblGrid>
              <a:tr h="433945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  <a:spcBef>
                          <a:spcPts val="0"/>
                        </a:spcBef>
                      </a:pP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168" marB="4216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168" marB="4216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6EF">
                        <a:alpha val="0"/>
                      </a:srgbClr>
                    </a:solidFill>
                  </a:tcPr>
                </a:tc>
              </a:tr>
              <a:tr h="1173041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n-US" sz="2400" dirty="0" smtClean="0"/>
                        <a:t>mission</a:t>
                      </a:r>
                      <a:endParaRPr lang="en-US" sz="2400" dirty="0"/>
                    </a:p>
                  </a:txBody>
                  <a:tcPr marL="84406" marR="84406" marT="42168" marB="42168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constellation of two identical satellites </a:t>
                      </a:r>
                      <a:r>
                        <a:rPr lang="es-AR" sz="2400" dirty="0" smtClean="0"/>
                        <a:t>(SAOCOM</a:t>
                      </a:r>
                      <a:r>
                        <a:rPr lang="es-AR" sz="2400" baseline="0" dirty="0" smtClean="0"/>
                        <a:t> 1A/SAOCOM 1B) </a:t>
                      </a:r>
                      <a:r>
                        <a:rPr lang="es-AR" sz="2400" baseline="0" dirty="0" err="1" smtClean="0"/>
                        <a:t>located</a:t>
                      </a:r>
                      <a:r>
                        <a:rPr lang="es-AR" sz="2400" baseline="0" dirty="0" smtClean="0"/>
                        <a:t> at 180° </a:t>
                      </a:r>
                      <a:r>
                        <a:rPr lang="es-AR" sz="2400" baseline="0" dirty="0" err="1" smtClean="0"/>
                        <a:t>one</a:t>
                      </a:r>
                      <a:r>
                        <a:rPr lang="es-AR" sz="2400" baseline="0" dirty="0" smtClean="0"/>
                        <a:t> </a:t>
                      </a:r>
                      <a:r>
                        <a:rPr lang="es-AR" sz="2400" baseline="0" dirty="0" err="1" smtClean="0"/>
                        <a:t>from</a:t>
                      </a:r>
                      <a:r>
                        <a:rPr lang="es-AR" sz="2400" baseline="0" dirty="0" smtClean="0"/>
                        <a:t> </a:t>
                      </a:r>
                      <a:r>
                        <a:rPr lang="es-AR" sz="2400" baseline="0" dirty="0" err="1" smtClean="0"/>
                        <a:t>each</a:t>
                      </a:r>
                      <a:r>
                        <a:rPr lang="es-AR" sz="2400" baseline="0" dirty="0" smtClean="0"/>
                        <a:t> </a:t>
                      </a:r>
                      <a:r>
                        <a:rPr lang="es-AR" sz="2400" baseline="0" dirty="0" err="1" smtClean="0"/>
                        <a:t>other</a:t>
                      </a:r>
                      <a:endParaRPr lang="en-US" sz="2400" dirty="0" smtClean="0"/>
                    </a:p>
                  </a:txBody>
                  <a:tcPr marL="84406" marR="84406" marT="42168" marB="42168">
                    <a:lnT w="38100" cmpd="sng">
                      <a:noFill/>
                    </a:lnT>
                  </a:tcPr>
                </a:tc>
              </a:tr>
              <a:tr h="446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dirty="0" err="1" smtClean="0"/>
                        <a:t>payloa</a:t>
                      </a:r>
                      <a:r>
                        <a:rPr lang="es-AR" sz="2400" spc="-150" dirty="0" err="1" smtClean="0"/>
                        <a:t>d</a:t>
                      </a:r>
                      <a:r>
                        <a:rPr lang="es-AR" sz="2400" spc="-150" dirty="0" smtClean="0"/>
                        <a:t> (</a:t>
                      </a:r>
                      <a:r>
                        <a:rPr lang="es-AR" sz="2400" spc="-150" dirty="0" err="1" smtClean="0"/>
                        <a:t>e</a:t>
                      </a:r>
                      <a:r>
                        <a:rPr lang="es-AR" sz="2400" spc="0" dirty="0" err="1" smtClean="0"/>
                        <a:t>ac</a:t>
                      </a:r>
                      <a:r>
                        <a:rPr lang="es-AR" sz="2400" spc="-150" dirty="0" err="1" smtClean="0"/>
                        <a:t>h</a:t>
                      </a:r>
                      <a:r>
                        <a:rPr lang="es-AR" sz="2400" spc="-150" baseline="0" dirty="0" smtClean="0"/>
                        <a:t> </a:t>
                      </a:r>
                      <a:r>
                        <a:rPr lang="es-AR" sz="2400" spc="-150" dirty="0" err="1" smtClean="0"/>
                        <a:t>s</a:t>
                      </a:r>
                      <a:r>
                        <a:rPr lang="es-AR" sz="2400" spc="0" dirty="0" err="1" smtClean="0"/>
                        <a:t>atellite</a:t>
                      </a:r>
                      <a:r>
                        <a:rPr lang="es-AR" sz="2400" spc="0" dirty="0" smtClean="0"/>
                        <a:t>)</a:t>
                      </a:r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spc="0" dirty="0" smtClean="0"/>
                        <a:t>full polarimetric L band SAR-1,275 GHz</a:t>
                      </a:r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err="1" smtClean="0"/>
                        <a:t>mission</a:t>
                      </a:r>
                      <a:r>
                        <a:rPr lang="es-AR" sz="2400" dirty="0" smtClean="0"/>
                        <a:t> </a:t>
                      </a:r>
                      <a:r>
                        <a:rPr lang="es-AR" sz="2400" dirty="0" err="1" smtClean="0"/>
                        <a:t>lifetime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smtClean="0"/>
                        <a:t>5 </a:t>
                      </a:r>
                      <a:r>
                        <a:rPr lang="es-AR" sz="2400" dirty="0" err="1" smtClean="0"/>
                        <a:t>years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err="1" smtClean="0"/>
                        <a:t>orbit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spc="-150" dirty="0" err="1" smtClean="0"/>
                        <a:t>sun</a:t>
                      </a:r>
                      <a:r>
                        <a:rPr lang="es-AR" sz="2400" spc="-150" dirty="0" smtClean="0"/>
                        <a:t> </a:t>
                      </a:r>
                      <a:r>
                        <a:rPr lang="es-AR" sz="2400" kern="1200" spc="-15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s-AR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ynchronou</a:t>
                      </a:r>
                      <a:r>
                        <a:rPr lang="es-AR" sz="2400" kern="1200" spc="-15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s-AR" sz="24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ear</a:t>
                      </a:r>
                      <a:r>
                        <a:rPr lang="en-US" sz="24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 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ircula</a:t>
                      </a:r>
                      <a:r>
                        <a:rPr lang="en-US" sz="24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 f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roze</a:t>
                      </a:r>
                      <a:r>
                        <a:rPr lang="en-US" sz="24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 p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olar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err="1" smtClean="0"/>
                        <a:t>commissioning</a:t>
                      </a:r>
                      <a:r>
                        <a:rPr lang="es-AR" sz="2400" dirty="0" smtClean="0"/>
                        <a:t> 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smtClean="0"/>
                        <a:t>6-9 </a:t>
                      </a:r>
                      <a:r>
                        <a:rPr lang="es-AR" sz="2400" dirty="0" err="1" smtClean="0"/>
                        <a:t>months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altitude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noProof="0" dirty="0" smtClean="0">
                          <a:solidFill>
                            <a:schemeClr val="tx1"/>
                          </a:solidFill>
                        </a:rPr>
                        <a:t>620 km</a:t>
                      </a:r>
                      <a:endParaRPr lang="en-US" sz="240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err="1" smtClean="0"/>
                        <a:t>inclination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 smtClean="0">
                          <a:solidFill>
                            <a:schemeClr val="tx1"/>
                          </a:solidFill>
                        </a:rPr>
                        <a:t>97.89°</a:t>
                      </a:r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 time of </a:t>
                      </a:r>
                      <a:r>
                        <a:rPr lang="es-AR" sz="2400" kern="1200" spc="-15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asc</a:t>
                      </a:r>
                      <a:r>
                        <a:rPr lang="es-AR" sz="2400" kern="1200" spc="-15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s-AR" sz="2400" kern="1200" spc="-15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s-AR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ode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noProof="0" dirty="0" smtClean="0">
                          <a:solidFill>
                            <a:schemeClr val="tx1"/>
                          </a:solidFill>
                        </a:rPr>
                        <a:t>06:12 am</a:t>
                      </a:r>
                      <a:endParaRPr lang="en-US" sz="2400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168" marB="42168"/>
                </a:tc>
              </a:tr>
              <a:tr h="446472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smtClean="0"/>
                        <a:t>time </a:t>
                      </a:r>
                      <a:r>
                        <a:rPr lang="es-AR" sz="2400" dirty="0" err="1" smtClean="0"/>
                        <a:t>for</a:t>
                      </a:r>
                      <a:r>
                        <a:rPr lang="es-AR" sz="2400" dirty="0" smtClean="0"/>
                        <a:t> </a:t>
                      </a:r>
                      <a:r>
                        <a:rPr lang="es-AR" sz="2400" dirty="0" err="1" smtClean="0"/>
                        <a:t>one</a:t>
                      </a:r>
                      <a:r>
                        <a:rPr lang="es-AR" sz="2400" dirty="0" smtClean="0"/>
                        <a:t> </a:t>
                      </a:r>
                      <a:r>
                        <a:rPr lang="es-AR" sz="2400" dirty="0" err="1" smtClean="0"/>
                        <a:t>orbit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 smtClean="0">
                          <a:solidFill>
                            <a:schemeClr val="tx1"/>
                          </a:solidFill>
                        </a:rPr>
                        <a:t>97.2 minutes</a:t>
                      </a:r>
                    </a:p>
                  </a:txBody>
                  <a:tcPr marL="84406" marR="84406" marT="42168" marB="42168"/>
                </a:tc>
              </a:tr>
              <a:tr h="406116"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lang="es-AR" sz="2400" dirty="0" err="1" smtClean="0"/>
                        <a:t>repeat</a:t>
                      </a:r>
                      <a:r>
                        <a:rPr lang="es-AR" sz="2400" baseline="0" dirty="0" smtClean="0"/>
                        <a:t> </a:t>
                      </a:r>
                      <a:r>
                        <a:rPr lang="es-AR" sz="2400" baseline="0" dirty="0" err="1" smtClean="0"/>
                        <a:t>cycle</a:t>
                      </a:r>
                      <a:endParaRPr lang="en-US" sz="2400" dirty="0"/>
                    </a:p>
                  </a:txBody>
                  <a:tcPr marL="84406" marR="84406" marT="42168" marB="42168"/>
                </a:tc>
                <a:tc>
                  <a:txBody>
                    <a:bodyPr/>
                    <a:lstStyle/>
                    <a:p>
                      <a:pPr>
                        <a:lnSpc>
                          <a:spcPts val="2880"/>
                        </a:lnSpc>
                        <a:spcBef>
                          <a:spcPts val="0"/>
                        </a:spcBef>
                      </a:pPr>
                      <a:r>
                        <a:rPr kumimoji="0" lang="en-US" sz="2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16 day</a:t>
                      </a:r>
                      <a:r>
                        <a:rPr kumimoji="0" lang="en-US" sz="2400" b="1" i="0" u="none" strike="noStrike" kern="1200" cap="none" spc="-15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s </a:t>
                      </a:r>
                      <a:r>
                        <a:rPr lang="en-US" sz="2400" spc="-150" noProof="0" dirty="0" smtClean="0">
                          <a:solidFill>
                            <a:schemeClr val="tx1"/>
                          </a:solidFill>
                        </a:rPr>
                        <a:t>(1</a:t>
                      </a:r>
                      <a:r>
                        <a:rPr lang="en-US" sz="2400" spc="-150" baseline="0" noProof="0" dirty="0" smtClean="0">
                          <a:solidFill>
                            <a:schemeClr val="tx1"/>
                          </a:solidFill>
                        </a:rPr>
                        <a:t> satellite</a:t>
                      </a:r>
                      <a:r>
                        <a:rPr lang="en-US" sz="2400" baseline="0" noProof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2400" noProof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0" lang="en-US" sz="24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+mn-ea"/>
                          <a:cs typeface="+mn-cs"/>
                        </a:rPr>
                        <a:t>8 days </a:t>
                      </a:r>
                      <a:r>
                        <a:rPr lang="en-US" sz="2400" noProof="0" dirty="0" smtClean="0">
                          <a:solidFill>
                            <a:schemeClr val="tx1"/>
                          </a:solidFill>
                        </a:rPr>
                        <a:t>(constellation)</a:t>
                      </a:r>
                      <a:endParaRPr lang="en-US" sz="2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168" marB="42168"/>
                </a:tc>
              </a:tr>
              <a:tr h="372723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</a:rPr>
                        <a:t>orbits per cycle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84406" marR="84406" marT="42205" marB="42205"/>
                </a:tc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</a:rPr>
                        <a:t>237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84406" marR="84406" marT="42205" marB="42205"/>
                </a:tc>
              </a:tr>
              <a:tr h="361591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</a:rPr>
                        <a:t>cycles per year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84406" marR="84406" marT="42205" marB="42205"/>
                </a:tc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+mn-lt"/>
                        </a:rPr>
                        <a:t>23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84406" marR="84406" marT="42205" marB="42205"/>
                </a:tc>
              </a:tr>
            </a:tbl>
          </a:graphicData>
        </a:graphic>
      </p:graphicFrame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2015066" y="130256"/>
            <a:ext cx="6290733" cy="4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AR" i="1" dirty="0">
                <a:solidFill>
                  <a:schemeClr val="tx2"/>
                </a:solidFill>
              </a:rPr>
              <a:t>SAOCOM  </a:t>
            </a:r>
            <a:r>
              <a:rPr lang="es-ES" altLang="es-AR" i="1" dirty="0" err="1" smtClean="0">
                <a:solidFill>
                  <a:schemeClr val="tx2"/>
                </a:solidFill>
              </a:rPr>
              <a:t>Mission</a:t>
            </a:r>
            <a:r>
              <a:rPr lang="es-ES" altLang="es-AR" i="1" dirty="0" smtClean="0">
                <a:solidFill>
                  <a:schemeClr val="tx2"/>
                </a:solidFill>
              </a:rPr>
              <a:t> General </a:t>
            </a:r>
            <a:r>
              <a:rPr lang="es-ES" altLang="es-AR" i="1" dirty="0" err="1">
                <a:solidFill>
                  <a:schemeClr val="tx2"/>
                </a:solidFill>
              </a:rPr>
              <a:t>Features</a:t>
            </a:r>
            <a:r>
              <a:rPr lang="es-ES" altLang="es-AR" sz="1108" dirty="0">
                <a:solidFill>
                  <a:schemeClr val="tx2"/>
                </a:solidFill>
              </a:rPr>
              <a:t>(1/2)</a:t>
            </a:r>
            <a:endParaRPr lang="es-ES" altLang="es-AR" sz="1108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auto">
          <a:xfrm>
            <a:off x="0" y="6594231"/>
            <a:ext cx="9144000" cy="2637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128077"/>
                  </p:ext>
                </p:extLst>
              </p:nvPr>
            </p:nvGraphicFramePr>
            <p:xfrm>
              <a:off x="10664" y="348419"/>
              <a:ext cx="9144000" cy="6656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09727"/>
                    <a:gridCol w="5734273"/>
                  </a:tblGrid>
                  <a:tr h="42205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84406" marR="84406" marT="42205" marB="42205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F6EF">
                            <a:alpha val="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s-ES" sz="2400" b="0" i="0" kern="12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4406" marR="84406" marT="42205" marB="42205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F6EF">
                            <a:alpha val="0"/>
                          </a:srgbClr>
                        </a:solidFill>
                      </a:tcPr>
                    </a:tc>
                  </a:tr>
                  <a:tr h="390109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looking</a:t>
                          </a:r>
                          <a:r>
                            <a:rPr lang="es-AR" sz="2400" baseline="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baseline="0" dirty="0" err="1" smtClean="0">
                              <a:latin typeface="+mn-lt"/>
                            </a:rPr>
                            <a:t>direction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>
                        <a:lnT w="381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right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(nominal)/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left</a:t>
                          </a:r>
                          <a:r>
                            <a:rPr lang="es-AR" sz="2400" baseline="0" dirty="0" smtClean="0">
                              <a:latin typeface="+mn-lt"/>
                            </a:rPr>
                            <a:t> (</a:t>
                          </a:r>
                          <a:r>
                            <a:rPr lang="es-AR" sz="2400" baseline="0" dirty="0" err="1" smtClean="0">
                              <a:latin typeface="+mn-lt"/>
                            </a:rPr>
                            <a:t>capability</a:t>
                          </a:r>
                          <a:r>
                            <a:rPr lang="es-AR" sz="2400" baseline="0" dirty="0" smtClean="0">
                              <a:latin typeface="+mn-lt"/>
                            </a:rPr>
                            <a:t>)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>
                        <a:lnT w="38100" cmpd="sng">
                          <a:noFill/>
                        </a:lnT>
                      </a:tcPr>
                    </a:tc>
                  </a:tr>
                  <a:tr h="2149416">
                    <a:tc>
                      <a:txBody>
                        <a:bodyPr/>
                        <a:lstStyle/>
                        <a:p>
                          <a:pPr marL="800100" marR="0" lvl="2" indent="-34290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Ä"/>
                            <a:tabLst/>
                            <a:defRPr/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right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looking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lnSpc>
                              <a:spcPts val="2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Char char="ü"/>
                          </a:pP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continuous acquisitions of</a:t>
                          </a:r>
                          <a:r>
                            <a:rPr kumimoji="0" lang="en-US" alt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n-US" altLang="en-US" sz="2400" b="1" i="0" u="none" strike="noStrike" cap="none" spc="-150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</a:rPr>
                            <a:t>10 minutes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when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the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satellite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is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in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visibility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of ETC</a:t>
                          </a: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ts val="2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ü"/>
                            <a:tabLst/>
                            <a:defRPr/>
                          </a:pPr>
                          <a:r>
                            <a:rPr kumimoji="0" lang="en-US" altLang="en-US" sz="2400" b="1" i="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15 minutes </a:t>
                          </a: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per orbit as an average on a daily basis</a:t>
                          </a:r>
                          <a:endParaRPr kumimoji="0" lang="es-ES" alt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marL="342900" indent="-342900">
                            <a:lnSpc>
                              <a:spcPts val="2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Char char="ü"/>
                          </a:pPr>
                          <a:r>
                            <a:rPr kumimoji="0" lang="en-US" alt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</a:rPr>
                            <a:t>20 minutes</a:t>
                          </a:r>
                          <a:r>
                            <a:rPr kumimoji="0" lang="en-US" alt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of non continuous acquisitions in an orbit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343932">
                    <a:tc>
                      <a:txBody>
                        <a:bodyPr/>
                        <a:lstStyle/>
                        <a:p>
                          <a:pPr marL="800100" marR="0" lvl="2" indent="-34290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Ä"/>
                            <a:tabLst/>
                            <a:defRPr/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left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looking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up to </a:t>
                          </a:r>
                          <a:r>
                            <a:rPr kumimoji="0" lang="en-US" altLang="en-US" sz="2400" b="1" i="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 minutes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283231"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s-AR" sz="2400" dirty="0" smtClean="0">
                              <a:latin typeface="+mn-lt"/>
                            </a:rPr>
                            <a:t>acquisition modes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real time/stored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328039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coverage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world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wide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284924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l-GR" sz="2400" dirty="0" smtClean="0">
                              <a:latin typeface="+mn-lt"/>
                            </a:rPr>
                            <a:t>σ</a:t>
                          </a:r>
                          <a:r>
                            <a:rPr lang="el-GR" sz="2400" spc="-15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°</a:t>
                          </a:r>
                          <a:r>
                            <a:rPr lang="es-AR" sz="2400" spc="-15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</a:t>
                          </a:r>
                          <a:r>
                            <a:rPr lang="es-AR" sz="2400" spc="-15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</a:t>
                          </a:r>
                          <a:r>
                            <a:rPr lang="es-AR" sz="24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easuremen</a:t>
                          </a:r>
                          <a:r>
                            <a:rPr lang="es-AR" sz="2400" spc="-15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t</a:t>
                          </a:r>
                          <a:r>
                            <a:rPr lang="es-AR" sz="2400" spc="-15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s-AR" sz="2400" spc="-15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ra</a:t>
                          </a:r>
                          <a:r>
                            <a:rPr lang="es-AR" sz="24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nge</a:t>
                          </a:r>
                          <a:r>
                            <a:rPr lang="es-AR" sz="24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84406" marR="84406" marT="42211" marB="42211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smtClean="0">
                              <a:latin typeface="+mn-lt"/>
                            </a:rPr>
                            <a:t>-35 to 5 dB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11" marB="42211"/>
                    </a:tc>
                  </a:tr>
                  <a:tr h="276965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satellite body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~ 5 m x 1.5 m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216265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active antenna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10 m x 3.5 m,</a:t>
                          </a:r>
                          <a:r>
                            <a:rPr lang="es-ES" sz="2400" b="0" baseline="0" dirty="0" smtClean="0">
                              <a:latin typeface="+mn-lt"/>
                              <a:cs typeface="Times New Roman" pitchFamily="18" charset="0"/>
                            </a:rPr>
                            <a:t> 7 panels,1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40 T/R modules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261073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solar array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~ 13 m</a:t>
                          </a:r>
                          <a:r>
                            <a:rPr lang="es-ES" sz="2400" b="0" baseline="30000" dirty="0" smtClean="0">
                              <a:latin typeface="+mn-lt"/>
                              <a:cs typeface="Times New Roman" pitchFamily="18" charset="0"/>
                            </a:rPr>
                            <a:t>2</a:t>
                          </a:r>
                        </a:p>
                      </a:txBody>
                      <a:tcPr marL="84406" marR="84406" marT="42205" marB="42205"/>
                    </a:tc>
                  </a:tr>
                  <a:tr h="306259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weight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/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 3 </a:t>
                          </a:r>
                          <a:r>
                            <a:rPr lang="es-ES" sz="2400" b="0" dirty="0" err="1" smtClean="0">
                              <a:latin typeface="+mn-lt"/>
                              <a:cs typeface="Times New Roman" pitchFamily="18" charset="0"/>
                            </a:rPr>
                            <a:t>tons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128077"/>
                  </p:ext>
                </p:extLst>
              </p:nvPr>
            </p:nvGraphicFramePr>
            <p:xfrm>
              <a:off x="10664" y="348419"/>
              <a:ext cx="9144000" cy="64945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09727"/>
                    <a:gridCol w="5734273"/>
                  </a:tblGrid>
                  <a:tr h="42205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24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84406" marR="84406" marT="42205" marB="42205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F6EF">
                            <a:alpha val="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s-ES" sz="2400" b="0" i="0" kern="1200" dirty="0" smtClean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84406" marR="84406" marT="42205" marB="42205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F6EF">
                            <a:alpha val="0"/>
                          </a:srgbClr>
                        </a:solidFill>
                      </a:tcPr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looking</a:t>
                          </a:r>
                          <a:r>
                            <a:rPr lang="es-AR" sz="2400" baseline="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baseline="0" dirty="0" err="1" smtClean="0">
                              <a:latin typeface="+mn-lt"/>
                            </a:rPr>
                            <a:t>direction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>
                        <a:lnT w="38100" cmpd="sng">
                          <a:noFill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right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(nominal)/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left</a:t>
                          </a:r>
                          <a:r>
                            <a:rPr lang="es-AR" sz="2400" baseline="0" dirty="0" smtClean="0">
                              <a:latin typeface="+mn-lt"/>
                            </a:rPr>
                            <a:t> (</a:t>
                          </a:r>
                          <a:r>
                            <a:rPr lang="es-AR" sz="2400" baseline="0" dirty="0" err="1" smtClean="0">
                              <a:latin typeface="+mn-lt"/>
                            </a:rPr>
                            <a:t>capability</a:t>
                          </a:r>
                          <a:r>
                            <a:rPr lang="es-AR" sz="2400" baseline="0" dirty="0" smtClean="0">
                              <a:latin typeface="+mn-lt"/>
                            </a:rPr>
                            <a:t>)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>
                        <a:lnT w="38100" cmpd="sng">
                          <a:noFill/>
                        </a:lnT>
                      </a:tcPr>
                    </a:tc>
                  </a:tr>
                  <a:tr h="2218010">
                    <a:tc>
                      <a:txBody>
                        <a:bodyPr/>
                        <a:lstStyle/>
                        <a:p>
                          <a:pPr marL="800100" marR="0" lvl="2" indent="-34290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Ä"/>
                            <a:tabLst/>
                            <a:defRPr/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right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looking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lnSpc>
                              <a:spcPts val="2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Char char="ü"/>
                          </a:pP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continuous acquisitions of</a:t>
                          </a:r>
                          <a:r>
                            <a:rPr kumimoji="0" lang="en-US" alt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n-US" altLang="en-US" sz="2400" b="1" i="0" u="none" strike="noStrike" cap="none" spc="-150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</a:rPr>
                            <a:t>10 minutes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when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the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satellite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is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in </a:t>
                          </a:r>
                          <a:r>
                            <a:rPr kumimoji="0" lang="es-ES" altLang="en-US" sz="2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visibility</a:t>
                          </a:r>
                          <a:r>
                            <a:rPr kumimoji="0" lang="es-E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of ETC</a:t>
                          </a: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ts val="2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ü"/>
                            <a:tabLst/>
                            <a:defRPr/>
                          </a:pPr>
                          <a:r>
                            <a:rPr kumimoji="0" lang="en-US" altLang="en-US" sz="2400" b="1" i="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15 minutes </a:t>
                          </a: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per orbit as an average on a daily basis</a:t>
                          </a:r>
                          <a:endParaRPr kumimoji="0" lang="es-ES" altLang="en-US" sz="2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  <a:p>
                          <a:pPr marL="342900" indent="-342900">
                            <a:lnSpc>
                              <a:spcPts val="2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Wingdings" panose="05000000000000000000" pitchFamily="2" charset="2"/>
                            <a:buChar char="ü"/>
                          </a:pPr>
                          <a:r>
                            <a:rPr kumimoji="0" lang="en-US" alt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</a:rPr>
                            <a:t>20 minutes</a:t>
                          </a:r>
                          <a:r>
                            <a:rPr kumimoji="0" lang="en-US" altLang="en-US" sz="2400" b="1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of non continuous acquisitions in an orbit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 marL="800100" marR="0" lvl="2" indent="-34290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anose="05000000000000000000" pitchFamily="2" charset="2"/>
                            <a:buChar char="Ä"/>
                            <a:tabLst/>
                            <a:defRPr/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left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looking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US" altLang="en-US" sz="2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up to </a:t>
                          </a:r>
                          <a:r>
                            <a:rPr kumimoji="0" lang="en-US" altLang="en-US" sz="2400" b="1" i="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C0C0C0"/>
                                </a:outerShdw>
                              </a:effectLst>
                              <a:latin typeface="+mn-lt"/>
                              <a:ea typeface="+mn-ea"/>
                              <a:cs typeface="+mn-cs"/>
                            </a:rPr>
                            <a:t>5 minutes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es-AR" sz="2400" dirty="0" smtClean="0">
                              <a:latin typeface="+mn-lt"/>
                            </a:rPr>
                            <a:t>acquisition modes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real time/stored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coverage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err="1" smtClean="0">
                              <a:latin typeface="+mn-lt"/>
                            </a:rPr>
                            <a:t>world</a:t>
                          </a:r>
                          <a:r>
                            <a:rPr lang="es-AR" sz="2400" dirty="0" smtClean="0">
                              <a:latin typeface="+mn-lt"/>
                            </a:rPr>
                            <a:t> </a:t>
                          </a:r>
                          <a:r>
                            <a:rPr lang="es-AR" sz="2400" dirty="0" err="1" smtClean="0">
                              <a:latin typeface="+mn-lt"/>
                            </a:rPr>
                            <a:t>wide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429989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l-GR" sz="2400" dirty="0" smtClean="0">
                              <a:latin typeface="+mn-lt"/>
                            </a:rPr>
                            <a:t>σ</a:t>
                          </a:r>
                          <a:r>
                            <a:rPr lang="el-GR" sz="2400" spc="-15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°</a:t>
                          </a:r>
                          <a:r>
                            <a:rPr lang="es-AR" sz="2400" spc="-15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</a:t>
                          </a:r>
                          <a:r>
                            <a:rPr lang="es-AR" sz="2400" spc="-15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m</a:t>
                          </a:r>
                          <a:r>
                            <a:rPr lang="es-AR" sz="24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easuremen</a:t>
                          </a:r>
                          <a:r>
                            <a:rPr lang="es-AR" sz="2400" spc="-15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t</a:t>
                          </a:r>
                          <a:r>
                            <a:rPr lang="es-AR" sz="2400" spc="-15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s-AR" sz="2400" spc="-15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ra</a:t>
                          </a:r>
                          <a:r>
                            <a:rPr lang="es-AR" sz="2400" dirty="0" err="1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nge</a:t>
                          </a:r>
                          <a:r>
                            <a:rPr lang="es-AR" sz="240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2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84406" marR="84406" marT="42211" marB="42211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AR" sz="2400" dirty="0" smtClean="0">
                              <a:latin typeface="+mn-lt"/>
                            </a:rPr>
                            <a:t>-35 to 5 dB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11" marB="42211"/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satellite body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~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5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m x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1.5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m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active antenna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10 m x 3.5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m,</a:t>
                          </a:r>
                          <a:r>
                            <a:rPr lang="es-ES" sz="2400" b="0" baseline="0" dirty="0" smtClean="0">
                              <a:latin typeface="+mn-lt"/>
                              <a:cs typeface="Times New Roman" pitchFamily="18" charset="0"/>
                            </a:rPr>
                            <a:t> 7 panels,1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40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T/R modules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</a:tr>
                  <a:tr h="429977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solar array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ts val="288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~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13 </a:t>
                          </a:r>
                          <a:r>
                            <a:rPr lang="es-ES" sz="2400" b="0" dirty="0" smtClean="0">
                              <a:latin typeface="+mn-lt"/>
                              <a:cs typeface="Times New Roman" pitchFamily="18" charset="0"/>
                            </a:rPr>
                            <a:t>m</a:t>
                          </a:r>
                          <a:r>
                            <a:rPr lang="es-ES" sz="2400" b="0" baseline="30000" dirty="0" smtClean="0">
                              <a:latin typeface="+mn-lt"/>
                              <a:cs typeface="Times New Roman" pitchFamily="18" charset="0"/>
                            </a:rPr>
                            <a:t>2</a:t>
                          </a:r>
                        </a:p>
                      </a:txBody>
                      <a:tcPr marL="84406" marR="84406" marT="42205" marB="42205"/>
                    </a:tc>
                  </a:tr>
                  <a:tr h="414610">
                    <a:tc>
                      <a:txBody>
                        <a:bodyPr/>
                        <a:lstStyle/>
                        <a:p>
                          <a:pPr>
                            <a:lnSpc>
                              <a:spcPts val="26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dirty="0" smtClean="0">
                              <a:latin typeface="+mn-lt"/>
                            </a:rPr>
                            <a:t>weight</a:t>
                          </a:r>
                          <a:endParaRPr lang="en-US" sz="2400" dirty="0">
                            <a:latin typeface="+mn-lt"/>
                          </a:endParaRPr>
                        </a:p>
                      </a:txBody>
                      <a:tcPr marL="84406" marR="84406" marT="42205" marB="42205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84406" marR="84406" marT="42205" marB="42205">
                        <a:blipFill rotWithShape="0">
                          <a:blip r:embed="rId3"/>
                          <a:stretch>
                            <a:fillRect l="-59617" t="-1467647" r="-213" b="-3529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015066" y="130256"/>
            <a:ext cx="6290733" cy="4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AR" i="1" dirty="0">
                <a:solidFill>
                  <a:schemeClr val="tx2"/>
                </a:solidFill>
              </a:rPr>
              <a:t>SAOCOM  </a:t>
            </a:r>
            <a:r>
              <a:rPr lang="es-ES" altLang="es-AR" i="1" dirty="0" err="1" smtClean="0">
                <a:solidFill>
                  <a:schemeClr val="tx2"/>
                </a:solidFill>
              </a:rPr>
              <a:t>Mission</a:t>
            </a:r>
            <a:r>
              <a:rPr lang="es-ES" altLang="es-AR" i="1" dirty="0" smtClean="0">
                <a:solidFill>
                  <a:schemeClr val="tx2"/>
                </a:solidFill>
              </a:rPr>
              <a:t> General </a:t>
            </a:r>
            <a:r>
              <a:rPr lang="es-ES" altLang="es-AR" i="1" dirty="0" err="1" smtClean="0">
                <a:solidFill>
                  <a:schemeClr val="tx2"/>
                </a:solidFill>
              </a:rPr>
              <a:t>Features</a:t>
            </a:r>
            <a:r>
              <a:rPr lang="es-ES" altLang="es-AR" sz="1108" dirty="0" smtClean="0">
                <a:solidFill>
                  <a:schemeClr val="tx2"/>
                </a:solidFill>
              </a:rPr>
              <a:t>(2/2</a:t>
            </a:r>
            <a:r>
              <a:rPr lang="es-ES" altLang="es-AR" sz="1108" dirty="0">
                <a:solidFill>
                  <a:schemeClr val="tx2"/>
                </a:solidFill>
              </a:rPr>
              <a:t>)</a:t>
            </a:r>
            <a:endParaRPr lang="es-ES" altLang="es-AR" sz="1108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87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xmlns="" id="{E8D0595B-7904-49AF-8B9C-B4EA70F34D1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1109382"/>
          <a:ext cx="9134475" cy="4605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3" imgW="12012480" imgH="6057000" progId="Photoshop.Image.13">
                  <p:embed/>
                </p:oleObj>
              </mc:Choice>
              <mc:Fallback>
                <p:oleObj name="Image" r:id="rId3" imgW="12012480" imgH="6057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09382"/>
                        <a:ext cx="9134475" cy="4605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7B47F13A-8A65-4A21-9D4F-F4A6510A4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771" y="-56113"/>
            <a:ext cx="6349469" cy="7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eaLnBrk="1" hangingPunct="1">
              <a:defRPr sz="2400" i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MX" altLang="en-US" dirty="0"/>
              <a:t>SAOCOM </a:t>
            </a:r>
            <a:r>
              <a:rPr lang="es-MX" altLang="en-US" dirty="0" smtClean="0"/>
              <a:t>1A: </a:t>
            </a:r>
            <a:r>
              <a:rPr lang="es-MX" altLang="en-US" dirty="0" err="1" smtClean="0"/>
              <a:t>Antenna</a:t>
            </a:r>
            <a:r>
              <a:rPr lang="es-MX" altLang="en-US" dirty="0" smtClean="0"/>
              <a:t> (Frontal </a:t>
            </a:r>
            <a:r>
              <a:rPr lang="es-MX" altLang="en-US" dirty="0" err="1"/>
              <a:t>F</a:t>
            </a:r>
            <a:r>
              <a:rPr lang="es-MX" altLang="en-US" dirty="0" err="1" smtClean="0"/>
              <a:t>ace</a:t>
            </a:r>
            <a:r>
              <a:rPr lang="es-MX" altLang="en-US" dirty="0" smtClean="0"/>
              <a:t>) and </a:t>
            </a:r>
            <a:r>
              <a:rPr lang="es-MX" altLang="en-US" dirty="0" err="1" smtClean="0"/>
              <a:t>Deployment</a:t>
            </a:r>
            <a:r>
              <a:rPr lang="es-MX" altLang="en-US" sz="1200" b="0" i="0" dirty="0" smtClean="0"/>
              <a:t> </a:t>
            </a:r>
            <a:endParaRPr lang="es-ES" altLang="en-US" sz="1200" b="0" i="0" dirty="0"/>
          </a:p>
        </p:txBody>
      </p:sp>
      <p:pic>
        <p:nvPicPr>
          <p:cNvPr id="33" name="Picture 30">
            <a:extLst>
              <a:ext uri="{FF2B5EF4-FFF2-40B4-BE49-F238E27FC236}">
                <a16:creationId xmlns:a16="http://schemas.microsoft.com/office/drawing/2014/main" xmlns="" id="{B9F849FA-3384-4F3C-8EBD-789A8DBC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79" y="5789612"/>
            <a:ext cx="503555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4"/>
          <p:cNvPicPr>
            <a:picLocks noChangeAspect="1"/>
          </p:cNvPicPr>
          <p:nvPr/>
        </p:nvPicPr>
        <p:blipFill>
          <a:blip r:embed="rId3">
            <a:lum bright="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81063"/>
            <a:ext cx="91678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 txBox="1">
            <a:spLocks noChangeArrowheads="1"/>
          </p:cNvSpPr>
          <p:nvPr/>
        </p:nvSpPr>
        <p:spPr bwMode="auto">
          <a:xfrm>
            <a:off x="2073275" y="106363"/>
            <a:ext cx="627856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i="1" dirty="0" smtClean="0">
                <a:solidFill>
                  <a:schemeClr val="tx2"/>
                </a:solidFill>
              </a:rPr>
              <a:t>Solar Array</a:t>
            </a:r>
            <a:endParaRPr lang="es-ES" altLang="en-US" sz="2400" i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64 CuadroTexto">
                <a:extLst>
                  <a:ext uri="{FF2B5EF4-FFF2-40B4-BE49-F238E27FC236}">
                    <a16:creationId xmlns:a16="http://schemas.microsoft.com/office/drawing/2014/main" xmlns="" id="{FB7015BB-C47C-4B19-A51C-DEC78609C7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160" y="1303288"/>
                <a:ext cx="1866901" cy="470000"/>
              </a:xfrm>
              <a:prstGeom prst="rect">
                <a:avLst/>
              </a:prstGeom>
              <a:solidFill>
                <a:srgbClr val="9A9186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es-AR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 2"/>
                  </a:rPr>
                  <a:t>á</a:t>
                </a:r>
                <a:r>
                  <a:rPr lang="en-US" altLang="es-AR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rea</a:t>
                </a:r>
                <a:r>
                  <a:rPr lang="en-US" altLang="es-AR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13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altLang="es-AR" i="1" dirty="0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pPr>
                      <m:e>
                        <m:r>
                          <a:rPr lang="es-AR" altLang="es-AR" b="1" i="0" dirty="0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s-AR" altLang="es-AR" b="1" i="0" dirty="0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es-A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64 CuadroTexto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B7015BB-C47C-4B19-A51C-DEC78609C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160" y="1303288"/>
                <a:ext cx="1866901" cy="470000"/>
              </a:xfrm>
              <a:prstGeom prst="rect">
                <a:avLst/>
              </a:prstGeom>
              <a:blipFill rotWithShape="0">
                <a:blip r:embed="rId4"/>
                <a:stretch>
                  <a:fillRect l="-4560" t="-9091" b="-3636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1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072641" y="106326"/>
            <a:ext cx="6278880" cy="6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eaLnBrk="1" hangingPunct="1">
              <a:defRPr sz="2400" i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SAOCOM </a:t>
            </a:r>
            <a:r>
              <a:rPr lang="en-US" altLang="en-US" dirty="0" smtClean="0"/>
              <a:t>1A – September 2018</a:t>
            </a:r>
            <a:endParaRPr lang="es-ES" alt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419"/>
            <a:ext cx="9144000" cy="53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39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332131"/>
              </p:ext>
            </p:extLst>
          </p:nvPr>
        </p:nvGraphicFramePr>
        <p:xfrm>
          <a:off x="9525" y="982663"/>
          <a:ext cx="9144000" cy="5491161"/>
        </p:xfrm>
        <a:graphic>
          <a:graphicData uri="http://schemas.openxmlformats.org/drawingml/2006/table">
            <a:tbl>
              <a:tblPr/>
              <a:tblGrid>
                <a:gridCol w="1761392"/>
                <a:gridCol w="2964473"/>
                <a:gridCol w="1799492"/>
                <a:gridCol w="1317381"/>
                <a:gridCol w="1301262"/>
              </a:tblGrid>
              <a:tr h="1130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acquisition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mode</a:t>
                      </a:r>
                    </a:p>
                  </a:txBody>
                  <a:tcPr marL="46523" marR="46523" marT="107979" marB="1079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polarization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mode</a:t>
                      </a:r>
                    </a:p>
                  </a:txBody>
                  <a:tcPr marL="46523" marR="46523" marT="107979" marB="1079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swath width</a:t>
                      </a:r>
                    </a:p>
                  </a:txBody>
                  <a:tcPr marL="46523" marR="46523" marT="107979" marB="1079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spatial resolution</a:t>
                      </a:r>
                    </a:p>
                  </a:txBody>
                  <a:tcPr marL="46523" marR="46523" marT="107979" marB="1079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minimum incidence angle range</a:t>
                      </a:r>
                    </a:p>
                  </a:txBody>
                  <a:tcPr marL="46523" marR="46523" marT="107979" marB="1079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6195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StripMap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SP: HH or HV or VH or VV</a:t>
                      </a:r>
                    </a:p>
                  </a:txBody>
                  <a:tcPr marL="23262" marR="23262" marT="71986" marB="719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40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10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- 50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4925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DP: HH/HV or VV/VH</a:t>
                      </a:r>
                    </a:p>
                  </a:txBody>
                  <a:tcPr marL="23262" marR="23262" marT="71986" marB="719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40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10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21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- 50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4925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QP: HH/HV/VH/VV</a:t>
                      </a:r>
                    </a:p>
                  </a:txBody>
                  <a:tcPr marL="23262" marR="23262" marT="71986" marB="719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20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10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- 35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4925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TOPSAR Narrow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SP: HH or HV or VH or VV</a:t>
                      </a:r>
                    </a:p>
                  </a:txBody>
                  <a:tcPr marL="23262" marR="23262" marT="71986" marB="719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150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30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- 45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44925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DP: HH/HV or VV/VH</a:t>
                      </a:r>
                    </a:p>
                  </a:txBody>
                  <a:tcPr marL="23262" marR="23262" marT="71986" marB="719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150 km</a:t>
                      </a:r>
                    </a:p>
                  </a:txBody>
                  <a:tcPr marL="46523" marR="46523" marT="25195" marB="251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30 m</a:t>
                      </a:r>
                    </a:p>
                  </a:txBody>
                  <a:tcPr marL="46523" marR="46523" marT="25195" marB="251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- 45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L="46523" marR="46523" marT="25195" marB="251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44925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QP: HH/HV/VH/VV</a:t>
                      </a:r>
                    </a:p>
                  </a:txBody>
                  <a:tcPr marL="23262" marR="23262" marT="71986" marB="7198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100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50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20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- 35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Arial" charset="0"/>
                      </a:endParaRP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44925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TOPSAR Wide</a:t>
                      </a:r>
                    </a:p>
                  </a:txBody>
                  <a:tcPr marL="46806" marR="46806" marT="26757" marB="26757" anchor="ctr" horzOverflow="overflow">
                    <a:lnL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75EA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SP: HH or HV or VH or VV</a:t>
                      </a:r>
                    </a:p>
                  </a:txBody>
                  <a:tcPr marL="23262" marR="23262" marT="71986" marB="71986" anchor="ctr" horzOverflow="overflow">
                    <a:lnL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350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50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- 45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</a:tr>
              <a:tr h="44925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DP: HH/HV or VV/VH</a:t>
                      </a:r>
                    </a:p>
                  </a:txBody>
                  <a:tcPr marL="23262" marR="23262" marT="71986" marB="71986" anchor="ctr" horzOverflow="overflow">
                    <a:lnL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350 km</a:t>
                      </a:r>
                    </a:p>
                  </a:txBody>
                  <a:tcPr marL="46523" marR="46523" marT="25195" marB="251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50 m</a:t>
                      </a:r>
                    </a:p>
                  </a:txBody>
                  <a:tcPr marL="46523" marR="46523" marT="25195" marB="251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- 45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46523" marR="46523" marT="25195" marB="251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EA00"/>
                    </a:solidFill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QP: HH/HV/VH/VV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75EA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220 km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75EA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100 m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75EA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20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- 35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75EA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49256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CL-POL: RH/RV or LH/LV</a:t>
                      </a:r>
                    </a:p>
                  </a:txBody>
                  <a:tcPr marL="23262" marR="23262" marT="71986" marB="71986" anchor="ctr" horzOverflow="overflow">
                    <a:lnL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A6A6A6"/>
                        </a:gs>
                        <a:gs pos="50000">
                          <a:srgbClr val="A6A6A6"/>
                        </a:gs>
                        <a:gs pos="100000">
                          <a:srgbClr val="75EA00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&gt; 350 km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A6A6A6"/>
                        </a:gs>
                        <a:gs pos="50000">
                          <a:srgbClr val="A6A6A6"/>
                        </a:gs>
                        <a:gs pos="100000">
                          <a:srgbClr val="75EA00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&lt; 50 m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A6A6A6"/>
                        </a:gs>
                        <a:gs pos="50000">
                          <a:srgbClr val="A6A6A6"/>
                        </a:gs>
                        <a:gs pos="100000">
                          <a:srgbClr val="75EA00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25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 - 45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  <a:sym typeface="Symbol" pitchFamily="18" charset="2"/>
                        </a:rPr>
                        <a:t></a:t>
                      </a:r>
                    </a:p>
                  </a:txBody>
                  <a:tcPr marL="46806" marR="46806" marT="26757" marB="2675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A6A6A6"/>
                        </a:gs>
                        <a:gs pos="50000">
                          <a:srgbClr val="A6A6A6"/>
                        </a:gs>
                        <a:gs pos="100000">
                          <a:srgbClr val="75EA00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359152" y="0"/>
            <a:ext cx="603504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0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n-US" sz="24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SAOCOM Nominal </a:t>
            </a:r>
            <a:r>
              <a:rPr lang="es-ES" altLang="en-US" sz="2400" i="1" kern="0" dirty="0" err="1">
                <a:solidFill>
                  <a:srgbClr val="000000"/>
                </a:solidFill>
                <a:latin typeface="Arial"/>
                <a:ea typeface="+mj-ea"/>
                <a:cs typeface="+mj-cs"/>
              </a:rPr>
              <a:t>Modes</a:t>
            </a:r>
            <a:r>
              <a:rPr lang="es-ES" altLang="en-US" sz="24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 </a:t>
            </a:r>
            <a:r>
              <a:rPr lang="es-ES" altLang="en-US" sz="2400" i="1" kern="0" dirty="0" err="1">
                <a:solidFill>
                  <a:srgbClr val="000000"/>
                </a:solidFill>
                <a:latin typeface="Arial"/>
                <a:ea typeface="+mj-ea"/>
                <a:cs typeface="+mj-cs"/>
              </a:rPr>
              <a:t>Features</a:t>
            </a:r>
            <a:endParaRPr lang="es-ES" altLang="en-US" sz="1200" b="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46 Rectángulo"/>
          <p:cNvSpPr/>
          <p:nvPr/>
        </p:nvSpPr>
        <p:spPr bwMode="auto">
          <a:xfrm>
            <a:off x="-1" y="6231467"/>
            <a:ext cx="4682067" cy="6265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194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720725"/>
            <a:ext cx="49244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1 Grupo"/>
          <p:cNvGrpSpPr>
            <a:grpSpLocks/>
          </p:cNvGrpSpPr>
          <p:nvPr/>
        </p:nvGrpSpPr>
        <p:grpSpPr bwMode="auto">
          <a:xfrm>
            <a:off x="2198688" y="1144588"/>
            <a:ext cx="6945312" cy="5449887"/>
            <a:chOff x="2199260" y="1145110"/>
            <a:chExt cx="6944740" cy="5449365"/>
          </a:xfrm>
        </p:grpSpPr>
        <p:sp>
          <p:nvSpPr>
            <p:cNvPr id="31758" name="Rectangle 18"/>
            <p:cNvSpPr>
              <a:spLocks noChangeArrowheads="1"/>
            </p:cNvSpPr>
            <p:nvPr/>
          </p:nvSpPr>
          <p:spPr bwMode="auto">
            <a:xfrm>
              <a:off x="6867712" y="1187968"/>
              <a:ext cx="1881033" cy="4111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59" name="Rectangle 17"/>
            <p:cNvSpPr>
              <a:spLocks noChangeArrowheads="1"/>
            </p:cNvSpPr>
            <p:nvPr/>
          </p:nvSpPr>
          <p:spPr bwMode="auto">
            <a:xfrm>
              <a:off x="4661269" y="1202255"/>
              <a:ext cx="1133382" cy="3444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pic>
          <p:nvPicPr>
            <p:cNvPr id="820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1" t="10556" r="29523" b="8241"/>
            <a:stretch>
              <a:fillRect/>
            </a:stretch>
          </p:blipFill>
          <p:spPr bwMode="auto">
            <a:xfrm>
              <a:off x="4173415" y="1535965"/>
              <a:ext cx="4970585" cy="505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1" name="Text Box 8"/>
            <p:cNvSpPr txBox="1">
              <a:spLocks noChangeArrowheads="1"/>
            </p:cNvSpPr>
            <p:nvPr/>
          </p:nvSpPr>
          <p:spPr bwMode="auto">
            <a:xfrm>
              <a:off x="4935885" y="1145110"/>
              <a:ext cx="593676" cy="4333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2215" dirty="0" smtClean="0"/>
                <a:t>QP</a:t>
              </a:r>
              <a:endParaRPr lang="es-ES" altLang="es-AR" sz="2215" dirty="0" smtClean="0"/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6843902" y="1154634"/>
              <a:ext cx="2001672" cy="4333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s-AR" sz="2215" dirty="0" smtClean="0"/>
                <a:t>SP, DP, </a:t>
              </a:r>
              <a:r>
                <a:rPr lang="en-US" altLang="es-AR" sz="2215" dirty="0" err="1" smtClean="0"/>
                <a:t>CLpol</a:t>
              </a:r>
              <a:endParaRPr lang="es-ES" altLang="es-AR" sz="2215" dirty="0" smtClean="0"/>
            </a:p>
          </p:txBody>
        </p:sp>
        <p:sp>
          <p:nvSpPr>
            <p:cNvPr id="31763" name="Text Box 13"/>
            <p:cNvSpPr txBox="1">
              <a:spLocks noChangeArrowheads="1"/>
            </p:cNvSpPr>
            <p:nvPr/>
          </p:nvSpPr>
          <p:spPr bwMode="auto">
            <a:xfrm>
              <a:off x="4532693" y="5791277"/>
              <a:ext cx="290488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1</a:t>
              </a:r>
              <a:endParaRPr lang="es-ES" altLang="es-AR" sz="1477" smtClean="0"/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>
              <a:off x="2559592" y="3278506"/>
              <a:ext cx="1957227" cy="355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65" name="Text Box 10"/>
            <p:cNvSpPr txBox="1">
              <a:spLocks noChangeArrowheads="1"/>
            </p:cNvSpPr>
            <p:nvPr/>
          </p:nvSpPr>
          <p:spPr bwMode="auto">
            <a:xfrm>
              <a:off x="2519909" y="3240409"/>
              <a:ext cx="2115963" cy="4317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s-AR" sz="2215" dirty="0" smtClean="0"/>
                <a:t>TOPSAR Wide</a:t>
              </a:r>
              <a:endParaRPr lang="es-ES" altLang="es-AR" sz="2215" dirty="0" smtClean="0"/>
            </a:p>
          </p:txBody>
        </p:sp>
        <p:sp>
          <p:nvSpPr>
            <p:cNvPr id="31766" name="Rectangle 21"/>
            <p:cNvSpPr>
              <a:spLocks noChangeArrowheads="1"/>
            </p:cNvSpPr>
            <p:nvPr/>
          </p:nvSpPr>
          <p:spPr bwMode="auto">
            <a:xfrm>
              <a:off x="2246881" y="4624577"/>
              <a:ext cx="2276288" cy="3587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67" name="Text Box 11"/>
            <p:cNvSpPr txBox="1">
              <a:spLocks noChangeArrowheads="1"/>
            </p:cNvSpPr>
            <p:nvPr/>
          </p:nvSpPr>
          <p:spPr bwMode="auto">
            <a:xfrm>
              <a:off x="2199260" y="4584892"/>
              <a:ext cx="2420738" cy="4333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s-AR" sz="2215" smtClean="0"/>
                <a:t>TOPSAR Narrow</a:t>
              </a:r>
              <a:endParaRPr lang="es-ES" altLang="es-AR" sz="2215" smtClean="0"/>
            </a:p>
          </p:txBody>
        </p:sp>
        <p:sp>
          <p:nvSpPr>
            <p:cNvPr id="31768" name="Rectangle 22"/>
            <p:cNvSpPr>
              <a:spLocks noChangeArrowheads="1"/>
            </p:cNvSpPr>
            <p:nvPr/>
          </p:nvSpPr>
          <p:spPr bwMode="auto">
            <a:xfrm>
              <a:off x="3285021" y="5813500"/>
              <a:ext cx="1238148" cy="355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69" name="Text Box 12"/>
            <p:cNvSpPr txBox="1">
              <a:spLocks noChangeArrowheads="1"/>
            </p:cNvSpPr>
            <p:nvPr/>
          </p:nvSpPr>
          <p:spPr bwMode="auto">
            <a:xfrm>
              <a:off x="3223113" y="5756355"/>
              <a:ext cx="1398473" cy="4333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s-AR" sz="2215" smtClean="0"/>
                <a:t>StripMap</a:t>
              </a:r>
              <a:endParaRPr lang="es-ES" altLang="es-AR" sz="2215" smtClean="0"/>
            </a:p>
          </p:txBody>
        </p:sp>
        <p:sp>
          <p:nvSpPr>
            <p:cNvPr id="31770" name="Text Box 23"/>
            <p:cNvSpPr txBox="1">
              <a:spLocks noChangeArrowheads="1"/>
            </p:cNvSpPr>
            <p:nvPr/>
          </p:nvSpPr>
          <p:spPr bwMode="auto">
            <a:xfrm>
              <a:off x="4661269" y="5999220"/>
              <a:ext cx="290489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2</a:t>
              </a:r>
              <a:endParaRPr lang="es-ES" altLang="es-AR" sz="1477" smtClean="0"/>
            </a:p>
          </p:txBody>
        </p:sp>
        <p:sp>
          <p:nvSpPr>
            <p:cNvPr id="31771" name="Text Box 24"/>
            <p:cNvSpPr txBox="1">
              <a:spLocks noChangeArrowheads="1"/>
            </p:cNvSpPr>
            <p:nvPr/>
          </p:nvSpPr>
          <p:spPr bwMode="auto">
            <a:xfrm>
              <a:off x="4789847" y="5800801"/>
              <a:ext cx="290488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3</a:t>
              </a:r>
              <a:endParaRPr lang="es-ES" altLang="es-AR" sz="1477" smtClean="0"/>
            </a:p>
          </p:txBody>
        </p:sp>
        <p:sp>
          <p:nvSpPr>
            <p:cNvPr id="31772" name="Text Box 25"/>
            <p:cNvSpPr txBox="1">
              <a:spLocks noChangeArrowheads="1"/>
            </p:cNvSpPr>
            <p:nvPr/>
          </p:nvSpPr>
          <p:spPr bwMode="auto">
            <a:xfrm>
              <a:off x="4926360" y="6008744"/>
              <a:ext cx="290488" cy="3190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4</a:t>
              </a:r>
              <a:endParaRPr lang="es-ES" altLang="es-AR" sz="1477" smtClean="0"/>
            </a:p>
          </p:txBody>
        </p:sp>
        <p:sp>
          <p:nvSpPr>
            <p:cNvPr id="31773" name="Text Box 26"/>
            <p:cNvSpPr txBox="1">
              <a:spLocks noChangeArrowheads="1"/>
            </p:cNvSpPr>
            <p:nvPr/>
          </p:nvSpPr>
          <p:spPr bwMode="auto">
            <a:xfrm>
              <a:off x="5067636" y="5797626"/>
              <a:ext cx="290489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5</a:t>
              </a:r>
              <a:endParaRPr lang="es-ES" altLang="es-AR" sz="1477" smtClean="0"/>
            </a:p>
          </p:txBody>
        </p:sp>
        <p:sp>
          <p:nvSpPr>
            <p:cNvPr id="31774" name="Text Box 27"/>
            <p:cNvSpPr txBox="1">
              <a:spLocks noChangeArrowheads="1"/>
            </p:cNvSpPr>
            <p:nvPr/>
          </p:nvSpPr>
          <p:spPr bwMode="auto">
            <a:xfrm>
              <a:off x="5231135" y="5996045"/>
              <a:ext cx="290488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6</a:t>
              </a:r>
              <a:endParaRPr lang="es-ES" altLang="es-AR" sz="1477" smtClean="0"/>
            </a:p>
          </p:txBody>
        </p:sp>
        <p:sp>
          <p:nvSpPr>
            <p:cNvPr id="31775" name="Text Box 28"/>
            <p:cNvSpPr txBox="1">
              <a:spLocks noChangeArrowheads="1"/>
            </p:cNvSpPr>
            <p:nvPr/>
          </p:nvSpPr>
          <p:spPr bwMode="auto">
            <a:xfrm>
              <a:off x="5372411" y="5794452"/>
              <a:ext cx="290489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7</a:t>
              </a:r>
              <a:endParaRPr lang="es-ES" altLang="es-AR" sz="1477" smtClean="0"/>
            </a:p>
          </p:txBody>
        </p:sp>
        <p:sp>
          <p:nvSpPr>
            <p:cNvPr id="31776" name="Text Box 29"/>
            <p:cNvSpPr txBox="1">
              <a:spLocks noChangeArrowheads="1"/>
            </p:cNvSpPr>
            <p:nvPr/>
          </p:nvSpPr>
          <p:spPr bwMode="auto">
            <a:xfrm>
              <a:off x="5504163" y="5996045"/>
              <a:ext cx="290488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8</a:t>
              </a:r>
              <a:endParaRPr lang="es-ES" altLang="es-AR" sz="1477" smtClean="0"/>
            </a:p>
          </p:txBody>
        </p:sp>
        <p:sp>
          <p:nvSpPr>
            <p:cNvPr id="31777" name="Text Box 30"/>
            <p:cNvSpPr txBox="1">
              <a:spLocks noChangeArrowheads="1"/>
            </p:cNvSpPr>
            <p:nvPr/>
          </p:nvSpPr>
          <p:spPr bwMode="auto">
            <a:xfrm>
              <a:off x="5645438" y="5794452"/>
              <a:ext cx="290489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9</a:t>
              </a:r>
              <a:endParaRPr lang="es-ES" altLang="es-AR" sz="1477" smtClean="0"/>
            </a:p>
          </p:txBody>
        </p:sp>
        <p:sp>
          <p:nvSpPr>
            <p:cNvPr id="31778" name="Text Box 31"/>
            <p:cNvSpPr txBox="1">
              <a:spLocks noChangeArrowheads="1"/>
            </p:cNvSpPr>
            <p:nvPr/>
          </p:nvSpPr>
          <p:spPr bwMode="auto">
            <a:xfrm>
              <a:off x="5708933" y="6069063"/>
              <a:ext cx="396842" cy="3190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10</a:t>
              </a:r>
              <a:endParaRPr lang="es-ES" altLang="es-AR" sz="1477" smtClean="0"/>
            </a:p>
          </p:txBody>
        </p:sp>
        <p:sp>
          <p:nvSpPr>
            <p:cNvPr id="31779" name="Text Box 32"/>
            <p:cNvSpPr txBox="1">
              <a:spLocks noChangeArrowheads="1"/>
            </p:cNvSpPr>
            <p:nvPr/>
          </p:nvSpPr>
          <p:spPr bwMode="auto">
            <a:xfrm>
              <a:off x="6437536" y="5797626"/>
              <a:ext cx="290488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dirty="0" smtClean="0"/>
                <a:t>1</a:t>
              </a:r>
              <a:endParaRPr lang="es-ES" altLang="es-AR" sz="1477" dirty="0" smtClean="0"/>
            </a:p>
          </p:txBody>
        </p:sp>
        <p:sp>
          <p:nvSpPr>
            <p:cNvPr id="31780" name="Text Box 33"/>
            <p:cNvSpPr txBox="1">
              <a:spLocks noChangeArrowheads="1"/>
            </p:cNvSpPr>
            <p:nvPr/>
          </p:nvSpPr>
          <p:spPr bwMode="auto">
            <a:xfrm>
              <a:off x="6734373" y="6005569"/>
              <a:ext cx="290489" cy="3190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2</a:t>
              </a:r>
              <a:endParaRPr lang="es-ES" altLang="es-AR" sz="1477" smtClean="0"/>
            </a:p>
          </p:txBody>
        </p:sp>
        <p:sp>
          <p:nvSpPr>
            <p:cNvPr id="31781" name="Text Box 34"/>
            <p:cNvSpPr txBox="1">
              <a:spLocks noChangeArrowheads="1"/>
            </p:cNvSpPr>
            <p:nvPr/>
          </p:nvSpPr>
          <p:spPr bwMode="auto">
            <a:xfrm>
              <a:off x="7080420" y="5805564"/>
              <a:ext cx="290489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3</a:t>
              </a:r>
              <a:endParaRPr lang="es-ES" altLang="es-AR" sz="1477" smtClean="0"/>
            </a:p>
          </p:txBody>
        </p:sp>
        <p:sp>
          <p:nvSpPr>
            <p:cNvPr id="31782" name="Text Box 35"/>
            <p:cNvSpPr txBox="1">
              <a:spLocks noChangeArrowheads="1"/>
            </p:cNvSpPr>
            <p:nvPr/>
          </p:nvSpPr>
          <p:spPr bwMode="auto">
            <a:xfrm>
              <a:off x="7447103" y="6013506"/>
              <a:ext cx="290488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4</a:t>
              </a:r>
              <a:endParaRPr lang="es-ES" altLang="es-AR" sz="1477" smtClean="0"/>
            </a:p>
          </p:txBody>
        </p:sp>
        <p:sp>
          <p:nvSpPr>
            <p:cNvPr id="31783" name="Text Box 36"/>
            <p:cNvSpPr txBox="1">
              <a:spLocks noChangeArrowheads="1"/>
            </p:cNvSpPr>
            <p:nvPr/>
          </p:nvSpPr>
          <p:spPr bwMode="auto">
            <a:xfrm>
              <a:off x="7789975" y="5803976"/>
              <a:ext cx="290488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5</a:t>
              </a:r>
              <a:endParaRPr lang="es-ES" altLang="es-AR" sz="1477" smtClean="0"/>
            </a:p>
          </p:txBody>
        </p:sp>
        <p:sp>
          <p:nvSpPr>
            <p:cNvPr id="31784" name="Text Box 37"/>
            <p:cNvSpPr txBox="1">
              <a:spLocks noChangeArrowheads="1"/>
            </p:cNvSpPr>
            <p:nvPr/>
          </p:nvSpPr>
          <p:spPr bwMode="auto">
            <a:xfrm>
              <a:off x="8104274" y="6002395"/>
              <a:ext cx="290488" cy="3190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6</a:t>
              </a:r>
              <a:endParaRPr lang="es-ES" altLang="es-AR" sz="1477" smtClean="0"/>
            </a:p>
          </p:txBody>
        </p:sp>
        <p:sp>
          <p:nvSpPr>
            <p:cNvPr id="31785" name="Text Box 38"/>
            <p:cNvSpPr txBox="1">
              <a:spLocks noChangeArrowheads="1"/>
            </p:cNvSpPr>
            <p:nvPr/>
          </p:nvSpPr>
          <p:spPr bwMode="auto">
            <a:xfrm>
              <a:off x="8429684" y="5800801"/>
              <a:ext cx="290489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7</a:t>
              </a:r>
              <a:endParaRPr lang="es-ES" altLang="es-AR" sz="1477" smtClean="0"/>
            </a:p>
          </p:txBody>
        </p:sp>
        <p:sp>
          <p:nvSpPr>
            <p:cNvPr id="31786" name="Text Box 39"/>
            <p:cNvSpPr txBox="1">
              <a:spLocks noChangeArrowheads="1"/>
            </p:cNvSpPr>
            <p:nvPr/>
          </p:nvSpPr>
          <p:spPr bwMode="auto">
            <a:xfrm>
              <a:off x="8666202" y="6002395"/>
              <a:ext cx="290488" cy="3190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8</a:t>
              </a:r>
              <a:endParaRPr lang="es-ES" altLang="es-AR" sz="1477" smtClean="0"/>
            </a:p>
          </p:txBody>
        </p:sp>
        <p:sp>
          <p:nvSpPr>
            <p:cNvPr id="31787" name="Text Box 40"/>
            <p:cNvSpPr txBox="1">
              <a:spLocks noChangeArrowheads="1"/>
            </p:cNvSpPr>
            <p:nvPr/>
          </p:nvSpPr>
          <p:spPr bwMode="auto">
            <a:xfrm>
              <a:off x="8842400" y="5800801"/>
              <a:ext cx="290489" cy="31905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s-AR" sz="1477" smtClean="0"/>
                <a:t>9</a:t>
              </a:r>
              <a:endParaRPr lang="es-ES" altLang="es-AR" sz="1477" smtClean="0"/>
            </a:p>
          </p:txBody>
        </p:sp>
        <p:sp>
          <p:nvSpPr>
            <p:cNvPr id="31788" name="Rectangle 46"/>
            <p:cNvSpPr>
              <a:spLocks noChangeArrowheads="1"/>
            </p:cNvSpPr>
            <p:nvPr/>
          </p:nvSpPr>
          <p:spPr bwMode="auto">
            <a:xfrm>
              <a:off x="5978786" y="2892780"/>
              <a:ext cx="352396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89" name="Rectangle 47"/>
            <p:cNvSpPr>
              <a:spLocks noChangeArrowheads="1"/>
            </p:cNvSpPr>
            <p:nvPr/>
          </p:nvSpPr>
          <p:spPr bwMode="auto">
            <a:xfrm>
              <a:off x="5975611" y="4983317"/>
              <a:ext cx="352396" cy="174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90" name="Text Box 43"/>
            <p:cNvSpPr txBox="1">
              <a:spLocks noChangeArrowheads="1"/>
            </p:cNvSpPr>
            <p:nvPr/>
          </p:nvSpPr>
          <p:spPr bwMode="auto">
            <a:xfrm rot="16200000">
              <a:off x="5327178" y="2739598"/>
              <a:ext cx="1009553" cy="31906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AR" altLang="es-AR" sz="1477" smtClean="0"/>
                <a:t>445 km</a:t>
              </a:r>
              <a:endParaRPr lang="es-ES" altLang="es-AR" sz="1477" smtClean="0"/>
            </a:p>
          </p:txBody>
        </p:sp>
        <p:sp>
          <p:nvSpPr>
            <p:cNvPr id="31791" name="Text Box 44"/>
            <p:cNvSpPr txBox="1">
              <a:spLocks noChangeArrowheads="1"/>
            </p:cNvSpPr>
            <p:nvPr/>
          </p:nvSpPr>
          <p:spPr bwMode="auto">
            <a:xfrm rot="16200000">
              <a:off x="5206539" y="4863470"/>
              <a:ext cx="1112731" cy="32064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AR" altLang="es-AR" sz="1477" smtClean="0"/>
                <a:t>222 km</a:t>
              </a:r>
              <a:endParaRPr lang="es-ES" altLang="es-AR" sz="1477" smtClean="0"/>
            </a:p>
          </p:txBody>
        </p:sp>
        <p:sp>
          <p:nvSpPr>
            <p:cNvPr id="31792" name="Rectangle 48"/>
            <p:cNvSpPr>
              <a:spLocks noChangeArrowheads="1"/>
            </p:cNvSpPr>
            <p:nvPr/>
          </p:nvSpPr>
          <p:spPr bwMode="auto">
            <a:xfrm>
              <a:off x="5985135" y="5915090"/>
              <a:ext cx="350809" cy="174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s-AR" altLang="en-US" sz="2215" smtClean="0"/>
            </a:p>
          </p:txBody>
        </p:sp>
        <p:sp>
          <p:nvSpPr>
            <p:cNvPr id="31793" name="Text Box 45"/>
            <p:cNvSpPr txBox="1">
              <a:spLocks noChangeArrowheads="1"/>
            </p:cNvSpPr>
            <p:nvPr/>
          </p:nvSpPr>
          <p:spPr bwMode="auto">
            <a:xfrm rot="16200000">
              <a:off x="5931964" y="5917469"/>
              <a:ext cx="774626" cy="3190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AR" altLang="es-AR" sz="1477" smtClean="0"/>
                <a:t>74 km</a:t>
              </a:r>
              <a:endParaRPr lang="es-ES" altLang="es-AR" sz="1477" smtClean="0"/>
            </a:p>
          </p:txBody>
        </p:sp>
        <p:cxnSp>
          <p:nvCxnSpPr>
            <p:cNvPr id="8235" name="2 Conector recto de flecha"/>
            <p:cNvCxnSpPr>
              <a:cxnSpLocks noChangeShapeType="1"/>
            </p:cNvCxnSpPr>
            <p:nvPr/>
          </p:nvCxnSpPr>
          <p:spPr bwMode="auto">
            <a:xfrm>
              <a:off x="4581525" y="5580063"/>
              <a:ext cx="1331913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6" name="46 Conector recto de flecha"/>
            <p:cNvCxnSpPr>
              <a:cxnSpLocks noChangeShapeType="1"/>
            </p:cNvCxnSpPr>
            <p:nvPr/>
          </p:nvCxnSpPr>
          <p:spPr bwMode="auto">
            <a:xfrm>
              <a:off x="6426200" y="5580063"/>
              <a:ext cx="2616200" cy="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6" name="6 CuadroTexto"/>
            <p:cNvSpPr txBox="1">
              <a:spLocks noChangeArrowheads="1"/>
            </p:cNvSpPr>
            <p:nvPr/>
          </p:nvSpPr>
          <p:spPr bwMode="auto">
            <a:xfrm>
              <a:off x="4718415" y="5327771"/>
              <a:ext cx="830195" cy="3206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n-US" sz="1477" smtClean="0"/>
                <a:t>220 km</a:t>
              </a:r>
              <a:endParaRPr lang="en-US" altLang="en-US" sz="1477" smtClean="0"/>
            </a:p>
          </p:txBody>
        </p:sp>
        <p:sp>
          <p:nvSpPr>
            <p:cNvPr id="31757" name="50 CuadroTexto"/>
            <p:cNvSpPr txBox="1">
              <a:spLocks noChangeArrowheads="1"/>
            </p:cNvSpPr>
            <p:nvPr/>
          </p:nvSpPr>
          <p:spPr bwMode="auto">
            <a:xfrm>
              <a:off x="7359797" y="5332534"/>
              <a:ext cx="828607" cy="3190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s-AR" altLang="en-US" sz="1477" smtClean="0"/>
                <a:t>440 km</a:t>
              </a:r>
              <a:endParaRPr lang="en-US" altLang="en-US" sz="1477" smtClean="0"/>
            </a:p>
          </p:txBody>
        </p:sp>
      </p:grpSp>
      <p:sp>
        <p:nvSpPr>
          <p:cNvPr id="171023" name="Text Box 15"/>
          <p:cNvSpPr txBox="1">
            <a:spLocks noChangeArrowheads="1"/>
          </p:cNvSpPr>
          <p:nvPr/>
        </p:nvSpPr>
        <p:spPr bwMode="auto">
          <a:xfrm>
            <a:off x="-63500" y="4740275"/>
            <a:ext cx="3382963" cy="1631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altLang="es-AR" b="0" dirty="0"/>
              <a:t>    </a:t>
            </a:r>
          </a:p>
          <a:p>
            <a:pPr marL="273050" indent="-273050" eaLnBrk="1" hangingPunct="1">
              <a:buFont typeface="Wingdings" pitchFamily="2" charset="2"/>
              <a:buChar char="Ø"/>
              <a:defRPr/>
            </a:pPr>
            <a:r>
              <a:rPr lang="en-US" altLang="es-AR" b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TOPSAR </a:t>
            </a:r>
            <a:r>
              <a:rPr lang="en-US" altLang="es-AR" b="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Narrow:</a:t>
            </a:r>
          </a:p>
          <a:p>
            <a:pPr marL="0" indent="273050" eaLnBrk="1" hangingPunct="1">
              <a:defRPr/>
            </a:pPr>
            <a:r>
              <a:rPr lang="en-US" altLang="es-AR" b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</a:t>
            </a:r>
            <a:r>
              <a:rPr lang="en-US" altLang="es-AR" b="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hree times longer than</a:t>
            </a:r>
          </a:p>
          <a:p>
            <a:pPr marL="0" indent="273050" eaLnBrk="1" hangingPunct="1">
              <a:defRPr/>
            </a:pPr>
            <a:r>
              <a:rPr lang="en-US" altLang="es-AR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StripMap</a:t>
            </a:r>
            <a:endParaRPr lang="en-US" altLang="es-AR" b="0" dirty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endParaRPr lang="es-ES" altLang="es-AR" b="0" dirty="0"/>
          </a:p>
        </p:txBody>
      </p:sp>
      <p:sp>
        <p:nvSpPr>
          <p:cNvPr id="8197" name="Rectangle 3"/>
          <p:cNvSpPr txBox="1">
            <a:spLocks noChangeArrowheads="1"/>
          </p:cNvSpPr>
          <p:nvPr/>
        </p:nvSpPr>
        <p:spPr bwMode="auto">
          <a:xfrm>
            <a:off x="2026920" y="-57149"/>
            <a:ext cx="632650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 eaLnBrk="1" hangingPunct="1">
              <a:defRPr sz="2400" i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2pPr>
            <a:lvl3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3pPr>
            <a:lvl4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4pPr>
            <a:lvl5pPr algn="ctr" eaLnBrk="1" hangingPunct="1">
              <a:defRPr i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s-AR" dirty="0" smtClean="0"/>
              <a:t>Standard Product Sizes and Relative Positions</a:t>
            </a:r>
            <a:endParaRPr lang="es-ES" altLang="en-US" dirty="0"/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-58738" y="3254375"/>
            <a:ext cx="3382963" cy="1323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altLang="es-AR" b="0" dirty="0"/>
              <a:t>    </a:t>
            </a:r>
          </a:p>
          <a:p>
            <a:pPr marL="273050" indent="-273050" eaLnBrk="1" hangingPunct="1">
              <a:buFont typeface="Wingdings" pitchFamily="2" charset="2"/>
              <a:buChar char="Ø"/>
              <a:defRPr/>
            </a:pPr>
            <a:r>
              <a:rPr lang="en-US" altLang="es-AR" b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TOPSAR Wide:</a:t>
            </a:r>
            <a:endParaRPr lang="en-US" altLang="es-AR" b="0" dirty="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0" indent="273050" eaLnBrk="1" hangingPunct="1">
              <a:defRPr/>
            </a:pPr>
            <a:r>
              <a:rPr lang="en-US" altLang="es-AR" b="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twice </a:t>
            </a:r>
            <a:r>
              <a:rPr lang="en-US" altLang="es-AR" b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longer than</a:t>
            </a:r>
            <a:endParaRPr lang="en-US" altLang="es-AR" b="0" dirty="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0" indent="273050" eaLnBrk="1" hangingPunct="1">
              <a:defRPr/>
            </a:pPr>
            <a:r>
              <a:rPr lang="en-US" altLang="es-AR" b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TOPSAR Narrow</a:t>
            </a:r>
            <a:endParaRPr lang="es-ES" altLang="es-AR" b="0" dirty="0"/>
          </a:p>
        </p:txBody>
      </p:sp>
    </p:spTree>
    <p:extLst>
      <p:ext uri="{BB962C8B-B14F-4D97-AF65-F5344CB8AC3E}">
        <p14:creationId xmlns:p14="http://schemas.microsoft.com/office/powerpoint/2010/main" val="1712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DR-Template-CONAE">
  <a:themeElements>
    <a:clrScheme name="Aq_Monthl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q_Monthl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q_Monthl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q_Monthl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_Monthl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_Monthl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_Monthl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_Monthl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q_Monthl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ción17" id="{160C20DE-D0C3-4ED4-BBDA-26EE95607FE6}" vid="{8424D0CB-31E5-4FBC-BEF1-3F6967251AB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CONAE_Template-CAI_05sep16</Template>
  <TotalTime>1631</TotalTime>
  <Words>1396</Words>
  <Application>Microsoft Macintosh PowerPoint</Application>
  <PresentationFormat>On-screen Show (4:3)</PresentationFormat>
  <Paragraphs>292</Paragraphs>
  <Slides>19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CDR-Template-CONAE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Mission Acquisition Strategy (IMAS):  Global Background Mission</vt:lpstr>
      <vt:lpstr>Integrated Mission Acquisition Strategy (IMAS):  Global Background Mission</vt:lpstr>
      <vt:lpstr>Integrated Mission Acquisition Strategy (IMAS):  Global Background Mission</vt:lpstr>
      <vt:lpstr>Integrated Mission Acquisition Strategy (IMAS):  Global Background Mission</vt:lpstr>
      <vt:lpstr>Integrated Mission Acquisition Strategy (IMAS):  Global Background Mission</vt:lpstr>
      <vt:lpstr>PowerPoint Presentation</vt:lpstr>
    </vt:vector>
  </TitlesOfParts>
  <Company>CONAE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>SAR P/L CDR</dc:subject>
  <dc:creator>LauraF</dc:creator>
  <cp:lastModifiedBy>Ake Rosenqvist</cp:lastModifiedBy>
  <cp:revision>122</cp:revision>
  <cp:lastPrinted>2016-09-05T10:24:04Z</cp:lastPrinted>
  <dcterms:created xsi:type="dcterms:W3CDTF">2016-09-02T16:33:05Z</dcterms:created>
  <dcterms:modified xsi:type="dcterms:W3CDTF">2018-03-15T15:02:24Z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dian">
    <vt:lpwstr>52</vt:lpwstr>
  </property>
  <property fmtid="{D5CDD505-2E9C-101B-9397-08002B2CF9AE}" pid="3" name="Expected Release Gate">
    <vt:lpwstr/>
  </property>
  <property fmtid="{D5CDD505-2E9C-101B-9397-08002B2CF9AE}" pid="4" name="Keywords0">
    <vt:lpwstr/>
  </property>
  <property fmtid="{D5CDD505-2E9C-101B-9397-08002B2CF9AE}" pid="5" name="Cover Date">
    <vt:lpwstr>2004-02-22T00:00:00Z</vt:lpwstr>
  </property>
  <property fmtid="{D5CDD505-2E9C-101B-9397-08002B2CF9AE}" pid="6" name="WBS Level 2">
    <vt:lpwstr>2-Project System</vt:lpwstr>
  </property>
  <property fmtid="{D5CDD505-2E9C-101B-9397-08002B2CF9AE}" pid="7" name="Description0">
    <vt:lpwstr/>
  </property>
  <property fmtid="{D5CDD505-2E9C-101B-9397-08002B2CF9AE}" pid="8" name="Comments0">
    <vt:lpwstr/>
  </property>
  <property fmtid="{D5CDD505-2E9C-101B-9397-08002B2CF9AE}" pid="9" name="Title0">
    <vt:lpwstr>Aq/SAC-D PMSR Agenda</vt:lpwstr>
  </property>
  <property fmtid="{D5CDD505-2E9C-101B-9397-08002B2CF9AE}" pid="10" name="Author0">
    <vt:lpwstr>61</vt:lpwstr>
  </property>
  <property fmtid="{D5CDD505-2E9C-101B-9397-08002B2CF9AE}" pid="11" name="Project ID">
    <vt:lpwstr/>
  </property>
  <property fmtid="{D5CDD505-2E9C-101B-9397-08002B2CF9AE}" pid="12" name="Public Release Clearance Number">
    <vt:lpwstr/>
  </property>
  <property fmtid="{D5CDD505-2E9C-101B-9397-08002B2CF9AE}" pid="13" name="Document Level">
    <vt:lpwstr>Level 2=Project</vt:lpwstr>
  </property>
  <property fmtid="{D5CDD505-2E9C-101B-9397-08002B2CF9AE}" pid="14" name="Document Type">
    <vt:lpwstr/>
  </property>
</Properties>
</file>