
<file path=[Content_Types].xml><?xml version="1.0" encoding="utf-8"?>
<Types xmlns="http://schemas.openxmlformats.org/package/2006/content-types">
  <Default Extension="xml" ContentType="application/xml"/>
  <Default Extension="(null)" ContentType="image/x-e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70" r:id="rId4"/>
    <p:sldId id="259" r:id="rId5"/>
    <p:sldId id="304" r:id="rId6"/>
    <p:sldId id="305" r:id="rId7"/>
    <p:sldId id="306" r:id="rId8"/>
    <p:sldId id="29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78"/>
    <a:srgbClr val="C43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4380"/>
  </p:normalViewPr>
  <p:slideViewPr>
    <p:cSldViewPr snapToGrid="0" snapToObjects="1">
      <p:cViewPr varScale="1">
        <p:scale>
          <a:sx n="73" d="100"/>
          <a:sy n="73" d="100"/>
        </p:scale>
        <p:origin x="-128" y="-8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C5AA5-AFE6-9E48-AA83-50C62EC4AF73}" type="datetimeFigureOut">
              <a:rPr lang="en-US" smtClean="0"/>
              <a:t>15/03/18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3BC22-897D-A44D-ABA4-8AF29401B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7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Its funded through to launch, entering phase D later this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BC22-897D-A44D-ABA4-8AF29401B8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3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48E2-238C-EE41-940F-BE538489254D}" type="datetimeFigureOut">
              <a:rPr lang="en-US" smtClean="0"/>
              <a:t>15/03/18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8D7D-ADFA-BE45-B4D0-DE07521C522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48E2-238C-EE41-940F-BE538489254D}" type="datetimeFigureOut">
              <a:rPr lang="en-US" smtClean="0"/>
              <a:t>15/03/18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8D7D-ADFA-BE45-B4D0-DE07521C52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48E2-238C-EE41-940F-BE538489254D}" type="datetimeFigureOut">
              <a:rPr lang="en-US" smtClean="0"/>
              <a:t>15/03/18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8D7D-ADFA-BE45-B4D0-DE07521C52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48E2-238C-EE41-940F-BE538489254D}" type="datetimeFigureOut">
              <a:rPr lang="en-US" smtClean="0"/>
              <a:t>15/03/18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8D7D-ADFA-BE45-B4D0-DE07521C522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48E2-238C-EE41-940F-BE538489254D}" type="datetimeFigureOut">
              <a:rPr lang="en-US" smtClean="0"/>
              <a:t>15/03/18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8D7D-ADFA-BE45-B4D0-DE07521C52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48E2-238C-EE41-940F-BE538489254D}" type="datetimeFigureOut">
              <a:rPr lang="en-US" smtClean="0"/>
              <a:t>15/03/18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8D7D-ADFA-BE45-B4D0-DE07521C522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48E2-238C-EE41-940F-BE538489254D}" type="datetimeFigureOut">
              <a:rPr lang="en-US" smtClean="0"/>
              <a:t>15/03/18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8D7D-ADFA-BE45-B4D0-DE07521C52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48E2-238C-EE41-940F-BE538489254D}" type="datetimeFigureOut">
              <a:rPr lang="en-US" smtClean="0"/>
              <a:t>15/03/18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8D7D-ADFA-BE45-B4D0-DE07521C52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48E2-238C-EE41-940F-BE538489254D}" type="datetimeFigureOut">
              <a:rPr lang="en-US" smtClean="0"/>
              <a:t>15/03/18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8D7D-ADFA-BE45-B4D0-DE07521C52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48E2-238C-EE41-940F-BE538489254D}" type="datetimeFigureOut">
              <a:rPr lang="en-US" smtClean="0"/>
              <a:t>15/03/18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8D7D-ADFA-BE45-B4D0-DE07521C52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48E2-238C-EE41-940F-BE538489254D}" type="datetimeFigureOut">
              <a:rPr lang="en-US" smtClean="0"/>
              <a:t>15/03/18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8D7D-ADFA-BE45-B4D0-DE07521C52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48E2-238C-EE41-940F-BE538489254D}" type="datetimeFigureOut">
              <a:rPr lang="en-US" smtClean="0"/>
              <a:t>15/03/18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8D7D-ADFA-BE45-B4D0-DE07521C52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48E2-238C-EE41-940F-BE538489254D}" type="datetimeFigureOut">
              <a:rPr lang="en-US" smtClean="0"/>
              <a:t>15/03/18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8D7D-ADFA-BE45-B4D0-DE07521C52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48E2-238C-EE41-940F-BE538489254D}" type="datetimeFigureOut">
              <a:rPr lang="en-US" smtClean="0"/>
              <a:t>15/03/18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8D7D-ADFA-BE45-B4D0-DE07521C52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48E2-238C-EE41-940F-BE538489254D}" type="datetimeFigureOut">
              <a:rPr lang="en-US" smtClean="0"/>
              <a:t>15/03/18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8D7D-ADFA-BE45-B4D0-DE07521C52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48E2-238C-EE41-940F-BE538489254D}" type="datetimeFigureOut">
              <a:rPr lang="en-US" smtClean="0"/>
              <a:t>15/03/18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8D7D-ADFA-BE45-B4D0-DE07521C52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48E2-238C-EE41-940F-BE538489254D}" type="datetimeFigureOut">
              <a:rPr lang="en-US" smtClean="0"/>
              <a:t>15/03/18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8D7D-ADFA-BE45-B4D0-DE07521C52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A9448E2-238C-EE41-940F-BE538489254D}" type="datetimeFigureOut">
              <a:rPr lang="en-US" smtClean="0"/>
              <a:t>15/03/18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A358D7D-ADFA-BE45-B4D0-DE07521C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055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1.emf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(null)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523332"/>
            <a:ext cx="8001000" cy="140047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NISAR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Paul Siqueira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, Bruce Chapman</a:t>
            </a:r>
            <a:r>
              <a:rPr lang="en-US" baseline="30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, Josef Kellndorfer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, Sassan Saatchi</a:t>
            </a:r>
            <a:r>
              <a:rPr lang="en-US" baseline="30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baseline="300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Marc Simard</a:t>
            </a:r>
            <a:r>
              <a:rPr lang="en-US" baseline="30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aseline="30000" dirty="0">
                <a:solidFill>
                  <a:schemeClr val="tx1"/>
                </a:solidFill>
              </a:rPr>
              <a:t>  </a:t>
            </a:r>
            <a:r>
              <a:rPr lang="en-US" b="1" dirty="0">
                <a:solidFill>
                  <a:srgbClr val="FFC000"/>
                </a:solidFill>
              </a:rPr>
              <a:t>(NISAR Ecology Science Team)</a:t>
            </a:r>
          </a:p>
          <a:p>
            <a:r>
              <a:rPr lang="en-US" dirty="0"/>
              <a:t> </a:t>
            </a:r>
          </a:p>
          <a:p>
            <a:r>
              <a:rPr lang="en-US" baseline="30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Jet Propulsion Laboratory, California Institute of Technology</a:t>
            </a:r>
          </a:p>
          <a:p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EarthBigData, LLC</a:t>
            </a:r>
          </a:p>
          <a:p>
            <a:r>
              <a:rPr lang="en-US" baseline="30000" dirty="0">
                <a:solidFill>
                  <a:schemeClr val="tx1"/>
                </a:solidFill>
              </a:rPr>
              <a:t>3 </a:t>
            </a:r>
            <a:r>
              <a:rPr lang="en-US" dirty="0">
                <a:solidFill>
                  <a:schemeClr val="tx1"/>
                </a:solidFill>
              </a:rPr>
              <a:t>University of Massachusetts, Amherst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5"/>
            <a:ext cx="825500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2434" y="6044100"/>
            <a:ext cx="776307" cy="731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34" y="5838246"/>
            <a:ext cx="1725391" cy="83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22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8767" y="-333718"/>
            <a:ext cx="5129049" cy="13255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800" cap="none" dirty="0">
                <a:solidFill>
                  <a:srgbClr val="000000"/>
                </a:solidFill>
                <a:latin typeface="Calibri"/>
              </a:rPr>
              <a:t>NASA-ISRO SAR : NISAR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46" y="647470"/>
            <a:ext cx="4884821" cy="6046654"/>
          </a:xfrm>
        </p:spPr>
        <p:txBody>
          <a:bodyPr>
            <a:noAutofit/>
          </a:bodyPr>
          <a:lstStyle/>
          <a:p>
            <a:r>
              <a:rPr lang="en-US" sz="2100" dirty="0">
                <a:ln w="3175" cmpd="sng">
                  <a:noFill/>
                </a:ln>
                <a:solidFill>
                  <a:srgbClr val="000000"/>
                </a:solidFill>
                <a:latin typeface="Calibri"/>
              </a:rPr>
              <a:t>Partnership between </a:t>
            </a:r>
            <a:r>
              <a:rPr lang="en-US" sz="2100" b="1" dirty="0">
                <a:ln w="3175" cmpd="sng">
                  <a:noFill/>
                </a:ln>
                <a:solidFill>
                  <a:srgbClr val="000000"/>
                </a:solidFill>
                <a:latin typeface="Calibri"/>
              </a:rPr>
              <a:t>NASA</a:t>
            </a:r>
            <a:r>
              <a:rPr lang="en-US" sz="2100" dirty="0">
                <a:ln w="3175" cmpd="sng">
                  <a:noFill/>
                </a:ln>
                <a:solidFill>
                  <a:srgbClr val="000000"/>
                </a:solidFill>
                <a:latin typeface="Calibri"/>
              </a:rPr>
              <a:t> and </a:t>
            </a:r>
            <a:r>
              <a:rPr lang="en-US" sz="2100" b="1" dirty="0">
                <a:ln w="3175" cmpd="sng">
                  <a:noFill/>
                </a:ln>
                <a:solidFill>
                  <a:srgbClr val="000000"/>
                </a:solidFill>
                <a:latin typeface="Calibri"/>
              </a:rPr>
              <a:t>ISRO</a:t>
            </a:r>
          </a:p>
          <a:p>
            <a:r>
              <a:rPr lang="en-US" sz="2100" b="1" dirty="0">
                <a:ln w="3175" cmpd="sng">
                  <a:noFill/>
                </a:ln>
                <a:solidFill>
                  <a:srgbClr val="000000"/>
                </a:solidFill>
                <a:latin typeface="Calibri"/>
              </a:rPr>
              <a:t>L</a:t>
            </a:r>
            <a:r>
              <a:rPr lang="en-US" sz="2100" dirty="0">
                <a:ln w="3175" cmpd="sng">
                  <a:noFill/>
                </a:ln>
                <a:solidFill>
                  <a:srgbClr val="000000"/>
                </a:solidFill>
                <a:latin typeface="Calibri"/>
              </a:rPr>
              <a:t>-band and </a:t>
            </a:r>
            <a:r>
              <a:rPr lang="en-US" sz="2100" b="1" dirty="0">
                <a:ln w="3175" cmpd="sng">
                  <a:noFill/>
                </a:ln>
                <a:solidFill>
                  <a:srgbClr val="000000"/>
                </a:solidFill>
                <a:latin typeface="Calibri"/>
              </a:rPr>
              <a:t>S</a:t>
            </a:r>
            <a:r>
              <a:rPr lang="en-US" sz="2100" dirty="0">
                <a:ln w="3175" cmpd="sng">
                  <a:noFill/>
                </a:ln>
                <a:solidFill>
                  <a:srgbClr val="000000"/>
                </a:solidFill>
                <a:latin typeface="Calibri"/>
              </a:rPr>
              <a:t>-band SAR</a:t>
            </a:r>
          </a:p>
          <a:p>
            <a:r>
              <a:rPr lang="en-US" sz="2100" dirty="0">
                <a:ln w="3175" cmpd="sng">
                  <a:noFill/>
                </a:ln>
                <a:solidFill>
                  <a:srgbClr val="000000"/>
                </a:solidFill>
                <a:latin typeface="Calibri"/>
              </a:rPr>
              <a:t>Polarimetric (standard mode: HH and HV)</a:t>
            </a:r>
          </a:p>
          <a:p>
            <a:r>
              <a:rPr lang="en-US" sz="2100" dirty="0">
                <a:ln w="3175" cmpd="sng">
                  <a:noFill/>
                </a:ln>
                <a:solidFill>
                  <a:srgbClr val="000000"/>
                </a:solidFill>
                <a:latin typeface="Calibri"/>
              </a:rPr>
              <a:t>Bandwidth: from 5 Mhz to 80 MHz (standard:  20MHz, 40 MHz)</a:t>
            </a:r>
          </a:p>
          <a:p>
            <a:r>
              <a:rPr lang="en-US" sz="2100" dirty="0">
                <a:ln w="3175" cmpd="sng">
                  <a:noFill/>
                </a:ln>
                <a:solidFill>
                  <a:srgbClr val="000000"/>
                </a:solidFill>
                <a:latin typeface="Calibri"/>
              </a:rPr>
              <a:t>Split spectrum to correct for ionosphere</a:t>
            </a:r>
          </a:p>
          <a:p>
            <a:r>
              <a:rPr lang="en-US" sz="2100" dirty="0">
                <a:ln w="3175" cmpd="sng">
                  <a:noFill/>
                </a:ln>
                <a:solidFill>
                  <a:srgbClr val="000000"/>
                </a:solidFill>
                <a:latin typeface="Calibri"/>
              </a:rPr>
              <a:t>All data will be made available </a:t>
            </a:r>
            <a:r>
              <a:rPr lang="en-US" sz="2100" b="1" dirty="0">
                <a:ln w="3175" cmpd="sng">
                  <a:noFill/>
                </a:ln>
                <a:solidFill>
                  <a:srgbClr val="FFC000"/>
                </a:solidFill>
                <a:latin typeface="Calibri"/>
              </a:rPr>
              <a:t>free and open</a:t>
            </a:r>
          </a:p>
          <a:p>
            <a:r>
              <a:rPr lang="en-US" sz="2100" dirty="0">
                <a:ln w="3175" cmpd="sng">
                  <a:noFill/>
                </a:ln>
                <a:solidFill>
                  <a:srgbClr val="000000"/>
                </a:solidFill>
                <a:latin typeface="Calibri"/>
              </a:rPr>
              <a:t>Wide swath </a:t>
            </a:r>
            <a:r>
              <a:rPr lang="en-US" sz="2100" b="1" dirty="0">
                <a:ln w="3175" cmpd="sng">
                  <a:noFill/>
                </a:ln>
                <a:solidFill>
                  <a:srgbClr val="000000"/>
                </a:solidFill>
                <a:latin typeface="Calibri"/>
              </a:rPr>
              <a:t>SweepSAR</a:t>
            </a:r>
            <a:r>
              <a:rPr lang="en-US" sz="2100" dirty="0">
                <a:ln w="3175" cmpd="sng">
                  <a:noFill/>
                </a:ln>
                <a:solidFill>
                  <a:srgbClr val="000000"/>
                </a:solidFill>
                <a:latin typeface="Calibri"/>
              </a:rPr>
              <a:t> mode (240 km), </a:t>
            </a:r>
            <a:r>
              <a:rPr lang="en-US" sz="2100" b="1" dirty="0">
                <a:ln w="3175" cmpd="sng">
                  <a:noFill/>
                </a:ln>
                <a:solidFill>
                  <a:srgbClr val="FFC000"/>
                </a:solidFill>
                <a:latin typeface="Calibri"/>
              </a:rPr>
              <a:t>global L-band coverage at 12 day repeat</a:t>
            </a:r>
          </a:p>
          <a:p>
            <a:r>
              <a:rPr lang="en-US" sz="2100" dirty="0">
                <a:ln w="3175" cmpd="sng">
                  <a:noFill/>
                </a:ln>
                <a:solidFill>
                  <a:srgbClr val="000000"/>
                </a:solidFill>
                <a:latin typeface="Calibri"/>
              </a:rPr>
              <a:t>Data acquired </a:t>
            </a:r>
            <a:r>
              <a:rPr lang="en-US" sz="2100" b="1" dirty="0">
                <a:ln w="3175" cmpd="sng">
                  <a:noFill/>
                </a:ln>
                <a:solidFill>
                  <a:srgbClr val="FFC000"/>
                </a:solidFill>
                <a:latin typeface="Calibri"/>
              </a:rPr>
              <a:t>ascending</a:t>
            </a:r>
            <a:r>
              <a:rPr lang="en-US" sz="2100" dirty="0">
                <a:ln w="3175" cmpd="sng">
                  <a:noFill/>
                </a:ln>
                <a:solidFill>
                  <a:srgbClr val="000000"/>
                </a:solidFill>
                <a:latin typeface="Calibri"/>
              </a:rPr>
              <a:t> and </a:t>
            </a:r>
            <a:r>
              <a:rPr lang="en-US" sz="2100" b="1" dirty="0">
                <a:ln w="3175" cmpd="sng">
                  <a:noFill/>
                </a:ln>
                <a:solidFill>
                  <a:srgbClr val="FFC000"/>
                </a:solidFill>
                <a:latin typeface="Calibri"/>
              </a:rPr>
              <a:t>descending</a:t>
            </a:r>
          </a:p>
          <a:p>
            <a:r>
              <a:rPr lang="en-US" sz="2100" b="1" dirty="0">
                <a:ln w="3175" cmpd="sng">
                  <a:noFill/>
                </a:ln>
                <a:solidFill>
                  <a:srgbClr val="FFC000"/>
                </a:solidFill>
                <a:latin typeface="Calibri"/>
              </a:rPr>
              <a:t>24 Tbits/day downlink</a:t>
            </a:r>
          </a:p>
          <a:p>
            <a:r>
              <a:rPr lang="en-US" sz="2100" dirty="0">
                <a:ln w="3175" cmpd="sng">
                  <a:noFill/>
                </a:ln>
                <a:solidFill>
                  <a:srgbClr val="000000"/>
                </a:solidFill>
                <a:latin typeface="Calibri"/>
              </a:rPr>
              <a:t>Launch in </a:t>
            </a:r>
            <a:r>
              <a:rPr lang="en-US" sz="2100" b="1" dirty="0">
                <a:ln w="3175" cmpd="sng">
                  <a:noFill/>
                </a:ln>
                <a:solidFill>
                  <a:srgbClr val="FFC000"/>
                </a:solidFill>
                <a:latin typeface="Calibri"/>
              </a:rPr>
              <a:t>~ late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885950" y="-14744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B30309B-AD43-E249-A9B2-005B32F483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90" r="22411"/>
          <a:stretch/>
        </p:blipFill>
        <p:spPr>
          <a:xfrm>
            <a:off x="5608319" y="0"/>
            <a:ext cx="6583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21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B205E35B-E89A-6549-8EF5-1CFD43E7018F}"/>
              </a:ext>
            </a:extLst>
          </p:cNvPr>
          <p:cNvSpPr/>
          <p:nvPr/>
        </p:nvSpPr>
        <p:spPr>
          <a:xfrm>
            <a:off x="5148029" y="3749040"/>
            <a:ext cx="3774270" cy="30060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069" y="0"/>
            <a:ext cx="7793921" cy="1507067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Key Scientific Objectives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724" y="939334"/>
            <a:ext cx="8006722" cy="36152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C000"/>
                </a:solidFill>
                <a:ea typeface="ＭＳ Ｐゴシック" charset="-128"/>
                <a:cs typeface="ＭＳ Ｐゴシック" charset="-128"/>
              </a:rPr>
              <a:t>Understand the dynamics of carbon storage and uptake in wooded, agricultural, wetland, and permafrost systems</a:t>
            </a:r>
            <a:endParaRPr lang="en-US" sz="2400" b="1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defRPr/>
            </a:pPr>
            <a:r>
              <a:rPr lang="en-US" sz="2400" b="1" dirty="0"/>
              <a:t>Understand the response of ice sheets to climate change and the interaction of sea ice and climate</a:t>
            </a:r>
          </a:p>
          <a:p>
            <a:pPr marL="285750" indent="-285750">
              <a:spcAft>
                <a:spcPts val="1200"/>
              </a:spcAft>
              <a:defRPr/>
            </a:pPr>
            <a:r>
              <a:rPr lang="en-US" sz="2400" b="1" dirty="0"/>
              <a:t>Determine the likelihood of earthquakes, volcanic eruptions, and landslides</a:t>
            </a:r>
          </a:p>
          <a:p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8848914" y="508984"/>
            <a:ext cx="3255456" cy="5651785"/>
            <a:chOff x="52880" y="931863"/>
            <a:chExt cx="3169409" cy="5717246"/>
          </a:xfrm>
        </p:grpSpPr>
        <p:sp>
          <p:nvSpPr>
            <p:cNvPr id="5" name="Rectangle 4"/>
            <p:cNvSpPr/>
            <p:nvPr/>
          </p:nvSpPr>
          <p:spPr bwMode="auto">
            <a:xfrm>
              <a:off x="567988" y="4725988"/>
              <a:ext cx="2647950" cy="1922462"/>
            </a:xfrm>
            <a:prstGeom prst="rect">
              <a:avLst/>
            </a:prstGeom>
            <a:solidFill>
              <a:srgbClr val="FFEDE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1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567988" y="931863"/>
              <a:ext cx="2647950" cy="1920875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1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74338" y="2811806"/>
              <a:ext cx="2647950" cy="197181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1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endParaRPr>
            </a:p>
          </p:txBody>
        </p:sp>
        <p:pic>
          <p:nvPicPr>
            <p:cNvPr id="8" name="Picture 38" descr="Insert Y_WAISVel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206" y="2909908"/>
              <a:ext cx="1591184" cy="1195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567988" y="6135946"/>
              <a:ext cx="2627313" cy="513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rIns="45720">
              <a:prstTxWarp prst="textNoShape">
                <a:avLst/>
              </a:prstTxWarp>
              <a:spAutoFit/>
            </a:bodyPr>
            <a:lstStyle/>
            <a:p>
              <a:pPr marL="0" lvl="1" eaLnBrk="0" hangingPunct="0">
                <a:buSzPct val="80000"/>
              </a:pPr>
              <a:r>
                <a:rPr lang="en-US" sz="1200" dirty="0">
                  <a:solidFill>
                    <a:srgbClr val="000000"/>
                  </a:solidFill>
                  <a:latin typeface="Arial Narrow" panose="020B0606020202030204" pitchFamily="34" charset="0"/>
                  <a:ea typeface="ＭＳ Ｐゴシック" charset="-128"/>
                  <a:cs typeface="Arial" panose="020B0604020202020204" pitchFamily="34" charset="0"/>
                </a:rPr>
                <a:t>Surface deformation; geo-hazards; water resource management</a:t>
              </a: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590543" y="4126266"/>
              <a:ext cx="2631746" cy="656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rIns="45720">
              <a:prstTxWarp prst="textNoShape">
                <a:avLst/>
              </a:prstTxWarp>
              <a:spAutoFit/>
            </a:bodyPr>
            <a:lstStyle/>
            <a:p>
              <a:pPr marL="0" lvl="1" eaLnBrk="0" hangingPunct="0">
                <a:lnSpc>
                  <a:spcPct val="90000"/>
                </a:lnSpc>
                <a:buSzPct val="80000"/>
                <a:buFont typeface="Wingdings" charset="2"/>
                <a:buNone/>
              </a:pPr>
              <a:r>
                <a:rPr lang="en-US" sz="1200" dirty="0">
                  <a:solidFill>
                    <a:srgbClr val="000000"/>
                  </a:solidFill>
                  <a:latin typeface="Arial Narrow" panose="020B0606020202030204" pitchFamily="34" charset="0"/>
                  <a:ea typeface="ＭＳ Ｐゴシック" charset="-128"/>
                  <a:cs typeface="Arial" panose="020B0604020202020204" pitchFamily="34" charset="0"/>
                </a:rPr>
                <a:t>Ice velocity, thickness; response of ice sheets to climate change and sea level rise</a:t>
              </a: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567989" y="2246334"/>
              <a:ext cx="2654299" cy="513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288" rIns="18288">
              <a:prstTxWarp prst="textNoShape">
                <a:avLst/>
              </a:prstTxWarp>
              <a:spAutoFit/>
            </a:bodyPr>
            <a:lstStyle/>
            <a:p>
              <a:pPr marL="45720" lvl="1" eaLnBrk="0" hangingPunct="0">
                <a:buSzPct val="80000"/>
                <a:buFont typeface="Wingdings" charset="2"/>
                <a:buNone/>
              </a:pPr>
              <a:r>
                <a:rPr lang="en-US" sz="1200" dirty="0">
                  <a:solidFill>
                    <a:srgbClr val="000000"/>
                  </a:solidFill>
                  <a:latin typeface="Arial Narrow" panose="020B0606020202030204" pitchFamily="34" charset="0"/>
                  <a:ea typeface="ＭＳ Ｐゴシック" charset="-128"/>
                  <a:cs typeface="Arial" panose="020B0604020202020204" pitchFamily="34" charset="0"/>
                </a:rPr>
                <a:t>Biomass disturbance; effects of changing climate on habitats and CO</a:t>
              </a:r>
              <a:r>
                <a:rPr lang="en-US" sz="1200" baseline="-25000" dirty="0">
                  <a:solidFill>
                    <a:srgbClr val="000000"/>
                  </a:solidFill>
                  <a:latin typeface="Arial Narrow" panose="020B0606020202030204" pitchFamily="34" charset="0"/>
                  <a:ea typeface="ＭＳ Ｐゴシック" charset="-128"/>
                  <a:cs typeface="Arial" panose="020B0604020202020204" pitchFamily="34" charset="0"/>
                </a:rPr>
                <a:t>2</a:t>
              </a:r>
              <a:endParaRPr lang="en-US" sz="1200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charset="-128"/>
                <a:cs typeface="Arial" panose="020B0604020202020204" pitchFamily="34" charset="0"/>
              </a:endParaRPr>
            </a:p>
          </p:txBody>
        </p:sp>
        <p:pic>
          <p:nvPicPr>
            <p:cNvPr id="12" name="Picture 11" descr="haiti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0984" y="4905717"/>
              <a:ext cx="1628100" cy="1223881"/>
            </a:xfrm>
            <a:prstGeom prst="rect">
              <a:avLst/>
            </a:prstGeom>
          </p:spPr>
        </p:pic>
        <p:pic>
          <p:nvPicPr>
            <p:cNvPr id="13" name="Picture 12" descr="Slide1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6371" y="1016610"/>
              <a:ext cx="1612713" cy="120953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2880" y="1338647"/>
              <a:ext cx="1075326" cy="51316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 Narrow" panose="020B0606020202030204" pitchFamily="34" charset="0"/>
                  <a:ea typeface="ＭＳ Ｐゴシック" charset="-128"/>
                  <a:cs typeface="Arial" panose="020B0604020202020204" pitchFamily="34" charset="0"/>
                </a:rPr>
                <a:t>Ecosystem Structure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881" y="3341463"/>
              <a:ext cx="1013209" cy="307898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 Narrow" panose="020B0606020202030204" pitchFamily="34" charset="0"/>
                  <a:ea typeface="ＭＳ Ｐゴシック" charset="-128"/>
                  <a:cs typeface="Arial" panose="020B0604020202020204" pitchFamily="34" charset="0"/>
                </a:rPr>
                <a:t>Cryosphere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881" y="5370556"/>
              <a:ext cx="972463" cy="307898"/>
            </a:xfrm>
            <a:prstGeom prst="rect">
              <a:avLst/>
            </a:prstGeom>
            <a:solidFill>
              <a:srgbClr val="FBB48D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 Narrow" panose="020B0606020202030204" pitchFamily="34" charset="0"/>
                  <a:ea typeface="ＭＳ Ｐゴシック" charset="-128"/>
                  <a:cs typeface="Arial" panose="020B0604020202020204" pitchFamily="34" charset="0"/>
                </a:rPr>
                <a:t>Solid Earth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65"/>
            <a:ext cx="825500" cy="6858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7A25626-C911-0B44-B0E4-5E167A4DBBE4}"/>
              </a:ext>
            </a:extLst>
          </p:cNvPr>
          <p:cNvGrpSpPr/>
          <p:nvPr/>
        </p:nvGrpSpPr>
        <p:grpSpPr>
          <a:xfrm>
            <a:off x="4373474" y="3854543"/>
            <a:ext cx="4397748" cy="3585325"/>
            <a:chOff x="-900608" y="2920775"/>
            <a:chExt cx="5282666" cy="430676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90919FF9-6863-9F4A-B96F-4F22094D6A0A}"/>
                </a:ext>
              </a:extLst>
            </p:cNvPr>
            <p:cNvGrpSpPr/>
            <p:nvPr/>
          </p:nvGrpSpPr>
          <p:grpSpPr>
            <a:xfrm>
              <a:off x="-900608" y="2920775"/>
              <a:ext cx="5282666" cy="4306766"/>
              <a:chOff x="610514" y="766949"/>
              <a:chExt cx="5613546" cy="4595107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B0D51000-88A5-9F4A-B140-5EC19A90D47D}"/>
                  </a:ext>
                </a:extLst>
              </p:cNvPr>
              <p:cNvSpPr txBox="1"/>
              <p:nvPr/>
            </p:nvSpPr>
            <p:spPr>
              <a:xfrm rot="16200000">
                <a:off x="1622614" y="2645058"/>
                <a:ext cx="1371368" cy="423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56" dirty="0">
                    <a:solidFill>
                      <a:schemeClr val="bg1"/>
                    </a:solidFill>
                  </a:rPr>
                  <a:t>747 km</a:t>
                </a:r>
              </a:p>
            </p:txBody>
          </p:sp>
          <p:sp>
            <p:nvSpPr>
              <p:cNvPr id="25" name="Arc 24">
                <a:extLst>
                  <a:ext uri="{FF2B5EF4-FFF2-40B4-BE49-F238E27FC236}">
                    <a16:creationId xmlns:a16="http://schemas.microsoft.com/office/drawing/2014/main" xmlns="" id="{CE3DED95-2F5A-2D46-848A-1D091C7D7DB7}"/>
                  </a:ext>
                </a:extLst>
              </p:cNvPr>
              <p:cNvSpPr/>
              <p:nvPr/>
            </p:nvSpPr>
            <p:spPr bwMode="auto">
              <a:xfrm>
                <a:off x="624486" y="3832688"/>
                <a:ext cx="4806676" cy="1529368"/>
              </a:xfrm>
              <a:prstGeom prst="arc">
                <a:avLst>
                  <a:gd name="adj1" fmla="val 18993286"/>
                  <a:gd name="adj2" fmla="val 20705894"/>
                </a:avLst>
              </a:prstGeom>
              <a:ln>
                <a:solidFill>
                  <a:srgbClr val="660066"/>
                </a:solidFill>
                <a:headEnd type="oval" w="med" len="med"/>
                <a:tailEnd type="oval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1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15743984-8C36-7D44-A592-CDB9A30EA2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1505" y="3732201"/>
                <a:ext cx="1211510" cy="7320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556" b="1" dirty="0">
                    <a:solidFill>
                      <a:srgbClr val="00B050"/>
                    </a:solidFill>
                    <a:latin typeface="Calibri"/>
                    <a:cs typeface="Calibri"/>
                  </a:rPr>
                  <a:t>Earth surface</a:t>
                </a:r>
              </a:p>
            </p:txBody>
          </p:sp>
          <p:sp>
            <p:nvSpPr>
              <p:cNvPr id="27" name="Title 4">
                <a:extLst>
                  <a:ext uri="{FF2B5EF4-FFF2-40B4-BE49-F238E27FC236}">
                    <a16:creationId xmlns:a16="http://schemas.microsoft.com/office/drawing/2014/main" xmlns="" id="{BBB3EB0A-F6F2-5E40-AE8E-2E347F13EC3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082104" y="1088326"/>
                <a:ext cx="3141956" cy="462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778" b="1" i="1" u="sng" kern="0" dirty="0">
                    <a:solidFill>
                      <a:schemeClr val="accent6">
                        <a:lumMod val="75000"/>
                      </a:schemeClr>
                    </a:solidFill>
                    <a:latin typeface="Calibri"/>
                    <a:ea typeface="+mj-ea"/>
                    <a:cs typeface="Calibri"/>
                  </a:rPr>
                  <a:t>Observation Geometry</a:t>
                </a:r>
              </a:p>
            </p:txBody>
          </p:sp>
          <p:sp>
            <p:nvSpPr>
              <p:cNvPr id="28" name="TextBox 26">
                <a:extLst>
                  <a:ext uri="{FF2B5EF4-FFF2-40B4-BE49-F238E27FC236}">
                    <a16:creationId xmlns:a16="http://schemas.microsoft.com/office/drawing/2014/main" xmlns="" id="{6A5C904F-4C89-9A42-B1E1-FFAB3FFC33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706314">
                <a:off x="3830122" y="3939944"/>
                <a:ext cx="1034885" cy="381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333" b="1" dirty="0">
                    <a:solidFill>
                      <a:srgbClr val="660066"/>
                    </a:solidFill>
                    <a:latin typeface="Calibri"/>
                    <a:cs typeface="Calibri"/>
                  </a:rPr>
                  <a:t>&gt;240 km</a:t>
                </a: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xmlns="" id="{77E392E3-94F9-F24F-898D-55B62419C2E8}"/>
                  </a:ext>
                </a:extLst>
              </p:cNvPr>
              <p:cNvCxnSpPr/>
              <p:nvPr/>
            </p:nvCxnSpPr>
            <p:spPr>
              <a:xfrm>
                <a:off x="2561169" y="1211140"/>
                <a:ext cx="2368068" cy="2824423"/>
              </a:xfrm>
              <a:prstGeom prst="straightConnector1">
                <a:avLst/>
              </a:prstGeom>
              <a:ln w="12700" cmpd="sng">
                <a:solidFill>
                  <a:srgbClr val="660066"/>
                </a:solidFill>
                <a:headEnd type="none" w="lg" len="lg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xmlns="" id="{80B5E131-F52B-6B46-8F1C-1BB54248B809}"/>
                  </a:ext>
                </a:extLst>
              </p:cNvPr>
              <p:cNvCxnSpPr/>
              <p:nvPr/>
            </p:nvCxnSpPr>
            <p:spPr>
              <a:xfrm>
                <a:off x="2561169" y="1211140"/>
                <a:ext cx="1166497" cy="2553021"/>
              </a:xfrm>
              <a:prstGeom prst="straightConnector1">
                <a:avLst/>
              </a:prstGeom>
              <a:ln w="12700" cmpd="sng">
                <a:solidFill>
                  <a:srgbClr val="660066"/>
                </a:solidFill>
                <a:headEnd type="none" w="lg" len="lg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xmlns="" id="{39AEFF4A-74BA-0241-9A39-353C6F0B715B}"/>
                  </a:ext>
                </a:extLst>
              </p:cNvPr>
              <p:cNvCxnSpPr/>
              <p:nvPr/>
            </p:nvCxnSpPr>
            <p:spPr>
              <a:xfrm>
                <a:off x="2530041" y="1357141"/>
                <a:ext cx="8766" cy="2341874"/>
              </a:xfrm>
              <a:prstGeom prst="straightConnector1">
                <a:avLst/>
              </a:prstGeom>
              <a:ln w="12700" cmpd="sng">
                <a:solidFill>
                  <a:schemeClr val="accent2">
                    <a:lumMod val="60000"/>
                    <a:lumOff val="40000"/>
                  </a:schemeClr>
                </a:solidFill>
                <a:headEnd type="stealth" w="lg" len="lg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Arc 32">
                <a:extLst>
                  <a:ext uri="{FF2B5EF4-FFF2-40B4-BE49-F238E27FC236}">
                    <a16:creationId xmlns:a16="http://schemas.microsoft.com/office/drawing/2014/main" xmlns="" id="{6746FB7C-DDF0-FC42-8858-77045DB74D77}"/>
                  </a:ext>
                </a:extLst>
              </p:cNvPr>
              <p:cNvSpPr/>
              <p:nvPr/>
            </p:nvSpPr>
            <p:spPr bwMode="auto">
              <a:xfrm>
                <a:off x="610514" y="3733852"/>
                <a:ext cx="4806676" cy="1529368"/>
              </a:xfrm>
              <a:prstGeom prst="arc">
                <a:avLst>
                  <a:gd name="adj1" fmla="val 13987306"/>
                  <a:gd name="adj2" fmla="val 21203764"/>
                </a:avLst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11" dirty="0"/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xmlns="" id="{BAFC8B2C-3600-824E-A5AF-A40B202E70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 rot="20570767">
                <a:off x="1872154" y="766949"/>
                <a:ext cx="1315771" cy="1157590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60517A1-DF1D-1D48-AB35-FC5DD37CA1CF}"/>
                </a:ext>
              </a:extLst>
            </p:cNvPr>
            <p:cNvSpPr txBox="1"/>
            <p:nvPr/>
          </p:nvSpPr>
          <p:spPr>
            <a:xfrm>
              <a:off x="1794045" y="5029199"/>
              <a:ext cx="603086" cy="406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33</a:t>
              </a:r>
              <a:r>
                <a:rPr lang="en-US" sz="1600" baseline="30000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583EA30-BAD5-4344-9BF3-B9820E526727}"/>
                </a:ext>
              </a:extLst>
            </p:cNvPr>
            <p:cNvSpPr txBox="1"/>
            <p:nvPr/>
          </p:nvSpPr>
          <p:spPr>
            <a:xfrm>
              <a:off x="2937043" y="5334001"/>
              <a:ext cx="603086" cy="406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47</a:t>
              </a:r>
              <a:r>
                <a:rPr lang="en-US" sz="1600" baseline="30000" dirty="0">
                  <a:solidFill>
                    <a:schemeClr val="bg1"/>
                  </a:solidFill>
                </a:rPr>
                <a:t>o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8CF04058-6A15-CF41-840B-E9E8A71128A3}"/>
                </a:ext>
              </a:extLst>
            </p:cNvPr>
            <p:cNvCxnSpPr/>
            <p:nvPr/>
          </p:nvCxnSpPr>
          <p:spPr>
            <a:xfrm flipV="1">
              <a:off x="2032000" y="5364884"/>
              <a:ext cx="25400" cy="3532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95980F59-21B6-C842-8D23-06324DB3CFF2}"/>
                </a:ext>
              </a:extLst>
            </p:cNvPr>
            <p:cNvCxnSpPr/>
            <p:nvPr/>
          </p:nvCxnSpPr>
          <p:spPr>
            <a:xfrm flipV="1">
              <a:off x="3155950" y="5661025"/>
              <a:ext cx="127000" cy="31115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04CB7019-A8F4-A44F-9B63-5E14A8EE9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11368" r="11368"/>
          <a:stretch>
            <a:fillRect/>
          </a:stretch>
        </p:blipFill>
        <p:spPr bwMode="auto">
          <a:xfrm>
            <a:off x="3336805" y="4896855"/>
            <a:ext cx="1547764" cy="141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26FDDD03-C7A8-6C4D-AC77-BF68FA133B94}"/>
              </a:ext>
            </a:extLst>
          </p:cNvPr>
          <p:cNvSpPr/>
          <p:nvPr/>
        </p:nvSpPr>
        <p:spPr>
          <a:xfrm>
            <a:off x="3432813" y="6421413"/>
            <a:ext cx="1355748" cy="376185"/>
          </a:xfrm>
          <a:prstGeom prst="rect">
            <a:avLst/>
          </a:prstGeom>
        </p:spPr>
        <p:txBody>
          <a:bodyPr wrap="none" lIns="101596" tIns="50796" rIns="101596" bIns="50796">
            <a:spAutoFit/>
          </a:bodyPr>
          <a:lstStyle/>
          <a:p>
            <a:r>
              <a:rPr lang="en-US" sz="1778" dirty="0"/>
              <a:t>6 AM / 6 PM</a:t>
            </a:r>
          </a:p>
        </p:txBody>
      </p:sp>
    </p:spTree>
    <p:extLst>
      <p:ext uri="{BB962C8B-B14F-4D97-AF65-F5344CB8AC3E}">
        <p14:creationId xmlns:p14="http://schemas.microsoft.com/office/powerpoint/2010/main" val="1853071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17" y="-277173"/>
            <a:ext cx="8534400" cy="150706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NISAR BIOMASS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233" y="1358652"/>
            <a:ext cx="5018756" cy="470963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/>
              </a:rPr>
              <a:t>Measure aboveground woody vegetation biomass </a:t>
            </a:r>
            <a:r>
              <a:rPr lang="en-US" sz="2800" dirty="0">
                <a:solidFill>
                  <a:srgbClr val="FFC000"/>
                </a:solidFill>
                <a:latin typeface="Calibri"/>
              </a:rPr>
              <a:t>annually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 at the </a:t>
            </a:r>
            <a:r>
              <a:rPr lang="en-US" sz="2800" dirty="0">
                <a:solidFill>
                  <a:srgbClr val="FFC000"/>
                </a:solidFill>
                <a:latin typeface="Calibri"/>
              </a:rPr>
              <a:t>hectare scale 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(1 ha) to an RMS accuracy of </a:t>
            </a:r>
            <a:r>
              <a:rPr lang="en-US" sz="2800" dirty="0">
                <a:solidFill>
                  <a:srgbClr val="FFC000"/>
                </a:solidFill>
                <a:latin typeface="Calibri"/>
              </a:rPr>
              <a:t>20 Mg/ha 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for </a:t>
            </a:r>
            <a:r>
              <a:rPr lang="en-US" sz="2800" dirty="0">
                <a:solidFill>
                  <a:srgbClr val="FFC000"/>
                </a:solidFill>
                <a:latin typeface="Calibri"/>
              </a:rPr>
              <a:t>80% of areas of biomass less than 100 Mg/ha. </a:t>
            </a:r>
          </a:p>
          <a:p>
            <a:r>
              <a:rPr lang="en-US" sz="2800" dirty="0">
                <a:solidFill>
                  <a:srgbClr val="000000"/>
                </a:solidFill>
                <a:latin typeface="Calibri"/>
              </a:rPr>
              <a:t>This requirement must be </a:t>
            </a:r>
            <a:r>
              <a:rPr lang="en-US" sz="2800" dirty="0">
                <a:solidFill>
                  <a:srgbClr val="FFC000"/>
                </a:solidFill>
                <a:latin typeface="Calibri"/>
              </a:rPr>
              <a:t>validated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 after launch.   </a:t>
            </a:r>
          </a:p>
          <a:p>
            <a:r>
              <a:rPr lang="en-US" sz="2800" dirty="0">
                <a:solidFill>
                  <a:srgbClr val="000000"/>
                </a:solidFill>
                <a:latin typeface="Calibri"/>
              </a:rPr>
              <a:t>This is a NASA requirement on the L-band SAR. 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939A90-84A5-2A41-BFF6-A68301D85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118" y="811530"/>
            <a:ext cx="710004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77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17" y="-277173"/>
            <a:ext cx="8534400" cy="150706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NISAR Inundation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233" y="1358652"/>
            <a:ext cx="5018756" cy="361526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/>
              </a:rPr>
              <a:t>Map inundation extent within inland and coastal wetlands areas at a resolution of </a:t>
            </a:r>
            <a:r>
              <a:rPr lang="en-US" sz="2800" dirty="0">
                <a:solidFill>
                  <a:srgbClr val="FFC000"/>
                </a:solidFill>
                <a:latin typeface="Calibri"/>
              </a:rPr>
              <a:t>1 hectare every 12 days 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with a classification accuracy of </a:t>
            </a:r>
            <a:r>
              <a:rPr lang="en-US" sz="2800" dirty="0">
                <a:solidFill>
                  <a:srgbClr val="FFC000"/>
                </a:solidFill>
                <a:latin typeface="Calibri"/>
              </a:rPr>
              <a:t>80%.</a:t>
            </a:r>
          </a:p>
          <a:p>
            <a:r>
              <a:rPr lang="en-US" sz="2800" dirty="0">
                <a:solidFill>
                  <a:srgbClr val="000000"/>
                </a:solidFill>
                <a:latin typeface="Calibri"/>
              </a:rPr>
              <a:t>This requirement must be </a:t>
            </a:r>
            <a:r>
              <a:rPr lang="en-US" sz="2800" dirty="0">
                <a:solidFill>
                  <a:srgbClr val="FFC000"/>
                </a:solidFill>
                <a:latin typeface="Calibri"/>
              </a:rPr>
              <a:t>validated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 after launch.   </a:t>
            </a:r>
          </a:p>
          <a:p>
            <a:r>
              <a:rPr lang="en-US" sz="2800" dirty="0">
                <a:solidFill>
                  <a:srgbClr val="000000"/>
                </a:solidFill>
                <a:latin typeface="Calibri"/>
              </a:rPr>
              <a:t>This is a NASA requirement on the L-band SAR. 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599A1E2-C19F-D84F-BC51-92CE57311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989" y="1025515"/>
            <a:ext cx="6862011" cy="5057291"/>
          </a:xfrm>
          <a:prstGeom prst="rect">
            <a:avLst/>
          </a:prstGeom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3655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17" y="-20011"/>
            <a:ext cx="8534400" cy="124990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NISAR forest disturbance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233" y="1358652"/>
            <a:ext cx="5018756" cy="3615267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/>
              </a:rPr>
              <a:t>Measure global areas of vegetation disturbance at 1 </a:t>
            </a:r>
            <a:r>
              <a:rPr lang="en-US" sz="2800" dirty="0">
                <a:solidFill>
                  <a:srgbClr val="FFC000"/>
                </a:solidFill>
                <a:latin typeface="Calibri"/>
              </a:rPr>
              <a:t>hectare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 resolution </a:t>
            </a:r>
            <a:r>
              <a:rPr lang="en-US" sz="2800" dirty="0">
                <a:solidFill>
                  <a:srgbClr val="FFC000"/>
                </a:solidFill>
                <a:latin typeface="Calibri"/>
              </a:rPr>
              <a:t>annually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 for areas </a:t>
            </a:r>
            <a:r>
              <a:rPr lang="en-US" sz="2800" dirty="0">
                <a:solidFill>
                  <a:srgbClr val="FFC000"/>
                </a:solidFill>
                <a:latin typeface="Calibri"/>
              </a:rPr>
              <a:t>losing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dirty="0">
                <a:solidFill>
                  <a:srgbClr val="FFC000"/>
                </a:solidFill>
                <a:latin typeface="Calibri"/>
              </a:rPr>
              <a:t>at least 50% canopy cover 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with a classification accuracy of </a:t>
            </a:r>
            <a:r>
              <a:rPr lang="en-US" sz="2800" dirty="0">
                <a:solidFill>
                  <a:srgbClr val="FFC000"/>
                </a:solidFill>
                <a:latin typeface="Calibri"/>
              </a:rPr>
              <a:t>80%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. </a:t>
            </a:r>
          </a:p>
          <a:p>
            <a:r>
              <a:rPr lang="en-US" sz="2800" dirty="0">
                <a:solidFill>
                  <a:srgbClr val="000000"/>
                </a:solidFill>
                <a:latin typeface="Calibri"/>
              </a:rPr>
              <a:t>This requirement must be </a:t>
            </a:r>
            <a:r>
              <a:rPr lang="en-US" sz="2800" dirty="0">
                <a:solidFill>
                  <a:srgbClr val="FFC000"/>
                </a:solidFill>
                <a:latin typeface="Calibri"/>
              </a:rPr>
              <a:t>validated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 after launch.   </a:t>
            </a:r>
          </a:p>
          <a:p>
            <a:r>
              <a:rPr lang="en-US" sz="2800" dirty="0">
                <a:solidFill>
                  <a:srgbClr val="000000"/>
                </a:solidFill>
                <a:latin typeface="Calibri"/>
              </a:rPr>
              <a:t>This is a NASA requirement on the L-band SAR. 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26FC248-C81C-D54B-8BC8-FB37747FB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65" y="955574"/>
            <a:ext cx="6915935" cy="509487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3296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17" y="0"/>
            <a:ext cx="8534400" cy="122989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NISAR Agriculture crop area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233" y="1358652"/>
            <a:ext cx="5018756" cy="3615267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/>
              </a:rPr>
              <a:t>Measure crop area at 1 </a:t>
            </a:r>
            <a:r>
              <a:rPr lang="en-US" sz="2800" dirty="0">
                <a:solidFill>
                  <a:srgbClr val="FFC000"/>
                </a:solidFill>
                <a:latin typeface="Calibri"/>
              </a:rPr>
              <a:t>hectare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 resolution </a:t>
            </a:r>
            <a:r>
              <a:rPr lang="en-US" sz="2800" dirty="0">
                <a:solidFill>
                  <a:srgbClr val="FFC000"/>
                </a:solidFill>
                <a:latin typeface="Calibri"/>
              </a:rPr>
              <a:t>every 3 months 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with a classification accuracy of </a:t>
            </a:r>
            <a:r>
              <a:rPr lang="en-US" sz="2800" dirty="0">
                <a:solidFill>
                  <a:srgbClr val="FFC000"/>
                </a:solidFill>
                <a:latin typeface="Calibri"/>
              </a:rPr>
              <a:t>80%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r>
              <a:rPr lang="en-US" sz="2800" dirty="0">
                <a:solidFill>
                  <a:srgbClr val="000000"/>
                </a:solidFill>
                <a:latin typeface="Calibri"/>
              </a:rPr>
              <a:t>This requirement must be </a:t>
            </a:r>
            <a:r>
              <a:rPr lang="en-US" sz="2800" dirty="0">
                <a:solidFill>
                  <a:srgbClr val="FFC000"/>
                </a:solidFill>
                <a:latin typeface="Calibri"/>
              </a:rPr>
              <a:t>validated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 after launch.   </a:t>
            </a:r>
          </a:p>
          <a:p>
            <a:r>
              <a:rPr lang="en-US" sz="2800" dirty="0">
                <a:solidFill>
                  <a:srgbClr val="000000"/>
                </a:solidFill>
                <a:latin typeface="Calibri"/>
              </a:rPr>
              <a:t>This is a NASA requirement on the L-band SAR. 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BB46DB9-D330-674E-82F3-FCEC91F84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74"/>
          <a:stretch/>
        </p:blipFill>
        <p:spPr>
          <a:xfrm>
            <a:off x="5329989" y="998220"/>
            <a:ext cx="6862011" cy="51258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545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4212" y="795648"/>
            <a:ext cx="10122333" cy="4445218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NISAR will collect an extensive time series of L-band dual-pol data</a:t>
            </a:r>
            <a:endParaRPr lang="en-US" sz="2400" b="1" dirty="0">
              <a:solidFill>
                <a:srgbClr val="FFC000"/>
              </a:solidFill>
            </a:endParaRPr>
          </a:p>
          <a:p>
            <a:pPr lvl="1"/>
            <a:r>
              <a:rPr lang="en-US" sz="2000" b="1" dirty="0">
                <a:solidFill>
                  <a:srgbClr val="FFC000"/>
                </a:solidFill>
              </a:rPr>
              <a:t>Twice every 12 days </a:t>
            </a:r>
            <a:r>
              <a:rPr lang="en-US" sz="2000" dirty="0"/>
              <a:t>(ascending and descending)</a:t>
            </a:r>
          </a:p>
          <a:p>
            <a:pPr lvl="1"/>
            <a:r>
              <a:rPr lang="en-US" sz="2000" b="1" dirty="0">
                <a:solidFill>
                  <a:srgbClr val="FFC000"/>
                </a:solidFill>
              </a:rPr>
              <a:t>Global</a:t>
            </a:r>
          </a:p>
          <a:p>
            <a:pPr lvl="1"/>
            <a:r>
              <a:rPr lang="en-US" sz="2000" b="1" dirty="0">
                <a:solidFill>
                  <a:srgbClr val="FFC000"/>
                </a:solidFill>
              </a:rPr>
              <a:t>High resolution (12 m x 8 m) or better</a:t>
            </a:r>
          </a:p>
          <a:p>
            <a:r>
              <a:rPr lang="en-US" sz="2400" dirty="0"/>
              <a:t>NISAR is a </a:t>
            </a:r>
            <a:r>
              <a:rPr lang="en-US" sz="2400" b="1" dirty="0">
                <a:solidFill>
                  <a:srgbClr val="FFC000"/>
                </a:solidFill>
              </a:rPr>
              <a:t>critical component of a three-pronged approach to measure global biomass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(with ESA BIOMASS AND NASA GEDI Missions). 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Forest disturbance, even in heavily cloudy areas, will be detectable through the extensive and complete time series.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NISAR  will observe seasonal inundation and crop area dynamics globally, also dependent on the extensive and compete time series.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5"/>
            <a:ext cx="8255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4039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5963</TotalTime>
  <Words>544</Words>
  <Application>Microsoft Macintosh PowerPoint</Application>
  <PresentationFormat>Custom</PresentationFormat>
  <Paragraphs>61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Slice</vt:lpstr>
      <vt:lpstr>NISAR Update</vt:lpstr>
      <vt:lpstr>NASA-ISRO SAR : NISAR</vt:lpstr>
      <vt:lpstr>Key Scientific Objectives </vt:lpstr>
      <vt:lpstr>NISAR BIOMASS requirement</vt:lpstr>
      <vt:lpstr>NISAR Inundation requirement</vt:lpstr>
      <vt:lpstr>NISAR forest disturbance requirement</vt:lpstr>
      <vt:lpstr>NISAR Agriculture crop area requirement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inundation dynamics with the NASA-ISRO Synthetic Aperture Radar (NISAR) </dc:title>
  <dc:creator>Bruce Chapman</dc:creator>
  <cp:lastModifiedBy>Ake Rosenqvist</cp:lastModifiedBy>
  <cp:revision>148</cp:revision>
  <cp:lastPrinted>2017-05-02T00:01:03Z</cp:lastPrinted>
  <dcterms:created xsi:type="dcterms:W3CDTF">2017-04-19T23:10:26Z</dcterms:created>
  <dcterms:modified xsi:type="dcterms:W3CDTF">2018-03-15T18:39:14Z</dcterms:modified>
</cp:coreProperties>
</file>