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425" r:id="rId3"/>
    <p:sldId id="450" r:id="rId4"/>
    <p:sldId id="452" r:id="rId5"/>
    <p:sldId id="451" r:id="rId6"/>
    <p:sldId id="461" r:id="rId7"/>
    <p:sldId id="464" r:id="rId8"/>
    <p:sldId id="465" r:id="rId9"/>
    <p:sldId id="460" r:id="rId10"/>
    <p:sldId id="462" r:id="rId11"/>
    <p:sldId id="441" r:id="rId12"/>
    <p:sldId id="463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49" r:id="rId21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1"/>
    <p:restoredTop sz="85942" autoAdjust="0"/>
  </p:normalViewPr>
  <p:slideViewPr>
    <p:cSldViewPr snapToGrid="0" snapToObjects="1">
      <p:cViewPr>
        <p:scale>
          <a:sx n="100" d="100"/>
          <a:sy n="100" d="100"/>
        </p:scale>
        <p:origin x="-7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2T13:49:21.389" idx="2">
    <p:pos x="3052" y="1926"/>
    <p:text>ALERT or EARLY WARNING - consitency!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15/03/18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15/03/18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52850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81109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74386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06337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94515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6636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99376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340449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4968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26280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633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059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059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059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08942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50855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1101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SDCG-6</a:t>
            </a:r>
          </a:p>
          <a:p>
            <a:pPr>
              <a:defRPr/>
            </a:pPr>
            <a:r>
              <a:rPr lang="en-US" dirty="0" smtClean="0"/>
              <a:t>Oslo, Norway</a:t>
            </a:r>
          </a:p>
          <a:p>
            <a:pPr>
              <a:defRPr/>
            </a:pPr>
            <a:r>
              <a:rPr lang="en-US" dirty="0" smtClean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Sydney</a:t>
            </a:r>
            <a:r>
              <a:rPr lang="en-US" sz="1000" b="1" dirty="0" smtClean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2015</a:t>
            </a:r>
            <a:endParaRPr lang="en-US" sz="1000" dirty="0" smtClean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SESSION 5 &amp; 8 (Thu/Fri):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CEOS strategy for GFOI Phase 2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SDCG-13: Bogota, 15-16 March, 2018</a:t>
            </a: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8" y="6011441"/>
            <a:ext cx="3591381" cy="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CEOS wants from GFOI ...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176642"/>
            <a:ext cx="8360547" cy="4525963"/>
          </a:xfrm>
        </p:spPr>
        <p:txBody>
          <a:bodyPr/>
          <a:lstStyle/>
          <a:p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Forest community interface and structured requirements </a:t>
            </a:r>
            <a:r>
              <a:rPr lang="mr-IN" sz="18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 how will GFOI meetings and country engagement reflect our goals?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Data Component Meetings foreseen as the instrument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CNA process and CB/MGD/R&amp;D links to be defined</a:t>
            </a:r>
          </a:p>
          <a:p>
            <a:pPr lvl="1"/>
            <a:endParaRPr lang="en-AU" sz="11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Channel for increased uptake and application of satellite EO</a:t>
            </a:r>
          </a:p>
          <a:p>
            <a:pPr lvl="1"/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Integration of EO into MRV systems </a:t>
            </a:r>
          </a:p>
          <a:p>
            <a:pPr lvl="1"/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Through new application e.g. GFOI 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ALERT</a:t>
            </a:r>
          </a:p>
          <a:p>
            <a:pPr lvl="1"/>
            <a:endParaRPr lang="en-AU" sz="11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Thematic counterpart to feedback on CEOS FDA directions</a:t>
            </a:r>
          </a:p>
          <a:p>
            <a:pPr lvl="1"/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Analysis Ready Data (ARD) </a:t>
            </a:r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 </a:t>
            </a:r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LSI-VC action</a:t>
            </a:r>
          </a:p>
          <a:p>
            <a:pPr lvl="1"/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CEOS Data Cube, Thematic Exploitation Platforms (TEPs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), </a:t>
            </a:r>
            <a:r>
              <a:rPr lang="en-AU" sz="16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SEPAL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AU" sz="1600" dirty="0" err="1" smtClean="0">
                <a:latin typeface="Calibri" charset="0"/>
                <a:ea typeface="ＭＳ Ｐゴシック" charset="0"/>
                <a:cs typeface="ＭＳ Ｐゴシック" charset="0"/>
              </a:rPr>
              <a:t>etc</a:t>
            </a:r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GFOI-Cube with MGD-compliant analytics; GFOI </a:t>
            </a:r>
            <a:r>
              <a:rPr lang="en-AU" sz="1600" dirty="0" err="1" smtClean="0">
                <a:latin typeface="Calibri" charset="0"/>
                <a:ea typeface="ＭＳ Ｐゴシック" charset="0"/>
                <a:cs typeface="ＭＳ Ｐゴシック" charset="0"/>
              </a:rPr>
              <a:t>DataCube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 community ?</a:t>
            </a:r>
          </a:p>
          <a:p>
            <a:pPr lvl="1"/>
            <a:endParaRPr lang="en-AU" sz="11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Framework for IFI connection</a:t>
            </a:r>
          </a:p>
          <a:p>
            <a:endParaRPr lang="en-AU" sz="11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Mechanism for forest-specific R&amp;D funding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6864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4"/>
            <a:ext cx="6832949" cy="78336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Space Data </a:t>
            </a:r>
            <a:r>
              <a:rPr lang="mr-IN" sz="3200" dirty="0" smtClean="0"/>
              <a:t>–</a:t>
            </a:r>
            <a:r>
              <a:rPr lang="en-US" sz="3200" dirty="0" smtClean="0"/>
              <a:t> where are we up to?</a:t>
            </a:r>
            <a:endParaRPr lang="pt-BR" sz="3200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780598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Global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coverage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accomplished - multiple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core data streams in operation and ensuring the necessary EO data supply for the next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decades. Needs maintenance to reflect mission status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/>
              <a:t>Emphasis turns to data uptake and application </a:t>
            </a:r>
            <a:r>
              <a:rPr lang="mr-IN" sz="2000" dirty="0"/>
              <a:t>–</a:t>
            </a:r>
            <a:r>
              <a:rPr lang="en-AU" sz="2000" dirty="0"/>
              <a:t> consistent with Phase 2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Pilot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activities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ongoing –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Data Cube for Colombia and now Vietnam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SDCG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EXEC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pursued inclusion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of Early Warning as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 GFOI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activity </a:t>
            </a:r>
            <a:r>
              <a:rPr lang="mr-IN" sz="2000" dirty="0" smtClean="0">
                <a:latin typeface="Calibri" charset="0"/>
                <a:ea typeface="ＭＳ Ｐゴシック" charset="0"/>
                <a:cs typeface="ＭＳ Ｐゴシック" charset="0"/>
              </a:rPr>
              <a:t>–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basis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for the long-promised cooperation with WRI/GFW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and strong EO role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Keen also to see GFOI framework for real R&amp;D funding &amp; coordination to address technical obstacles around use of EO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USGS exited from SDCG </a:t>
            </a:r>
            <a:r>
              <a:rPr lang="mr-IN" sz="20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impacted confidence? New UKSA Co-Chair.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SDCG SEC capacity much reduced, but thx JAXA, NASA, CSIRO, ESA for 2018 ops.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CEOS Plenary/SEC action on Co-Chairs to review resourcing options (and M.O.)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Ongoing rationalisation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of GFOI in CEOS structure: LSI-VC, GEOGLAM, SDCG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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AU" sz="2000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nd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trial meeting in Sep 2018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SDCG 3-Year Work Plan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176642"/>
            <a:ext cx="8613685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The substance to inspire and direct continued participation of CEOS agencies</a:t>
            </a:r>
          </a:p>
          <a:p>
            <a:endParaRPr lang="en-AU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Substance necessary to help answer Plenary questions on resourcing and sustaining SDCG</a:t>
            </a:r>
          </a:p>
          <a:p>
            <a:endParaRPr lang="en-AU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SDCG SEC drafted 3-year outcomes for discussion this week</a:t>
            </a:r>
          </a:p>
          <a:p>
            <a:endParaRPr lang="en-AU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For new readers, 3 element data strategy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global baseline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country specific services (data, tools </a:t>
            </a:r>
            <a:r>
              <a:rPr lang="mr-IN" sz="18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 essence of Phase 2)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R&amp;D support</a:t>
            </a:r>
          </a:p>
          <a:p>
            <a:pPr marL="800100" lvl="1" indent="-342900">
              <a:buFont typeface="+mj-lt"/>
              <a:buAutoNum type="arabicPeriod"/>
            </a:pPr>
            <a:endParaRPr lang="en-AU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Following slides summarise early draft outcomes per element</a:t>
            </a:r>
          </a:p>
        </p:txBody>
      </p:sp>
    </p:spTree>
    <p:extLst>
      <p:ext uri="{BB962C8B-B14F-4D97-AF65-F5344CB8AC3E}">
        <p14:creationId xmlns:p14="http://schemas.microsoft.com/office/powerpoint/2010/main" val="76080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WP: Element 1</a:t>
            </a:r>
            <a:r>
              <a:rPr lang="en-US" sz="3200" dirty="0"/>
              <a:t> </a:t>
            </a:r>
            <a:r>
              <a:rPr lang="en-US" sz="3200" dirty="0" smtClean="0"/>
              <a:t>- Global Baseline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176642"/>
            <a:ext cx="8613685" cy="452596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AU" sz="2000" b="1" dirty="0" smtClean="0"/>
              <a:t>Multiple </a:t>
            </a:r>
            <a:r>
              <a:rPr lang="en-AU" sz="2000" b="1" dirty="0"/>
              <a:t>annual global coverages from 2017 </a:t>
            </a:r>
            <a:r>
              <a:rPr lang="en-AU" sz="2000" b="1" dirty="0" smtClean="0"/>
              <a:t>onwards of </a:t>
            </a:r>
            <a:r>
              <a:rPr lang="en-AU" sz="2000" b="1" dirty="0"/>
              <a:t>the world’s forested areas</a:t>
            </a:r>
            <a:r>
              <a:rPr lang="en-AU" sz="2000" dirty="0"/>
              <a:t> with provision for coverage for the foreseeable future by inclusion of GFOI requirements in the basic observation scenarios of the core data streams</a:t>
            </a:r>
            <a:r>
              <a:rPr lang="en-AU" sz="20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AU" sz="2000" b="1" dirty="0"/>
              <a:t>Efficient and effective global flows of data</a:t>
            </a:r>
            <a:r>
              <a:rPr lang="en-AU" sz="2000" dirty="0"/>
              <a:t> to accommodate in-country development of </a:t>
            </a:r>
            <a:r>
              <a:rPr lang="en-AU" sz="2000" dirty="0" smtClean="0"/>
              <a:t>GFOI-recommended </a:t>
            </a:r>
            <a:r>
              <a:rPr lang="en-AU" sz="2000" dirty="0"/>
              <a:t>Forest Map products</a:t>
            </a:r>
            <a:r>
              <a:rPr lang="en-AU" sz="20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AU" sz="2000" b="1" dirty="0"/>
              <a:t>Commitment of core data stream providers to include GFOI requirements in the definition of consistent information products</a:t>
            </a:r>
            <a:r>
              <a:rPr lang="en-AU" sz="2000" dirty="0"/>
              <a:t> including ‘Analysis Ready’ products.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9525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WP: Element 2</a:t>
            </a:r>
            <a:r>
              <a:rPr lang="en-US" sz="3200" dirty="0"/>
              <a:t> </a:t>
            </a:r>
            <a:r>
              <a:rPr lang="en-US" sz="3200" dirty="0" smtClean="0"/>
              <a:t>– Space </a:t>
            </a:r>
            <a:r>
              <a:rPr lang="en-US" sz="3200" dirty="0"/>
              <a:t>D</a:t>
            </a:r>
            <a:r>
              <a:rPr lang="en-US" sz="3200" dirty="0" smtClean="0"/>
              <a:t>ata </a:t>
            </a:r>
            <a:r>
              <a:rPr lang="en-US" sz="3200" dirty="0"/>
              <a:t>S</a:t>
            </a:r>
            <a:r>
              <a:rPr lang="en-US" sz="3200" dirty="0" smtClean="0"/>
              <a:t>ervices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138542"/>
            <a:ext cx="8780598" cy="45259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AU" sz="2000" b="1" dirty="0" smtClean="0"/>
              <a:t>Ensured </a:t>
            </a:r>
            <a:r>
              <a:rPr lang="en-AU" sz="2000" b="1" dirty="0"/>
              <a:t>on-going coverage</a:t>
            </a:r>
            <a:r>
              <a:rPr lang="en-AU" sz="2000" dirty="0"/>
              <a:t> customised for all of the priority countries, and the development of semi-automated tools for the generation of national core data stream archive characterisation, as required.</a:t>
            </a:r>
            <a:endParaRPr lang="en-GB" sz="2000" dirty="0"/>
          </a:p>
          <a:p>
            <a:pPr lvl="0">
              <a:buFont typeface="+mj-lt"/>
              <a:buAutoNum type="arabicPeriod"/>
            </a:pPr>
            <a:r>
              <a:rPr lang="en-AU" sz="2000" b="1" dirty="0"/>
              <a:t>Progress pilots investigating fundamental issues around the provision of cloud </a:t>
            </a:r>
            <a:r>
              <a:rPr lang="en-AU" sz="2000" b="1" dirty="0" smtClean="0"/>
              <a:t>computing</a:t>
            </a:r>
            <a:r>
              <a:rPr lang="en-AU" sz="2000" b="1" dirty="0"/>
              <a:t>-</a:t>
            </a:r>
            <a:r>
              <a:rPr lang="en-AU" sz="2000" b="1" dirty="0" smtClean="0"/>
              <a:t>based </a:t>
            </a:r>
            <a:r>
              <a:rPr lang="en-AU" sz="2000" b="1" dirty="0"/>
              <a:t>storage, processing </a:t>
            </a:r>
            <a:r>
              <a:rPr lang="en-AU" sz="2000" dirty="0"/>
              <a:t>and presentation of GFOI products as the basis for national MRV consistent with the Methods and Guidance. </a:t>
            </a:r>
            <a:endParaRPr lang="en-GB" sz="2000" dirty="0"/>
          </a:p>
          <a:p>
            <a:pPr lvl="0">
              <a:buFont typeface="+mj-lt"/>
              <a:buAutoNum type="arabicPeriod"/>
            </a:pPr>
            <a:r>
              <a:rPr lang="en-AU" sz="2000" b="1" dirty="0"/>
              <a:t>Establish and grow a community of GFOI countries engaged in CEOS pilots for technical exchange of information on use of MGD-compliant Data Cubes, algorithms </a:t>
            </a:r>
            <a:r>
              <a:rPr lang="en-AU" sz="2000" b="1" dirty="0" err="1"/>
              <a:t>etc</a:t>
            </a:r>
            <a:r>
              <a:rPr lang="en-AU" sz="2000" b="1" dirty="0"/>
              <a:t> – </a:t>
            </a:r>
            <a:r>
              <a:rPr lang="en-AU" sz="2000" dirty="0"/>
              <a:t>including Colombia, Switzerland, Vietnam, Honduras/Taiwan and others. </a:t>
            </a:r>
            <a:endParaRPr lang="en-GB" sz="2000" dirty="0"/>
          </a:p>
          <a:p>
            <a:pPr lvl="0">
              <a:buFont typeface="+mj-lt"/>
              <a:buAutoNum type="arabicPeriod"/>
            </a:pPr>
            <a:r>
              <a:rPr lang="en-AU" sz="2000" b="1" dirty="0"/>
              <a:t>Establish and grow a community of GFOI countries to provide feedback on the utility for the forest monitoring community of CEOS Analysis Ready Data </a:t>
            </a:r>
            <a:r>
              <a:rPr lang="en-AU" sz="2000" dirty="0"/>
              <a:t>and advocate for the necessary adaptation and supply of data to meet GFOI needs. Establish a programme of application pilots and feedback with volunteer countries and reporting bodies.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9792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WP: Element 2</a:t>
            </a:r>
            <a:r>
              <a:rPr lang="en-US" sz="3200" dirty="0"/>
              <a:t> </a:t>
            </a:r>
            <a:r>
              <a:rPr lang="en-US" sz="3200" dirty="0" smtClean="0"/>
              <a:t>– Space </a:t>
            </a:r>
            <a:r>
              <a:rPr lang="en-US" sz="3200" dirty="0"/>
              <a:t>D</a:t>
            </a:r>
            <a:r>
              <a:rPr lang="en-US" sz="3200" dirty="0" smtClean="0"/>
              <a:t>ata </a:t>
            </a:r>
            <a:r>
              <a:rPr lang="en-US" sz="3200" dirty="0"/>
              <a:t>S</a:t>
            </a:r>
            <a:r>
              <a:rPr lang="en-US" sz="3200" dirty="0" smtClean="0"/>
              <a:t>ervices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176642"/>
            <a:ext cx="8613685" cy="4525963"/>
          </a:xfrm>
        </p:spPr>
        <p:txBody>
          <a:bodyPr/>
          <a:lstStyle/>
          <a:p>
            <a:pPr lvl="0">
              <a:buFont typeface="+mj-lt"/>
              <a:buAutoNum type="arabicPeriod" startAt="5"/>
            </a:pPr>
            <a:r>
              <a:rPr lang="en-AU" sz="2000" b="1" dirty="0" smtClean="0"/>
              <a:t>Further </a:t>
            </a:r>
            <a:r>
              <a:rPr lang="en-AU" sz="2000" b="1" dirty="0"/>
              <a:t>develop IFI links for CEOS through exploration of shared interests with the new GFOI Lead from World Bank. GFOI Space Data Services will be defined and delivered</a:t>
            </a:r>
            <a:r>
              <a:rPr lang="en-AU" sz="2000" dirty="0"/>
              <a:t> in collaboration with The World Bank, FAO and other Leads, and prioritised based on the needs identified through GFOI consultation via the Data Component meetings and processes.</a:t>
            </a:r>
            <a:endParaRPr lang="en-GB" sz="2000" dirty="0"/>
          </a:p>
          <a:p>
            <a:pPr lvl="0">
              <a:buFont typeface="+mj-lt"/>
              <a:buAutoNum type="arabicPeriod" startAt="5"/>
            </a:pPr>
            <a:r>
              <a:rPr lang="en-AU" sz="2000" b="1" dirty="0"/>
              <a:t>Integration and promotion of space data within the GFOI Methods and Guidance</a:t>
            </a:r>
            <a:r>
              <a:rPr lang="en-AU" sz="2000" dirty="0"/>
              <a:t>, including agreement on the derivation of GFOI standard products using space data. This should take account of the broader CEOS strategy with the IPCC TFI guidelines etc.</a:t>
            </a:r>
            <a:endParaRPr lang="en-GB" sz="2000" dirty="0"/>
          </a:p>
          <a:p>
            <a:pPr lvl="0">
              <a:buFont typeface="+mj-lt"/>
              <a:buAutoNum type="arabicPeriod" startAt="5"/>
            </a:pPr>
            <a:r>
              <a:rPr lang="en-AU" sz="2000" b="1" dirty="0" smtClean="0"/>
              <a:t>Satellite </a:t>
            </a:r>
            <a:r>
              <a:rPr lang="en-AU" sz="2000" b="1" dirty="0"/>
              <a:t>data </a:t>
            </a:r>
            <a:r>
              <a:rPr lang="en-AU" sz="2000" b="1" dirty="0" smtClean="0"/>
              <a:t>discovery, access and application </a:t>
            </a:r>
            <a:r>
              <a:rPr lang="en-AU" sz="2000" b="1" dirty="0"/>
              <a:t>tools for all core data </a:t>
            </a:r>
            <a:r>
              <a:rPr lang="en-AU" sz="2000" b="1" dirty="0" smtClean="0"/>
              <a:t>streams </a:t>
            </a:r>
            <a:r>
              <a:rPr lang="mr-IN" sz="2000" dirty="0" smtClean="0"/>
              <a:t>–</a:t>
            </a:r>
            <a:r>
              <a:rPr lang="en-AU" sz="2000" dirty="0" smtClean="0"/>
              <a:t> as prioritised by the country needs assessment process within GFOI which CEOS should be an integral part of.</a:t>
            </a:r>
            <a:endParaRPr lang="en-GB" sz="2000" dirty="0"/>
          </a:p>
          <a:p>
            <a:pPr lvl="0">
              <a:buFont typeface="+mj-lt"/>
              <a:buAutoNum type="arabicPeriod" startAt="5"/>
            </a:pPr>
            <a:r>
              <a:rPr lang="en-AU" sz="2000" b="1" dirty="0"/>
              <a:t>Contribute to the definition and development of a GFOI ALERT module for early warning applications and guide </a:t>
            </a:r>
            <a:r>
              <a:rPr lang="en-AU" sz="2000" b="1" dirty="0" smtClean="0"/>
              <a:t>and support the </a:t>
            </a:r>
            <a:r>
              <a:rPr lang="en-AU" sz="2000" b="1" dirty="0"/>
              <a:t>role of space data therein.</a:t>
            </a:r>
            <a:endParaRPr lang="en-GB" sz="2000" dirty="0"/>
          </a:p>
          <a:p>
            <a:pPr marL="457200" lvl="0" indent="-457200">
              <a:buFont typeface="+mj-lt"/>
              <a:buAutoNum type="arabicPeriod" startAt="5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516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WP: Element 3</a:t>
            </a:r>
            <a:r>
              <a:rPr lang="en-US" sz="3200" dirty="0"/>
              <a:t> </a:t>
            </a:r>
            <a:r>
              <a:rPr lang="en-US" sz="3200" dirty="0" smtClean="0"/>
              <a:t>- R&amp;D Support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176642"/>
            <a:ext cx="8613685" cy="45259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AU" sz="2000" b="1" dirty="0"/>
              <a:t>Implementation of the Element-3 strategy document</a:t>
            </a:r>
            <a:r>
              <a:rPr lang="en-AU" sz="2000" dirty="0"/>
              <a:t> endorsed at SIT-30 and SIT-31. </a:t>
            </a:r>
            <a:endParaRPr lang="en-GB" sz="2000" dirty="0"/>
          </a:p>
          <a:p>
            <a:pPr lvl="0">
              <a:buFont typeface="+mj-lt"/>
              <a:buAutoNum type="arabicPeriod"/>
            </a:pPr>
            <a:r>
              <a:rPr lang="en-AU" sz="2000" b="1" dirty="0"/>
              <a:t>Providing the satellite data required to progress the GFOI priority R&amp;D topics outlined in the GFOI R&amp;D plan to pre-operational or operational status</a:t>
            </a:r>
            <a:r>
              <a:rPr lang="en-AU" sz="2000" dirty="0"/>
              <a:t>, in coordination with the R&amp;D Coordination component, and in support of improvements to the Methods and Guidance.</a:t>
            </a:r>
            <a:endParaRPr lang="en-GB" sz="2000" dirty="0"/>
          </a:p>
          <a:p>
            <a:pPr lvl="0">
              <a:buFont typeface="+mj-lt"/>
              <a:buAutoNum type="arabicPeriod"/>
            </a:pPr>
            <a:r>
              <a:rPr lang="en-AU" sz="2000" b="1" dirty="0"/>
              <a:t>Pursuit of a dedicated GFOI R&amp;D fund with the main GFOI donors to address and remove the main technical obstacles to use of EO satellite and other data in reporting of countries. </a:t>
            </a:r>
            <a:endParaRPr lang="en-GB" sz="2000" dirty="0"/>
          </a:p>
          <a:p>
            <a:pPr lvl="0">
              <a:buFont typeface="+mj-lt"/>
              <a:buAutoNum type="arabicPeriod"/>
            </a:pPr>
            <a:r>
              <a:rPr lang="en-AU" sz="2000" b="1" dirty="0"/>
              <a:t>Maintain engagement with public, hybrid, commercial data providers and NGO brokers, </a:t>
            </a:r>
            <a:r>
              <a:rPr lang="en-AU" sz="2000" dirty="0"/>
              <a:t>through a management and accountability framework implemented in conjunction with an SDCG mechanism for brokering space data requests in support of GFOI R&amp;D activities. </a:t>
            </a:r>
            <a:endParaRPr lang="en-GB" sz="2000" dirty="0"/>
          </a:p>
          <a:p>
            <a:pPr marL="457200" lvl="0" indent="-457200">
              <a:buFont typeface="+mj-lt"/>
              <a:buAutoNum type="arabicPeriod" startAt="5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4544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52216"/>
            <a:ext cx="7323504" cy="783360"/>
          </a:xfrm>
        </p:spPr>
        <p:txBody>
          <a:bodyPr anchor="ctr" anchorCtr="0"/>
          <a:lstStyle/>
          <a:p>
            <a:pPr algn="l">
              <a:defRPr/>
            </a:pPr>
            <a:r>
              <a:rPr lang="en-US" sz="2400" dirty="0" smtClean="0"/>
              <a:t> WP: Country Engagement &amp; Component </a:t>
            </a:r>
            <a:r>
              <a:rPr lang="en-US" sz="2400" dirty="0"/>
              <a:t>C</a:t>
            </a:r>
            <a:r>
              <a:rPr lang="en-US" sz="2400" dirty="0" smtClean="0"/>
              <a:t>oordination </a:t>
            </a:r>
            <a:endParaRPr lang="pt-B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176642"/>
            <a:ext cx="8613685" cy="45259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AU" sz="2000" b="1" dirty="0"/>
              <a:t>Delivery of a coherent customer experience for GFOI countries </a:t>
            </a:r>
            <a:r>
              <a:rPr lang="en-AU" sz="2000" dirty="0"/>
              <a:t>via efficient coordination among the GFOI Space Data component, the GFOI Methods and Guidance, Capacity Building, and R&amp;D components, and the GFOI Office</a:t>
            </a:r>
            <a:r>
              <a:rPr lang="en-AU" sz="2000" dirty="0" smtClean="0"/>
              <a:t>.</a:t>
            </a:r>
          </a:p>
          <a:p>
            <a:pPr lvl="0">
              <a:buFont typeface="+mj-lt"/>
              <a:buAutoNum type="arabicPeriod"/>
            </a:pPr>
            <a:endParaRPr lang="en-GB" sz="2000" dirty="0"/>
          </a:p>
          <a:p>
            <a:pPr lvl="0">
              <a:buFont typeface="+mj-lt"/>
              <a:buAutoNum type="arabicPeriod"/>
            </a:pPr>
            <a:r>
              <a:rPr lang="en-AU" sz="2000" b="1" dirty="0"/>
              <a:t>Space data support and services provided to all priority countries</a:t>
            </a:r>
            <a:r>
              <a:rPr lang="en-AU" sz="2000" dirty="0"/>
              <a:t> including coordination and integration with the Methods and Guidance and the GFOI Office</a:t>
            </a:r>
            <a:r>
              <a:rPr lang="en-AU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645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49937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Discussion points - meetings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6" y="1063626"/>
            <a:ext cx="8780599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Continued user engagement means participating at GFOI Plenary </a:t>
            </a:r>
            <a:r>
              <a:rPr lang="mr-IN" sz="20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but need all SDCG attend? This week was very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encouraging …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OR, are we better to attach SDCG meetings to core CEOS meetings (like April SIT) than GFOI Plenary?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More token attendance at GFOI Plenary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Written input and feedback through selected representatives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Alternatively, much more pro-active mode to derive max. value from GFOI Plenary?</a:t>
            </a:r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Others?</a:t>
            </a:r>
          </a:p>
          <a:p>
            <a:pPr lvl="1"/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5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Discussion points </a:t>
            </a:r>
            <a:r>
              <a:rPr lang="mr-IN" sz="3200" dirty="0" smtClean="0"/>
              <a:t>–</a:t>
            </a:r>
            <a:r>
              <a:rPr lang="en-US" sz="3200" dirty="0" smtClean="0"/>
              <a:t> M.O. &amp; capacity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7" y="1063626"/>
            <a:ext cx="8360547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Inspiration for Co-Chairs in delivering response to CEOS on SDCG resourcing and M.O.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Sustainability of bridging arrangement and possible donors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Necessity of SEC or not for Phase 2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New M.O. models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Early input to SIT-33 and recommendations for SIT TW (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Sep 2018)</a:t>
            </a:r>
            <a:endParaRPr lang="en-AU" sz="1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Others?</a:t>
            </a:r>
          </a:p>
          <a:p>
            <a:pPr lvl="1"/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3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Phase 2 of GFOI </a:t>
            </a:r>
            <a:r>
              <a:rPr lang="mr-IN" sz="3200" dirty="0" smtClean="0"/>
              <a:t>–</a:t>
            </a:r>
            <a:r>
              <a:rPr lang="en-US" sz="3200" dirty="0" smtClean="0"/>
              <a:t> </a:t>
            </a:r>
            <a:r>
              <a:rPr lang="en-US" sz="3200" dirty="0" err="1" smtClean="0"/>
              <a:t>whats</a:t>
            </a:r>
            <a:r>
              <a:rPr lang="en-US" sz="3200" dirty="0" smtClean="0"/>
              <a:t> it about?</a:t>
            </a:r>
            <a:endParaRPr lang="pt-BR" sz="3200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21848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Joint </a:t>
            </a:r>
            <a:r>
              <a:rPr lang="en-AU" sz="2000" b="1" dirty="0" smtClean="0">
                <a:latin typeface="Calibri" charset="0"/>
                <a:ea typeface="ＭＳ Ｐゴシック" charset="0"/>
                <a:cs typeface="ＭＳ Ｐゴシック" charset="0"/>
              </a:rPr>
              <a:t>assessments of country needs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and collaboration to address them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Complementary and consistent CB activities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IPCC- and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UNFCC</a:t>
            </a:r>
            <a:r>
              <a:rPr lang="en-AU" sz="2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compliant country guidance for REDD+ reporting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Expanded data support to put more emphasis on access, uptake and application and the relevant tools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Coordinated R&amp;D activities to support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above </a:t>
            </a:r>
            <a:r>
              <a:rPr lang="en-AU" sz="2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by dedicated activities</a:t>
            </a:r>
            <a:endParaRPr lang="en-AU" sz="2000" dirty="0" smtClean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Expanded participation and leadership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4"/>
            <a:ext cx="6832949" cy="78448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Phase 2 of GFOI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736" y="903543"/>
            <a:ext cx="5714478" cy="51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2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CEOS-specific themes </a:t>
            </a:r>
            <a:r>
              <a:rPr lang="mr-IN" sz="3200" dirty="0" smtClean="0"/>
              <a:t>–</a:t>
            </a:r>
            <a:r>
              <a:rPr lang="en-US" sz="3200" dirty="0" smtClean="0"/>
              <a:t> for discussion</a:t>
            </a:r>
            <a:endParaRPr lang="pt-BR" sz="3200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21848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GFOI has brought CEOS closer to thematic user community </a:t>
            </a:r>
            <a:r>
              <a:rPr lang="mr-IN" sz="20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and CEOS wishes to continue to grow that relationship: ‘DUAG’ mechanism?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Expanded participation brings in major forest donor governments and provides opportunity to ensure EO aspects benefit (UK and DE both have active space agencies)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Better ROI for GFOI R&amp;D programme data suppliers. Phase 2 needs more specific, prioritised programme of funded R&amp;D activities. </a:t>
            </a:r>
            <a:r>
              <a:rPr lang="en-AU" sz="2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Need to evolve current model towards dedicated and funded activities.</a:t>
            </a:r>
            <a:endParaRPr lang="en-AU" sz="2000" dirty="0" smtClean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World Bank membership provides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engagement opportunities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related to CEOS IFI strategy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CEOS Provisional objectives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64026" y="868352"/>
            <a:ext cx="8638674" cy="51220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CEOS wishes to continue to grow that relationship via the </a:t>
            </a: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Data Component mechanism </a:t>
            </a:r>
            <a:r>
              <a:rPr lang="mr-IN" sz="1800" dirty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 gaps in data and 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tools. </a:t>
            </a:r>
            <a:r>
              <a:rPr lang="en-AU" sz="1800" b="1" dirty="0" smtClean="0">
                <a:latin typeface="Calibri" charset="0"/>
                <a:ea typeface="ＭＳ Ｐゴシック" charset="0"/>
                <a:cs typeface="ＭＳ Ｐゴシック" charset="0"/>
              </a:rPr>
              <a:t>With necessary links to CNA process and the CB, MGD and R&amp;D components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. Data component part of GFOI Plenaries.</a:t>
            </a:r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User feedback and testbeds for CEOS pilots on new data architectures (like </a:t>
            </a:r>
            <a:r>
              <a:rPr lang="en-AU" sz="18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GFOIcubes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) and </a:t>
            </a: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Analysis Ready Data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Active contribution to </a:t>
            </a: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GFOI EW 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activity as unique role for EO, and with specific recommendations to GFOI R&amp;D programme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Expanded participation in GFOI Leads Team brings in </a:t>
            </a:r>
          </a:p>
          <a:p>
            <a:pPr lvl="1"/>
            <a:r>
              <a:rPr lang="en-AU" sz="1600" b="1" dirty="0">
                <a:latin typeface="Calibri" charset="0"/>
                <a:ea typeface="ＭＳ Ｐゴシック" charset="0"/>
                <a:cs typeface="ＭＳ Ｐゴシック" charset="0"/>
              </a:rPr>
              <a:t>major forest donor governments and provides opportunity to ensure EO aspects benefit</a:t>
            </a:r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 (UK and DE both have active space agencies)</a:t>
            </a:r>
          </a:p>
          <a:p>
            <a:pPr lvl="1"/>
            <a:r>
              <a:rPr lang="en-AU" sz="1600" b="1" dirty="0">
                <a:latin typeface="Calibri" charset="0"/>
                <a:ea typeface="ＭＳ Ｐゴシック" charset="0"/>
                <a:cs typeface="ＭＳ Ｐゴシック" charset="0"/>
              </a:rPr>
              <a:t>World Bank and engagement opportunities </a:t>
            </a:r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related to CEOS IFI 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strategy</a:t>
            </a:r>
          </a:p>
          <a:p>
            <a:pPr lvl="1"/>
            <a:r>
              <a:rPr lang="en-AU" sz="16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ESA as advocate for the </a:t>
            </a:r>
            <a:r>
              <a:rPr lang="en-AU" sz="1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R&amp;D component</a:t>
            </a:r>
            <a:endParaRPr lang="en-AU" sz="2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Better ROI for GFOI R&amp;D 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programme data suppliers. Phase 2 needs more specific, 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prioritised, focused 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programme of funded R&amp;D 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activities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mr-IN" sz="18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 defined top down and from CNA. Proposed strategy note ASAP.</a:t>
            </a:r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Maintenance and assured continuity of the global baseline coverage, with forthcoming discussion </a:t>
            </a:r>
            <a:r>
              <a:rPr lang="en-AU" sz="18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on </a:t>
            </a:r>
            <a:r>
              <a:rPr lang="en-AU" sz="1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new space missions e.g. </a:t>
            </a:r>
            <a:r>
              <a:rPr lang="en-AU" sz="1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Space</a:t>
            </a:r>
            <a:r>
              <a:rPr lang="en-AU" sz="1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-based </a:t>
            </a:r>
            <a:r>
              <a:rPr lang="en-AU" sz="1800" b="1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Lidar</a:t>
            </a:r>
            <a:r>
              <a:rPr lang="en-AU" sz="1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1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and P-band SAR 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which 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would be complement with 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In-Situ 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measurement on AGB</a:t>
            </a:r>
          </a:p>
          <a:p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800" dirty="0"/>
          </a:p>
          <a:p>
            <a:endParaRPr lang="en-GB" sz="1400" dirty="0"/>
          </a:p>
          <a:p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CEOS Provisional </a:t>
            </a:r>
            <a:r>
              <a:rPr lang="en-US" sz="3200" dirty="0" smtClean="0"/>
              <a:t>objectives (1/2)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64026" y="868352"/>
            <a:ext cx="8638674" cy="51220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CEOS wishes to continue to grow that relationship via the </a:t>
            </a:r>
            <a:r>
              <a:rPr lang="en-AU" sz="2000" b="1" dirty="0">
                <a:latin typeface="Calibri" charset="0"/>
                <a:ea typeface="ＭＳ Ｐゴシック" charset="0"/>
                <a:cs typeface="ＭＳ Ｐゴシック" charset="0"/>
              </a:rPr>
              <a:t>Data Component mechanism </a:t>
            </a:r>
            <a:r>
              <a:rPr lang="mr-IN" sz="2000" dirty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 gaps in data and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tools. </a:t>
            </a:r>
            <a:r>
              <a:rPr lang="en-AU" sz="2000" b="1" dirty="0" smtClean="0">
                <a:latin typeface="Calibri" charset="0"/>
                <a:ea typeface="ＭＳ Ｐゴシック" charset="0"/>
                <a:cs typeface="ＭＳ Ｐゴシック" charset="0"/>
              </a:rPr>
              <a:t>With necessary links to CNA process and the CB, MGD and R&amp;D components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. Data component part of GFOI Plenaries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AU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User feedback and testbeds for CEOS pilots on new data architectures (like </a:t>
            </a:r>
            <a:r>
              <a:rPr lang="en-AU" sz="20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GFOIcubes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) and </a:t>
            </a:r>
            <a:r>
              <a:rPr lang="en-AU" sz="2000" b="1" dirty="0">
                <a:latin typeface="Calibri" charset="0"/>
                <a:ea typeface="ＭＳ Ｐゴシック" charset="0"/>
                <a:cs typeface="ＭＳ Ｐゴシック" charset="0"/>
              </a:rPr>
              <a:t>Analysis Ready </a:t>
            </a:r>
            <a:r>
              <a:rPr lang="en-AU" sz="2000" b="1" dirty="0" smtClean="0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</a:p>
          <a:p>
            <a:pPr marL="457200" indent="-457200">
              <a:buFont typeface="+mj-lt"/>
              <a:buAutoNum type="arabicPeriod"/>
            </a:pPr>
            <a:endParaRPr lang="en-AU" sz="10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Active contribution to </a:t>
            </a:r>
            <a:r>
              <a:rPr lang="en-AU" sz="2000" b="1" dirty="0">
                <a:latin typeface="Calibri" charset="0"/>
                <a:ea typeface="ＭＳ Ｐゴシック" charset="0"/>
                <a:cs typeface="ＭＳ Ｐゴシック" charset="0"/>
              </a:rPr>
              <a:t>GFOI EW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activity as unique role for EO, and with specific recommendations to GFOI R&amp;D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programme</a:t>
            </a:r>
          </a:p>
          <a:p>
            <a:pPr marL="457200" indent="-457200">
              <a:buFont typeface="+mj-lt"/>
              <a:buAutoNum type="arabicPeriod"/>
            </a:pPr>
            <a:endParaRPr lang="en-AU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Expanded participation in GFOI Leads Team brings in </a:t>
            </a:r>
          </a:p>
          <a:p>
            <a:pPr lvl="1"/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major forest donor governments and provides opportunity to ensure EO aspects benefit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 (UK and DE both have active space agencies)</a:t>
            </a:r>
          </a:p>
          <a:p>
            <a:pPr lvl="1"/>
            <a:r>
              <a:rPr lang="en-AU" sz="1800" b="1" dirty="0">
                <a:latin typeface="Calibri" charset="0"/>
                <a:ea typeface="ＭＳ Ｐゴシック" charset="0"/>
                <a:cs typeface="ＭＳ Ｐゴシック" charset="0"/>
              </a:rPr>
              <a:t>World Bank and engagement opportunities 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related to CEOS IFI 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strategy</a:t>
            </a:r>
          </a:p>
          <a:p>
            <a:pPr lvl="1"/>
            <a:r>
              <a:rPr lang="en-AU" sz="1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ESA as advocate for the </a:t>
            </a:r>
            <a:r>
              <a:rPr lang="en-AU" sz="1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R&amp;D component</a:t>
            </a:r>
            <a:endParaRPr lang="en-AU" sz="24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800" dirty="0"/>
          </a:p>
          <a:p>
            <a:endParaRPr lang="en-GB" sz="1400" dirty="0"/>
          </a:p>
          <a:p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9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CEOS Provisional </a:t>
            </a:r>
            <a:r>
              <a:rPr lang="en-US" sz="3200" dirty="0" smtClean="0"/>
              <a:t>objectives (2/2)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64026" y="868352"/>
            <a:ext cx="8638674" cy="5122021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AU" sz="2000" b="1" dirty="0" smtClean="0">
                <a:latin typeface="Calibri" charset="0"/>
                <a:ea typeface="ＭＳ Ｐゴシック" charset="0"/>
                <a:cs typeface="ＭＳ Ｐゴシック" charset="0"/>
              </a:rPr>
              <a:t>Better </a:t>
            </a:r>
            <a:r>
              <a:rPr lang="en-AU" sz="2000" b="1" dirty="0">
                <a:latin typeface="Calibri" charset="0"/>
                <a:ea typeface="ＭＳ Ｐゴシック" charset="0"/>
                <a:cs typeface="ＭＳ Ｐゴシック" charset="0"/>
              </a:rPr>
              <a:t>ROI for GFOI R&amp;D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programme data suppliers. Phase 2 needs more specific,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prioritised, focused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programme of funded R&amp;D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activities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mr-IN" sz="20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defined top down and from CNA. Proposed strategy note ASAP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buNone/>
            </a:pP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Maintenance and assured continuity of the global baseline coverage, with forthcoming discussion </a:t>
            </a:r>
            <a:r>
              <a:rPr lang="en-AU" sz="2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on </a:t>
            </a:r>
            <a:r>
              <a:rPr lang="en-AU" sz="2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new space missions e.g. </a:t>
            </a:r>
            <a:r>
              <a:rPr lang="en-AU" sz="20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Space</a:t>
            </a:r>
            <a:r>
              <a:rPr lang="en-AU" sz="20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-based </a:t>
            </a:r>
            <a:r>
              <a:rPr lang="en-AU" sz="2000" b="1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Lidar</a:t>
            </a:r>
            <a:r>
              <a:rPr lang="en-AU" sz="20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0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and P-band SAR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which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would be complement with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In-Situ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measurement on AGB</a:t>
            </a:r>
          </a:p>
          <a:p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800" dirty="0"/>
          </a:p>
          <a:p>
            <a:endParaRPr lang="en-GB" sz="1400" dirty="0"/>
          </a:p>
          <a:p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GFOI wants from CEOS ... assumed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7" y="1063626"/>
            <a:ext cx="8360547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Execution and maintenance of the GFOI Space Data Strategy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Multiple annual coverage and evolution of supply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Country-specific supply and tools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Data for R&amp;D activities</a:t>
            </a:r>
          </a:p>
          <a:p>
            <a:pPr lvl="1"/>
            <a:endParaRPr lang="en-AU" sz="1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Data Component Lead and Manager?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Role of SDCG in Data Component?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Other players?</a:t>
            </a:r>
          </a:p>
          <a:p>
            <a:endParaRPr lang="en-AU" sz="1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Support for FDA aspects of country needs in Phase 2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ARD, CDC, other systems</a:t>
            </a:r>
          </a:p>
          <a:p>
            <a:pPr lvl="1"/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Address gaps identified by country needs assessment process (’DUAG’)</a:t>
            </a:r>
          </a:p>
          <a:p>
            <a:pPr lvl="1"/>
            <a:endParaRPr lang="en-AU" sz="18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3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GFOI wants from CEOS ... Leads Team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7" y="1063626"/>
            <a:ext cx="8438467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Continued maintenance of the global baseline and incorporation of new sensors as they emerge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Maintain moderate resolution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supply as priority 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Advocacy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for supply of hi-res data for validation </a:t>
            </a:r>
            <a:r>
              <a:rPr lang="en-AU" sz="2000" dirty="0" err="1">
                <a:latin typeface="Calibri" charset="0"/>
                <a:ea typeface="ＭＳ Ｐゴシック" charset="0"/>
                <a:cs typeface="ＭＳ Ｐゴシック" charset="0"/>
              </a:rPr>
              <a:t>etc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Wall-to-wall data to improve biomass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estimates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Promotion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of data availability, understanding and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Greater focus on tools and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uptake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Moving processing of data away from the local. To the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cloud,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with analytics</a:t>
            </a: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How do we connect space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ata with Capacity Building?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Focus on links from space data to development activities </a:t>
            </a:r>
          </a:p>
          <a:p>
            <a:pPr marL="457200" indent="-457200">
              <a:buFont typeface="+mj-lt"/>
              <a:buAutoNum type="arabicPeriod"/>
            </a:pPr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18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1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24166</TotalTime>
  <Words>2032</Words>
  <Application>Microsoft Macintosh PowerPoint</Application>
  <PresentationFormat>On-screen Show (4:3)</PresentationFormat>
  <Paragraphs>191</Paragraphs>
  <Slides>19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SESSION 5 &amp; 8 (Thu/Fri): CEOS strategy for GFOI Phase 2</vt:lpstr>
      <vt:lpstr>Phase 2 of GFOI – whats it about?</vt:lpstr>
      <vt:lpstr>Phase 2 of GFOI</vt:lpstr>
      <vt:lpstr>CEOS-specific themes – for discussion</vt:lpstr>
      <vt:lpstr>CEOS Provisional objectives</vt:lpstr>
      <vt:lpstr>CEOS Provisional objectives (1/2)</vt:lpstr>
      <vt:lpstr>CEOS Provisional objectives (2/2)</vt:lpstr>
      <vt:lpstr> GFOI wants from CEOS ... assumed</vt:lpstr>
      <vt:lpstr> GFOI wants from CEOS ... Leads Team</vt:lpstr>
      <vt:lpstr> CEOS wants from GFOI ...</vt:lpstr>
      <vt:lpstr> Space Data – where are we up to?</vt:lpstr>
      <vt:lpstr> SDCG 3-Year Work Plan</vt:lpstr>
      <vt:lpstr> WP: Element 1 - Global Baseline</vt:lpstr>
      <vt:lpstr> WP: Element 2 – Space Data Services</vt:lpstr>
      <vt:lpstr> WP: Element 2 – Space Data Services</vt:lpstr>
      <vt:lpstr> WP: Element 3 - R&amp;D Support</vt:lpstr>
      <vt:lpstr> WP: Country Engagement &amp; Component Coordination </vt:lpstr>
      <vt:lpstr> Discussion points - meetings</vt:lpstr>
      <vt:lpstr> Discussion points – M.O. &amp; capacity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Frank Martin Seifert</cp:lastModifiedBy>
  <cp:revision>432</cp:revision>
  <dcterms:created xsi:type="dcterms:W3CDTF">2013-01-29T13:10:08Z</dcterms:created>
  <dcterms:modified xsi:type="dcterms:W3CDTF">2018-03-15T17:43:30Z</dcterms:modified>
</cp:coreProperties>
</file>