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0"/>
  </p:notesMasterIdLst>
  <p:handoutMasterIdLst>
    <p:handoutMasterId r:id="rId11"/>
  </p:handoutMasterIdLst>
  <p:sldIdLst>
    <p:sldId id="425" r:id="rId3"/>
    <p:sldId id="462" r:id="rId4"/>
    <p:sldId id="463" r:id="rId5"/>
    <p:sldId id="465" r:id="rId6"/>
    <p:sldId id="452" r:id="rId7"/>
    <p:sldId id="466" r:id="rId8"/>
    <p:sldId id="450" r:id="rId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Martin Seifert" initials="FM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5"/>
    <p:restoredTop sz="94627"/>
  </p:normalViewPr>
  <p:slideViewPr>
    <p:cSldViewPr snapToGrid="0" snapToObjects="1">
      <p:cViewPr varScale="1">
        <p:scale>
          <a:sx n="95" d="100"/>
          <a:sy n="95" d="100"/>
        </p:scale>
        <p:origin x="-120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15/03/18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15/03/18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ESA BIOMASS mission,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A2F6-F579-EF4A-98AC-4E8D000D15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5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280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9117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/>
              <a:t>SDCG-6</a:t>
            </a:r>
          </a:p>
          <a:p>
            <a:pPr algn="ctr">
              <a:defRPr/>
            </a:pPr>
            <a:r>
              <a:rPr lang="en-US" sz="1200" dirty="0"/>
              <a:t>Oslo, Norway</a:t>
            </a:r>
          </a:p>
          <a:p>
            <a:pPr algn="ctr">
              <a:defRPr/>
            </a:pPr>
            <a:r>
              <a:rPr lang="en-US" sz="1200" dirty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245128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/>
              <a:t>SDCG-6</a:t>
            </a:r>
          </a:p>
          <a:p>
            <a:pPr algn="ctr">
              <a:defRPr/>
            </a:pPr>
            <a:r>
              <a:rPr lang="en-US" sz="1200" dirty="0"/>
              <a:t>Oslo, Norway</a:t>
            </a:r>
          </a:p>
          <a:p>
            <a:pPr algn="ctr">
              <a:defRPr/>
            </a:pPr>
            <a:r>
              <a:rPr lang="en-US" sz="1200" dirty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SDCG-7</a:t>
            </a:r>
          </a:p>
          <a:p>
            <a:pPr>
              <a:defRPr/>
            </a:pPr>
            <a:r>
              <a:rPr lang="en-US" b="1" dirty="0"/>
              <a:t>Sydney</a:t>
            </a:r>
            <a:r>
              <a:rPr lang="en-US" sz="1000" b="1" dirty="0"/>
              <a:t>, Australia</a:t>
            </a:r>
          </a:p>
          <a:p>
            <a:pPr>
              <a:defRPr/>
            </a:pPr>
            <a:r>
              <a:rPr lang="en-US" sz="1000" b="1" dirty="0"/>
              <a:t>March 5</a:t>
            </a:r>
            <a:r>
              <a:rPr lang="en-US" sz="1000" b="1" baseline="30000" dirty="0"/>
              <a:t>th</a:t>
            </a:r>
            <a:r>
              <a:rPr lang="en-US" sz="1000" b="1" dirty="0"/>
              <a:t> – 6</a:t>
            </a:r>
            <a:r>
              <a:rPr lang="en-US" sz="1000" b="1" baseline="30000" dirty="0"/>
              <a:t>th</a:t>
            </a:r>
            <a:r>
              <a:rPr lang="en-US" sz="1000" b="1" dirty="0"/>
              <a:t> 2015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SDCG-7</a:t>
            </a:r>
          </a:p>
          <a:p>
            <a:pPr>
              <a:defRPr/>
            </a:pPr>
            <a:r>
              <a:rPr lang="en-US" b="1" dirty="0"/>
              <a:t>Sydney</a:t>
            </a:r>
            <a:r>
              <a:rPr lang="en-US" sz="1000" b="1" dirty="0"/>
              <a:t>, Australia</a:t>
            </a:r>
          </a:p>
          <a:p>
            <a:pPr>
              <a:defRPr/>
            </a:pPr>
            <a:r>
              <a:rPr lang="en-US" sz="1000" b="1" dirty="0"/>
              <a:t>March 5</a:t>
            </a:r>
            <a:r>
              <a:rPr lang="en-US" sz="1000" b="1" baseline="30000" dirty="0"/>
              <a:t>th</a:t>
            </a:r>
            <a:r>
              <a:rPr lang="en-US" sz="1000" b="1" dirty="0"/>
              <a:t> – 6</a:t>
            </a:r>
            <a:r>
              <a:rPr lang="en-US" sz="1000" b="1" baseline="30000" dirty="0"/>
              <a:t>th</a:t>
            </a:r>
            <a:r>
              <a:rPr lang="en-US" sz="1000" b="1" dirty="0"/>
              <a:t> 2015</a:t>
            </a:r>
            <a:endParaRPr lang="en-US" sz="10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94"/>
            <a:ext cx="8442796" cy="839787"/>
          </a:xfrm>
          <a:prstGeom prst="rect">
            <a:avLst/>
          </a:prstGeo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  <a:prstGeom prst="rect">
            <a:avLst/>
          </a:prstGeo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67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2.xml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15/03/18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SDCG-6</a:t>
            </a:r>
          </a:p>
          <a:p>
            <a:pPr>
              <a:defRPr/>
            </a:pPr>
            <a:r>
              <a:rPr lang="en-US" dirty="0"/>
              <a:t>Oslo, Norway</a:t>
            </a:r>
          </a:p>
          <a:p>
            <a:pPr>
              <a:defRPr/>
            </a:pPr>
            <a:r>
              <a:rPr lang="en-US" dirty="0"/>
              <a:t>October 22-24,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"/>
                <a:cs typeface=""/>
              </a:rPr>
              <a:t>SDCG-7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"/>
                <a:cs typeface=""/>
              </a:rPr>
              <a:t>Sydney</a:t>
            </a:r>
            <a:r>
              <a:rPr lang="en-US" sz="1000" b="1" dirty="0">
                <a:latin typeface="Calibri"/>
                <a:ea typeface=""/>
                <a:cs typeface=""/>
              </a:rPr>
              <a:t>, 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Calibri"/>
                <a:ea typeface=""/>
                <a:cs typeface=""/>
              </a:rPr>
              <a:t>March 5</a:t>
            </a:r>
            <a:r>
              <a:rPr lang="en-US" sz="1000" b="1" baseline="30000" dirty="0">
                <a:latin typeface="Calibri"/>
                <a:ea typeface=""/>
                <a:cs typeface=""/>
              </a:rPr>
              <a:t>th</a:t>
            </a:r>
            <a:r>
              <a:rPr lang="en-US" sz="1000" b="1" dirty="0">
                <a:latin typeface="Calibri"/>
                <a:ea typeface=""/>
                <a:cs typeface=""/>
              </a:rPr>
              <a:t> – 6</a:t>
            </a:r>
            <a:r>
              <a:rPr lang="en-US" sz="1000" b="1" baseline="30000" dirty="0">
                <a:latin typeface="Calibri"/>
                <a:ea typeface=""/>
                <a:cs typeface=""/>
              </a:rPr>
              <a:t>th</a:t>
            </a:r>
            <a:r>
              <a:rPr lang="en-US" sz="1000" b="1" dirty="0">
                <a:latin typeface="Calibri"/>
                <a:ea typeface=""/>
                <a:cs typeface=""/>
              </a:rPr>
              <a:t> 2015</a:t>
            </a:r>
            <a:endParaRPr lang="en-US" sz="1000" dirty="0">
              <a:latin typeface="Calibri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"/>
              <a:cs typeface="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04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CEOS strategy for GFOI Phase 2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1" y="2672159"/>
            <a:ext cx="7643664" cy="755090"/>
          </a:xfrm>
          <a:solidFill>
            <a:srgbClr val="2A5E34">
              <a:alpha val="80000"/>
            </a:srgbClr>
          </a:solidFill>
        </p:spPr>
        <p:txBody>
          <a:bodyPr anchor="ctr" anchorCtr="0"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LT-34: Bogota, 1</a:t>
            </a:r>
            <a:r>
              <a:rPr lang="en-US" altLang="ja-JP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 March, 2018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58" y="6011441"/>
            <a:ext cx="3591381" cy="5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8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FA0D339-2230-458C-9D4E-022619FA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" y="92862"/>
            <a:ext cx="6760815" cy="698785"/>
          </a:xfrm>
        </p:spPr>
        <p:txBody>
          <a:bodyPr/>
          <a:lstStyle/>
          <a:p>
            <a:r>
              <a:rPr kumimoji="1" lang="en-US" altLang="ja-JP" sz="2400" dirty="0"/>
              <a:t>CEOS Achievement</a:t>
            </a:r>
            <a:br>
              <a:rPr kumimoji="1" lang="en-US" altLang="ja-JP" sz="2400" dirty="0"/>
            </a:br>
            <a:r>
              <a:rPr kumimoji="1" lang="en-US" altLang="ja-JP" sz="2400" dirty="0"/>
              <a:t>Satellite Data Coordination – Core Data Stream</a:t>
            </a:r>
            <a:endParaRPr kumimoji="1" lang="ja-JP" altLang="en-US" sz="2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230E194F-D85D-400E-8859-0BF2D7B49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2BDE0C21-E32A-471B-B512-44C8F73C2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099"/>
            <a:ext cx="9144000" cy="529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1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467632D-22CD-41A8-830F-6A8633DA7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3" y="20773"/>
            <a:ext cx="7271803" cy="698785"/>
          </a:xfrm>
        </p:spPr>
        <p:txBody>
          <a:bodyPr/>
          <a:lstStyle/>
          <a:p>
            <a:r>
              <a:rPr kumimoji="1" lang="en-US" altLang="ja-JP" sz="2400" dirty="0"/>
              <a:t>CEOS Achievement</a:t>
            </a:r>
            <a:br>
              <a:rPr kumimoji="1" lang="en-US" altLang="ja-JP" sz="2400" dirty="0"/>
            </a:br>
            <a:r>
              <a:rPr kumimoji="1" lang="en-US" altLang="ja-JP" sz="2400" dirty="0"/>
              <a:t>Satellite Data Coordination – Future Missions of interest</a:t>
            </a:r>
            <a:endParaRPr kumimoji="1" lang="ja-JP" altLang="en-US" sz="2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276A10A-6891-45F6-9C3C-E619BD773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9B6C23ED-756B-461F-B069-74C42333F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009"/>
            <a:ext cx="9144000" cy="533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8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90240" y="1165999"/>
            <a:ext cx="8928254" cy="451313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u="sng" dirty="0">
                <a:solidFill>
                  <a:srgbClr val="1F497D"/>
                </a:solidFill>
              </a:rPr>
              <a:t>Space Data Services (Element-2)</a:t>
            </a:r>
          </a:p>
          <a:p>
            <a:r>
              <a:rPr lang="en-AU" sz="1800" dirty="0">
                <a:solidFill>
                  <a:srgbClr val="1F497D"/>
                </a:solidFill>
              </a:rPr>
              <a:t>Objective: To support countries obtaining and handling the core satellite data required as the basis for their national MRV systems consistent with the MGD. </a:t>
            </a:r>
          </a:p>
          <a:p>
            <a:r>
              <a:rPr lang="en-AU" sz="1800" dirty="0">
                <a:solidFill>
                  <a:srgbClr val="1F497D"/>
                </a:solidFill>
              </a:rPr>
              <a:t>Progress pilots to investigate fundamental issues around the utilisation of new data architectures, such as cloud computing based storage, Data Cubes and CEOS Analysis-Ready Data. </a:t>
            </a:r>
          </a:p>
          <a:p>
            <a:r>
              <a:rPr lang="en-AU" sz="1800" dirty="0">
                <a:solidFill>
                  <a:srgbClr val="1F497D"/>
                </a:solidFill>
              </a:rPr>
              <a:t>Close ongoing collaboration with Colombia, Vietnam, Honduras/Taiwan and Switzerland </a:t>
            </a:r>
          </a:p>
          <a:p>
            <a:endParaRPr lang="en-AU" sz="1800" dirty="0">
              <a:solidFill>
                <a:srgbClr val="1F497D"/>
              </a:solidFill>
            </a:endParaRPr>
          </a:p>
          <a:p>
            <a:pPr marL="0" indent="0">
              <a:buFont typeface="Arial"/>
              <a:buNone/>
            </a:pPr>
            <a:r>
              <a:rPr lang="en-AU" sz="2000" u="sng" dirty="0">
                <a:solidFill>
                  <a:srgbClr val="1F497D"/>
                </a:solidFill>
              </a:rPr>
              <a:t>Data support to the GFOI R&amp;D program (Element-3)</a:t>
            </a:r>
          </a:p>
          <a:p>
            <a:r>
              <a:rPr lang="en-AU" sz="1800" dirty="0">
                <a:solidFill>
                  <a:srgbClr val="1F497D"/>
                </a:solidFill>
              </a:rPr>
              <a:t>Objective: To support GFOI R&amp;D Coordination component with satellite data requited to advance topics that are not yet mature for the MGD (e.g. degradation, above-ground biomass) and to optimise utilisation of existing and new space technology (e.g. LiDAR).</a:t>
            </a:r>
          </a:p>
          <a:p>
            <a:r>
              <a:rPr lang="en-AU" sz="1800" dirty="0">
                <a:solidFill>
                  <a:srgbClr val="1F497D"/>
                </a:solidFill>
              </a:rPr>
              <a:t>Assuring that the GFOI R&amp;D program has adequate access also to satellite data from CEOS missions of commercial/semi-commercial (PPP) nature. ASI, CNES, CSA, DLR, JAXA are actively contributing with data at no charge to GFOI R&amp;D.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xmlns="" id="{F4BB8118-0EF9-493E-92FD-43F5C23A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" y="0"/>
            <a:ext cx="6004205" cy="878541"/>
          </a:xfrm>
        </p:spPr>
        <p:txBody>
          <a:bodyPr/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CEOS Achievement</a:t>
            </a:r>
            <a:br>
              <a:rPr kumimoji="1" lang="en-US" altLang="ja-JP" sz="2800" dirty="0">
                <a:solidFill>
                  <a:schemeClr val="bg1"/>
                </a:solidFill>
              </a:rPr>
            </a:br>
            <a:r>
              <a:rPr kumimoji="1" lang="en-US" altLang="ja-JP" sz="2800" dirty="0">
                <a:solidFill>
                  <a:schemeClr val="bg1"/>
                </a:solidFill>
              </a:rPr>
              <a:t>Data Provision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4"/>
            <a:ext cx="6832949" cy="784480"/>
          </a:xfrm>
        </p:spPr>
        <p:txBody>
          <a:bodyPr/>
          <a:lstStyle/>
          <a:p>
            <a:pPr algn="l">
              <a:defRPr/>
            </a:pPr>
            <a:r>
              <a:rPr lang="en-US" sz="3200" dirty="0"/>
              <a:t>Phase 2 of GFOI</a:t>
            </a:r>
            <a:endParaRPr lang="pt-B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22" y="903543"/>
            <a:ext cx="5714478" cy="516442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A952399-EA01-40F9-B51A-AA15258A3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4576"/>
            <a:ext cx="3921447" cy="4538036"/>
          </a:xfrm>
        </p:spPr>
        <p:txBody>
          <a:bodyPr/>
          <a:lstStyle/>
          <a:p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Joint assessments of country needs and collaboration to address them</a:t>
            </a:r>
          </a:p>
          <a:p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Complementary and consistent CB activities</a:t>
            </a:r>
          </a:p>
          <a:p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IPCC- and UNFCC-compliant country guidance for REDD+ reporting</a:t>
            </a:r>
          </a:p>
          <a:p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Expanded data support to put more emphasis on access, uptake and application and the relevant tool.</a:t>
            </a:r>
          </a:p>
          <a:p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Coordinated R&amp;D activities to support above</a:t>
            </a:r>
          </a:p>
          <a:p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Expanded participation and leadership</a:t>
            </a:r>
          </a:p>
          <a:p>
            <a:endParaRPr lang="en-AU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1800" dirty="0"/>
          </a:p>
          <a:p>
            <a:endParaRPr lang="en-GB" sz="1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2072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sz="2400" dirty="0"/>
              <a:t>CEOS Provisional objectives</a:t>
            </a:r>
            <a:endParaRPr lang="pt-BR" sz="24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64026" y="1084252"/>
            <a:ext cx="8621848" cy="51220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CEOS wishes to continue to grow that relationship via the </a:t>
            </a:r>
            <a:r>
              <a:rPr lang="en-AU" sz="1800" b="1" dirty="0">
                <a:latin typeface="Calibri" charset="0"/>
                <a:ea typeface="ＭＳ Ｐゴシック" charset="0"/>
                <a:cs typeface="ＭＳ Ｐゴシック" charset="0"/>
              </a:rPr>
              <a:t>Data Component mechanism </a:t>
            </a:r>
            <a:r>
              <a:rPr lang="mr-IN" sz="1800" dirty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 gaps in data and tools. </a:t>
            </a:r>
            <a:r>
              <a:rPr lang="en-AU" sz="1800" b="1" dirty="0">
                <a:latin typeface="Calibri" charset="0"/>
                <a:ea typeface="ＭＳ Ｐゴシック" charset="0"/>
                <a:cs typeface="ＭＳ Ｐゴシック" charset="0"/>
              </a:rPr>
              <a:t>With necessary links to CNA process and the CB, MGD and R&amp;D components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. Data component part of GFOI Plenaries.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User feedback and testbeds for CEOS pilots on new data architectures (like </a:t>
            </a:r>
            <a:r>
              <a:rPr lang="en-AU" sz="1800" b="1" dirty="0" err="1">
                <a:latin typeface="Calibri" charset="0"/>
                <a:ea typeface="ＭＳ Ｐゴシック" charset="0"/>
                <a:cs typeface="ＭＳ Ｐゴシック" charset="0"/>
              </a:rPr>
              <a:t>GFOICubes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) and </a:t>
            </a:r>
            <a:r>
              <a:rPr lang="en-AU" sz="1800" b="1" dirty="0">
                <a:latin typeface="Calibri" charset="0"/>
                <a:ea typeface="ＭＳ Ｐゴシック" charset="0"/>
                <a:cs typeface="ＭＳ Ｐゴシック" charset="0"/>
              </a:rPr>
              <a:t>Analysis Ready Data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Active contribution to </a:t>
            </a:r>
            <a:r>
              <a:rPr lang="en-AU" sz="1800" b="1" dirty="0">
                <a:latin typeface="Calibri" charset="0"/>
                <a:ea typeface="ＭＳ Ｐゴシック" charset="0"/>
                <a:cs typeface="ＭＳ Ｐゴシック" charset="0"/>
              </a:rPr>
              <a:t>GFOI EW 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activity as unique role for EO, and with specific recommendations to GFOI R&amp;D programme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Expanded participation in GFOI Leads Team brings in </a:t>
            </a:r>
          </a:p>
          <a:p>
            <a:pPr lvl="1"/>
            <a:r>
              <a:rPr lang="en-AU" sz="1400" b="1" dirty="0">
                <a:latin typeface="Calibri" charset="0"/>
                <a:ea typeface="ＭＳ Ｐゴシック" charset="0"/>
                <a:cs typeface="ＭＳ Ｐゴシック" charset="0"/>
              </a:rPr>
              <a:t>major forest donor governments and provides opportunity to ensure EO aspects benefit</a:t>
            </a:r>
            <a:r>
              <a:rPr lang="en-AU" sz="1400" dirty="0">
                <a:latin typeface="Calibri" charset="0"/>
                <a:ea typeface="ＭＳ Ｐゴシック" charset="0"/>
                <a:cs typeface="ＭＳ Ｐゴシック" charset="0"/>
              </a:rPr>
              <a:t> (UK and DE both have active space agencies)</a:t>
            </a:r>
          </a:p>
          <a:p>
            <a:pPr lvl="1"/>
            <a:r>
              <a:rPr lang="en-AU" sz="1400" b="1" dirty="0">
                <a:latin typeface="Calibri" charset="0"/>
                <a:ea typeface="ＭＳ Ｐゴシック" charset="0"/>
                <a:cs typeface="ＭＳ Ｐゴシック" charset="0"/>
              </a:rPr>
              <a:t>World Bank and engagement opportunities </a:t>
            </a:r>
            <a:r>
              <a:rPr lang="en-AU" sz="1400" dirty="0">
                <a:latin typeface="Calibri" charset="0"/>
                <a:ea typeface="ＭＳ Ｐゴシック" charset="0"/>
                <a:cs typeface="ＭＳ Ｐゴシック" charset="0"/>
              </a:rPr>
              <a:t>related to CEOS IFI strategy</a:t>
            </a:r>
            <a:endParaRPr lang="en-AU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AU" sz="1800" b="1" dirty="0">
                <a:latin typeface="Calibri" charset="0"/>
                <a:ea typeface="ＭＳ Ｐゴシック" charset="0"/>
                <a:cs typeface="ＭＳ Ｐゴシック" charset="0"/>
              </a:rPr>
              <a:t>Better ROI for GFOI R&amp;D 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programme data suppliers. Phase 2 needs more specific, prioritised, focused programme of funded R&amp;D activities </a:t>
            </a:r>
            <a:r>
              <a:rPr lang="mr-IN" sz="1800" dirty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 defined top down and from CNA. Proposed strategy note ASAP.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Maintenance and assured continuity of the global baseline coverage, with forthcoming discussion on </a:t>
            </a:r>
            <a:r>
              <a:rPr lang="en-AU" sz="1800" b="1" dirty="0">
                <a:latin typeface="Calibri" charset="0"/>
                <a:ea typeface="ＭＳ Ｐゴシック" charset="0"/>
                <a:cs typeface="ＭＳ Ｐゴシック" charset="0"/>
              </a:rPr>
              <a:t>Space-based Lidar missions 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which would be complement with In Situ measurement on AGB</a:t>
            </a:r>
          </a:p>
          <a:p>
            <a:endParaRPr lang="en-AU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1800" dirty="0"/>
          </a:p>
          <a:p>
            <a:endParaRPr lang="en-GB" sz="1400" dirty="0"/>
          </a:p>
          <a:p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1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766649"/>
          </a:xfrm>
        </p:spPr>
        <p:txBody>
          <a:bodyPr/>
          <a:lstStyle/>
          <a:p>
            <a:pPr algn="l">
              <a:defRPr/>
            </a:pPr>
            <a:r>
              <a:rPr lang="en-AU" sz="3200" dirty="0"/>
              <a:t>CEOS Process</a:t>
            </a:r>
            <a:endParaRPr lang="pt-BR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889207"/>
            <a:ext cx="9001992" cy="5269546"/>
          </a:xfrm>
        </p:spPr>
        <p:txBody>
          <a:bodyPr/>
          <a:lstStyle/>
          <a:p>
            <a:r>
              <a:rPr lang="en-AU" altLang="ja-JP" sz="2800" dirty="0">
                <a:latin typeface="Calibri" charset="0"/>
                <a:ea typeface="ＭＳ Ｐゴシック" charset="0"/>
                <a:cs typeface="ＭＳ Ｐゴシック" charset="0"/>
              </a:rPr>
              <a:t>Clarity of requirements from GFOI Leads on CEOS engagement and contribution to Phase 2</a:t>
            </a:r>
            <a:r>
              <a:rPr lang="ja-JP" alt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(i.e. GFOI</a:t>
            </a:r>
            <a:r>
              <a:rPr lang="ja-JP" alt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expectations to CEOS)</a:t>
            </a:r>
            <a:endParaRPr lang="en-AU" altLang="ja-JP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altLang="ja-JP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Establishing updated objectives and opinions from active CEOS agencies</a:t>
            </a:r>
          </a:p>
          <a:p>
            <a:endParaRPr lang="en-AU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And consensus on overall CEOS position from upcoming CEOS SIT meeting (April 24-25 in Boulder US)</a:t>
            </a:r>
          </a:p>
          <a:p>
            <a:endParaRPr lang="en-AU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SDCG operation and resourcing task underway</a:t>
            </a:r>
          </a:p>
          <a:p>
            <a:endParaRPr lang="en-AU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800" dirty="0"/>
          </a:p>
          <a:p>
            <a:endParaRPr lang="en-GB" sz="2000" dirty="0"/>
          </a:p>
          <a:p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23293</TotalTime>
  <Words>541</Words>
  <Application>Microsoft Macintosh PowerPoint</Application>
  <PresentationFormat>On-screen Show (4:3)</PresentationFormat>
  <Paragraphs>54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CEOS strategy for GFOI Phase 2</vt:lpstr>
      <vt:lpstr>CEOS Achievement Satellite Data Coordination – Core Data Stream</vt:lpstr>
      <vt:lpstr>CEOS Achievement Satellite Data Coordination – Future Missions of interest</vt:lpstr>
      <vt:lpstr>CEOS Achievement Data Provision</vt:lpstr>
      <vt:lpstr>Phase 2 of GFOI</vt:lpstr>
      <vt:lpstr>CEOS Provisional objectives</vt:lpstr>
      <vt:lpstr>CEOS Process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Ake Rosenqvist</cp:lastModifiedBy>
  <cp:revision>436</cp:revision>
  <dcterms:created xsi:type="dcterms:W3CDTF">2013-01-29T13:10:08Z</dcterms:created>
  <dcterms:modified xsi:type="dcterms:W3CDTF">2018-03-15T19:09:32Z</dcterms:modified>
</cp:coreProperties>
</file>