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2" r:id="rId3"/>
    <p:sldId id="363" r:id="rId4"/>
    <p:sldId id="364" r:id="rId5"/>
    <p:sldId id="366" r:id="rId6"/>
    <p:sldId id="372" r:id="rId7"/>
    <p:sldId id="373" r:id="rId8"/>
    <p:sldId id="374" r:id="rId9"/>
    <p:sldId id="375" r:id="rId10"/>
    <p:sldId id="376" r:id="rId11"/>
    <p:sldId id="371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5829" autoAdjust="0"/>
  </p:normalViewPr>
  <p:slideViewPr>
    <p:cSldViewPr snapToGrid="0" snapToObjects="1">
      <p:cViewPr varScale="1">
        <p:scale>
          <a:sx n="108" d="100"/>
          <a:sy n="108" d="100"/>
        </p:scale>
        <p:origin x="15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SDCG-8</a:t>
            </a:r>
          </a:p>
          <a:p>
            <a:pPr>
              <a:defRPr/>
            </a:pPr>
            <a:r>
              <a:rPr lang="en-US" b="1" dirty="0"/>
              <a:t>DLR, Bonn, Germany</a:t>
            </a:r>
            <a:endParaRPr lang="en-US" sz="1000" b="1" dirty="0"/>
          </a:p>
          <a:p>
            <a:pPr>
              <a:defRPr/>
            </a:pPr>
            <a:r>
              <a:rPr lang="en-US" sz="1000" b="1" dirty="0"/>
              <a:t>September 23</a:t>
            </a:r>
            <a:r>
              <a:rPr lang="en-US" sz="1000" b="1" baseline="30000" dirty="0"/>
              <a:t>rd</a:t>
            </a:r>
            <a:r>
              <a:rPr lang="en-US" sz="1000" b="1" dirty="0"/>
              <a:t>-25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SDCG-8</a:t>
            </a:r>
          </a:p>
          <a:p>
            <a:pPr>
              <a:defRPr/>
            </a:pPr>
            <a:r>
              <a:rPr lang="en-US" b="1" dirty="0"/>
              <a:t>DLR, Bonn, Germany</a:t>
            </a:r>
            <a:endParaRPr lang="en-US" sz="1000" b="1" dirty="0"/>
          </a:p>
          <a:p>
            <a:pPr>
              <a:defRPr/>
            </a:pPr>
            <a:r>
              <a:rPr lang="en-US" sz="1000" b="1" dirty="0"/>
              <a:t>September 23</a:t>
            </a:r>
            <a:r>
              <a:rPr lang="en-US" sz="1000" b="1" baseline="30000" dirty="0"/>
              <a:t>rd</a:t>
            </a:r>
            <a:r>
              <a:rPr lang="en-US" sz="1000" b="1" dirty="0"/>
              <a:t>-25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SDCG-8</a:t>
            </a:r>
          </a:p>
          <a:p>
            <a:pPr>
              <a:defRPr/>
            </a:pPr>
            <a:r>
              <a:rPr lang="en-US" b="1" dirty="0"/>
              <a:t>DLR, Bonn, Germany</a:t>
            </a:r>
            <a:endParaRPr lang="en-US" sz="1000" b="1" dirty="0"/>
          </a:p>
          <a:p>
            <a:pPr>
              <a:defRPr/>
            </a:pPr>
            <a:r>
              <a:rPr lang="en-US" sz="1000" b="1" dirty="0"/>
              <a:t>September 23</a:t>
            </a:r>
            <a:r>
              <a:rPr lang="en-US" sz="1000" b="1" baseline="30000" dirty="0"/>
              <a:t>rd</a:t>
            </a:r>
            <a:r>
              <a:rPr lang="en-US" sz="1000" b="1" dirty="0"/>
              <a:t>-25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G. Dyke</a:t>
            </a:r>
          </a:p>
          <a:p>
            <a:r>
              <a:rPr lang="en-US" i="1" dirty="0"/>
              <a:t>SDCG-13 Session #5 Item 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</a:rPr>
              <a:t>Update: Views on CEOS and SDCG Approach on GFOI Phase 2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6DFA-3048-3A40-B896-0AAD8356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2958-8D04-7848-9258-F24FD1CE6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promote feedback from R&amp;D activities to data providers (e.g. ASI, CNES)?</a:t>
            </a:r>
          </a:p>
          <a:p>
            <a:r>
              <a:rPr lang="en-US" dirty="0"/>
              <a:t>Should we continue co-location of SDCG with GFOI Plenary?</a:t>
            </a:r>
          </a:p>
          <a:p>
            <a:r>
              <a:rPr lang="en-US" dirty="0"/>
              <a:t>Would it be more valuable for SDCG to co-locate with a GFOI DUAG and/or R&amp;D meeting?</a:t>
            </a:r>
          </a:p>
          <a:p>
            <a:r>
              <a:rPr lang="en-US" dirty="0"/>
              <a:t>Can we sustain more than one SDCG meeting per year?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19EB-E4DE-D144-BBBF-1187A445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01145-81C0-764C-8019-E7D67007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6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FABE1AE-445F-E549-8F1B-5C2EF2C94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1C39C-5608-7944-BCED-4F60FAAE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5FC1C-7944-8C4D-8752-6E9E432D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5D9E-4155-2B4D-924C-21135BB8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F7C7D-3A0B-8642-AFA8-8851822E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b="1" dirty="0"/>
              <a:t>1) What’s the main objective of your agency for engagement with GFOI Phase 2?</a:t>
            </a:r>
          </a:p>
          <a:p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2) What are your general expectations from GFOI going forward?</a:t>
            </a:r>
            <a:br>
              <a:rPr lang="en-AU" sz="2000" dirty="0"/>
            </a:b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3) Is your agency support to GFOI wholly or in part contingent on a better resourced R&amp;D program?</a:t>
            </a:r>
            <a:br>
              <a:rPr lang="en-AU" sz="2000" dirty="0"/>
            </a:b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4) Do you plan to engage in future SDCG meetings?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5) (CSA and CONAE only) is there anything that SDCG can be doing to help ease or promote future core data uptake by the GFOI community?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2E7C1-8A62-1F4A-B642-C614A53C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SDCG-8</a:t>
            </a:r>
          </a:p>
          <a:p>
            <a:pPr>
              <a:defRPr/>
            </a:pPr>
            <a:r>
              <a:rPr lang="en-US" b="1" dirty="0"/>
              <a:t>DLR, Bonn, Germany</a:t>
            </a:r>
            <a:endParaRPr lang="en-US" sz="1000" b="1" dirty="0"/>
          </a:p>
          <a:p>
            <a:pPr>
              <a:defRPr/>
            </a:pPr>
            <a:r>
              <a:rPr lang="en-US" sz="1000" b="1" dirty="0"/>
              <a:t>September 23</a:t>
            </a:r>
            <a:r>
              <a:rPr lang="en-US" sz="1000" b="1" baseline="30000" dirty="0"/>
              <a:t>rd</a:t>
            </a:r>
            <a:r>
              <a:rPr lang="en-US" sz="1000" b="1" dirty="0"/>
              <a:t>-25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C153D-42E0-CF48-B8EE-5BE13C61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1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8285-66A0-674F-B9A9-B2092A10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C993-7DA9-664F-8876-EDDAF0DD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Summary Table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Brief Agency Response summary</a:t>
            </a:r>
          </a:p>
          <a:p>
            <a:pPr lvl="1"/>
            <a:r>
              <a:rPr lang="en-US" dirty="0"/>
              <a:t>ASI</a:t>
            </a:r>
          </a:p>
          <a:p>
            <a:pPr lvl="1"/>
            <a:r>
              <a:rPr lang="en-US" dirty="0"/>
              <a:t>CNES</a:t>
            </a:r>
          </a:p>
          <a:p>
            <a:pPr lvl="1"/>
            <a:r>
              <a:rPr lang="en-US" dirty="0"/>
              <a:t>CONAE</a:t>
            </a:r>
          </a:p>
          <a:p>
            <a:pPr lvl="1"/>
            <a:r>
              <a:rPr lang="en-US" dirty="0"/>
              <a:t>CSA</a:t>
            </a:r>
          </a:p>
          <a:p>
            <a:pPr lvl="1"/>
            <a:r>
              <a:rPr lang="en-US" dirty="0"/>
              <a:t>INPE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3B9BA-D7E4-F949-9EA7-370291AF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C4956-1709-C54B-BB5A-28EF3B7A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6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4857-3AE5-5B4C-A809-3525EF14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DD8CF-CFCE-634E-9624-5BE69FAA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Reach out to SDCG agencies not attending to gather their views</a:t>
            </a:r>
          </a:p>
          <a:p>
            <a:r>
              <a:rPr lang="en-AU" sz="2800" dirty="0"/>
              <a:t>Assessment of future planned participation in SDCG meetings</a:t>
            </a:r>
          </a:p>
          <a:p>
            <a:r>
              <a:rPr lang="en-AU" sz="2800" dirty="0"/>
              <a:t>Supporting Osamu’s objectives as CEOS lead for GFOI</a:t>
            </a:r>
          </a:p>
          <a:p>
            <a:pPr lvl="1"/>
            <a:r>
              <a:rPr lang="en-AU" sz="2400" dirty="0"/>
              <a:t>Coming away from GFOI Plenary with a statement around what GFOI might expect from CEOS and space data providers for Phase 2 to be presented for discussion at SIT-33</a:t>
            </a:r>
          </a:p>
          <a:p>
            <a:pPr lvl="1"/>
            <a:r>
              <a:rPr lang="en-AU" sz="2400" dirty="0"/>
              <a:t>Reciprocal statement from CEOS agencies coming out of SIT-33 about what they would expect from GFOI Phase 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18F-94F5-A542-9BFE-17EB7188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FF693-8D37-DD49-A0B6-20CA990D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2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C697-885F-214D-8521-946D03B7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Summary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30F74-C4EA-204E-8FCF-0A7CAE13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7E5D9-1E41-AB43-82DB-BEF7F812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74EF81-3A35-D54E-BB21-49599696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06026"/>
              </p:ext>
            </p:extLst>
          </p:nvPr>
        </p:nvGraphicFramePr>
        <p:xfrm>
          <a:off x="372093" y="1408875"/>
          <a:ext cx="8629894" cy="3436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0458">
                  <a:extLst>
                    <a:ext uri="{9D8B030D-6E8A-4147-A177-3AD203B41FA5}">
                      <a16:colId xmlns:a16="http://schemas.microsoft.com/office/drawing/2014/main" val="3244563303"/>
                    </a:ext>
                  </a:extLst>
                </a:gridCol>
                <a:gridCol w="2030680">
                  <a:extLst>
                    <a:ext uri="{9D8B030D-6E8A-4147-A177-3AD203B41FA5}">
                      <a16:colId xmlns:a16="http://schemas.microsoft.com/office/drawing/2014/main" val="386226339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04611496"/>
                    </a:ext>
                  </a:extLst>
                </a:gridCol>
                <a:gridCol w="3289956">
                  <a:extLst>
                    <a:ext uri="{9D8B030D-6E8A-4147-A177-3AD203B41FA5}">
                      <a16:colId xmlns:a16="http://schemas.microsoft.com/office/drawing/2014/main" val="86499543"/>
                    </a:ext>
                  </a:extLst>
                </a:gridCol>
              </a:tblGrid>
              <a:tr h="813850">
                <a:tc>
                  <a:txBody>
                    <a:bodyPr/>
                    <a:lstStyle/>
                    <a:p>
                      <a:r>
                        <a:rPr lang="en-US" sz="2000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SDCG-14?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Long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87857"/>
                  </a:ext>
                </a:extLst>
              </a:tr>
              <a:tr h="452139">
                <a:tc>
                  <a:txBody>
                    <a:bodyPr/>
                    <a:lstStyle/>
                    <a:p>
                      <a:r>
                        <a:rPr lang="en-US" sz="2000" dirty="0"/>
                        <a:t>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bullet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28248"/>
                  </a:ext>
                </a:extLst>
              </a:tr>
              <a:tr h="452139">
                <a:tc>
                  <a:txBody>
                    <a:bodyPr/>
                    <a:lstStyle/>
                    <a:p>
                      <a:r>
                        <a:rPr lang="en-US" sz="2000" dirty="0"/>
                        <a:t>CONAE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pending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unlikely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Post SAOCOM?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88173"/>
                  </a:ext>
                </a:extLst>
              </a:tr>
              <a:tr h="452139">
                <a:tc>
                  <a:txBody>
                    <a:bodyPr/>
                    <a:lstStyle/>
                    <a:p>
                      <a:r>
                        <a:rPr lang="en-US" sz="2000" dirty="0"/>
                        <a:t>CNES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bullet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unclear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Max. 1 per year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03976"/>
                  </a:ext>
                </a:extLst>
              </a:tr>
              <a:tr h="813850">
                <a:tc>
                  <a:txBody>
                    <a:bodyPr/>
                    <a:lstStyle/>
                    <a:p>
                      <a:r>
                        <a:rPr lang="en-US" sz="2000" dirty="0"/>
                        <a:t>CSA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comprehensive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likely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5746"/>
                  </a:ext>
                </a:extLst>
              </a:tr>
              <a:tr h="452139">
                <a:tc>
                  <a:txBody>
                    <a:bodyPr/>
                    <a:lstStyle/>
                    <a:p>
                      <a:r>
                        <a:rPr lang="en-US" sz="2000" dirty="0"/>
                        <a:t>INPE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pending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unlikely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unlikely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9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88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2169-78F5-5B45-9123-8E7F3A94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3854-DB4C-A74F-A65C-6484C0EF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Would like to foster the uptake of ASI data, but don’t currently have resources to engage with GFOI</a:t>
            </a:r>
          </a:p>
          <a:p>
            <a:r>
              <a:rPr lang="en-AU" dirty="0"/>
              <a:t>In order to promote the GFOI initiative within ASI, </a:t>
            </a:r>
            <a:r>
              <a:rPr lang="en-AU" b="1" i="1" dirty="0"/>
              <a:t>require feedback from CSK users, i.e. reports or published papers</a:t>
            </a:r>
          </a:p>
          <a:p>
            <a:r>
              <a:rPr lang="en-AU" dirty="0"/>
              <a:t>Realistic engagement is one meeting per year, on the basis of the business travel budget</a:t>
            </a:r>
          </a:p>
          <a:p>
            <a:r>
              <a:rPr lang="en-AU" dirty="0"/>
              <a:t>Linkage of SDCG to the GFOI Plenary is positive</a:t>
            </a:r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23B80-0E50-F941-86E2-75FBAA5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64FB-3F2D-364A-A11D-998ABF66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DFC7-A707-3545-B3CF-A34C9003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CONAE Highlights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001980-AD57-2242-9383-DD66F92F0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65" y="1246692"/>
            <a:ext cx="2690318" cy="20177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029AF-3F80-E340-826D-C9F73948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575A9-7209-ED41-A71A-0E828F6A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7CF26-C3FE-2E4F-A9F1-B2271332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61" y="1246692"/>
            <a:ext cx="2723903" cy="2161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FCD83-9B70-894C-9C31-705F56075829}"/>
              </a:ext>
            </a:extLst>
          </p:cNvPr>
          <p:cNvSpPr txBox="1"/>
          <p:nvPr/>
        </p:nvSpPr>
        <p:spPr>
          <a:xfrm>
            <a:off x="950026" y="3606388"/>
            <a:ext cx="104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SAOCOM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F9F2C-37AE-CA46-8C6C-C43C7BC56DC2}"/>
              </a:ext>
            </a:extLst>
          </p:cNvPr>
          <p:cNvSpPr txBox="1"/>
          <p:nvPr/>
        </p:nvSpPr>
        <p:spPr>
          <a:xfrm>
            <a:off x="4279799" y="3606388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Freight Train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7BF3A-5119-2A43-BCA7-C1E64D65C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884" y="1616406"/>
            <a:ext cx="1422400" cy="142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53A32-57C3-0140-88EE-5E9044EDD443}"/>
              </a:ext>
            </a:extLst>
          </p:cNvPr>
          <p:cNvSpPr txBox="1"/>
          <p:nvPr/>
        </p:nvSpPr>
        <p:spPr>
          <a:xfrm>
            <a:off x="7261635" y="3606388"/>
            <a:ext cx="70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Laura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344A7E-DF06-EC4B-9840-FD36C0EA1B93}"/>
              </a:ext>
            </a:extLst>
          </p:cNvPr>
          <p:cNvSpPr txBox="1">
            <a:spLocks/>
          </p:cNvSpPr>
          <p:nvPr/>
        </p:nvSpPr>
        <p:spPr>
          <a:xfrm>
            <a:off x="349765" y="4250176"/>
            <a:ext cx="8229600" cy="1702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Ake can report on SAOCOM launch date…</a:t>
            </a:r>
          </a:p>
        </p:txBody>
      </p:sp>
    </p:spTree>
    <p:extLst>
      <p:ext uri="{BB962C8B-B14F-4D97-AF65-F5344CB8AC3E}">
        <p14:creationId xmlns:p14="http://schemas.microsoft.com/office/powerpoint/2010/main" val="169727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89D0-7770-C446-BFC4-BF5B0D8E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CNES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6103-206C-2D41-A7C4-C444FFD8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Keen to promote CNES mission data</a:t>
            </a:r>
          </a:p>
          <a:p>
            <a:r>
              <a:rPr lang="en-US" dirty="0"/>
              <a:t>Phase 1 provided Pleiades data; awaiting feedback on usage</a:t>
            </a:r>
          </a:p>
          <a:p>
            <a:r>
              <a:rPr lang="en-US" dirty="0"/>
              <a:t>Willing to support with Pleiades for Phase 2 </a:t>
            </a:r>
            <a:r>
              <a:rPr lang="en-US" b="1" i="1" dirty="0"/>
              <a:t>if Phase 1 feedback is received</a:t>
            </a:r>
            <a:endParaRPr lang="en-US" dirty="0"/>
          </a:p>
          <a:p>
            <a:r>
              <a:rPr lang="en-AU" dirty="0"/>
              <a:t>CNES systematic participation is not likely; at best will try to attend one annual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750F-AC02-EF48-8C7D-640A21B1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0049C-AC61-A346-83BC-5EDBE96A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5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60AB-3FE3-C748-9A7C-220FE2F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CSA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4C37-901D-E041-BFCE-E03B84E2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Comprehensive written response; quite positive and constructive</a:t>
            </a:r>
          </a:p>
          <a:p>
            <a:r>
              <a:rPr lang="en-US" sz="2800" dirty="0"/>
              <a:t>Promotion of SAR, support to national community, upstream R&amp;D</a:t>
            </a:r>
          </a:p>
          <a:p>
            <a:r>
              <a:rPr lang="en-CA" sz="2800" dirty="0"/>
              <a:t>RCM is a Canada First mission, and data contribution to GFOI will have to be promoted by the CFS</a:t>
            </a:r>
            <a:endParaRPr lang="en-US" sz="2800" dirty="0"/>
          </a:p>
          <a:p>
            <a:r>
              <a:rPr lang="en-CA" sz="2800" dirty="0"/>
              <a:t>Linkages between the SDCG and GFOI are very important, but joint SDCG and GFOI </a:t>
            </a:r>
            <a:r>
              <a:rPr lang="en-CA" sz="2800" u="sng" dirty="0"/>
              <a:t>Plenary</a:t>
            </a:r>
            <a:r>
              <a:rPr lang="en-CA" sz="2800" dirty="0"/>
              <a:t> meetings too long</a:t>
            </a:r>
          </a:p>
          <a:p>
            <a:pPr lvl="1"/>
            <a:r>
              <a:rPr lang="en-CA" sz="2400" dirty="0"/>
              <a:t>Maybe a focused meeting between the R&amp;D, Data component and SDCG?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AC33-33E3-4F44-8CDF-92F0786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EBD1B-CC46-7946-A051-2E408CE5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8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7687-056D-D043-B790-CEE44A41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2EEDD-424D-0D48-8597-CF96CF8E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INPE supporting GFOI overall</a:t>
            </a:r>
          </a:p>
          <a:p>
            <a:r>
              <a:rPr lang="en-US" dirty="0"/>
              <a:t>Awaiting further feedback on SDCG engagement for Phase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5FA8D-183D-D14F-8F1C-F056245F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SDCG-8</a:t>
            </a:r>
          </a:p>
          <a:p>
            <a:pPr>
              <a:defRPr/>
            </a:pPr>
            <a:r>
              <a:rPr lang="en-US" b="1"/>
              <a:t>DLR, Bonn, Germany</a:t>
            </a:r>
            <a:endParaRPr lang="en-US" sz="1000" b="1"/>
          </a:p>
          <a:p>
            <a:pPr>
              <a:defRPr/>
            </a:pPr>
            <a:r>
              <a:rPr lang="en-US" sz="1000" b="1"/>
              <a:t>September 23</a:t>
            </a:r>
            <a:r>
              <a:rPr lang="en-US" sz="1000" b="1" baseline="30000"/>
              <a:t>rd</a:t>
            </a:r>
            <a:r>
              <a:rPr lang="en-US" sz="1000" b="1"/>
              <a:t>-25</a:t>
            </a:r>
            <a:r>
              <a:rPr lang="en-US" sz="1000" b="1" baseline="30000"/>
              <a:t>th</a:t>
            </a:r>
            <a:r>
              <a:rPr lang="en-US" sz="1000" b="1"/>
              <a:t> 2015</a:t>
            </a:r>
            <a:endParaRPr lang="en-US" sz="100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48929-D963-3443-BD6C-C926790E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20764</TotalTime>
  <Words>510</Words>
  <Application>Microsoft Macintosh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Update: Views on CEOS and SDCG Approach on GFOI Phase 2</vt:lpstr>
      <vt:lpstr>Overview</vt:lpstr>
      <vt:lpstr>Objectives</vt:lpstr>
      <vt:lpstr>Response Summary Table</vt:lpstr>
      <vt:lpstr>ASI Highlights</vt:lpstr>
      <vt:lpstr>CONAE Highlights</vt:lpstr>
      <vt:lpstr>CNES Highlights</vt:lpstr>
      <vt:lpstr>CSA Highlights</vt:lpstr>
      <vt:lpstr>INPE Highlights</vt:lpstr>
      <vt:lpstr>Initial Questions</vt:lpstr>
      <vt:lpstr>Backup</vt:lpstr>
      <vt:lpstr>Questions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George Dyke</cp:lastModifiedBy>
  <cp:revision>331</cp:revision>
  <dcterms:created xsi:type="dcterms:W3CDTF">2015-02-13T06:47:15Z</dcterms:created>
  <dcterms:modified xsi:type="dcterms:W3CDTF">2018-03-15T14:47:37Z</dcterms:modified>
</cp:coreProperties>
</file>