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725" r:id="rId2"/>
    <p:sldMasterId id="2147483732" r:id="rId3"/>
    <p:sldMasterId id="2147483738" r:id="rId4"/>
    <p:sldMasterId id="2147483750" r:id="rId5"/>
    <p:sldMasterId id="2147483753" r:id="rId6"/>
    <p:sldMasterId id="2147483765" r:id="rId7"/>
    <p:sldMasterId id="2147483777" r:id="rId8"/>
  </p:sldMasterIdLst>
  <p:notesMasterIdLst>
    <p:notesMasterId r:id="rId31"/>
  </p:notesMasterIdLst>
  <p:sldIdLst>
    <p:sldId id="547" r:id="rId9"/>
    <p:sldId id="548" r:id="rId10"/>
    <p:sldId id="549" r:id="rId11"/>
    <p:sldId id="550" r:id="rId12"/>
    <p:sldId id="551" r:id="rId13"/>
    <p:sldId id="552" r:id="rId14"/>
    <p:sldId id="623" r:id="rId15"/>
    <p:sldId id="624" r:id="rId16"/>
    <p:sldId id="625" r:id="rId17"/>
    <p:sldId id="556" r:id="rId18"/>
    <p:sldId id="626" r:id="rId19"/>
    <p:sldId id="641" r:id="rId20"/>
    <p:sldId id="582" r:id="rId21"/>
    <p:sldId id="630" r:id="rId22"/>
    <p:sldId id="631" r:id="rId23"/>
    <p:sldId id="633" r:id="rId24"/>
    <p:sldId id="634" r:id="rId25"/>
    <p:sldId id="636" r:id="rId26"/>
    <p:sldId id="638" r:id="rId27"/>
    <p:sldId id="639" r:id="rId28"/>
    <p:sldId id="640" r:id="rId29"/>
    <p:sldId id="629" r:id="rId3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97036"/>
    <a:srgbClr val="FFFFFF"/>
    <a:srgbClr val="6666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35"/>
    <p:restoredTop sz="86392" autoAdjust="0"/>
  </p:normalViewPr>
  <p:slideViewPr>
    <p:cSldViewPr>
      <p:cViewPr varScale="1">
        <p:scale>
          <a:sx n="90" d="100"/>
          <a:sy n="90" d="100"/>
        </p:scale>
        <p:origin x="10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9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723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13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AU" noProof="0" smtClean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AU" noProof="0" smtClean="0"/>
          </a:p>
        </p:txBody>
      </p:sp>
    </p:spTree>
    <p:extLst>
      <p:ext uri="{BB962C8B-B14F-4D97-AF65-F5344CB8AC3E}">
        <p14:creationId xmlns:p14="http://schemas.microsoft.com/office/powerpoint/2010/main" val="24524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smtClean="0">
                <a:solidFill>
                  <a:srgbClr val="FFFFFF"/>
                </a:solidFill>
              </a:rPr>
              <a:t>th</a:t>
            </a:r>
            <a:r>
              <a:rPr lang="en-AU" smtClean="0">
                <a:solidFill>
                  <a:srgbClr val="FFFFFF"/>
                </a:solidFill>
              </a:rPr>
              <a:t>, 2013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1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smtClean="0">
                <a:solidFill>
                  <a:srgbClr val="FFFFFF"/>
                </a:solidFill>
              </a:rPr>
              <a:t>th</a:t>
            </a:r>
            <a:r>
              <a:rPr lang="en-AU" smtClean="0">
                <a:solidFill>
                  <a:srgbClr val="FFFFFF"/>
                </a:solidFill>
              </a:rPr>
              <a:t>, 2013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0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658" y="887919"/>
            <a:ext cx="9137342" cy="524818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kern="1200" dirty="0">
              <a:latin typeface="Calibri"/>
              <a:ea typeface=""/>
              <a:cs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8598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5374" y="8879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kern="1200" dirty="0">
              <a:latin typeface="Calibri"/>
              <a:ea typeface=""/>
              <a:cs typeface=""/>
            </a:endParaRPr>
          </a:p>
        </p:txBody>
      </p:sp>
    </p:spTree>
    <p:extLst/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/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/>
          </a:p>
        </p:txBody>
      </p:sp>
    </p:spTree>
    <p:extLst/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16E3AB-8152-4C0F-AF27-CE4ED75772B0}" type="datetimeFigureOut">
              <a:rPr lang="en-US" smtClean="0"/>
              <a:pPr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  <a:prstGeom prst="rect">
            <a:avLst/>
          </a:prstGeom>
        </p:spPr>
        <p:txBody>
          <a:bodyPr/>
          <a:lstStyle/>
          <a:p>
            <a:fld id="{1917B5BD-2987-4E60-A91D-AE799D5A13F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Training Workshop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4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8739-3AF2-B24E-8470-A4D72EAFA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9908-487A-4549-9287-D14CF48CA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8739-3AF2-B24E-8470-A4D72EAFA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9908-487A-4549-9287-D14CF48CA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8739-3AF2-B24E-8470-A4D72EAFA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9908-487A-4549-9287-D14CF48CA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8739-3AF2-B24E-8470-A4D72EAFA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9908-487A-4549-9287-D14CF48CA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8739-3AF2-B24E-8470-A4D72EAFA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9908-487A-4549-9287-D14CF48CA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8739-3AF2-B24E-8470-A4D72EAFA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9908-487A-4549-9287-D14CF48CA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8739-3AF2-B24E-8470-A4D72EAFA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9908-487A-4549-9287-D14CF48CA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8739-3AF2-B24E-8470-A4D72EAFA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9908-487A-4549-9287-D14CF48CA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8739-3AF2-B24E-8470-A4D72EAFA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9908-487A-4549-9287-D14CF48CA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Training Workshop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78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8739-3AF2-B24E-8470-A4D72EAFA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9908-487A-4549-9287-D14CF48CA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8739-3AF2-B24E-8470-A4D72EAFA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9908-487A-4549-9287-D14CF48CA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16E3AB-8152-4C0F-AF27-CE4ED75772B0}" type="datetimeFigureOut">
              <a:rPr lang="en-US" smtClean="0"/>
              <a:pPr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  <a:prstGeom prst="rect">
            <a:avLst/>
          </a:prstGeom>
        </p:spPr>
        <p:txBody>
          <a:bodyPr/>
          <a:lstStyle/>
          <a:p>
            <a:fld id="{1917B5BD-2987-4E60-A91D-AE799D5A13F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Training Workshop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222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CBB-7FF8-A647-84E2-FD8D184D81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C41-3E26-134C-AA1F-71DA5E703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7887-9BB6-6843-AC77-F10C273718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2E77-7E01-2D4F-8ED5-91F3AD2376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7887-9BB6-6843-AC77-F10C273718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2E77-7E01-2D4F-8ED5-91F3AD2376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7887-9BB6-6843-AC77-F10C273718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2E77-7E01-2D4F-8ED5-91F3AD2376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7887-9BB6-6843-AC77-F10C273718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2E77-7E01-2D4F-8ED5-91F3AD2376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7887-9BB6-6843-AC77-F10C273718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2E77-7E01-2D4F-8ED5-91F3AD2376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Training Workshop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131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7887-9BB6-6843-AC77-F10C273718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2E77-7E01-2D4F-8ED5-91F3AD2376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7887-9BB6-6843-AC77-F10C273718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2E77-7E01-2D4F-8ED5-91F3AD2376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7887-9BB6-6843-AC77-F10C273718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2E77-7E01-2D4F-8ED5-91F3AD2376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7887-9BB6-6843-AC77-F10C273718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2E77-7E01-2D4F-8ED5-91F3AD2376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7887-9BB6-6843-AC77-F10C273718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2E77-7E01-2D4F-8ED5-91F3AD2376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7887-9BB6-6843-AC77-F10C273718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2E77-7E01-2D4F-8ED5-91F3AD2376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Training Workshop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893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Training Workshop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Training Workshop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6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smtClean="0">
                <a:solidFill>
                  <a:srgbClr val="FFFFFF"/>
                </a:solidFill>
              </a:rPr>
              <a:t>th</a:t>
            </a:r>
            <a:r>
              <a:rPr lang="en-AU" smtClean="0">
                <a:solidFill>
                  <a:srgbClr val="FFFFFF"/>
                </a:solidFill>
              </a:rPr>
              <a:t>, 2013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Phone: +61 2 6249 9111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Web: </a:t>
            </a:r>
            <a:r>
              <a:rPr lang="en-AU" kern="1200" dirty="0" err="1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www.ga.gov.au</a:t>
            </a:r>
            <a:endParaRPr lang="en-AU" kern="1200" dirty="0" smtClean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Email: </a:t>
            </a:r>
            <a:r>
              <a:rPr lang="en-AU" kern="1200" dirty="0" err="1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feedback@ga.gov.au</a:t>
            </a:r>
            <a:endParaRPr lang="en-AU" kern="1200" dirty="0" smtClean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Address: </a:t>
            </a:r>
            <a:r>
              <a:rPr lang="en-AU" kern="1200" dirty="0" err="1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Cnr</a:t>
            </a: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Jerrabomberra Avenue and Hindmarsh Drive, Symonston ACT 2609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Postal Address: GPO Box 378, Canberra ACT 2601</a:t>
            </a:r>
            <a:endParaRPr lang="en-AU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8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8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2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C3C38739-3AF2-B24E-8470-A4D72EAFACA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  <a:cs typeface=""/>
              </a:rPr>
              <a:pPr defTabSz="914400" rtl="0"/>
              <a:t>3/12/18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BD319908-487A-4549-9287-D14CF48CA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  <a:cs typeface=""/>
              </a:rPr>
              <a:pPr defTabSz="91440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0609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2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5EE77CBB-7FF8-A647-84E2-FD8D184D816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  <a:cs typeface=""/>
              </a:rPr>
              <a:pPr defTabSz="914400" rtl="0"/>
              <a:t>3/12/18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1F4F5C41-3E26-134C-AA1F-71DA5E70300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  <a:cs typeface=""/>
              </a:rPr>
              <a:pPr defTabSz="91440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4989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68727887-9BB6-6843-AC77-F10C273718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  <a:cs typeface=""/>
              </a:rPr>
              <a:pPr defTabSz="914400" rtl="0"/>
              <a:t>3/12/18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06172E77-7E01-2D4F-8ED5-91F3AD2376D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  <a:cs typeface=""/>
              </a:rPr>
              <a:pPr defTabSz="91440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8029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F20A49E9-051C-A343-99D8-B09B3A0AB50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  <a:cs typeface=""/>
              </a:rPr>
              <a:pPr defTabSz="914400" rtl="0"/>
              <a:t>3/12/18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140C3EFB-12B4-584F-BFBB-FC81F38837D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  <a:cs typeface=""/>
              </a:rPr>
              <a:pPr defTabSz="91440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1683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0.tiff"/><Relationship Id="rId3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6.tiff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451141"/>
            <a:ext cx="6400800" cy="901913"/>
          </a:xfrm>
        </p:spPr>
        <p:txBody>
          <a:bodyPr>
            <a:noAutofit/>
          </a:bodyPr>
          <a:lstStyle/>
          <a:p>
            <a:r>
              <a:rPr lang="en-US" i="1" dirty="0"/>
              <a:t>Brian Killough</a:t>
            </a:r>
            <a:r>
              <a:rPr lang="en-US" i="1" dirty="0" smtClean="0"/>
              <a:t> / NASA, CEOS SEO</a:t>
            </a:r>
          </a:p>
          <a:p>
            <a:r>
              <a:rPr lang="en-US" i="1" dirty="0" smtClean="0"/>
              <a:t>SDCG-13, March 16,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1502267"/>
            <a:ext cx="6860028" cy="698785"/>
          </a:xfrm>
        </p:spPr>
        <p:txBody>
          <a:bodyPr/>
          <a:lstStyle/>
          <a:p>
            <a:r>
              <a:rPr lang="en-US" dirty="0"/>
              <a:t>GFOI Space Data Services</a:t>
            </a:r>
          </a:p>
        </p:txBody>
      </p:sp>
    </p:spTree>
    <p:extLst>
      <p:ext uri="{BB962C8B-B14F-4D97-AF65-F5344CB8AC3E}">
        <p14:creationId xmlns:p14="http://schemas.microsoft.com/office/powerpoint/2010/main" val="2941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228600" y="203919"/>
            <a:ext cx="70104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914400" rtl="0">
              <a:defRPr>
                <a:solidFill>
                  <a:srgbClr val="000000"/>
                </a:solidFill>
              </a:defRPr>
            </a:pPr>
            <a:r>
              <a:rPr lang="en-US" sz="3200" b="1" kern="1200" dirty="0">
                <a:solidFill>
                  <a:prstClr val="white"/>
                </a:solidFill>
                <a:latin typeface="Calibri"/>
                <a:ea typeface=""/>
                <a:cs typeface=""/>
              </a:rPr>
              <a:t>#11: Model National GFOI Data Services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3289" y="2676948"/>
            <a:ext cx="8887822" cy="3114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black"/>
                </a:solidFill>
              </a:rPr>
              <a:t>To date, we have not identified a “Model </a:t>
            </a:r>
            <a:r>
              <a:rPr lang="en-US" sz="2400" dirty="0">
                <a:solidFill>
                  <a:prstClr val="black"/>
                </a:solidFill>
              </a:rPr>
              <a:t>N</a:t>
            </a:r>
            <a:r>
              <a:rPr lang="en-US" sz="2400" dirty="0" smtClean="0">
                <a:solidFill>
                  <a:prstClr val="black"/>
                </a:solidFill>
              </a:rPr>
              <a:t>ational GFOI Data Services” system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FAO is continuing to enhance its </a:t>
            </a:r>
            <a:r>
              <a:rPr lang="en-US" sz="2400" b="1" dirty="0" smtClean="0">
                <a:solidFill>
                  <a:prstClr val="black"/>
                </a:solidFill>
              </a:rPr>
              <a:t>SEPAL </a:t>
            </a:r>
            <a:r>
              <a:rPr lang="en-US" sz="2400" dirty="0" smtClean="0">
                <a:solidFill>
                  <a:prstClr val="black"/>
                </a:solidFill>
              </a:rPr>
              <a:t>tool and CEOS is working on its </a:t>
            </a:r>
            <a:r>
              <a:rPr lang="en-US" sz="2400" b="1" dirty="0" smtClean="0">
                <a:solidFill>
                  <a:prstClr val="black"/>
                </a:solidFill>
              </a:rPr>
              <a:t>Open Data Cube </a:t>
            </a:r>
            <a:r>
              <a:rPr lang="en-US" sz="2400" dirty="0" smtClean="0">
                <a:solidFill>
                  <a:prstClr val="black"/>
                </a:solidFill>
              </a:rPr>
              <a:t>tools.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As these two initiatives progress, the GFOI group should discuss the notion of a “model” system (or systems) and how to serve the community most effectively and efficiently.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073"/>
            <a:ext cx="9144000" cy="12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102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457200"/>
            <a:ext cx="6371472" cy="609398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The Data Cube Vision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295399"/>
            <a:ext cx="8712866" cy="5334001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defTabSz="914400" rtl="0">
              <a:buSzPct val="120000"/>
              <a:buFont typeface="Arial"/>
              <a:buNone/>
            </a:pPr>
            <a:r>
              <a:rPr lang="en-AU" b="1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A </a:t>
            </a:r>
            <a:r>
              <a:rPr lang="en-AU" b="1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solution </a:t>
            </a:r>
            <a:r>
              <a:rPr lang="en-AU" b="1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supporting priority objectives </a:t>
            </a:r>
            <a:r>
              <a:rPr lang="is-IS" b="1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…</a:t>
            </a:r>
            <a:endParaRPr lang="en-AU" b="1" kern="1200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690563" lvl="1" indent="-265113" algn="l" defTabSz="914400" rtl="0">
              <a:buSzPct val="120000"/>
              <a:buFont typeface="Wingdings" charset="2"/>
              <a:buChar char="§"/>
            </a:pPr>
            <a:r>
              <a:rPr lang="en-AU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Build capacity </a:t>
            </a:r>
            <a:r>
              <a:rPr lang="en-AU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of users to </a:t>
            </a:r>
            <a:r>
              <a:rPr lang="en-AU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apply CEOS satellite data</a:t>
            </a:r>
            <a:endParaRPr lang="en-AU" b="1" kern="1200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690563" lvl="1" indent="-265113" algn="l" defTabSz="914400" rtl="0">
              <a:buSzPct val="120000"/>
              <a:buFont typeface="Wingdings" charset="2"/>
              <a:buChar char="§"/>
            </a:pPr>
            <a:r>
              <a:rPr lang="en-AU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Support GEO and United Nations agendas</a:t>
            </a:r>
            <a:endParaRPr lang="en-AU" kern="1200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 algn="l" defTabSz="914400" rtl="0">
              <a:buSzPct val="120000"/>
              <a:buFont typeface="Arial"/>
              <a:buNone/>
            </a:pPr>
            <a:r>
              <a:rPr lang="en-US" b="1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Customer focused </a:t>
            </a:r>
            <a:r>
              <a:rPr lang="is-IS" b="1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… </a:t>
            </a:r>
            <a:endParaRPr lang="en-US" b="1" kern="1200" dirty="0" smtClean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690563" lvl="1" indent="-265113" algn="l" defTabSz="914400" rtl="0">
              <a:buSzPct val="120000"/>
              <a:buFont typeface="Wingdings" charset="2"/>
              <a:buChar char="§"/>
            </a:pPr>
            <a:r>
              <a:rPr lang="en-US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Easy to install and maintain with training materials</a:t>
            </a:r>
          </a:p>
          <a:p>
            <a:pPr marL="690563" lvl="1" indent="-265113" algn="l" defTabSz="914400" rtl="0">
              <a:buSzPct val="120000"/>
              <a:buFont typeface="Wingdings" charset="2"/>
              <a:buChar char="§"/>
            </a:pPr>
            <a:r>
              <a:rPr lang="en-US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A brand </a:t>
            </a:r>
            <a:r>
              <a:rPr lang="en-US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that people know and </a:t>
            </a:r>
            <a:r>
              <a:rPr lang="en-US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trust</a:t>
            </a:r>
          </a:p>
          <a:p>
            <a:pPr marL="0" indent="0" algn="l" defTabSz="914400" rtl="0">
              <a:buSzPct val="120000"/>
              <a:buFont typeface="Arial"/>
              <a:buNone/>
            </a:pPr>
            <a:r>
              <a:rPr lang="en-US" b="1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Scalable solution </a:t>
            </a:r>
            <a:r>
              <a:rPr lang="is-IS" b="1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…</a:t>
            </a:r>
            <a:endParaRPr lang="en-US" kern="1200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690563" lvl="1" indent="-265113" algn="l" defTabSz="914400" rtl="0">
              <a:buSzPct val="120000"/>
              <a:buFont typeface="Wingdings" charset="2"/>
              <a:buChar char="§"/>
            </a:pPr>
            <a:r>
              <a:rPr lang="en-US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Operational Data Cubes in </a:t>
            </a:r>
            <a:br>
              <a:rPr lang="en-US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 b="1" kern="1200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20 countries by 2022</a:t>
            </a:r>
            <a:endParaRPr lang="en-US" sz="2800" b="1" kern="1200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690563" lvl="1" indent="-265113" algn="l" defTabSz="914400" rtl="0">
              <a:buSzPct val="120000"/>
              <a:buFont typeface="Wingdings" charset="2"/>
              <a:buChar char="§"/>
            </a:pPr>
            <a:r>
              <a:rPr lang="en-US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Partnerships with </a:t>
            </a:r>
            <a:r>
              <a:rPr lang="is-IS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…</a:t>
            </a:r>
            <a:br>
              <a:rPr lang="is-IS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Google, Amazon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808129"/>
            <a:ext cx="3581400" cy="320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11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4" y="305002"/>
            <a:ext cx="7991475" cy="609398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T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he “Road to 20”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1" y="1066800"/>
            <a:ext cx="9017212" cy="493654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686965" y="4789857"/>
            <a:ext cx="3476763" cy="1150246"/>
            <a:chOff x="5286237" y="4993746"/>
            <a:chExt cx="3476763" cy="1150246"/>
          </a:xfrm>
        </p:grpSpPr>
        <p:sp>
          <p:nvSpPr>
            <p:cNvPr id="10" name="Cube 9"/>
            <p:cNvSpPr>
              <a:spLocks noChangeAspect="1"/>
            </p:cNvSpPr>
            <p:nvPr/>
          </p:nvSpPr>
          <p:spPr>
            <a:xfrm>
              <a:off x="5288216" y="5455351"/>
              <a:ext cx="281178" cy="290697"/>
            </a:xfrm>
            <a:prstGeom prst="cube">
              <a:avLst/>
            </a:prstGeom>
            <a:solidFill>
              <a:schemeClr val="tx1">
                <a:lumMod val="40000"/>
                <a:lumOff val="60000"/>
              </a:schemeClr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l" rtl="0" latinLnBrk="1" hangingPunct="0"/>
              <a:endParaRPr lang="en-US" dirty="0"/>
            </a:p>
          </p:txBody>
        </p:sp>
        <p:sp>
          <p:nvSpPr>
            <p:cNvPr id="11" name="Cube 10"/>
            <p:cNvSpPr>
              <a:spLocks noChangeAspect="1"/>
            </p:cNvSpPr>
            <p:nvPr/>
          </p:nvSpPr>
          <p:spPr>
            <a:xfrm>
              <a:off x="5286237" y="5029199"/>
              <a:ext cx="281178" cy="290697"/>
            </a:xfrm>
            <a:prstGeom prst="cube">
              <a:avLst/>
            </a:prstGeom>
            <a:solidFill>
              <a:srgbClr val="00B050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l" rtl="0" latinLnBrk="1" hangingPunct="0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00084" y="4993746"/>
              <a:ext cx="1042696" cy="3261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en-US" sz="1400" dirty="0" smtClean="0">
                  <a:solidFill>
                    <a:srgbClr val="FFFF00"/>
                  </a:solidFill>
                </a:rPr>
                <a:t>Operational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1" y="5404066"/>
              <a:ext cx="1726216" cy="3261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en-US" sz="1400" dirty="0" smtClean="0">
                  <a:solidFill>
                    <a:srgbClr val="FFFF00"/>
                  </a:solidFill>
                </a:rPr>
                <a:t>Under Development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14" name="Cube 13"/>
            <p:cNvSpPr>
              <a:spLocks noChangeAspect="1"/>
            </p:cNvSpPr>
            <p:nvPr/>
          </p:nvSpPr>
          <p:spPr>
            <a:xfrm>
              <a:off x="5286237" y="5853295"/>
              <a:ext cx="281178" cy="290697"/>
            </a:xfrm>
            <a:prstGeom prst="cube">
              <a:avLst/>
            </a:prstGeom>
            <a:solidFill>
              <a:srgbClr val="FF0000"/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l" rtl="0" latinLnBrk="1" hangingPunct="0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38800" y="5819003"/>
              <a:ext cx="312420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rtl="0" latinLnBrk="1" hangingPunct="0"/>
              <a:r>
                <a:rPr lang="en-US" sz="1400" dirty="0" smtClean="0">
                  <a:solidFill>
                    <a:srgbClr val="FFFF00"/>
                  </a:solidFill>
                </a:rPr>
                <a:t>Under Review or</a:t>
              </a:r>
              <a:r>
                <a:rPr lang="en-US" sz="1400" dirty="0">
                  <a:solidFill>
                    <a:srgbClr val="FFFF00"/>
                  </a:solidFill>
                </a:rPr>
                <a:t> </a:t>
              </a:r>
              <a:r>
                <a:rPr lang="en-US" sz="1400" dirty="0" smtClean="0">
                  <a:solidFill>
                    <a:srgbClr val="FFFF00"/>
                  </a:solidFill>
                </a:rPr>
                <a:t>Expressed Interest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6" name="Cube 15"/>
          <p:cNvSpPr>
            <a:spLocks noChangeAspect="1"/>
          </p:cNvSpPr>
          <p:nvPr/>
        </p:nvSpPr>
        <p:spPr>
          <a:xfrm>
            <a:off x="8229600" y="4551398"/>
            <a:ext cx="281178" cy="290697"/>
          </a:xfrm>
          <a:prstGeom prst="cube">
            <a:avLst/>
          </a:prstGeom>
          <a:solidFill>
            <a:srgbClr val="00B05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011071"/>
            <a:ext cx="304800" cy="317500"/>
          </a:xfrm>
          <a:prstGeom prst="rect">
            <a:avLst/>
          </a:prstGeom>
        </p:spPr>
      </p:pic>
      <p:sp>
        <p:nvSpPr>
          <p:cNvPr id="18" name="Cube 17"/>
          <p:cNvSpPr>
            <a:spLocks noChangeAspect="1"/>
          </p:cNvSpPr>
          <p:nvPr/>
        </p:nvSpPr>
        <p:spPr>
          <a:xfrm>
            <a:off x="1700022" y="3701574"/>
            <a:ext cx="281178" cy="290697"/>
          </a:xfrm>
          <a:prstGeom prst="cube">
            <a:avLst/>
          </a:prstGeom>
          <a:solidFill>
            <a:srgbClr val="00B05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20" name="Cube 19"/>
          <p:cNvSpPr>
            <a:spLocks noChangeAspect="1"/>
          </p:cNvSpPr>
          <p:nvPr/>
        </p:nvSpPr>
        <p:spPr>
          <a:xfrm>
            <a:off x="7338822" y="3168174"/>
            <a:ext cx="281178" cy="290697"/>
          </a:xfrm>
          <a:prstGeom prst="cube">
            <a:avLst/>
          </a:prstGeom>
          <a:solidFill>
            <a:schemeClr val="tx1">
              <a:lumMod val="40000"/>
              <a:lumOff val="60000"/>
            </a:schemeClr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21" name="Cube 20"/>
          <p:cNvSpPr>
            <a:spLocks noChangeAspect="1"/>
          </p:cNvSpPr>
          <p:nvPr/>
        </p:nvSpPr>
        <p:spPr>
          <a:xfrm>
            <a:off x="5029200" y="193487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22" name="Cube 21"/>
          <p:cNvSpPr>
            <a:spLocks noChangeAspect="1"/>
          </p:cNvSpPr>
          <p:nvPr/>
        </p:nvSpPr>
        <p:spPr>
          <a:xfrm>
            <a:off x="838200" y="284927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23" name="Cube 22"/>
          <p:cNvSpPr>
            <a:spLocks noChangeAspect="1"/>
          </p:cNvSpPr>
          <p:nvPr/>
        </p:nvSpPr>
        <p:spPr>
          <a:xfrm>
            <a:off x="4014109" y="335219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24" name="Cube 23"/>
          <p:cNvSpPr>
            <a:spLocks noChangeAspect="1"/>
          </p:cNvSpPr>
          <p:nvPr/>
        </p:nvSpPr>
        <p:spPr>
          <a:xfrm>
            <a:off x="7162800" y="315407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25" name="Cube 24"/>
          <p:cNvSpPr>
            <a:spLocks noChangeAspect="1"/>
          </p:cNvSpPr>
          <p:nvPr/>
        </p:nvSpPr>
        <p:spPr>
          <a:xfrm>
            <a:off x="6528709" y="284927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26" name="Cube 25"/>
          <p:cNvSpPr>
            <a:spLocks noChangeAspect="1"/>
          </p:cNvSpPr>
          <p:nvPr/>
        </p:nvSpPr>
        <p:spPr>
          <a:xfrm>
            <a:off x="4724400" y="223967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27" name="Cube 26"/>
          <p:cNvSpPr>
            <a:spLocks noChangeAspect="1"/>
          </p:cNvSpPr>
          <p:nvPr/>
        </p:nvSpPr>
        <p:spPr>
          <a:xfrm>
            <a:off x="7467600" y="266639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28" name="Cube 27"/>
          <p:cNvSpPr>
            <a:spLocks noChangeAspect="1"/>
          </p:cNvSpPr>
          <p:nvPr/>
        </p:nvSpPr>
        <p:spPr>
          <a:xfrm>
            <a:off x="1804309" y="414467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29" name="Cube 28"/>
          <p:cNvSpPr>
            <a:spLocks noChangeAspect="1"/>
          </p:cNvSpPr>
          <p:nvPr/>
        </p:nvSpPr>
        <p:spPr>
          <a:xfrm>
            <a:off x="1194709" y="315407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30" name="Cube 29"/>
          <p:cNvSpPr>
            <a:spLocks noChangeAspect="1"/>
          </p:cNvSpPr>
          <p:nvPr/>
        </p:nvSpPr>
        <p:spPr>
          <a:xfrm>
            <a:off x="5157109" y="368747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31" name="Cube 30"/>
          <p:cNvSpPr>
            <a:spLocks noChangeAspect="1"/>
          </p:cNvSpPr>
          <p:nvPr/>
        </p:nvSpPr>
        <p:spPr>
          <a:xfrm>
            <a:off x="1371600" y="32766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32" name="Cube 31"/>
          <p:cNvSpPr>
            <a:spLocks noChangeAspect="1"/>
          </p:cNvSpPr>
          <p:nvPr/>
        </p:nvSpPr>
        <p:spPr>
          <a:xfrm>
            <a:off x="990600" y="185867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33" name="Cube 32"/>
          <p:cNvSpPr>
            <a:spLocks noChangeAspect="1"/>
          </p:cNvSpPr>
          <p:nvPr/>
        </p:nvSpPr>
        <p:spPr>
          <a:xfrm>
            <a:off x="1956709" y="479999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34" name="Cube 33"/>
          <p:cNvSpPr>
            <a:spLocks noChangeAspect="1"/>
          </p:cNvSpPr>
          <p:nvPr/>
        </p:nvSpPr>
        <p:spPr>
          <a:xfrm>
            <a:off x="5334000" y="24384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35" name="Cube 34"/>
          <p:cNvSpPr>
            <a:spLocks noChangeAspect="1"/>
          </p:cNvSpPr>
          <p:nvPr/>
        </p:nvSpPr>
        <p:spPr>
          <a:xfrm>
            <a:off x="4825509" y="3419622"/>
            <a:ext cx="281178" cy="290697"/>
          </a:xfrm>
          <a:prstGeom prst="cube">
            <a:avLst/>
          </a:prstGeom>
          <a:solidFill>
            <a:schemeClr val="tx1">
              <a:lumMod val="40000"/>
              <a:lumOff val="60000"/>
            </a:schemeClr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37" name="Cube 36"/>
          <p:cNvSpPr>
            <a:spLocks noChangeAspect="1"/>
          </p:cNvSpPr>
          <p:nvPr/>
        </p:nvSpPr>
        <p:spPr>
          <a:xfrm>
            <a:off x="8839200" y="4119868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38" name="Cube 37"/>
          <p:cNvSpPr>
            <a:spLocks noChangeAspect="1"/>
          </p:cNvSpPr>
          <p:nvPr/>
        </p:nvSpPr>
        <p:spPr>
          <a:xfrm>
            <a:off x="8738509" y="434279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39" name="Cube 38"/>
          <p:cNvSpPr>
            <a:spLocks noChangeAspect="1"/>
          </p:cNvSpPr>
          <p:nvPr/>
        </p:nvSpPr>
        <p:spPr>
          <a:xfrm>
            <a:off x="8915400" y="434279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40" name="Cube 39"/>
          <p:cNvSpPr>
            <a:spLocks noChangeAspect="1"/>
          </p:cNvSpPr>
          <p:nvPr/>
        </p:nvSpPr>
        <p:spPr>
          <a:xfrm>
            <a:off x="2362200" y="487619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41" name="Cube 40"/>
          <p:cNvSpPr>
            <a:spLocks noChangeAspect="1"/>
          </p:cNvSpPr>
          <p:nvPr/>
        </p:nvSpPr>
        <p:spPr>
          <a:xfrm>
            <a:off x="6858000" y="284927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42" name="Cube 41"/>
          <p:cNvSpPr>
            <a:spLocks noChangeAspect="1"/>
          </p:cNvSpPr>
          <p:nvPr/>
        </p:nvSpPr>
        <p:spPr>
          <a:xfrm>
            <a:off x="8357509" y="239207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43" name="Cube 42"/>
          <p:cNvSpPr>
            <a:spLocks noChangeAspect="1"/>
          </p:cNvSpPr>
          <p:nvPr/>
        </p:nvSpPr>
        <p:spPr>
          <a:xfrm>
            <a:off x="5105400" y="396179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44" name="Cube 43"/>
          <p:cNvSpPr>
            <a:spLocks noChangeAspect="1"/>
          </p:cNvSpPr>
          <p:nvPr/>
        </p:nvSpPr>
        <p:spPr>
          <a:xfrm>
            <a:off x="3657600" y="319979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45" name="Cube 44"/>
          <p:cNvSpPr>
            <a:spLocks noChangeAspect="1"/>
          </p:cNvSpPr>
          <p:nvPr/>
        </p:nvSpPr>
        <p:spPr>
          <a:xfrm>
            <a:off x="3733800" y="342839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46" name="Cube 45"/>
          <p:cNvSpPr>
            <a:spLocks noChangeAspect="1"/>
          </p:cNvSpPr>
          <p:nvPr/>
        </p:nvSpPr>
        <p:spPr>
          <a:xfrm>
            <a:off x="4852309" y="475427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47" name="Cube 46"/>
          <p:cNvSpPr>
            <a:spLocks noChangeAspect="1"/>
          </p:cNvSpPr>
          <p:nvPr/>
        </p:nvSpPr>
        <p:spPr>
          <a:xfrm>
            <a:off x="2514600" y="419039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48" name="Cube 47"/>
          <p:cNvSpPr>
            <a:spLocks noChangeAspect="1"/>
          </p:cNvSpPr>
          <p:nvPr/>
        </p:nvSpPr>
        <p:spPr>
          <a:xfrm>
            <a:off x="8839200" y="525719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49" name="Cube 48"/>
          <p:cNvSpPr>
            <a:spLocks noChangeAspect="1"/>
          </p:cNvSpPr>
          <p:nvPr/>
        </p:nvSpPr>
        <p:spPr>
          <a:xfrm>
            <a:off x="6629400" y="350459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50" name="Cube 49"/>
          <p:cNvSpPr>
            <a:spLocks noChangeAspect="1"/>
          </p:cNvSpPr>
          <p:nvPr/>
        </p:nvSpPr>
        <p:spPr>
          <a:xfrm>
            <a:off x="5486400" y="178247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51" name="Cube 50"/>
          <p:cNvSpPr>
            <a:spLocks noChangeAspect="1"/>
          </p:cNvSpPr>
          <p:nvPr/>
        </p:nvSpPr>
        <p:spPr>
          <a:xfrm>
            <a:off x="5334000" y="2133600"/>
            <a:ext cx="281178" cy="290697"/>
          </a:xfrm>
          <a:prstGeom prst="cube">
            <a:avLst/>
          </a:prstGeom>
          <a:solidFill>
            <a:schemeClr val="tx1">
              <a:lumMod val="40000"/>
              <a:lumOff val="60000"/>
            </a:schemeClr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52" name="Cube 51"/>
          <p:cNvSpPr>
            <a:spLocks noChangeAspect="1"/>
          </p:cNvSpPr>
          <p:nvPr/>
        </p:nvSpPr>
        <p:spPr>
          <a:xfrm>
            <a:off x="4953000" y="2161266"/>
            <a:ext cx="281178" cy="290697"/>
          </a:xfrm>
          <a:prstGeom prst="cube">
            <a:avLst/>
          </a:prstGeom>
          <a:solidFill>
            <a:schemeClr val="tx1">
              <a:lumMod val="40000"/>
              <a:lumOff val="60000"/>
            </a:schemeClr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53" name="Cube 52"/>
          <p:cNvSpPr>
            <a:spLocks noChangeAspect="1"/>
          </p:cNvSpPr>
          <p:nvPr/>
        </p:nvSpPr>
        <p:spPr>
          <a:xfrm>
            <a:off x="5919109" y="2620671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54" name="Cube 53"/>
          <p:cNvSpPr>
            <a:spLocks noChangeAspect="1"/>
          </p:cNvSpPr>
          <p:nvPr/>
        </p:nvSpPr>
        <p:spPr>
          <a:xfrm>
            <a:off x="3886200" y="1796574"/>
            <a:ext cx="281178" cy="290697"/>
          </a:xfrm>
          <a:prstGeom prst="cube">
            <a:avLst/>
          </a:prstGeom>
          <a:solidFill>
            <a:schemeClr val="tx1">
              <a:lumMod val="40000"/>
              <a:lumOff val="60000"/>
            </a:schemeClr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90166" y="6225560"/>
            <a:ext cx="511774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2400" b="1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43 </a:t>
            </a:r>
            <a:r>
              <a:rPr lang="en-US" sz="2400" b="1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total countries in the first year! </a:t>
            </a:r>
            <a:endParaRPr lang="en-US" sz="2400" b="1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97654" y="4788694"/>
            <a:ext cx="44114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4</a:t>
            </a:r>
            <a:endParaRPr lang="en-US" dirty="0" smtClean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>
              <a:spcAft>
                <a:spcPts val="1200"/>
              </a:spcAft>
            </a:pPr>
            <a:r>
              <a:rPr lang="en-US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5</a:t>
            </a:r>
            <a:endParaRPr lang="en-US" dirty="0" smtClean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34</a:t>
            </a:r>
            <a:endParaRPr lang="en-US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6" name="Cube 55"/>
          <p:cNvSpPr>
            <a:spLocks noChangeAspect="1"/>
          </p:cNvSpPr>
          <p:nvPr/>
        </p:nvSpPr>
        <p:spPr>
          <a:xfrm>
            <a:off x="966109" y="233172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58" name="Cube 57"/>
          <p:cNvSpPr>
            <a:spLocks noChangeAspect="1"/>
          </p:cNvSpPr>
          <p:nvPr/>
        </p:nvSpPr>
        <p:spPr>
          <a:xfrm>
            <a:off x="8915400" y="46482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59" name="Cube 58"/>
          <p:cNvSpPr>
            <a:spLocks noChangeAspect="1"/>
          </p:cNvSpPr>
          <p:nvPr/>
        </p:nvSpPr>
        <p:spPr>
          <a:xfrm>
            <a:off x="7900309" y="33528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60" name="Cube 59"/>
          <p:cNvSpPr>
            <a:spLocks noChangeAspect="1"/>
          </p:cNvSpPr>
          <p:nvPr/>
        </p:nvSpPr>
        <p:spPr>
          <a:xfrm>
            <a:off x="7239000" y="37338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61" name="Cube 60"/>
          <p:cNvSpPr>
            <a:spLocks noChangeAspect="1"/>
          </p:cNvSpPr>
          <p:nvPr/>
        </p:nvSpPr>
        <p:spPr>
          <a:xfrm>
            <a:off x="1499509" y="34290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882900"/>
            <a:ext cx="3048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48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72596" y="173106"/>
            <a:ext cx="6890204" cy="523220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2800" dirty="0" smtClean="0">
                <a:latin typeface="Tahoma" charset="0"/>
                <a:ea typeface="ＭＳ Ｐゴシック" charset="0"/>
                <a:cs typeface="ＭＳ Ｐゴシック" charset="0"/>
              </a:rPr>
              <a:t>Which have an</a:t>
            </a:r>
            <a:r>
              <a:rPr lang="en-US" sz="2800" b="1" dirty="0" smtClean="0">
                <a:latin typeface="Tahoma" charset="0"/>
                <a:ea typeface="ＭＳ Ｐゴシック" charset="0"/>
                <a:cs typeface="ＭＳ Ｐゴシック" charset="0"/>
              </a:rPr>
              <a:t> interest in Forests?</a:t>
            </a:r>
            <a:endParaRPr lang="en-US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119741" y="1050420"/>
            <a:ext cx="8916295" cy="512178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The CDC team is engaging with over 40 different countries to consider the deployment of Data Cubes. Many of those countries have a desire to support </a:t>
            </a:r>
            <a:r>
              <a:rPr lang="en-U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forest applications. 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We know that these </a:t>
            </a:r>
            <a:r>
              <a:rPr lang="en-US" sz="2000" kern="1200" dirty="0">
                <a:latin typeface="Calibri" charset="0"/>
                <a:ea typeface="ＭＳ Ｐゴシック" charset="0"/>
                <a:cs typeface="Calibri" charset="0"/>
              </a:rPr>
              <a:t>9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 countries have an interest in forest applications, but there may be more: </a:t>
            </a:r>
            <a:r>
              <a:rPr lang="en-U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Colombia, Switzerland, Vietnam, Taiwan, Kenya, </a:t>
            </a:r>
            <a:r>
              <a:rPr lang="en-US" sz="2000" b="1" kern="1200" dirty="0" err="1" smtClean="0">
                <a:latin typeface="Calibri" charset="0"/>
                <a:ea typeface="ＭＳ Ｐゴシック" charset="0"/>
                <a:cs typeface="Calibri" charset="0"/>
              </a:rPr>
              <a:t>Hondurus</a:t>
            </a:r>
            <a:r>
              <a:rPr lang="en-U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, Canada, Guatemala, Brazil.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200400"/>
            <a:ext cx="5120076" cy="2803025"/>
          </a:xfrm>
          <a:prstGeom prst="rect">
            <a:avLst/>
          </a:prstGeom>
        </p:spPr>
      </p:pic>
      <p:sp>
        <p:nvSpPr>
          <p:cNvPr id="6" name="Cube 5"/>
          <p:cNvSpPr>
            <a:spLocks noChangeAspect="1"/>
          </p:cNvSpPr>
          <p:nvPr/>
        </p:nvSpPr>
        <p:spPr>
          <a:xfrm>
            <a:off x="1499509" y="477012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8" name="Cube 7"/>
          <p:cNvSpPr>
            <a:spLocks noChangeAspect="1"/>
          </p:cNvSpPr>
          <p:nvPr/>
        </p:nvSpPr>
        <p:spPr>
          <a:xfrm>
            <a:off x="1042309" y="35814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9" name="Cube 8"/>
          <p:cNvSpPr>
            <a:spLocks noChangeAspect="1"/>
          </p:cNvSpPr>
          <p:nvPr/>
        </p:nvSpPr>
        <p:spPr>
          <a:xfrm>
            <a:off x="4623709" y="44196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10" name="Cube 9"/>
          <p:cNvSpPr>
            <a:spLocks noChangeAspect="1"/>
          </p:cNvSpPr>
          <p:nvPr/>
        </p:nvSpPr>
        <p:spPr>
          <a:xfrm>
            <a:off x="3328309" y="46482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11" name="Cube 10"/>
          <p:cNvSpPr>
            <a:spLocks noChangeAspect="1"/>
          </p:cNvSpPr>
          <p:nvPr/>
        </p:nvSpPr>
        <p:spPr>
          <a:xfrm>
            <a:off x="4928509" y="41910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12" name="Cube 11"/>
          <p:cNvSpPr>
            <a:spLocks noChangeAspect="1"/>
          </p:cNvSpPr>
          <p:nvPr/>
        </p:nvSpPr>
        <p:spPr>
          <a:xfrm>
            <a:off x="1219200" y="43434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13" name="Cube 12"/>
          <p:cNvSpPr>
            <a:spLocks noChangeAspect="1"/>
          </p:cNvSpPr>
          <p:nvPr/>
        </p:nvSpPr>
        <p:spPr>
          <a:xfrm>
            <a:off x="2947309" y="37338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16" name="Cube 15"/>
          <p:cNvSpPr>
            <a:spLocks noChangeAspect="1"/>
          </p:cNvSpPr>
          <p:nvPr/>
        </p:nvSpPr>
        <p:spPr>
          <a:xfrm>
            <a:off x="1905000" y="499872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  <p:sp>
        <p:nvSpPr>
          <p:cNvPr id="17" name="Cube 16"/>
          <p:cNvSpPr>
            <a:spLocks noChangeAspect="1"/>
          </p:cNvSpPr>
          <p:nvPr/>
        </p:nvSpPr>
        <p:spPr>
          <a:xfrm>
            <a:off x="1118509" y="4267200"/>
            <a:ext cx="176891" cy="182880"/>
          </a:xfrm>
          <a:prstGeom prst="cube">
            <a:avLst/>
          </a:prstGeom>
          <a:solidFill>
            <a:srgbClr val="FF0000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986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381000"/>
            <a:ext cx="4775200" cy="448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2153" y="6305490"/>
            <a:ext cx="4030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Dong </a:t>
            </a:r>
            <a:r>
              <a:rPr lang="en-US" sz="20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Nai</a:t>
            </a:r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River in Lam Dong Province</a:t>
            </a:r>
            <a:endParaRPr lang="en-US" sz="2000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21" y="2362200"/>
            <a:ext cx="4637479" cy="38123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2800" y="2667000"/>
            <a:ext cx="228600" cy="228600"/>
          </a:xfrm>
          <a:prstGeom prst="rect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581400" y="2895600"/>
            <a:ext cx="990600" cy="762000"/>
          </a:xfrm>
          <a:prstGeom prst="straightConnector1">
            <a:avLst/>
          </a:prstGeom>
          <a:ln w="50800">
            <a:solidFill>
              <a:srgbClr val="FFFF00"/>
            </a:solidFill>
            <a:headEnd type="none" w="med" len="med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05400" y="304800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Vietnam Data Cube Example</a:t>
            </a:r>
          </a:p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Land Change Detection using </a:t>
            </a:r>
            <a:r>
              <a:rPr lang="en-US" dirty="0" err="1" smtClean="0"/>
              <a:t>PyCCD</a:t>
            </a:r>
            <a:r>
              <a:rPr lang="en-US" dirty="0" smtClean="0"/>
              <a:t> with the Open Data Cube </a:t>
            </a:r>
            <a:br>
              <a:rPr lang="en-US" dirty="0" smtClean="0"/>
            </a:br>
            <a:r>
              <a:rPr lang="en-US" dirty="0" smtClean="0"/>
              <a:t>in the Lam Dong Province </a:t>
            </a:r>
            <a:br>
              <a:rPr lang="en-US" dirty="0" smtClean="0"/>
            </a:br>
            <a:r>
              <a:rPr lang="en-US" dirty="0" smtClean="0"/>
              <a:t>of southern Vietnam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53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158300"/>
            <a:ext cx="2400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32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January 2001</a:t>
            </a:r>
            <a:endParaRPr lang="en-US" sz="3200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4772025" cy="3846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26" y="1789547"/>
            <a:ext cx="4675474" cy="377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3319" y="1158299"/>
            <a:ext cx="2400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32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January 2015</a:t>
            </a:r>
            <a:endParaRPr lang="en-US" sz="3200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6936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7" y="177692"/>
            <a:ext cx="7898246" cy="6604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8530" y="228600"/>
            <a:ext cx="553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2001 thru 2014 – Number of Land Changes</a:t>
            </a:r>
            <a:endParaRPr lang="en-US" sz="2400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51273" y="228600"/>
            <a:ext cx="35618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4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3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2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4602" y="6324600"/>
            <a:ext cx="582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20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PyCCD</a:t>
            </a:r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algorithm: 8 hours execution – 21 million </a:t>
            </a: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p</a:t>
            </a:r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ixels</a:t>
            </a:r>
            <a:endParaRPr lang="en-US" sz="2000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7119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152400"/>
            <a:ext cx="5620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Matt Hansen’s GFW Forest Product</a:t>
            </a:r>
          </a:p>
          <a:p>
            <a:pPr algn="ctr"/>
            <a:r>
              <a:rPr lang="en-US" sz="2000" dirty="0" smtClean="0"/>
              <a:t>2001 thru 2014 – Forest Loss (red) / Gain (blue)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599"/>
            <a:ext cx="6513606" cy="5215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6827" y="6324600"/>
            <a:ext cx="5259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rtl="0"/>
            <a:r>
              <a:rPr lang="en-US" sz="2000" i="1" kern="1200" dirty="0" smtClean="0">
                <a:solidFill>
                  <a:srgbClr val="FF0000"/>
                </a:solidFill>
                <a:latin typeface="Calibri" panose="020F0502020204030204"/>
                <a:ea typeface=""/>
                <a:cs typeface=""/>
              </a:rPr>
              <a:t>For comparison with the </a:t>
            </a:r>
            <a:r>
              <a:rPr lang="en-US" sz="2000" i="1" kern="1200" dirty="0" err="1" smtClean="0">
                <a:solidFill>
                  <a:srgbClr val="FF0000"/>
                </a:solidFill>
                <a:latin typeface="Calibri" panose="020F0502020204030204"/>
                <a:ea typeface=""/>
                <a:cs typeface=""/>
              </a:rPr>
              <a:t>PyCCD</a:t>
            </a:r>
            <a:r>
              <a:rPr lang="en-US" sz="2000" i="1" kern="1200" dirty="0" smtClean="0">
                <a:solidFill>
                  <a:srgbClr val="FF0000"/>
                </a:solidFill>
                <a:latin typeface="Calibri" panose="020F0502020204030204"/>
                <a:ea typeface=""/>
                <a:cs typeface=""/>
              </a:rPr>
              <a:t> Data Cube result</a:t>
            </a:r>
            <a:endParaRPr lang="en-US" sz="2000" i="1" kern="1200" dirty="0">
              <a:solidFill>
                <a:srgbClr val="FF0000"/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9818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9829"/>
            <a:ext cx="8204200" cy="6637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52400"/>
            <a:ext cx="485652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2001 thru 2014 – First Year of Change</a:t>
            </a:r>
            <a:endParaRPr lang="en-US" sz="2400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0" y="838200"/>
            <a:ext cx="6927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2011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2008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2004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5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618" y="1181129"/>
            <a:ext cx="6013450" cy="5381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91" y="235528"/>
            <a:ext cx="3938990" cy="403167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3048000" y="2209800"/>
            <a:ext cx="3200400" cy="457200"/>
          </a:xfrm>
          <a:prstGeom prst="straightConnector1">
            <a:avLst/>
          </a:prstGeom>
          <a:ln w="50800">
            <a:solidFill>
              <a:srgbClr val="FFFF00"/>
            </a:solidFill>
            <a:headEnd type="none" w="med" len="med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39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228600" y="203919"/>
            <a:ext cx="70104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914400" rtl="0">
              <a:defRPr>
                <a:solidFill>
                  <a:srgbClr val="000000"/>
                </a:solidFill>
              </a:defRPr>
            </a:pPr>
            <a:r>
              <a:rPr lang="en-US" sz="3200" b="1" kern="12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Agenda</a:t>
            </a:r>
            <a:endParaRPr sz="3200" b="1" kern="12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301444"/>
            <a:ext cx="8650288" cy="51214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/>
              <a:buChar char="•"/>
              <a:defRPr sz="2000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l" rtl="0"/>
            <a:r>
              <a:rPr lang="en-US" sz="2800" b="1" kern="1200" dirty="0">
                <a:solidFill>
                  <a:prstClr val="black"/>
                </a:solidFill>
                <a:latin typeface="Calibri"/>
                <a:ea typeface=""/>
                <a:cs typeface=""/>
              </a:rPr>
              <a:t>3-Year Work Plan Tasks and Outcomes</a:t>
            </a:r>
          </a:p>
          <a:p>
            <a:pPr marL="1195387" lvl="1" indent="-457200" algn="l" rtl="0">
              <a:buFont typeface="Courier New"/>
              <a:buChar char="o"/>
            </a:pPr>
            <a:r>
              <a:rPr lang="en-US" sz="2400" kern="1200" dirty="0">
                <a:solidFill>
                  <a:prstClr val="black"/>
                </a:solidFill>
                <a:latin typeface="Calibri"/>
                <a:ea typeface=""/>
                <a:cs typeface=""/>
              </a:rPr>
              <a:t>#6: Ensured On-going Coverage </a:t>
            </a:r>
          </a:p>
          <a:p>
            <a:pPr marL="1195387" lvl="1" indent="-457200" algn="l" rtl="0">
              <a:buFont typeface="Courier New"/>
              <a:buChar char="o"/>
            </a:pPr>
            <a:r>
              <a:rPr lang="en-US" sz="2400" kern="1200" dirty="0">
                <a:solidFill>
                  <a:prstClr val="black"/>
                </a:solidFill>
                <a:latin typeface="Calibri"/>
                <a:ea typeface=""/>
                <a:cs typeface=""/>
              </a:rPr>
              <a:t>#7: Interoperable Data Discovery Tools</a:t>
            </a:r>
          </a:p>
          <a:p>
            <a:pPr marL="1195387" lvl="1" indent="-457200" algn="l" rtl="0">
              <a:buFont typeface="Courier New"/>
              <a:buChar char="o"/>
            </a:pPr>
            <a:r>
              <a:rPr lang="en-US" sz="2400" kern="1200" dirty="0">
                <a:solidFill>
                  <a:prstClr val="black"/>
                </a:solidFill>
                <a:latin typeface="Calibri"/>
                <a:ea typeface=""/>
                <a:cs typeface=""/>
              </a:rPr>
              <a:t>#8: Assembly and Delivery of Core Data</a:t>
            </a:r>
          </a:p>
          <a:p>
            <a:pPr marL="1195387" lvl="1" indent="-457200" algn="l" rtl="0">
              <a:buFont typeface="Courier New"/>
              <a:buChar char="o"/>
            </a:pPr>
            <a:r>
              <a:rPr lang="en-US" sz="2400" kern="1200" dirty="0">
                <a:solidFill>
                  <a:prstClr val="black"/>
                </a:solidFill>
                <a:latin typeface="Calibri"/>
                <a:ea typeface=""/>
                <a:cs typeface=""/>
              </a:rPr>
              <a:t>#10: Cloud-Computing Pilot Projects</a:t>
            </a:r>
          </a:p>
          <a:p>
            <a:pPr marL="1195387" lvl="1" indent="-457200" algn="l" rtl="0">
              <a:buFont typeface="Courier New"/>
              <a:buChar char="o"/>
            </a:pPr>
            <a:r>
              <a:rPr lang="en-US" sz="2400" kern="1200" dirty="0">
                <a:solidFill>
                  <a:prstClr val="black"/>
                </a:solidFill>
                <a:latin typeface="Calibri"/>
                <a:ea typeface=""/>
                <a:cs typeface=""/>
              </a:rPr>
              <a:t>#11: Model National GFOI Data Services</a:t>
            </a:r>
            <a:br>
              <a:rPr lang="en-US" sz="2400" kern="1200" dirty="0">
                <a:solidFill>
                  <a:prstClr val="black"/>
                </a:solidFill>
                <a:latin typeface="Calibri"/>
                <a:ea typeface=""/>
                <a:cs typeface=""/>
              </a:rPr>
            </a:br>
            <a:endParaRPr lang="en-US" sz="2400" kern="1200" dirty="0">
              <a:solidFill>
                <a:prstClr val="black"/>
              </a:solidFill>
              <a:latin typeface="Calibri"/>
              <a:ea typeface=""/>
              <a:cs typeface=""/>
            </a:endParaRPr>
          </a:p>
          <a:p>
            <a:pPr algn="l" rtl="0"/>
            <a:r>
              <a:rPr lang="en-US" sz="2800" b="1" kern="120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Open Data Cube</a:t>
            </a:r>
            <a:endParaRPr lang="en-US" sz="2800" kern="1200" dirty="0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44" y="1378977"/>
            <a:ext cx="2465856" cy="24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594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5" y="160935"/>
            <a:ext cx="5616288" cy="6574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9846" y="762000"/>
            <a:ext cx="3035554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914400" rtl="0"/>
            <a:r>
              <a:rPr lang="en-US" sz="32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Land Change “break” </a:t>
            </a:r>
            <a:r>
              <a:rPr lang="en-US" sz="3200" kern="120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in 2012 is most evident in the SWIR bands</a:t>
            </a:r>
            <a:endParaRPr lang="en-US" sz="3200" kern="1200" dirty="0" smtClean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  <a:p>
            <a:pPr algn="l" defTabSz="914400" rtl="0"/>
            <a:endParaRPr lang="en-US" sz="3200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  <a:p>
            <a:pPr algn="l" defTabSz="914400" rtl="0"/>
            <a:r>
              <a:rPr lang="en-US" sz="32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Likely a change from forest to grassland / agriculture </a:t>
            </a:r>
          </a:p>
          <a:p>
            <a:pPr algn="l" defTabSz="914400" rtl="0"/>
            <a:endParaRPr lang="en-US" sz="3200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4762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0423" y="152400"/>
            <a:ext cx="440055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lang="en-US" sz="2800" b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Radar Time Series Forest/Land Change (</a:t>
            </a:r>
            <a:r>
              <a:rPr lang="en-US" sz="2800" b="1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Deutscher</a:t>
            </a:r>
            <a:r>
              <a:rPr lang="en-US" sz="2800" b="1" kern="12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en-US" sz="2800" b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Algorithm)</a:t>
            </a:r>
          </a:p>
          <a:p>
            <a:pPr algn="l" defTabSz="914400" rtl="0"/>
            <a:endParaRPr lang="en-US" sz="2800" b="1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  <a:p>
            <a:pPr algn="l" defTabSz="914400" rtl="0"/>
            <a:r>
              <a:rPr lang="en-US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 new method to find forest/land disturbance using radar time series. Calculations are based on the dual-pol coefficient of variation and backscatter trend.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3123" y="3454114"/>
            <a:ext cx="40422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lang="en-US" sz="1600" b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Sentinel-1 Example</a:t>
            </a:r>
            <a:r>
              <a:rPr lang="en-US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(left)</a:t>
            </a:r>
          </a:p>
          <a:p>
            <a:pPr algn="l" defTabSz="914400" rtl="0"/>
            <a:r>
              <a:rPr lang="en-US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(a) Mean coefficient of variation of entire time series (for both VV and VH)</a:t>
            </a:r>
          </a:p>
          <a:p>
            <a:pPr algn="l" defTabSz="914400" rtl="0"/>
            <a:r>
              <a:rPr lang="en-US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(b) Backscatter trend: (Mean of recent 3 images) – (Mean of past 3 images) ... </a:t>
            </a:r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f</a:t>
            </a:r>
            <a:r>
              <a:rPr lang="en-US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or both VV and VH bands</a:t>
            </a:r>
          </a:p>
          <a:p>
            <a:pPr algn="l" defTabSz="914400" rtl="0"/>
            <a:r>
              <a:rPr lang="de-DE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(c) </a:t>
            </a:r>
            <a:r>
              <a:rPr lang="de-DE" sz="16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Product</a:t>
            </a:r>
            <a:r>
              <a:rPr lang="de-DE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sz="16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of</a:t>
            </a:r>
            <a:r>
              <a:rPr lang="de-DE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(a)*(b) </a:t>
            </a:r>
            <a:r>
              <a:rPr lang="is-IS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… for both VV and VH</a:t>
            </a:r>
            <a:endParaRPr lang="de-DE" sz="1600" kern="1200" dirty="0" smtClean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  <a:p>
            <a:pPr algn="l" defTabSz="914400" rtl="0"/>
            <a:r>
              <a:rPr lang="en-US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(d) Disturbance results using a threshold value. </a:t>
            </a:r>
            <a:r>
              <a:rPr lang="en-US" sz="1600" b="1" kern="1200" dirty="0" smtClean="0">
                <a:solidFill>
                  <a:srgbClr val="FF0000"/>
                </a:solidFill>
                <a:latin typeface="Calibri" panose="020F0502020204030204"/>
                <a:ea typeface=""/>
                <a:cs typeface=""/>
              </a:rPr>
              <a:t>RED</a:t>
            </a:r>
            <a:r>
              <a:rPr lang="en-US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= deforestation, BLACK = non-forest areas removed using GFW mask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0450" y="6327223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2400" b="1" kern="1200" smtClean="0">
                <a:solidFill>
                  <a:srgbClr val="FF0000"/>
                </a:solidFill>
                <a:latin typeface="Britannic Bold" charset="0"/>
                <a:ea typeface="Britannic Bold" charset="0"/>
                <a:cs typeface="Britannic Bold" charset="0"/>
              </a:rPr>
              <a:t>Under Evaluation </a:t>
            </a:r>
            <a:r>
              <a:rPr lang="en-US" sz="2400" b="1" kern="1200" dirty="0" smtClean="0">
                <a:solidFill>
                  <a:srgbClr val="FF0000"/>
                </a:solidFill>
                <a:latin typeface="Britannic Bold" charset="0"/>
                <a:ea typeface="Britannic Bold" charset="0"/>
                <a:cs typeface="Britannic Bold" charset="0"/>
              </a:rPr>
              <a:t>...</a:t>
            </a:r>
            <a:endParaRPr lang="en-US" sz="2400" b="1" kern="1200" dirty="0">
              <a:solidFill>
                <a:srgbClr val="FF0000"/>
              </a:solidFill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88900"/>
            <a:ext cx="4472631" cy="558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2513" y="5570531"/>
            <a:ext cx="44679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lang="en-US" sz="1400" b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Comments: </a:t>
            </a:r>
            <a:r>
              <a:rPr lang="en-US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Vegetation loss (black) and vegetation gain (white) are easily delineated in figure 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(c). A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threshold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value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could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be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applied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to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these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results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to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identify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probable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forest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loss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(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black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)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and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increased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vegetation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(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white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)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without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applying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a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forest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mask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(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used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to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achieve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the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sz="1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results</a:t>
            </a:r>
            <a:r>
              <a:rPr lang="de-DE" sz="1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in (d) </a:t>
            </a:r>
            <a:endParaRPr lang="en-US" sz="1400" kern="1200" dirty="0" smtClean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56039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4" y="304800"/>
            <a:ext cx="7991475" cy="609398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What is coming next?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76200" y="990600"/>
            <a:ext cx="8991600" cy="4953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690563" lvl="1" indent="-265113" algn="l" defTabSz="914400" rtl="0">
              <a:spcBef>
                <a:spcPts val="0"/>
              </a:spcBef>
              <a:spcAft>
                <a:spcPts val="1200"/>
              </a:spcAft>
              <a:buSzPct val="120000"/>
              <a:buFont typeface="Wingdings" charset="2"/>
              <a:buChar char="§"/>
            </a:pPr>
            <a:r>
              <a:rPr lang="en-AU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New Data Cube deployments:</a:t>
            </a:r>
            <a:br>
              <a:rPr lang="en-AU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AU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Vietnam</a:t>
            </a:r>
            <a:r>
              <a:rPr lang="en-AU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, Taiwan, Uganda and an </a:t>
            </a:r>
            <a:br>
              <a:rPr lang="en-AU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AU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African Regional Data </a:t>
            </a:r>
            <a:r>
              <a:rPr lang="en-AU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Cube</a:t>
            </a:r>
            <a:endParaRPr lang="en-AU" kern="1200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690563" lvl="1" indent="-265113" algn="l" defTabSz="914400" rtl="0">
              <a:spcBef>
                <a:spcPts val="0"/>
              </a:spcBef>
              <a:spcAft>
                <a:spcPts val="1200"/>
              </a:spcAft>
              <a:buSzPct val="120000"/>
              <a:buFont typeface="Wingdings" charset="2"/>
              <a:buChar char="§"/>
            </a:pPr>
            <a:r>
              <a:rPr lang="en-AU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Progress </a:t>
            </a:r>
            <a:r>
              <a:rPr lang="en-AU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collaborations with </a:t>
            </a:r>
            <a:br>
              <a:rPr lang="en-AU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AU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Google (Earth Engine cube export) </a:t>
            </a:r>
            <a:br>
              <a:rPr lang="en-AU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AU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and Amazon (Data </a:t>
            </a:r>
            <a:r>
              <a:rPr lang="en-AU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C</a:t>
            </a:r>
            <a:r>
              <a:rPr lang="en-AU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ubes on demand in the cloud)</a:t>
            </a:r>
            <a:endParaRPr lang="en-AU" kern="1200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690563" lvl="1" indent="-265113" algn="l" defTabSz="914400" rtl="0">
              <a:spcBef>
                <a:spcPts val="0"/>
              </a:spcBef>
              <a:spcAft>
                <a:spcPts val="1200"/>
              </a:spcAft>
              <a:buSzPct val="120000"/>
              <a:buFont typeface="Wingdings" charset="2"/>
              <a:buChar char="§"/>
            </a:pPr>
            <a:r>
              <a:rPr lang="en-AU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IGARSS </a:t>
            </a:r>
            <a:r>
              <a:rPr lang="en-AU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Conference in Valencia, Spain (July 2018</a:t>
            </a:r>
            <a:r>
              <a:rPr lang="en-AU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) </a:t>
            </a:r>
            <a:r>
              <a:rPr lang="is-IS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… dedicated paper session and training course</a:t>
            </a:r>
            <a:endParaRPr lang="en-AU" kern="1200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690563" lvl="1" indent="-265113" algn="l" defTabSz="914400" rtl="0">
              <a:spcBef>
                <a:spcPts val="0"/>
              </a:spcBef>
              <a:spcAft>
                <a:spcPts val="1200"/>
              </a:spcAft>
              <a:buSzPct val="120000"/>
              <a:buFont typeface="Wingdings" charset="2"/>
              <a:buChar char="§"/>
            </a:pPr>
            <a:r>
              <a:rPr lang="en-AU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New user applications and algorithms: </a:t>
            </a:r>
            <a:r>
              <a:rPr lang="en-AU" kern="1200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Geomedian</a:t>
            </a:r>
            <a:r>
              <a:rPr lang="en-AU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mosaic, Land </a:t>
            </a:r>
            <a:r>
              <a:rPr lang="en-AU" kern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C</a:t>
            </a:r>
            <a:r>
              <a:rPr lang="en-AU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lassification clustering, Sentinel-1 time series land change, NDVI Trend, 3D </a:t>
            </a:r>
            <a:r>
              <a:rPr lang="en-AU" kern="1200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Hovmoller</a:t>
            </a:r>
            <a:r>
              <a:rPr lang="en-AU" kern="12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plots</a:t>
            </a:r>
            <a:endParaRPr lang="en-AU" kern="1200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066800"/>
            <a:ext cx="3276600" cy="167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59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228600" y="165999"/>
            <a:ext cx="70104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914400" rtl="0">
              <a:defRPr>
                <a:solidFill>
                  <a:srgbClr val="000000"/>
                </a:solidFill>
              </a:defRPr>
            </a:pPr>
            <a:r>
              <a:rPr lang="en-US" sz="3600" b="1" kern="1200" dirty="0">
                <a:solidFill>
                  <a:prstClr val="white"/>
                </a:solidFill>
                <a:latin typeface="Calibri"/>
                <a:ea typeface=""/>
                <a:cs typeface=""/>
              </a:rPr>
              <a:t>#6: Ensured On-going Coverage </a:t>
            </a:r>
            <a:endParaRPr sz="3600" b="1" kern="1200" dirty="0">
              <a:solidFill>
                <a:prstClr val="white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3289" y="1937008"/>
            <a:ext cx="4352511" cy="45399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solidFill>
                  <a:prstClr val="black"/>
                </a:solidFill>
              </a:rPr>
              <a:t>Archive Characterization </a:t>
            </a:r>
          </a:p>
          <a:p>
            <a:r>
              <a:rPr lang="en-US" sz="2000" dirty="0">
                <a:solidFill>
                  <a:prstClr val="black"/>
                </a:solidFill>
              </a:rPr>
              <a:t>The SEO has now automated the production of </a:t>
            </a:r>
            <a:r>
              <a:rPr lang="en-US" sz="2000" dirty="0" smtClean="0">
                <a:solidFill>
                  <a:prstClr val="black"/>
                </a:solidFill>
              </a:rPr>
              <a:t>Landsat, Sentinel-1 and Sentinel-2 country </a:t>
            </a:r>
            <a:r>
              <a:rPr lang="en-US" sz="2000" dirty="0">
                <a:solidFill>
                  <a:prstClr val="black"/>
                </a:solidFill>
              </a:rPr>
              <a:t>reports and they are posted online for all 70 GFOI </a:t>
            </a:r>
            <a:r>
              <a:rPr lang="en-US" sz="2000" dirty="0" smtClean="0">
                <a:solidFill>
                  <a:prstClr val="black"/>
                </a:solidFill>
              </a:rPr>
              <a:t>countries</a:t>
            </a:r>
            <a:r>
              <a:rPr lang="en-US" sz="2000" dirty="0">
                <a:solidFill>
                  <a:prstClr val="black"/>
                </a:solidFill>
              </a:rPr>
              <a:t>. </a:t>
            </a:r>
            <a:r>
              <a:rPr lang="en-US" sz="2000" dirty="0" smtClean="0">
                <a:solidFill>
                  <a:prstClr val="black"/>
                </a:solidFill>
              </a:rPr>
              <a:t>The reports are updated on an annual basis.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These </a:t>
            </a:r>
            <a:r>
              <a:rPr lang="en-US" sz="2000" dirty="0">
                <a:solidFill>
                  <a:prstClr val="black"/>
                </a:solidFill>
              </a:rPr>
              <a:t>reports will be valuable for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countries </a:t>
            </a:r>
            <a:r>
              <a:rPr lang="en-US" sz="2000" dirty="0">
                <a:solidFill>
                  <a:prstClr val="black"/>
                </a:solidFill>
              </a:rPr>
              <a:t>to assess available scenes </a:t>
            </a:r>
            <a:r>
              <a:rPr lang="en-US" sz="2000" dirty="0" smtClean="0">
                <a:solidFill>
                  <a:prstClr val="black"/>
                </a:solidFill>
              </a:rPr>
              <a:t/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and </a:t>
            </a:r>
            <a:r>
              <a:rPr lang="en-US" sz="2000" dirty="0">
                <a:solidFill>
                  <a:prstClr val="black"/>
                </a:solidFill>
              </a:rPr>
              <a:t>cloud cover for future data </a:t>
            </a:r>
            <a:r>
              <a:rPr lang="en-US" sz="2000" dirty="0" smtClean="0">
                <a:solidFill>
                  <a:prstClr val="black"/>
                </a:solidFill>
              </a:rPr>
              <a:t/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ordering.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300"/>
            <a:ext cx="9144000" cy="913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512" y="2133600"/>
            <a:ext cx="4426666" cy="239006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5602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228600" y="203919"/>
            <a:ext cx="70104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914400" rtl="0">
              <a:defRPr>
                <a:solidFill>
                  <a:srgbClr val="000000"/>
                </a:solidFill>
              </a:defRPr>
            </a:pPr>
            <a:r>
              <a:rPr lang="en-US" sz="3200" b="1" kern="1200" dirty="0">
                <a:solidFill>
                  <a:prstClr val="white"/>
                </a:solidFill>
                <a:latin typeface="Calibri"/>
                <a:ea typeface=""/>
                <a:cs typeface=""/>
              </a:rPr>
              <a:t>#7: Interoperable Data Discovery Tools</a:t>
            </a:r>
            <a:endParaRPr sz="3200" b="1" kern="1200" dirty="0">
              <a:solidFill>
                <a:prstClr val="white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3289" y="2372312"/>
            <a:ext cx="6228039" cy="42599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prstClr val="black"/>
                </a:solidFill>
              </a:rPr>
              <a:t>The COVE Tool now includes links to archive databases from: Landsat 7/8, SPOT 1-6, Pleaides-1A/1B, Radarsat-2, TSX, </a:t>
            </a:r>
            <a:r>
              <a:rPr lang="en-US" sz="2000" dirty="0" smtClean="0">
                <a:solidFill>
                  <a:prstClr val="black"/>
                </a:solidFill>
              </a:rPr>
              <a:t>ALOS-1, Sentinel-1A/1B and Sentinel-2A. 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The </a:t>
            </a:r>
            <a:r>
              <a:rPr lang="en-US" sz="2000" dirty="0">
                <a:solidFill>
                  <a:prstClr val="black"/>
                </a:solidFill>
              </a:rPr>
              <a:t>SEO vision is that the COVE tool can provide a “one-stop” location to perform coverage assessments and “discovery” of valid images. </a:t>
            </a:r>
            <a:r>
              <a:rPr lang="en-US" sz="2000" dirty="0" smtClean="0">
                <a:solidFill>
                  <a:prstClr val="black"/>
                </a:solidFill>
              </a:rPr>
              <a:t>It also gives the user direct links to data ordering, when possible.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The new </a:t>
            </a:r>
            <a:r>
              <a:rPr lang="en-US" sz="2000" dirty="0" smtClean="0">
                <a:solidFill>
                  <a:prstClr val="black"/>
                </a:solidFill>
              </a:rPr>
              <a:t>COVE ”</a:t>
            </a:r>
            <a:r>
              <a:rPr lang="en-US" sz="2000" b="1" dirty="0" smtClean="0">
                <a:solidFill>
                  <a:srgbClr val="FF0000"/>
                </a:solidFill>
              </a:rPr>
              <a:t>Coverage </a:t>
            </a:r>
            <a:r>
              <a:rPr lang="en-US" sz="2000" b="1" dirty="0">
                <a:solidFill>
                  <a:srgbClr val="FF0000"/>
                </a:solidFill>
              </a:rPr>
              <a:t>Analyzer</a:t>
            </a:r>
            <a:r>
              <a:rPr lang="en-US" sz="2000" dirty="0">
                <a:solidFill>
                  <a:prstClr val="black"/>
                </a:solidFill>
              </a:rPr>
              <a:t>” tool can perform country-level and global queries of the Landsat and Sentinel archives in one tool! </a:t>
            </a:r>
            <a:r>
              <a:rPr lang="en-US" sz="2000" dirty="0" smtClean="0">
                <a:solidFill>
                  <a:prstClr val="black"/>
                </a:solidFill>
              </a:rPr>
              <a:t>The new COVE “</a:t>
            </a:r>
            <a:r>
              <a:rPr lang="en-US" sz="2000" b="1" dirty="0" smtClean="0">
                <a:solidFill>
                  <a:srgbClr val="FF0000"/>
                </a:solidFill>
              </a:rPr>
              <a:t>Data Browser</a:t>
            </a:r>
            <a:r>
              <a:rPr lang="en-US" sz="2000" dirty="0" smtClean="0">
                <a:solidFill>
                  <a:prstClr val="black"/>
                </a:solidFill>
              </a:rPr>
              <a:t>” tool allows detailed browsing of scene information to support data ordering decisions. 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296"/>
            <a:ext cx="9144000" cy="1215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905000"/>
            <a:ext cx="2490151" cy="4082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1328" y="6019800"/>
            <a:ext cx="269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Sentinel-1 acquisitions over Vietnam for Jan-Jun 2017 at 0.5 </a:t>
            </a:r>
            <a:r>
              <a:rPr lang="en-US" sz="1200" dirty="0" err="1" smtClean="0"/>
              <a:t>deg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7517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100161" y="146843"/>
            <a:ext cx="70104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914400" rtl="0">
              <a:defRPr>
                <a:solidFill>
                  <a:srgbClr val="000000"/>
                </a:solidFill>
              </a:defRPr>
            </a:pPr>
            <a:r>
              <a:rPr lang="en-US" sz="3600" b="1" kern="1200" dirty="0">
                <a:solidFill>
                  <a:prstClr val="white"/>
                </a:solidFill>
                <a:latin typeface="Calibri"/>
                <a:ea typeface=""/>
                <a:cs typeface=""/>
              </a:rPr>
              <a:t>#8: Assembly/Delivery of Core Data</a:t>
            </a:r>
            <a:endParaRPr sz="3600" b="1" kern="1200" dirty="0">
              <a:solidFill>
                <a:prstClr val="white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3289" y="2046473"/>
            <a:ext cx="8887822" cy="44744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black"/>
                </a:solidFill>
              </a:rPr>
              <a:t>The provision of “core data” for GFOI purposes is in place and there are few issues.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Countries </a:t>
            </a:r>
            <a:r>
              <a:rPr lang="en-US" sz="2400" dirty="0">
                <a:solidFill>
                  <a:prstClr val="black"/>
                </a:solidFill>
              </a:rPr>
              <a:t>can use </a:t>
            </a:r>
            <a:r>
              <a:rPr lang="en-US" sz="2400" dirty="0" smtClean="0">
                <a:solidFill>
                  <a:prstClr val="black"/>
                </a:solidFill>
              </a:rPr>
              <a:t>the </a:t>
            </a:r>
            <a:r>
              <a:rPr lang="en-US" sz="2400" b="1" dirty="0" smtClean="0">
                <a:solidFill>
                  <a:prstClr val="black"/>
                </a:solidFill>
              </a:rPr>
              <a:t>FAO SEPAL </a:t>
            </a:r>
            <a:r>
              <a:rPr lang="en-US" sz="2400" dirty="0" smtClean="0">
                <a:solidFill>
                  <a:prstClr val="black"/>
                </a:solidFill>
              </a:rPr>
              <a:t>tools or the new </a:t>
            </a:r>
            <a:r>
              <a:rPr lang="en-US" sz="2400" b="1" dirty="0" smtClean="0">
                <a:solidFill>
                  <a:prstClr val="black"/>
                </a:solidFill>
              </a:rPr>
              <a:t>Open Data </a:t>
            </a:r>
            <a:r>
              <a:rPr lang="en-US" sz="2400" b="1" dirty="0">
                <a:solidFill>
                  <a:prstClr val="black"/>
                </a:solidFill>
              </a:rPr>
              <a:t>Cube </a:t>
            </a:r>
            <a:r>
              <a:rPr lang="en-US" sz="2400" dirty="0">
                <a:solidFill>
                  <a:prstClr val="black"/>
                </a:solidFill>
              </a:rPr>
              <a:t>tools as methods for </a:t>
            </a:r>
            <a:r>
              <a:rPr lang="en-US" sz="2400" dirty="0" smtClean="0">
                <a:solidFill>
                  <a:prstClr val="black"/>
                </a:solidFill>
              </a:rPr>
              <a:t>data analysis. </a:t>
            </a:r>
            <a:r>
              <a:rPr lang="en-US" sz="2400" dirty="0">
                <a:solidFill>
                  <a:prstClr val="black"/>
                </a:solidFill>
              </a:rPr>
              <a:t>These tools can be deployed locally, or on data hubs or </a:t>
            </a:r>
            <a:r>
              <a:rPr lang="en-US" sz="2400" dirty="0" smtClean="0">
                <a:solidFill>
                  <a:prstClr val="black"/>
                </a:solidFill>
              </a:rPr>
              <a:t>computing clouds.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The SEO is working with Google to develop a method for “Data Cubes on Demand” using the Google Earth Engine holdings. This has been recently tested for Sentinel-1 radar data cubes.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The move toward sustained Analysis Ready Data (ARD) significantly improves the efficiency and effectiveness of core satellite data. This is being worked </a:t>
            </a:r>
            <a:r>
              <a:rPr lang="en-US" sz="2400" dirty="0" smtClean="0">
                <a:solidFill>
                  <a:prstClr val="black"/>
                </a:solidFill>
              </a:rPr>
              <a:t>within CEOS.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612"/>
            <a:ext cx="9144000" cy="8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72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228600" y="203919"/>
            <a:ext cx="70104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914400" rtl="0">
              <a:defRPr>
                <a:solidFill>
                  <a:srgbClr val="000000"/>
                </a:solidFill>
              </a:defRPr>
            </a:pPr>
            <a:r>
              <a:rPr lang="en-US" sz="3200" b="1" kern="1200" dirty="0">
                <a:solidFill>
                  <a:prstClr val="white"/>
                </a:solidFill>
                <a:latin typeface="Calibri"/>
                <a:ea typeface=""/>
                <a:cs typeface=""/>
              </a:rPr>
              <a:t>#10: Cloud Computing Pilot Projects</a:t>
            </a:r>
            <a:endParaRPr sz="3200" b="1" kern="1200" dirty="0">
              <a:solidFill>
                <a:prstClr val="white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3289" y="2698640"/>
            <a:ext cx="8887822" cy="36390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2600" dirty="0">
                <a:solidFill>
                  <a:prstClr val="black"/>
                </a:solidFill>
              </a:rPr>
              <a:t>The SEO </a:t>
            </a:r>
            <a:r>
              <a:rPr lang="en-US" sz="2600" dirty="0" smtClean="0">
                <a:solidFill>
                  <a:prstClr val="black"/>
                </a:solidFill>
              </a:rPr>
              <a:t>is working with Amazon to test Data Cube cloud storage and computing. </a:t>
            </a:r>
          </a:p>
          <a:p>
            <a:pPr marL="228600" indent="-228600"/>
            <a:r>
              <a:rPr lang="en-US" sz="2600" dirty="0" smtClean="0">
                <a:solidFill>
                  <a:prstClr val="black"/>
                </a:solidFill>
              </a:rPr>
              <a:t>Most countries prefer local deployment of data for analysis purposes, but there are several countries that desire to use cloud computing (e.g. African Regional Data Cube, Uruguay, Mexico).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299"/>
            <a:ext cx="9144000" cy="16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53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2209800" y="298847"/>
            <a:ext cx="51054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defRPr>
                <a:solidFill>
                  <a:srgbClr val="000000"/>
                </a:solidFill>
              </a:defRPr>
            </a:pPr>
            <a:r>
              <a:rPr lang="en-US" sz="40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ARDC Countries</a:t>
            </a:r>
            <a:endParaRPr sz="40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843"/>
            <a:ext cx="8534400" cy="47997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1295400"/>
            <a:ext cx="702211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2800" b="1" dirty="0" smtClean="0">
                <a:solidFill>
                  <a:srgbClr val="001E59"/>
                </a:solidFill>
                <a:latin typeface="Calibri" charset="0"/>
                <a:ea typeface="Calibri" charset="0"/>
                <a:cs typeface="Calibri" charset="0"/>
              </a:rPr>
              <a:t>Ghana, Kenya, Senegal, Sierra Leone</a:t>
            </a:r>
            <a:r>
              <a:rPr lang="en-US" sz="2800" b="1" smtClean="0">
                <a:solidFill>
                  <a:srgbClr val="001E59"/>
                </a:solidFill>
                <a:latin typeface="Calibri" charset="0"/>
                <a:ea typeface="Calibri" charset="0"/>
                <a:cs typeface="Calibri" charset="0"/>
              </a:rPr>
              <a:t>, Tanzania</a:t>
            </a:r>
            <a:endParaRPr lang="en-US" sz="2800" b="1" dirty="0">
              <a:solidFill>
                <a:srgbClr val="001E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57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84" y="171320"/>
            <a:ext cx="8713423" cy="4715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16" y="2031792"/>
            <a:ext cx="1147947" cy="131788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1125998" y="3349677"/>
            <a:ext cx="3022531" cy="2190248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5684" y="5539925"/>
            <a:ext cx="143819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rtl="0" latinLnBrk="1" hangingPunct="0"/>
            <a:r>
              <a:rPr lang="en-US" sz="2800" b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Kenya</a:t>
            </a:r>
            <a:endParaRPr lang="en-US" sz="2800" b="1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0384" y="5539925"/>
            <a:ext cx="217705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rtl="0" latinLnBrk="1" hangingPunct="0"/>
            <a:r>
              <a:rPr lang="en-US" sz="2800" b="1" kern="120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Sierra Leone</a:t>
            </a:r>
            <a:endParaRPr lang="en-US" sz="2800" b="1" kern="120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5281" y="5539925"/>
            <a:ext cx="170887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rtl="0" latinLnBrk="1" hangingPunct="0"/>
            <a:r>
              <a:rPr lang="en-US" sz="2800" b="1" kern="120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Senegal</a:t>
            </a:r>
            <a:endParaRPr lang="en-US" sz="2800" b="1" kern="120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0581" y="5550619"/>
            <a:ext cx="131478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rtl="0" latinLnBrk="1" hangingPunct="0"/>
            <a:r>
              <a:rPr lang="en-US" sz="2800" b="1" kern="120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Ghana</a:t>
            </a:r>
            <a:endParaRPr lang="en-US" sz="2800" b="1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5369" y="5539925"/>
            <a:ext cx="172485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rtl="0" latinLnBrk="1" hangingPunct="0"/>
            <a:r>
              <a:rPr lang="en-US" sz="2800" b="1" kern="120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Tanzania</a:t>
            </a:r>
            <a:endParaRPr lang="en-US" sz="2800" b="1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996321" y="3535615"/>
            <a:ext cx="1442804" cy="200431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0"/>
          </p:cNvCxnSpPr>
          <p:nvPr/>
        </p:nvCxnSpPr>
        <p:spPr bwMode="auto">
          <a:xfrm>
            <a:off x="4729720" y="3535615"/>
            <a:ext cx="1" cy="200431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0"/>
          </p:cNvCxnSpPr>
          <p:nvPr/>
        </p:nvCxnSpPr>
        <p:spPr bwMode="auto">
          <a:xfrm>
            <a:off x="4917183" y="3472002"/>
            <a:ext cx="1480792" cy="2078617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</p:cNvCxnSpPr>
          <p:nvPr/>
        </p:nvCxnSpPr>
        <p:spPr bwMode="auto">
          <a:xfrm flipH="1" flipV="1">
            <a:off x="5119141" y="3349677"/>
            <a:ext cx="2798656" cy="2190248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76598" y="2022622"/>
            <a:ext cx="246252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defTabSz="914400" rtl="0" latinLnBrk="1" hangingPunct="0"/>
            <a:r>
              <a:rPr lang="en-US" sz="2000" b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S3 Data Storage</a:t>
            </a:r>
          </a:p>
          <a:p>
            <a:pPr algn="l" defTabSz="914400" rtl="0" latinLnBrk="1" hangingPunct="0"/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(13 to 23 TB)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68571" y="2689444"/>
            <a:ext cx="208934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defTabSz="914400" rtl="0" latinLnBrk="1" hangingPunct="0"/>
            <a:r>
              <a:rPr lang="en-US" kern="1200" dirty="0" smtClean="0">
                <a:solidFill>
                  <a:srgbClr val="00B050"/>
                </a:solidFill>
                <a:latin typeface="Calibri" panose="020F0502020204030204"/>
                <a:ea typeface=""/>
                <a:cs typeface=""/>
              </a:rPr>
              <a:t>Landsat 7/8</a:t>
            </a:r>
          </a:p>
          <a:p>
            <a:pPr algn="l" defTabSz="914400" rtl="0" latinLnBrk="1" hangingPunct="0"/>
            <a:r>
              <a:rPr lang="en-US" kern="1200" dirty="0" smtClean="0">
                <a:solidFill>
                  <a:srgbClr val="00B050"/>
                </a:solidFill>
                <a:latin typeface="Calibri" panose="020F0502020204030204"/>
                <a:ea typeface=""/>
                <a:cs typeface=""/>
              </a:rPr>
              <a:t>Sentinel-1</a:t>
            </a:r>
          </a:p>
          <a:p>
            <a:pPr algn="l" defTabSz="914400" rtl="0" latinLnBrk="1" hangingPunct="0"/>
            <a:r>
              <a:rPr lang="en-US" kern="1200" dirty="0" smtClean="0">
                <a:solidFill>
                  <a:srgbClr val="00B050"/>
                </a:solidFill>
                <a:latin typeface="Calibri" panose="020F0502020204030204"/>
                <a:ea typeface=""/>
                <a:cs typeface=""/>
              </a:rPr>
              <a:t>Sentinel-2 (year 2)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1978" y="2032287"/>
            <a:ext cx="3257386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defTabSz="914400" rtl="0" latinLnBrk="1" hangingPunct="0"/>
            <a:r>
              <a:rPr lang="en-US" sz="2000" b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EC2 Computing </a:t>
            </a:r>
          </a:p>
          <a:p>
            <a:pPr algn="l" defTabSz="914400" rtl="0" latinLnBrk="1" hangingPunct="0"/>
            <a:r>
              <a:rPr lang="en-US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* Data Cube management, new data </a:t>
            </a:r>
            <a:br>
              <a:rPr lang="en-US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</a:br>
            <a:r>
              <a:rPr lang="en-US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ingestion, web-based user interface</a:t>
            </a:r>
          </a:p>
          <a:p>
            <a:pPr algn="l" defTabSz="914400" rtl="0" latinLnBrk="1" hangingPunct="0"/>
            <a:r>
              <a:rPr lang="en-US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* Managed by Strathmore with</a:t>
            </a:r>
            <a:br>
              <a:rPr lang="en-US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</a:br>
            <a:r>
              <a:rPr lang="en-US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support from NASA-SEO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923" y="6058968"/>
            <a:ext cx="839407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rtl="0" latinLnBrk="1" hangingPunct="0"/>
            <a:r>
              <a:rPr lang="en-US" i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Each country has its own EC2 Computing “instance” for analysis purposes (User Interface</a:t>
            </a:r>
            <a:br>
              <a:rPr lang="en-US" i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</a:br>
            <a:r>
              <a:rPr lang="en-US" i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and </a:t>
            </a:r>
            <a:r>
              <a:rPr lang="en-US" i="1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Jupyter</a:t>
            </a:r>
            <a:r>
              <a:rPr lang="en-US" i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Notebooks), but S3 data storage is shared among countries in the AWS cloud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4917184" y="562277"/>
            <a:ext cx="2138185" cy="1519276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61061" y="182013"/>
            <a:ext cx="220798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rtl="0" latinLnBrk="1" hangingPunct="0"/>
            <a:r>
              <a:rPr lang="en-US" sz="2000" b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Strathmore </a:t>
            </a:r>
          </a:p>
          <a:p>
            <a:pPr algn="ctr" defTabSz="914400" rtl="0" latinLnBrk="1" hangingPunct="0"/>
            <a:r>
              <a:rPr lang="en-US" sz="2000" b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University</a:t>
            </a:r>
            <a:br>
              <a:rPr lang="en-US" sz="2000" b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</a:br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(Nairobi, Kenya)</a:t>
            </a:r>
            <a:endParaRPr lang="en-US" sz="2000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60242" y="1396541"/>
            <a:ext cx="3911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2000" b="1" kern="1200" dirty="0" smtClean="0">
                <a:solidFill>
                  <a:srgbClr val="0070C0"/>
                </a:solidFill>
                <a:latin typeface="Calibri" panose="020F0502020204030204"/>
                <a:ea typeface=""/>
                <a:cs typeface=""/>
              </a:rPr>
              <a:t>Amazon </a:t>
            </a:r>
            <a:r>
              <a:rPr lang="en-US" sz="2000" b="1" kern="1200" smtClean="0">
                <a:solidFill>
                  <a:srgbClr val="0070C0"/>
                </a:solidFill>
                <a:latin typeface="Calibri" panose="020F0502020204030204"/>
                <a:ea typeface=""/>
                <a:cs typeface=""/>
              </a:rPr>
              <a:t>Web Services (AWS) Cloud</a:t>
            </a:r>
            <a:endParaRPr lang="en-US" sz="2000" b="1" kern="1200">
              <a:solidFill>
                <a:srgbClr val="0070C0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" y="158548"/>
            <a:ext cx="285719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 defTabSz="914400" rtl="0"/>
            <a:r>
              <a:rPr lang="en-US" sz="2000" b="1" kern="120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ARDC Operational </a:t>
            </a:r>
            <a:r>
              <a:rPr lang="en-US" sz="2000" b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1584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247900" y="228600"/>
            <a:ext cx="4724400" cy="646331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3600" b="1" dirty="0" smtClean="0">
                <a:latin typeface="Tahoma" charset="0"/>
                <a:ea typeface="ＭＳ Ｐゴシック" charset="0"/>
                <a:cs typeface="ＭＳ Ｐゴシック" charset="0"/>
              </a:rPr>
              <a:t>ARDC Stakeholders</a:t>
            </a:r>
            <a:endParaRPr lang="en-US" sz="40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371600"/>
            <a:ext cx="8458200" cy="5181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defTabSz="914400" rtl="0">
              <a:buSzPct val="120000"/>
              <a:buFont typeface="Arial"/>
              <a:buNone/>
            </a:pPr>
            <a:r>
              <a:rPr lang="en-US" sz="2000" i="1" kern="12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What stakeholder groups can participate in this ARDC project?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GPSDD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 ... Primary lead and initiator of the ARDC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Strathmore University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... Responsible for core ARDC operations and data management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NASA (CEOS SEO)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... Technical lead for initial deployment, training and implementation 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UK-Catapult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... Potential to support Sentinel-2 data </a:t>
            </a:r>
            <a:r>
              <a:rPr lang="en-US" sz="2000" kern="1200" dirty="0" err="1" smtClean="0">
                <a:latin typeface="Calibri" charset="0"/>
                <a:ea typeface="ＭＳ Ｐゴシック" charset="0"/>
                <a:cs typeface="Calibri" charset="0"/>
              </a:rPr>
              <a:t>acquition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, processing (via ARCSI), and ingestion in the cube + capacity building for Strathmore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UK-Rhea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 ... Potential to merge their Uganda Data Cube with the ARDC and add application algorithms and capacity building for users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GEO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 ... Promotion of the ARDC among African users and relevant global groups</a:t>
            </a:r>
          </a:p>
          <a:p>
            <a:pPr marL="295275" indent="-295275" algn="l" defTabSz="914400" rtl="0">
              <a:buSzPct val="120000"/>
              <a:buFont typeface="Wingdings" charset="2"/>
              <a:buChar char="§"/>
            </a:pPr>
            <a:r>
              <a:rPr lang="en-U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Radiant Earth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... Interested in using the cube to develop and test algorithms for the region with a focus on agriculture  </a:t>
            </a:r>
          </a:p>
        </p:txBody>
      </p:sp>
    </p:spTree>
    <p:extLst>
      <p:ext uri="{BB962C8B-B14F-4D97-AF65-F5344CB8AC3E}">
        <p14:creationId xmlns:p14="http://schemas.microsoft.com/office/powerpoint/2010/main" val="212419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12030</TotalTime>
  <Words>1143</Words>
  <Application>Microsoft Macintosh PowerPoint</Application>
  <PresentationFormat>On-screen Show (4:3)</PresentationFormat>
  <Paragraphs>148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43" baseType="lpstr">
      <vt:lpstr>Arial Bold</vt:lpstr>
      <vt:lpstr>Avenir Roman</vt:lpstr>
      <vt:lpstr>Britannic Bold</vt:lpstr>
      <vt:lpstr>Calibri</vt:lpstr>
      <vt:lpstr>Calibri Light</vt:lpstr>
      <vt:lpstr>Courier New</vt:lpstr>
      <vt:lpstr>Helvetica</vt:lpstr>
      <vt:lpstr>ＭＳ Ｐゴシック</vt:lpstr>
      <vt:lpstr>Proxima Nova Regular</vt:lpstr>
      <vt:lpstr>Tahoma</vt:lpstr>
      <vt:lpstr>Times New Roman</vt:lpstr>
      <vt:lpstr>Wingdings</vt:lpstr>
      <vt:lpstr>Arial</vt:lpstr>
      <vt:lpstr>GA White Pages</vt:lpstr>
      <vt:lpstr>Office Theme</vt:lpstr>
      <vt:lpstr>4_Default</vt:lpstr>
      <vt:lpstr>1_Office Theme</vt:lpstr>
      <vt:lpstr>2_Default</vt:lpstr>
      <vt:lpstr>2_Office Theme</vt:lpstr>
      <vt:lpstr>3_Office Theme</vt:lpstr>
      <vt:lpstr>4_Office Theme</vt:lpstr>
      <vt:lpstr>GFOI Space Data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ARDC Stakeholders</vt:lpstr>
      <vt:lpstr>PowerPoint Presentation</vt:lpstr>
      <vt:lpstr>The Data Cube Vision</vt:lpstr>
      <vt:lpstr>The “Road to 20”</vt:lpstr>
      <vt:lpstr>Which have an interest in Forests?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coming next?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Brian Killough</cp:lastModifiedBy>
  <cp:revision>833</cp:revision>
  <cp:lastPrinted>2015-02-04T17:36:21Z</cp:lastPrinted>
  <dcterms:modified xsi:type="dcterms:W3CDTF">2018-03-12T23:23:29Z</dcterms:modified>
</cp:coreProperties>
</file>