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425" r:id="rId3"/>
    <p:sldId id="450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1" r:id="rId14"/>
    <p:sldId id="472" r:id="rId15"/>
    <p:sldId id="473" r:id="rId16"/>
    <p:sldId id="460" r:id="rId17"/>
    <p:sldId id="455" r:id="rId18"/>
    <p:sldId id="457" r:id="rId19"/>
    <p:sldId id="458" r:id="rId2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Martin Seifert" initials="FM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1"/>
    <p:restoredTop sz="94596"/>
  </p:normalViewPr>
  <p:slideViewPr>
    <p:cSldViewPr snapToGrid="0" snapToObjects="1">
      <p:cViewPr varScale="1">
        <p:scale>
          <a:sx n="165" d="100"/>
          <a:sy n="165" d="100"/>
        </p:scale>
        <p:origin x="79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6C329-D656-415F-846A-21EF6944CA2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A6FDB71-AC03-411E-A19D-AA7551BA742F}">
      <dgm:prSet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DC4C2E6F-C16E-41A1-A01A-3596C7976FE6}" type="parTrans" cxnId="{73C0391F-4867-4CC3-98FF-2EA21055F88C}">
      <dgm:prSet/>
      <dgm:spPr/>
      <dgm:t>
        <a:bodyPr/>
        <a:lstStyle/>
        <a:p>
          <a:endParaRPr lang="en-US"/>
        </a:p>
      </dgm:t>
    </dgm:pt>
    <dgm:pt modelId="{9197C39A-9754-4F41-A0FB-8377301C3295}" type="sibTrans" cxnId="{73C0391F-4867-4CC3-98FF-2EA21055F88C}">
      <dgm:prSet/>
      <dgm:spPr/>
      <dgm:t>
        <a:bodyPr/>
        <a:lstStyle/>
        <a:p>
          <a:endParaRPr lang="en-US"/>
        </a:p>
      </dgm:t>
    </dgm:pt>
    <dgm:pt modelId="{47C2D8D1-D332-4A6E-A54F-4261701FC363}" type="pres">
      <dgm:prSet presAssocID="{D0A6C329-D656-415F-846A-21EF6944CA2C}" presName="arrowDiagram" presStyleCnt="0">
        <dgm:presLayoutVars>
          <dgm:chMax val="5"/>
          <dgm:dir/>
          <dgm:resizeHandles val="exact"/>
        </dgm:presLayoutVars>
      </dgm:prSet>
      <dgm:spPr/>
    </dgm:pt>
    <dgm:pt modelId="{E650FBC5-E863-44E1-A136-4605227ADAF7}" type="pres">
      <dgm:prSet presAssocID="{D0A6C329-D656-415F-846A-21EF6944CA2C}" presName="arrow" presStyleLbl="bgShp" presStyleIdx="0" presStyleCnt="1" custLinFactNeighborX="9718"/>
      <dgm:spPr/>
      <dgm:t>
        <a:bodyPr/>
        <a:lstStyle/>
        <a:p>
          <a:endParaRPr lang="en-US"/>
        </a:p>
      </dgm:t>
    </dgm:pt>
    <dgm:pt modelId="{13D0B90C-BCD4-4F8F-AE48-C096BEEF239A}" type="pres">
      <dgm:prSet presAssocID="{D0A6C329-D656-415F-846A-21EF6944CA2C}" presName="arrowDiagram1" presStyleCnt="0">
        <dgm:presLayoutVars>
          <dgm:bulletEnabled val="1"/>
        </dgm:presLayoutVars>
      </dgm:prSet>
      <dgm:spPr/>
    </dgm:pt>
    <dgm:pt modelId="{0AC64B43-0886-4F1F-9CBB-EB85D626DCB5}" type="pres">
      <dgm:prSet presAssocID="{BA6FDB71-AC03-411E-A19D-AA7551BA742F}" presName="bullet1" presStyleLbl="node1" presStyleIdx="0" presStyleCnt="1" custLinFactX="600000" custLinFactY="300000" custLinFactNeighborX="691266" custLinFactNeighborY="379679"/>
      <dgm:spPr/>
    </dgm:pt>
    <dgm:pt modelId="{53EA8923-0275-449C-9778-393FA004CAE2}" type="pres">
      <dgm:prSet presAssocID="{BA6FDB71-AC03-411E-A19D-AA7551BA742F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A1980-9ED3-F442-A800-E33D2E5497AC}" type="presOf" srcId="{D0A6C329-D656-415F-846A-21EF6944CA2C}" destId="{47C2D8D1-D332-4A6E-A54F-4261701FC363}" srcOrd="0" destOrd="0" presId="urn:microsoft.com/office/officeart/2005/8/layout/arrow2"/>
    <dgm:cxn modelId="{73C0391F-4867-4CC3-98FF-2EA21055F88C}" srcId="{D0A6C329-D656-415F-846A-21EF6944CA2C}" destId="{BA6FDB71-AC03-411E-A19D-AA7551BA742F}" srcOrd="0" destOrd="0" parTransId="{DC4C2E6F-C16E-41A1-A01A-3596C7976FE6}" sibTransId="{9197C39A-9754-4F41-A0FB-8377301C3295}"/>
    <dgm:cxn modelId="{992DB07F-6E62-6548-8917-B420432C20D5}" type="presOf" srcId="{BA6FDB71-AC03-411E-A19D-AA7551BA742F}" destId="{53EA8923-0275-449C-9778-393FA004CAE2}" srcOrd="0" destOrd="0" presId="urn:microsoft.com/office/officeart/2005/8/layout/arrow2"/>
    <dgm:cxn modelId="{90BFC629-4D9B-4F42-A4D4-B0AEDAFD4C7F}" type="presParOf" srcId="{47C2D8D1-D332-4A6E-A54F-4261701FC363}" destId="{E650FBC5-E863-44E1-A136-4605227ADAF7}" srcOrd="0" destOrd="0" presId="urn:microsoft.com/office/officeart/2005/8/layout/arrow2"/>
    <dgm:cxn modelId="{B7C3563D-D259-6C4E-862B-06EE698C9D7D}" type="presParOf" srcId="{47C2D8D1-D332-4A6E-A54F-4261701FC363}" destId="{13D0B90C-BCD4-4F8F-AE48-C096BEEF239A}" srcOrd="1" destOrd="0" presId="urn:microsoft.com/office/officeart/2005/8/layout/arrow2"/>
    <dgm:cxn modelId="{C60AA73E-6BCE-3947-82DC-9A05197BF5E5}" type="presParOf" srcId="{13D0B90C-BCD4-4F8F-AE48-C096BEEF239A}" destId="{0AC64B43-0886-4F1F-9CBB-EB85D626DCB5}" srcOrd="0" destOrd="0" presId="urn:microsoft.com/office/officeart/2005/8/layout/arrow2"/>
    <dgm:cxn modelId="{C7D0BA08-C63C-EF49-9E2E-9193D907AC24}" type="presParOf" srcId="{13D0B90C-BCD4-4F8F-AE48-C096BEEF239A}" destId="{53EA8923-0275-449C-9778-393FA004CAE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0FBC5-E863-44E1-A136-4605227ADAF7}">
      <dsp:nvSpPr>
        <dsp:cNvPr id="0" name=""/>
        <dsp:cNvSpPr/>
      </dsp:nvSpPr>
      <dsp:spPr>
        <a:xfrm>
          <a:off x="937857" y="0"/>
          <a:ext cx="2079968" cy="12999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64B43-0886-4F1F-9CBB-EB85D626DCB5}">
      <dsp:nvSpPr>
        <dsp:cNvPr id="0" name=""/>
        <dsp:cNvSpPr/>
      </dsp:nvSpPr>
      <dsp:spPr>
        <a:xfrm>
          <a:off x="3397502" y="1146062"/>
          <a:ext cx="153917" cy="1539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A8923-0275-449C-9778-393FA004CAE2}">
      <dsp:nvSpPr>
        <dsp:cNvPr id="0" name=""/>
        <dsp:cNvSpPr/>
      </dsp:nvSpPr>
      <dsp:spPr>
        <a:xfrm>
          <a:off x="1567713" y="340594"/>
          <a:ext cx="831987" cy="95938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1558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Complexity</a:t>
          </a:r>
          <a:endParaRPr lang="en-US" sz="1100" kern="1200" dirty="0"/>
        </a:p>
      </dsp:txBody>
      <dsp:txXfrm>
        <a:off x="1608327" y="381208"/>
        <a:ext cx="750759" cy="87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3/5/18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3/5/18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6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79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6" indent="-34290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508942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6337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6636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9937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4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4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93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150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441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84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1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795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3/5/18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hyperlink" Target="CARD4L%20Product%20Specification%20-%20Backscatter%20-%20v2.1.1.pdf" TargetMode="External"/><Relationship Id="rId5" Type="http://schemas.openxmlformats.org/officeDocument/2006/relationships/image" Target="../media/image49.png"/><Relationship Id="rId6" Type="http://schemas.openxmlformats.org/officeDocument/2006/relationships/hyperlink" Target="https://drive.google.com/open?id=1n4C38E-HGdEplxhlHZRIQIStoiHWZ_bI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20" Type="http://schemas.microsoft.com/office/2007/relationships/diagramDrawing" Target="../diagrams/drawing1.xml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jpeg"/><Relationship Id="rId15" Type="http://schemas.openxmlformats.org/officeDocument/2006/relationships/image" Target="../media/image35.jpeg"/><Relationship Id="rId16" Type="http://schemas.openxmlformats.org/officeDocument/2006/relationships/diagramData" Target="../diagrams/data1.xml"/><Relationship Id="rId17" Type="http://schemas.openxmlformats.org/officeDocument/2006/relationships/diagramLayout" Target="../diagrams/layout1.xml"/><Relationship Id="rId18" Type="http://schemas.openxmlformats.org/officeDocument/2006/relationships/diagramQuickStyle" Target="../diagrams/quickStyle1.xml"/><Relationship Id="rId19" Type="http://schemas.openxmlformats.org/officeDocument/2006/relationships/diagramColors" Target="../diagrams/colors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ARD strategy </a:t>
            </a:r>
            <a:r>
              <a:rPr lang="mr-IN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SDCG role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 anchor="ctr" anchorCtr="0"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SDCG-13: Bogota, 15-16 March, 2018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8" y="6011441"/>
            <a:ext cx="3591381" cy="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CARD4L </a:t>
            </a:r>
            <a:r>
              <a:rPr lang="en-GB" dirty="0" smtClean="0"/>
              <a:t>Framework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62948" y="1600200"/>
            <a:ext cx="489005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Definition of CARD4L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Product families with specification </a:t>
            </a:r>
            <a:r>
              <a:rPr lang="en-GB" sz="1400" i="1" dirty="0"/>
              <a:t>(e.g. surface reflectance, surface temperature, SAR backscatter intensity)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Providers self-assess how well their products meet the specifications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Peer review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CARD4L stamp </a:t>
            </a:r>
            <a:r>
              <a:rPr lang="en-GB" sz="1400" i="1" dirty="0"/>
              <a:t>(</a:t>
            </a:r>
            <a:r>
              <a:rPr lang="en-GB" sz="1400" i="1" u="sng" dirty="0"/>
              <a:t>threshold</a:t>
            </a:r>
            <a:r>
              <a:rPr lang="en-GB" sz="1400" i="1" dirty="0"/>
              <a:t>: immediately useful for scientific analysis or decision-making; </a:t>
            </a:r>
            <a:r>
              <a:rPr lang="en-GB" sz="1400" i="1" u="sng" dirty="0"/>
              <a:t>target</a:t>
            </a:r>
            <a:r>
              <a:rPr lang="en-GB" sz="1400" i="1" dirty="0"/>
              <a:t>: will reduce the overall product uncertainties and enhance broad-scale applications)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96" y="1199323"/>
            <a:ext cx="3806974" cy="53877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419600" y="2514600"/>
            <a:ext cx="967409" cy="331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 flipV="1">
            <a:off x="2743200" y="1444488"/>
            <a:ext cx="3578087" cy="30811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/>
          <p:cNvCxnSpPr/>
          <p:nvPr/>
        </p:nvCxnSpPr>
        <p:spPr>
          <a:xfrm>
            <a:off x="1676400" y="4800600"/>
            <a:ext cx="3710609" cy="55327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>
            <a:off x="4724400" y="5943600"/>
            <a:ext cx="901148" cy="21203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>
            <a:endCxn id="5" idx="1"/>
          </p:cNvCxnSpPr>
          <p:nvPr/>
        </p:nvCxnSpPr>
        <p:spPr>
          <a:xfrm>
            <a:off x="4343400" y="3733800"/>
            <a:ext cx="659296" cy="15939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32753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6200" y="1600200"/>
            <a:ext cx="4724400" cy="4724400"/>
          </a:xfrm>
        </p:spPr>
        <p:txBody>
          <a:bodyPr/>
          <a:lstStyle/>
          <a:p>
            <a:r>
              <a:rPr lang="en-GB" sz="1600" dirty="0"/>
              <a:t>Product Family Specifications (PFS) have been first developed (early 2017)</a:t>
            </a:r>
          </a:p>
          <a:p>
            <a:pPr lvl="1"/>
            <a:r>
              <a:rPr lang="en-GB" sz="1600" dirty="0" smtClean="0"/>
              <a:t>Surface Reflectance</a:t>
            </a:r>
          </a:p>
          <a:p>
            <a:pPr lvl="1"/>
            <a:r>
              <a:rPr lang="en-GB" sz="1600" dirty="0" smtClean="0"/>
              <a:t>Land Surface Temperature</a:t>
            </a:r>
          </a:p>
          <a:p>
            <a:pPr lvl="1"/>
            <a:r>
              <a:rPr lang="en-GB" sz="1600" dirty="0" smtClean="0"/>
              <a:t>Radar Backscatter</a:t>
            </a:r>
          </a:p>
          <a:p>
            <a:r>
              <a:rPr lang="en-GB" sz="1600" dirty="0" smtClean="0"/>
              <a:t>Product </a:t>
            </a:r>
            <a:r>
              <a:rPr lang="en-GB" sz="1600" dirty="0"/>
              <a:t>Family Specifications are technical documents </a:t>
            </a:r>
          </a:p>
          <a:p>
            <a:r>
              <a:rPr lang="en-GB" sz="1600" dirty="0" smtClean="0"/>
              <a:t>Detailed </a:t>
            </a:r>
            <a:r>
              <a:rPr lang="en-GB" sz="1600" dirty="0"/>
              <a:t>input to the draft CARD4L specifications was received in </a:t>
            </a:r>
            <a:r>
              <a:rPr lang="en-GB" sz="1600" dirty="0" smtClean="0"/>
              <a:t>June - Sep 2017 </a:t>
            </a:r>
            <a:r>
              <a:rPr lang="en-GB" sz="1600" dirty="0"/>
              <a:t>and in Dec 2017 (technical teleconferences)</a:t>
            </a:r>
          </a:p>
          <a:p>
            <a:r>
              <a:rPr lang="en-GB" sz="1600" dirty="0" smtClean="0"/>
              <a:t>Other </a:t>
            </a:r>
            <a:r>
              <a:rPr lang="en-GB" sz="1600" dirty="0"/>
              <a:t>PFS will probably emerge, e.g., Radar phase data, water leaving radiance</a:t>
            </a:r>
          </a:p>
          <a:p>
            <a:r>
              <a:rPr lang="en-GB" sz="1600" dirty="0" smtClean="0"/>
              <a:t>Very </a:t>
            </a:r>
            <a:r>
              <a:rPr lang="en-GB" sz="1600" dirty="0"/>
              <a:t>strong support for CARD4L is indicated by a range of experiences and activities (UK, ESA, USGS, NASA, Canada, GA, CNES, etc.).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213776"/>
            <a:ext cx="4953000" cy="533400"/>
          </a:xfrm>
        </p:spPr>
        <p:txBody>
          <a:bodyPr/>
          <a:lstStyle/>
          <a:p>
            <a:r>
              <a:rPr lang="en-GB" sz="2000" dirty="0"/>
              <a:t>CARD4L Product Family Specifications - </a:t>
            </a:r>
            <a:r>
              <a:rPr lang="en-GB" sz="2000" dirty="0" smtClean="0"/>
              <a:t>Background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61" y="1524000"/>
            <a:ext cx="3921481" cy="2333443"/>
          </a:xfrm>
          <a:prstGeom prst="rect">
            <a:avLst/>
          </a:prstGeom>
        </p:spPr>
      </p:pic>
      <p:pic>
        <p:nvPicPr>
          <p:cNvPr id="5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934699" cy="210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6172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sz="1600" dirty="0">
                <a:hlinkClick r:id="rId6"/>
              </a:rPr>
              <a:t>drive.google.com/open?id=1n4C38E-HGdEplxhlHZRIQIStoiHWZ_bI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071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AU" dirty="0"/>
              <a:t>Multiple Sensors &amp; CARD4L products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47182" y="1988841"/>
            <a:ext cx="1620953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ARD products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5126" y="1988841"/>
            <a:ext cx="1031047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Sensors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1003" y="1988841"/>
            <a:ext cx="190308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Product Families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95822" y="2405993"/>
            <a:ext cx="1758026" cy="3194799"/>
            <a:chOff x="3495821" y="1548743"/>
            <a:chExt cx="1758026" cy="31947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5821" y="3723878"/>
              <a:ext cx="1738443" cy="10196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061" y="1548743"/>
              <a:ext cx="1741786" cy="10230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752" y="2643758"/>
              <a:ext cx="1741786" cy="10230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259633" y="2413269"/>
            <a:ext cx="1440160" cy="3251405"/>
            <a:chOff x="1259632" y="1556018"/>
            <a:chExt cx="1440160" cy="3251405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529101" y="1556018"/>
              <a:ext cx="1159292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Landsat OLI</a:t>
              </a:r>
              <a:endParaRPr lang="en-AU" b="1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1409958" y="1928758"/>
              <a:ext cx="1275221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Landsat ETM+</a:t>
              </a:r>
              <a:endParaRPr lang="en-AU" b="1" dirty="0"/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406008" y="2293145"/>
              <a:ext cx="1275221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Landsat TM</a:t>
              </a:r>
              <a:endParaRPr lang="en-AU" b="1" dirty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403939" y="2681466"/>
              <a:ext cx="1275221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Landsat TIRS</a:t>
              </a:r>
              <a:endParaRPr lang="en-AU" b="1" dirty="0"/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1265651" y="3074568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Sentinel-2a MSI</a:t>
              </a:r>
              <a:endParaRPr lang="en-AU" b="1" dirty="0"/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259632" y="3424714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Sentinel-2b MSI</a:t>
              </a:r>
              <a:endParaRPr lang="en-AU" b="1" dirty="0"/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1285650" y="3784754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ALOS - PALSAR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287913" y="4155218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Sentinel-1a,b</a:t>
              </a: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97049" y="4524685"/>
              <a:ext cx="1402743" cy="282738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i="1" dirty="0"/>
                <a:t>… etc. </a:t>
              </a:r>
            </a:p>
          </p:txBody>
        </p:sp>
      </p:grpSp>
      <p:sp>
        <p:nvSpPr>
          <p:cNvPr id="21" name="Rounded Rectangle 20"/>
          <p:cNvSpPr/>
          <p:nvPr/>
        </p:nvSpPr>
        <p:spPr bwMode="auto">
          <a:xfrm>
            <a:off x="6118063" y="4309356"/>
            <a:ext cx="2485045" cy="3088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9998" tIns="46799" rIns="89998" bIns="46799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b="1" dirty="0"/>
              <a:t>Surface Temperature - TIRS</a:t>
            </a:r>
            <a:endParaRPr lang="en-AU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6119404" y="4704297"/>
            <a:ext cx="2485045" cy="659038"/>
            <a:chOff x="6119403" y="3847046"/>
            <a:chExt cx="2485045" cy="659038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119403" y="3847046"/>
              <a:ext cx="2485045" cy="2827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Backscatter – L band PALSAR</a:t>
              </a:r>
              <a:endParaRPr lang="en-AU" b="1" dirty="0"/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119403" y="4223346"/>
              <a:ext cx="2485045" cy="282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Backscatter – C band SAR</a:t>
              </a:r>
              <a:endParaRPr lang="en-AU" b="1" dirty="0"/>
            </a:p>
          </p:txBody>
        </p:sp>
      </p:grpSp>
      <p:cxnSp>
        <p:nvCxnSpPr>
          <p:cNvPr id="25" name="Curved Connector 24"/>
          <p:cNvCxnSpPr/>
          <p:nvPr/>
        </p:nvCxnSpPr>
        <p:spPr bwMode="auto">
          <a:xfrm>
            <a:off x="2776177" y="2573333"/>
            <a:ext cx="735885" cy="16721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urved Connector 25"/>
          <p:cNvCxnSpPr>
            <a:endCxn id="9" idx="1"/>
          </p:cNvCxnSpPr>
          <p:nvPr/>
        </p:nvCxnSpPr>
        <p:spPr bwMode="auto">
          <a:xfrm flipV="1">
            <a:off x="2793630" y="2917498"/>
            <a:ext cx="718432" cy="7447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/>
          <p:nvPr/>
        </p:nvCxnSpPr>
        <p:spPr bwMode="auto">
          <a:xfrm flipV="1">
            <a:off x="2783358" y="2996953"/>
            <a:ext cx="708523" cy="293649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Curved Connector 27"/>
          <p:cNvCxnSpPr>
            <a:endCxn id="10" idx="1"/>
          </p:cNvCxnSpPr>
          <p:nvPr/>
        </p:nvCxnSpPr>
        <p:spPr bwMode="auto">
          <a:xfrm>
            <a:off x="2803539" y="3706608"/>
            <a:ext cx="706214" cy="305904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/>
          <p:cNvCxnSpPr/>
          <p:nvPr/>
        </p:nvCxnSpPr>
        <p:spPr bwMode="auto">
          <a:xfrm flipV="1">
            <a:off x="2730247" y="3058330"/>
            <a:ext cx="762059" cy="1018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/>
          <p:nvPr/>
        </p:nvCxnSpPr>
        <p:spPr bwMode="auto">
          <a:xfrm flipV="1">
            <a:off x="2699793" y="3355718"/>
            <a:ext cx="789685" cy="108310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urved Connector 30"/>
          <p:cNvCxnSpPr/>
          <p:nvPr/>
        </p:nvCxnSpPr>
        <p:spPr bwMode="auto">
          <a:xfrm>
            <a:off x="2749900" y="4799965"/>
            <a:ext cx="735885" cy="16721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urved Connector 31"/>
          <p:cNvCxnSpPr/>
          <p:nvPr/>
        </p:nvCxnSpPr>
        <p:spPr bwMode="auto">
          <a:xfrm flipV="1">
            <a:off x="2753537" y="5083381"/>
            <a:ext cx="715608" cy="70296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/>
          <p:nvPr/>
        </p:nvGrpSpPr>
        <p:grpSpPr>
          <a:xfrm>
            <a:off x="6116721" y="2404628"/>
            <a:ext cx="2486386" cy="1811166"/>
            <a:chOff x="6116721" y="1547378"/>
            <a:chExt cx="2486386" cy="1811166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6116721" y="154737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Surface Reflectance - OLI</a:t>
              </a:r>
              <a:endParaRPr lang="en-AU" b="1" dirty="0"/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6116721" y="192367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Surface Reflectance – ETM+</a:t>
              </a:r>
              <a:endParaRPr lang="en-AU" b="1" dirty="0"/>
            </a:p>
          </p:txBody>
        </p:sp>
        <p:sp>
          <p:nvSpPr>
            <p:cNvPr id="36" name="Rounded Rectangle 35"/>
            <p:cNvSpPr/>
            <p:nvPr/>
          </p:nvSpPr>
          <p:spPr bwMode="auto">
            <a:xfrm>
              <a:off x="6118062" y="2318618"/>
              <a:ext cx="2485045" cy="28273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Surface Reflectance - TM</a:t>
              </a:r>
              <a:endParaRPr lang="en-AU" b="1" dirty="0"/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118062" y="2694918"/>
              <a:ext cx="2485045" cy="28273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Surface Reflectance - MSI</a:t>
              </a:r>
              <a:endParaRPr lang="en-AU" b="1" dirty="0"/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6118062" y="3075806"/>
              <a:ext cx="2485045" cy="2827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1200" b="1" dirty="0"/>
                <a:t>Surface Reflectance – </a:t>
              </a:r>
              <a:r>
                <a:rPr lang="en-AU" sz="1200" b="1" i="1" dirty="0"/>
                <a:t>Planet.</a:t>
              </a:r>
              <a:endParaRPr lang="en-AU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53848" y="2587583"/>
            <a:ext cx="831327" cy="357978"/>
            <a:chOff x="5253847" y="1730335"/>
            <a:chExt cx="831327" cy="357978"/>
          </a:xfrm>
        </p:grpSpPr>
        <p:cxnSp>
          <p:nvCxnSpPr>
            <p:cNvPr id="40" name="Curved Connector 39"/>
            <p:cNvCxnSpPr>
              <a:stCxn id="9" idx="3"/>
              <a:endCxn id="41" idx="1"/>
            </p:cNvCxnSpPr>
            <p:nvPr/>
          </p:nvCxnSpPr>
          <p:spPr bwMode="auto">
            <a:xfrm flipV="1">
              <a:off x="5253847" y="1909324"/>
              <a:ext cx="571312" cy="150922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Left Brace 40"/>
            <p:cNvSpPr/>
            <p:nvPr/>
          </p:nvSpPr>
          <p:spPr bwMode="auto">
            <a:xfrm>
              <a:off x="5825159" y="1730335"/>
              <a:ext cx="260015" cy="357978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51545" y="4012513"/>
            <a:ext cx="839845" cy="645955"/>
            <a:chOff x="5264771" y="3155265"/>
            <a:chExt cx="786628" cy="645956"/>
          </a:xfrm>
        </p:grpSpPr>
        <p:cxnSp>
          <p:nvCxnSpPr>
            <p:cNvPr id="43" name="Curved Connector 42"/>
            <p:cNvCxnSpPr>
              <a:stCxn id="10" idx="3"/>
              <a:endCxn id="44" idx="1"/>
            </p:cNvCxnSpPr>
            <p:nvPr/>
          </p:nvCxnSpPr>
          <p:spPr bwMode="auto">
            <a:xfrm>
              <a:off x="5264773" y="3155264"/>
              <a:ext cx="526611" cy="465286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Left Brace 43"/>
            <p:cNvSpPr/>
            <p:nvPr/>
          </p:nvSpPr>
          <p:spPr bwMode="auto">
            <a:xfrm>
              <a:off x="5791384" y="3439878"/>
              <a:ext cx="260015" cy="361343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16711" y="4869156"/>
            <a:ext cx="867322" cy="361342"/>
            <a:chOff x="5216710" y="4011910"/>
            <a:chExt cx="867322" cy="361342"/>
          </a:xfrm>
        </p:grpSpPr>
        <p:cxnSp>
          <p:nvCxnSpPr>
            <p:cNvPr id="46" name="Curved Connector 45"/>
            <p:cNvCxnSpPr>
              <a:endCxn id="47" idx="1"/>
            </p:cNvCxnSpPr>
            <p:nvPr/>
          </p:nvCxnSpPr>
          <p:spPr bwMode="auto">
            <a:xfrm flipV="1">
              <a:off x="5216710" y="4192582"/>
              <a:ext cx="555818" cy="41129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Left Brace 46"/>
            <p:cNvSpPr/>
            <p:nvPr/>
          </p:nvSpPr>
          <p:spPr bwMode="auto">
            <a:xfrm>
              <a:off x="5772528" y="4011910"/>
              <a:ext cx="311504" cy="361342"/>
            </a:xfrm>
            <a:prstGeom prst="leftBrac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7500" tIns="35100" rIns="67500" bIns="35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7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A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409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PFS may change over time in a controlled process, e.g.: </a:t>
            </a:r>
          </a:p>
          <a:p>
            <a:pPr lvl="1"/>
            <a:r>
              <a:rPr lang="en-GB" dirty="0" smtClean="0"/>
              <a:t>Feedback </a:t>
            </a:r>
            <a:r>
              <a:rPr lang="en-GB" dirty="0"/>
              <a:t>gathered from technical experts</a:t>
            </a:r>
          </a:p>
          <a:p>
            <a:pPr lvl="1"/>
            <a:r>
              <a:rPr lang="en-GB" dirty="0"/>
              <a:t>Proposed changes are collated</a:t>
            </a:r>
          </a:p>
          <a:p>
            <a:pPr lvl="1"/>
            <a:r>
              <a:rPr lang="en-GB" dirty="0"/>
              <a:t>Proposed changes are submitted to CEOS (LSI-VC) for acceptance </a:t>
            </a:r>
          </a:p>
          <a:p>
            <a:endParaRPr lang="en-GB" dirty="0" smtClean="0"/>
          </a:p>
          <a:p>
            <a:r>
              <a:rPr lang="en-GB" dirty="0" smtClean="0"/>
              <a:t>Decision at LSI-VC-5:</a:t>
            </a:r>
          </a:p>
          <a:p>
            <a:pPr lvl="1"/>
            <a:r>
              <a:rPr lang="en-GB" dirty="0" smtClean="0"/>
              <a:t>Evolutions will be possible when identified as necessary</a:t>
            </a:r>
          </a:p>
          <a:p>
            <a:pPr lvl="1"/>
            <a:r>
              <a:rPr lang="en-GB" dirty="0" smtClean="0"/>
              <a:t>However PFS </a:t>
            </a:r>
            <a:r>
              <a:rPr lang="en-GB" dirty="0"/>
              <a:t>stability </a:t>
            </a:r>
            <a:r>
              <a:rPr lang="en-GB" dirty="0" smtClean="0"/>
              <a:t>is </a:t>
            </a:r>
            <a:r>
              <a:rPr lang="en-GB" dirty="0"/>
              <a:t>to be prioritised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08308" y="173064"/>
            <a:ext cx="5807989" cy="533400"/>
          </a:xfrm>
        </p:spPr>
        <p:txBody>
          <a:bodyPr/>
          <a:lstStyle/>
          <a:p>
            <a:r>
              <a:rPr lang="en-GB" sz="2000" dirty="0"/>
              <a:t>CARD4L Product Family Specifications - </a:t>
            </a:r>
            <a:r>
              <a:rPr lang="en-GB" sz="2000" dirty="0" smtClean="0"/>
              <a:t>Refinement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40404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PFS Current Status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/>
              <a:t>LSI-VC will now move into an </a:t>
            </a:r>
            <a:r>
              <a:rPr lang="en-AU" sz="1800" u="sng" dirty="0"/>
              <a:t>implementation phase</a:t>
            </a:r>
            <a:r>
              <a:rPr lang="en-AU" sz="1800" dirty="0"/>
              <a:t> with several objectives:</a:t>
            </a:r>
            <a:endParaRPr lang="en-GB" sz="1800" dirty="0" smtClean="0"/>
          </a:p>
          <a:p>
            <a:pPr lvl="1"/>
            <a:r>
              <a:rPr lang="en-GB" sz="1800" smtClean="0"/>
              <a:t>“Road-test” </a:t>
            </a:r>
            <a:r>
              <a:rPr lang="en-GB" sz="1800" dirty="0"/>
              <a:t>the Product Family Specifications, including through further technical </a:t>
            </a:r>
            <a:r>
              <a:rPr lang="en-GB" sz="1800" dirty="0" smtClean="0"/>
              <a:t>teleconferences </a:t>
            </a:r>
          </a:p>
          <a:p>
            <a:pPr lvl="1"/>
            <a:r>
              <a:rPr lang="en-GB" sz="1800" dirty="0" smtClean="0"/>
              <a:t>Develop </a:t>
            </a:r>
            <a:r>
              <a:rPr lang="en-GB" sz="1800" dirty="0"/>
              <a:t>the process for datasets to be assessed as CARD4L</a:t>
            </a:r>
          </a:p>
          <a:p>
            <a:pPr lvl="1"/>
            <a:r>
              <a:rPr lang="en-GB" sz="1800" dirty="0"/>
              <a:t>Identify data products that are on-track to become CARD4L </a:t>
            </a:r>
          </a:p>
          <a:p>
            <a:pPr lvl="1"/>
            <a:r>
              <a:rPr lang="en-GB" sz="1800" dirty="0"/>
              <a:t>Monitor and communicate progress of individual products toward CARD4L</a:t>
            </a:r>
          </a:p>
          <a:p>
            <a:pPr lvl="1"/>
            <a:r>
              <a:rPr lang="en-GB" sz="1800" dirty="0"/>
              <a:t>The Product Family Specifications will continue to evolve as the LSI-VC gathers feedback in the Alignment Assessments</a:t>
            </a:r>
          </a:p>
          <a:p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272380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</a:t>
            </a:r>
            <a:r>
              <a:rPr lang="en-US" sz="3200" dirty="0" smtClean="0"/>
              <a:t>SDCG and ARD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7" y="1063626"/>
            <a:ext cx="8360547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Advocacy role for CEOS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Thematic community feedback channel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Pilot activities with GFOI user countries and experience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Contact points harvested during Bogota Plenary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b="1" dirty="0" smtClean="0">
                <a:latin typeface="Calibri" charset="0"/>
                <a:ea typeface="ＭＳ Ｐゴシック" charset="0"/>
                <a:cs typeface="ＭＳ Ｐゴシック" charset="0"/>
              </a:rPr>
              <a:t>Thoughts on optimal approach?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endParaRPr lang="en-AU" sz="18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2</a:t>
            </a:r>
            <a:r>
              <a:rPr lang="en-US" sz="3200" dirty="0"/>
              <a:t> </a:t>
            </a:r>
            <a:r>
              <a:rPr lang="en-US" sz="3200" dirty="0" smtClean="0"/>
              <a:t>– Space </a:t>
            </a:r>
            <a:r>
              <a:rPr lang="en-US" sz="3200" dirty="0"/>
              <a:t>D</a:t>
            </a:r>
            <a:r>
              <a:rPr lang="en-US" sz="3200" dirty="0" smtClean="0"/>
              <a:t>ata </a:t>
            </a:r>
            <a:r>
              <a:rPr lang="en-US" sz="3200" dirty="0"/>
              <a:t>S</a:t>
            </a:r>
            <a:r>
              <a:rPr lang="en-US" sz="3200" dirty="0" smtClean="0"/>
              <a:t>ervices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780598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</a:rPr>
              <a:t>Ensured </a:t>
            </a: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on-going coverage</a:t>
            </a:r>
            <a:r>
              <a:rPr lang="en-AU" sz="2000" dirty="0">
                <a:solidFill>
                  <a:schemeClr val="bg1">
                    <a:lumMod val="65000"/>
                  </a:schemeClr>
                </a:solidFill>
              </a:rPr>
              <a:t> customised for all of the priority countries, and the development of semi-automated tools for the generation of national core data stream archive characterisation, as required.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Progress pilots investigating fundamental issues around the provision of cloud </a:t>
            </a:r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</a:rPr>
              <a:t>computing</a:t>
            </a: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AU" sz="2000" b="1" dirty="0" smtClean="0">
                <a:solidFill>
                  <a:schemeClr val="bg1">
                    <a:lumMod val="65000"/>
                  </a:schemeClr>
                </a:solidFill>
              </a:rPr>
              <a:t>based </a:t>
            </a: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storage, processing </a:t>
            </a:r>
            <a:r>
              <a:rPr lang="en-AU" sz="2000" dirty="0">
                <a:solidFill>
                  <a:schemeClr val="bg1">
                    <a:lumMod val="65000"/>
                  </a:schemeClr>
                </a:solidFill>
              </a:rPr>
              <a:t>and presentation of GFOI products as the basis for national MRV consistent with the Methods and Guidance. 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Establish and grow a community of GFOI countries engaged in CEOS pilots for technical exchange of information on use of MGD-compliant Data Cubes, algorithms </a:t>
            </a:r>
            <a:r>
              <a:rPr lang="en-AU" sz="2000" b="1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AU" sz="2000" dirty="0">
                <a:solidFill>
                  <a:schemeClr val="bg1">
                    <a:lumMod val="65000"/>
                  </a:schemeClr>
                </a:solidFill>
              </a:rPr>
              <a:t>including Colombia, Switzerland, Vietnam, Honduras/Taiwan and others. 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/>
              <a:t>Establish and grow a community of GFOI countries to provide feedback on the utility for the forest monitoring community of CEOS Analysis Ready Data </a:t>
            </a:r>
            <a:r>
              <a:rPr lang="en-AU" sz="2000" dirty="0"/>
              <a:t>and advocate for the necessary adaptation and supply of data to meet GFOI needs. Establish a programme of application pilots and feedback with volunteer countries and reporting bodies.</a:t>
            </a:r>
            <a:endParaRPr lang="en-GB" sz="2000" dirty="0"/>
          </a:p>
          <a:p>
            <a:pPr marL="457200" lvl="0" indent="-457200">
              <a:buFont typeface="+mj-lt"/>
              <a:buAutoNum type="arabicPeriod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97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944563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 WP: Element 3</a:t>
            </a:r>
            <a:r>
              <a:rPr lang="en-US" sz="3200" dirty="0"/>
              <a:t> </a:t>
            </a:r>
            <a:r>
              <a:rPr lang="en-US" sz="3200" dirty="0" smtClean="0"/>
              <a:t>- R&amp;D Support</a:t>
            </a:r>
            <a:endParaRPr lang="pt-BR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Implementation of the Element-3 strategy document</a:t>
            </a:r>
            <a:r>
              <a:rPr lang="en-AU" sz="2000" dirty="0">
                <a:solidFill>
                  <a:schemeClr val="bg1">
                    <a:lumMod val="65000"/>
                  </a:schemeClr>
                </a:solidFill>
              </a:rPr>
              <a:t> endorsed at SIT-30 and SIT-31. 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Providing the satellite data required to progress the GFOI priority R&amp;D topics outlined in the GFOI R&amp;D plan to pre-operational or operational status</a:t>
            </a:r>
            <a:r>
              <a:rPr lang="en-AU" sz="2000" dirty="0">
                <a:solidFill>
                  <a:schemeClr val="bg1">
                    <a:lumMod val="65000"/>
                  </a:schemeClr>
                </a:solidFill>
              </a:rPr>
              <a:t>, in coordination with the R&amp;D Coordination component, and in support of improvements to the Methods and Guidance.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>
                <a:solidFill>
                  <a:schemeClr val="bg1">
                    <a:lumMod val="65000"/>
                  </a:schemeClr>
                </a:solidFill>
              </a:rPr>
              <a:t>Pursuit of a dedicated GFOI R&amp;D fund with the main GFOI donors to address and remove the main technical obstacles to use of EO satellite and other data in reporting of countries. 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AU" sz="2000" b="1" dirty="0"/>
              <a:t>Maintain engagement with public, hybrid, commercial data providers and NGO brokers, </a:t>
            </a:r>
            <a:r>
              <a:rPr lang="en-AU" sz="2000" dirty="0"/>
              <a:t>through a management and accountability framework implemented in conjunction with an SDCG mechanism for brokering space data requests in support of GFOI R&amp;D activities. </a:t>
            </a:r>
            <a:endParaRPr lang="en-GB" sz="2000" dirty="0"/>
          </a:p>
          <a:p>
            <a:pPr marL="457200" lvl="0" indent="-457200">
              <a:buFont typeface="+mj-lt"/>
              <a:buAutoNum type="arabicPeriod" startAt="5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54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52216"/>
            <a:ext cx="7323504" cy="783360"/>
          </a:xfrm>
        </p:spPr>
        <p:txBody>
          <a:bodyPr anchor="ctr" anchorCtr="0"/>
          <a:lstStyle/>
          <a:p>
            <a:pPr algn="l">
              <a:defRPr/>
            </a:pPr>
            <a:r>
              <a:rPr lang="en-US" sz="2400" dirty="0" smtClean="0"/>
              <a:t> WP: Country Engagement &amp; Component </a:t>
            </a:r>
            <a:r>
              <a:rPr lang="en-US" sz="2400" dirty="0"/>
              <a:t>C</a:t>
            </a:r>
            <a:r>
              <a:rPr lang="en-US" sz="2400" dirty="0" smtClean="0"/>
              <a:t>oordination </a:t>
            </a:r>
            <a:endParaRPr lang="pt-B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2008" y="1176642"/>
            <a:ext cx="8613685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AU" sz="2000" b="1" dirty="0"/>
              <a:t>Delivery of a coherent customer experience for GFOI countries </a:t>
            </a:r>
            <a:r>
              <a:rPr lang="en-AU" sz="2000" dirty="0"/>
              <a:t>via efficient coordination among the GFOI Space Data component, the GFOI Methods and Guidance, Capacity Building, and R&amp;D components, and the GFOI Office</a:t>
            </a:r>
            <a:r>
              <a:rPr lang="en-AU" sz="2000" dirty="0" smtClean="0"/>
              <a:t>.</a:t>
            </a:r>
          </a:p>
          <a:p>
            <a:pPr lvl="0">
              <a:buFont typeface="+mj-lt"/>
              <a:buAutoNum type="arabicPeriod"/>
            </a:pPr>
            <a:endParaRPr lang="en-GB" sz="2000" dirty="0"/>
          </a:p>
          <a:p>
            <a:pPr lvl="0">
              <a:buFont typeface="+mj-lt"/>
              <a:buAutoNum type="arabicPeriod"/>
            </a:pPr>
            <a:r>
              <a:rPr lang="en-AU" sz="2000" b="1" dirty="0"/>
              <a:t>Space data support and services provided to all priority countries</a:t>
            </a:r>
            <a:r>
              <a:rPr lang="en-AU" sz="2000" dirty="0"/>
              <a:t> including coordination and integration with the Methods and Guidance and the GFOI Office</a:t>
            </a:r>
            <a:r>
              <a:rPr lang="en-AU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64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8" y="119063"/>
            <a:ext cx="6832949" cy="766649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/>
              <a:t>CEOS ARD Strategy</a:t>
            </a:r>
            <a:endParaRPr lang="pt-BR" sz="3200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063626"/>
            <a:ext cx="8621848" cy="4525963"/>
          </a:xfrm>
        </p:spPr>
        <p:txBody>
          <a:bodyPr/>
          <a:lstStyle/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Part of FDA strategy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Starting with CARD4L technical PFS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With broadened supply outlook, outreach and feedback activities</a:t>
            </a:r>
          </a:p>
          <a:p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Led by LSI-VC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Actions on ARD strategy paper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ARD communication papers (suppliers, intermediaries, users..)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Stocktake and supply outlook</a:t>
            </a:r>
          </a:p>
          <a:p>
            <a:pPr lvl="1"/>
            <a:r>
              <a:rPr lang="en-AU" sz="1600" dirty="0" smtClean="0">
                <a:latin typeface="Calibri" charset="0"/>
                <a:ea typeface="ＭＳ Ｐゴシック" charset="0"/>
                <a:cs typeface="ＭＳ Ｐゴシック" charset="0"/>
              </a:rPr>
              <a:t>Advocacy letter from ODC (also GFOI? And GEOGLAM)</a:t>
            </a:r>
          </a:p>
          <a:p>
            <a:pPr lvl="1"/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AU" sz="2000" dirty="0" smtClean="0">
                <a:latin typeface="Calibri" charset="0"/>
                <a:ea typeface="ＭＳ Ｐゴシック" charset="0"/>
                <a:cs typeface="ＭＳ Ｐゴシック" charset="0"/>
              </a:rPr>
              <a:t>Competitive move by government programmes to leverage each others programmes and investments</a:t>
            </a:r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AU" sz="20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GB" sz="1600" dirty="0"/>
          </a:p>
          <a:p>
            <a:endParaRPr lang="en-GB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Land imaging … in 2006?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4057" y="1476870"/>
            <a:ext cx="7817943" cy="2202725"/>
            <a:chOff x="564057" y="1476870"/>
            <a:chExt cx="7817943" cy="2202725"/>
          </a:xfrm>
        </p:grpSpPr>
        <p:pic>
          <p:nvPicPr>
            <p:cNvPr id="1026" name="Picture 2" descr="Image result for scientis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57" y="1476870"/>
              <a:ext cx="1444625" cy="96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76870"/>
              <a:ext cx="1901825" cy="126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scienti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4575" y="2443128"/>
              <a:ext cx="1825625" cy="1214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technologis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486863"/>
              <a:ext cx="1487488" cy="1053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technologis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602812"/>
              <a:ext cx="1524000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elated image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2" r="8928"/>
            <a:stretch/>
          </p:blipFill>
          <p:spPr bwMode="auto">
            <a:xfrm>
              <a:off x="5746997" y="2620496"/>
              <a:ext cx="1567800" cy="105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7200" y="1371600"/>
            <a:ext cx="8305800" cy="2590800"/>
            <a:chOff x="457200" y="1371600"/>
            <a:chExt cx="8305800" cy="2590800"/>
          </a:xfrm>
        </p:grpSpPr>
        <p:sp>
          <p:nvSpPr>
            <p:cNvPr id="5" name="Rounded Rectangle 4"/>
            <p:cNvSpPr/>
            <p:nvPr/>
          </p:nvSpPr>
          <p:spPr>
            <a:xfrm>
              <a:off x="457200" y="1371600"/>
              <a:ext cx="8305800" cy="2590800"/>
            </a:xfrm>
            <a:prstGeom prst="roundRect">
              <a:avLst/>
            </a:prstGeom>
            <a:solidFill>
              <a:schemeClr val="tx2">
                <a:lumMod val="60000"/>
                <a:lumOff val="40000"/>
                <a:alpha val="45000"/>
              </a:schemeClr>
            </a:solidFill>
            <a:ln w="25400" cap="flat">
              <a:solidFill>
                <a:schemeClr val="tx2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3440670"/>
              <a:ext cx="192616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Exploitation Layer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4906496"/>
            <a:ext cx="8305800" cy="1951504"/>
            <a:chOff x="457200" y="4906496"/>
            <a:chExt cx="8305800" cy="1951504"/>
          </a:xfrm>
        </p:grpSpPr>
        <p:sp>
          <p:nvSpPr>
            <p:cNvPr id="26" name="Rounded Rectangle 25"/>
            <p:cNvSpPr/>
            <p:nvPr/>
          </p:nvSpPr>
          <p:spPr>
            <a:xfrm>
              <a:off x="457200" y="4906496"/>
              <a:ext cx="8305800" cy="1951504"/>
            </a:xfrm>
            <a:prstGeom prst="roundRect">
              <a:avLst/>
            </a:prstGeom>
            <a:gradFill>
              <a:gsLst>
                <a:gs pos="33000">
                  <a:srgbClr val="00B050">
                    <a:lumMod val="82000"/>
                    <a:lumOff val="18000"/>
                    <a:alpha val="40000"/>
                  </a:srgbClr>
                </a:gs>
                <a:gs pos="1000">
                  <a:srgbClr val="00B050"/>
                </a:gs>
                <a:gs pos="100000">
                  <a:srgbClr val="00B050"/>
                </a:gs>
                <a:gs pos="67000">
                  <a:srgbClr val="00B050">
                    <a:lumMod val="82000"/>
                    <a:lumOff val="18000"/>
                    <a:alpha val="40000"/>
                  </a:srgbClr>
                </a:gs>
              </a:gsLst>
              <a:lin ang="5400000" scaled="1"/>
            </a:gradFill>
            <a:ln w="25400" cap="flat">
              <a:solidFill>
                <a:srgbClr val="00B05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5029200"/>
              <a:ext cx="2487194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Data Generation Layer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1200" dirty="0" smtClean="0"/>
                <a:t>Ground Segment Infrastructure</a:t>
              </a:r>
              <a:endPara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7732" y="4038600"/>
            <a:ext cx="1979868" cy="740834"/>
            <a:chOff x="1677732" y="4038600"/>
            <a:chExt cx="1979868" cy="740834"/>
          </a:xfrm>
        </p:grpSpPr>
        <p:sp>
          <p:nvSpPr>
            <p:cNvPr id="8" name="Right Arrow 7"/>
            <p:cNvSpPr/>
            <p:nvPr/>
          </p:nvSpPr>
          <p:spPr>
            <a:xfrm rot="5400000" flipV="1">
              <a:off x="2459566" y="4218517"/>
              <a:ext cx="740834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5400000" flipV="1">
              <a:off x="3096683" y="4218517"/>
              <a:ext cx="740834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7732" y="4038600"/>
              <a:ext cx="91306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Science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 smtClean="0"/>
                <a:t>projects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54356" y="4038600"/>
            <a:ext cx="1570244" cy="740835"/>
            <a:chOff x="4754356" y="4038600"/>
            <a:chExt cx="1570244" cy="740835"/>
          </a:xfrm>
        </p:grpSpPr>
        <p:sp>
          <p:nvSpPr>
            <p:cNvPr id="30" name="Right Arrow 29"/>
            <p:cNvSpPr/>
            <p:nvPr/>
          </p:nvSpPr>
          <p:spPr>
            <a:xfrm rot="16200000">
              <a:off x="5230283" y="4218517"/>
              <a:ext cx="740834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16200000">
              <a:off x="5763683" y="4218518"/>
              <a:ext cx="740834" cy="3810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54356" y="4278870"/>
              <a:ext cx="57964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Data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66369" y="5029200"/>
            <a:ext cx="7339431" cy="1854072"/>
            <a:chOff x="966369" y="5029200"/>
            <a:chExt cx="7339431" cy="1854072"/>
          </a:xfrm>
        </p:grpSpPr>
        <p:pic>
          <p:nvPicPr>
            <p:cNvPr id="1052" name="Picture 28" descr="Image result for modis sens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369" y="5767252"/>
              <a:ext cx="1368425" cy="1026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81200" y="5943600"/>
              <a:ext cx="746356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Terra,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 err="1" smtClean="0">
                  <a:solidFill>
                    <a:schemeClr val="bg1"/>
                  </a:solidFill>
                </a:rPr>
                <a:t>Acqua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pic>
          <p:nvPicPr>
            <p:cNvPr id="1040" name="Picture 16" descr="Related imag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387" y="5181600"/>
              <a:ext cx="1978025" cy="733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07587" y="5562600"/>
              <a:ext cx="84894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Envisat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pic>
          <p:nvPicPr>
            <p:cNvPr id="1042" name="Picture 18" descr="Image result for alos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180" y="5246725"/>
              <a:ext cx="1501620" cy="100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340039" y="5802870"/>
              <a:ext cx="70788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ALOS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pic>
          <p:nvPicPr>
            <p:cNvPr id="1044" name="Picture 20" descr="Image result for spot satellit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94" y="5029200"/>
              <a:ext cx="1216025" cy="993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83587" y="5626588"/>
              <a:ext cx="7207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SPOT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pic>
          <p:nvPicPr>
            <p:cNvPr id="1046" name="Picture 22" descr="Related imag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33" y="5901516"/>
              <a:ext cx="1779307" cy="981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788902" y="6477000"/>
              <a:ext cx="102848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Radarsat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pic>
          <p:nvPicPr>
            <p:cNvPr id="1050" name="Picture 26" descr="Related image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762" y="6067767"/>
              <a:ext cx="2130425" cy="79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618319" y="6477000"/>
              <a:ext cx="91306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Landsat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91400" y="6336270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</a:rPr>
                <a:t>……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017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The evolving EO Ecosystem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3736" y="1905000"/>
            <a:ext cx="8681464" cy="4508400"/>
            <a:chOff x="163736" y="1905000"/>
            <a:chExt cx="8681464" cy="4508400"/>
          </a:xfrm>
        </p:grpSpPr>
        <p:pic>
          <p:nvPicPr>
            <p:cNvPr id="4" name="Immagin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1" t="7788" b="-6965"/>
            <a:stretch/>
          </p:blipFill>
          <p:spPr bwMode="auto">
            <a:xfrm>
              <a:off x="163736" y="1905000"/>
              <a:ext cx="8681464" cy="450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5257800"/>
              <a:ext cx="609600" cy="5044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161" y="5255400"/>
              <a:ext cx="612000" cy="61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568" y="5181600"/>
              <a:ext cx="685800" cy="426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5143037"/>
              <a:ext cx="465138" cy="4195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66" y="5284131"/>
              <a:ext cx="621134" cy="57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5257800"/>
              <a:ext cx="455676" cy="4563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638800"/>
              <a:ext cx="386719" cy="38671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6798" y="5181600"/>
              <a:ext cx="576263" cy="36016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14600" y="5715000"/>
              <a:ext cx="370071" cy="30956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69" y="5791200"/>
              <a:ext cx="599373" cy="22101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91438" y="1710478"/>
            <a:ext cx="5347762" cy="3357799"/>
            <a:chOff x="3491438" y="1710478"/>
            <a:chExt cx="5347762" cy="3357799"/>
          </a:xfrm>
        </p:grpSpPr>
        <p:pic>
          <p:nvPicPr>
            <p:cNvPr id="2050" name="Picture 2" descr="Image result for general public images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016" y="1710478"/>
              <a:ext cx="1880184" cy="1489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58" b="10715"/>
            <a:stretch/>
          </p:blipFill>
          <p:spPr>
            <a:xfrm>
              <a:off x="3491438" y="1934649"/>
              <a:ext cx="3366562" cy="111335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57600" y="4545059"/>
              <a:ext cx="4550283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++ missions and ++++ data </a:t>
              </a:r>
              <a:endPara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3800" y="3200400"/>
              <a:ext cx="47779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++ less “sophisticated users” </a:t>
              </a:r>
              <a:endPara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71600" y="2362200"/>
            <a:ext cx="6400800" cy="2971800"/>
            <a:chOff x="2057400" y="1828800"/>
            <a:chExt cx="6400800" cy="2971800"/>
          </a:xfrm>
        </p:grpSpPr>
        <p:sp>
          <p:nvSpPr>
            <p:cNvPr id="30" name="Rounded Rectangle 29"/>
            <p:cNvSpPr/>
            <p:nvPr/>
          </p:nvSpPr>
          <p:spPr>
            <a:xfrm>
              <a:off x="2057400" y="1828800"/>
              <a:ext cx="6248400" cy="2971800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438400" y="1981200"/>
              <a:ext cx="6019800" cy="2819400"/>
              <a:chOff x="2284454" y="2971800"/>
              <a:chExt cx="4668484" cy="1828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4120451" y="3166648"/>
                <a:ext cx="0" cy="1295400"/>
              </a:xfrm>
              <a:prstGeom prst="straightConnector1">
                <a:avLst/>
              </a:prstGeom>
              <a:noFill/>
              <a:ln w="25400" cap="flat">
                <a:solidFill>
                  <a:srgbClr val="FF9A00"/>
                </a:solidFill>
                <a:prstDash val="solid"/>
                <a:bevel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120451" y="4462048"/>
                <a:ext cx="2286000" cy="0"/>
              </a:xfrm>
              <a:prstGeom prst="straightConnector1">
                <a:avLst/>
              </a:prstGeom>
              <a:noFill/>
              <a:ln w="25400" cap="flat">
                <a:solidFill>
                  <a:srgbClr val="FF9A00"/>
                </a:solidFill>
                <a:prstDash val="solid"/>
                <a:bevel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2284454" y="4306330"/>
                <a:ext cx="1772843" cy="219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Few sophisticated</a:t>
                </a: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users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096087" y="2971800"/>
                <a:ext cx="1138493" cy="3793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Many “general </a:t>
                </a:r>
              </a:p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public”</a:t>
                </a: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users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44251" y="4462048"/>
                <a:ext cx="2585001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“Small”</a:t>
                </a:r>
                <a:r>
                  <a:rPr kumimoji="0" lang="en-GB" sz="16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data           Big data</a:t>
                </a:r>
                <a:endParaRPr kumimoji="0" lang="en-GB" sz="16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graphicFrame>
            <p:nvGraphicFramePr>
              <p:cNvPr id="37" name="Diagram 36"/>
              <p:cNvGraphicFramePr/>
              <p:nvPr>
                <p:extLst/>
              </p:nvPr>
            </p:nvGraphicFramePr>
            <p:xfrm>
              <a:off x="3401518" y="3139190"/>
              <a:ext cx="3551420" cy="12999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978790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393950"/>
            <a:ext cx="8159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/>
          </p:cNvPr>
          <p:cNvSpPr txBox="1">
            <a:spLocks/>
          </p:cNvSpPr>
          <p:nvPr/>
        </p:nvSpPr>
        <p:spPr bwMode="auto">
          <a:xfrm>
            <a:off x="117475" y="1600200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industry starts investing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6263" y="2165350"/>
            <a:ext cx="8337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/>
              <a:t>… Google and Amazon start hosting US public missions and later Sentinel Data</a:t>
            </a:r>
          </a:p>
          <a:p>
            <a:pPr eaLnBrk="1" hangingPunct="1"/>
            <a:r>
              <a:rPr lang="en-GB" altLang="en-US" sz="1600"/>
              <a:t>   with Google providing a first cross-mission analysis environment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2133600" y="304800"/>
            <a:ext cx="4953000" cy="533400"/>
          </a:xfrm>
        </p:spPr>
        <p:txBody>
          <a:bodyPr/>
          <a:lstStyle/>
          <a:p>
            <a:r>
              <a:rPr lang="en-GB" dirty="0" smtClean="0"/>
              <a:t>The evolving EO Ecosystem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748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400300"/>
            <a:ext cx="8159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/>
          </p:cNvPr>
          <p:cNvSpPr txBox="1">
            <a:spLocks/>
          </p:cNvSpPr>
          <p:nvPr/>
        </p:nvSpPr>
        <p:spPr bwMode="auto">
          <a:xfrm>
            <a:off x="117475" y="1606550"/>
            <a:ext cx="7935913" cy="431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2057400" indent="-228600" eaLnBrk="0" hangingPunct="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/>
              <a:defRPr sz="1600">
                <a:solidFill>
                  <a:schemeClr val="bg2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</a:rPr>
              <a:t>The Established EO sector reacts … </a:t>
            </a:r>
            <a:endParaRPr lang="en-US" alt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76263" y="2133600"/>
            <a:ext cx="833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dirty="0"/>
              <a:t>… and start using the new capabilities, with </a:t>
            </a:r>
            <a:r>
              <a:rPr lang="en-GB" altLang="en-US" sz="1600" dirty="0" smtClean="0"/>
              <a:t>principally US </a:t>
            </a:r>
            <a:r>
              <a:rPr lang="en-GB" altLang="en-US" sz="1600" dirty="0"/>
              <a:t>and European actors </a:t>
            </a:r>
            <a:r>
              <a:rPr lang="en-GB" altLang="en-US" sz="1600" dirty="0" smtClean="0"/>
              <a:t>addressing the </a:t>
            </a:r>
            <a:r>
              <a:rPr lang="en-GB" altLang="en-US" sz="1600" dirty="0"/>
              <a:t>EO market </a:t>
            </a:r>
            <a:r>
              <a:rPr lang="en-GB" altLang="en-US" sz="1600" dirty="0" smtClean="0"/>
              <a:t>offering </a:t>
            </a:r>
            <a:r>
              <a:rPr lang="en-GB" altLang="en-US" sz="1600" dirty="0"/>
              <a:t>new Data Analytics capabilities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267" y="4549586"/>
            <a:ext cx="1371719" cy="682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361" y="4549586"/>
            <a:ext cx="1749704" cy="6828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59111" y="3638645"/>
            <a:ext cx="4129538" cy="777591"/>
            <a:chOff x="3259111" y="3638645"/>
            <a:chExt cx="4129538" cy="7775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2400" y="3677520"/>
              <a:ext cx="3426249" cy="6828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9111" y="3638645"/>
              <a:ext cx="627089" cy="777591"/>
            </a:xfrm>
            <a:prstGeom prst="rect">
              <a:avLst/>
            </a:prstGeom>
          </p:spPr>
        </p:pic>
      </p:grpSp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2133600" y="304800"/>
            <a:ext cx="4953000" cy="533400"/>
          </a:xfrm>
        </p:spPr>
        <p:txBody>
          <a:bodyPr/>
          <a:lstStyle/>
          <a:p>
            <a:r>
              <a:rPr lang="en-GB" dirty="0" smtClean="0"/>
              <a:t>The evolving EO Ecosystem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025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8" r="498"/>
          <a:stretch/>
        </p:blipFill>
        <p:spPr>
          <a:xfrm>
            <a:off x="152400" y="5699024"/>
            <a:ext cx="8839200" cy="100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52400" y="2895600"/>
            <a:ext cx="8928000" cy="20458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562600" cy="533400"/>
          </a:xfrm>
        </p:spPr>
        <p:txBody>
          <a:bodyPr/>
          <a:lstStyle/>
          <a:p>
            <a:r>
              <a:rPr lang="en-GB" sz="2400" dirty="0" smtClean="0"/>
              <a:t>Where does Analysis Ready Data fit in?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1143000"/>
            <a:ext cx="8856000" cy="15085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6000" y="4724400"/>
            <a:ext cx="4495800" cy="1048343"/>
            <a:chOff x="2286000" y="4724400"/>
            <a:chExt cx="4495800" cy="1048343"/>
          </a:xfrm>
        </p:grpSpPr>
        <p:sp>
          <p:nvSpPr>
            <p:cNvPr id="14" name="Up Arrow 13"/>
            <p:cNvSpPr/>
            <p:nvPr/>
          </p:nvSpPr>
          <p:spPr>
            <a:xfrm>
              <a:off x="22860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42672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62484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0" y="1676400"/>
            <a:ext cx="4495800" cy="4096343"/>
            <a:chOff x="2286000" y="4724400"/>
            <a:chExt cx="4495800" cy="1048343"/>
          </a:xfrm>
        </p:grpSpPr>
        <p:sp>
          <p:nvSpPr>
            <p:cNvPr id="18" name="Up Arrow 17"/>
            <p:cNvSpPr/>
            <p:nvPr/>
          </p:nvSpPr>
          <p:spPr>
            <a:xfrm>
              <a:off x="22860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>
              <a:off x="42672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62484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58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91" b="-791"/>
          <a:stretch/>
        </p:blipFill>
        <p:spPr>
          <a:xfrm>
            <a:off x="152400" y="2916000"/>
            <a:ext cx="8925318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8" r="498"/>
          <a:stretch/>
        </p:blipFill>
        <p:spPr>
          <a:xfrm>
            <a:off x="152400" y="5699024"/>
            <a:ext cx="8839200" cy="10065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562600" cy="533400"/>
          </a:xfrm>
        </p:spPr>
        <p:txBody>
          <a:bodyPr/>
          <a:lstStyle/>
          <a:p>
            <a:r>
              <a:rPr lang="en-GB" sz="2400" dirty="0" smtClean="0"/>
              <a:t>Where does Analysis Ready Data fit in?</a:t>
            </a:r>
            <a:endParaRPr lang="en-GB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00" y="1143000"/>
            <a:ext cx="8856000" cy="1508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79" y="4596294"/>
            <a:ext cx="8931414" cy="10425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286000" y="3733800"/>
            <a:ext cx="4495800" cy="1048343"/>
            <a:chOff x="2286000" y="4724400"/>
            <a:chExt cx="4495800" cy="1048343"/>
          </a:xfrm>
        </p:grpSpPr>
        <p:sp>
          <p:nvSpPr>
            <p:cNvPr id="14" name="Up Arrow 13"/>
            <p:cNvSpPr/>
            <p:nvPr/>
          </p:nvSpPr>
          <p:spPr>
            <a:xfrm>
              <a:off x="22860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42672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62484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0" y="1676400"/>
            <a:ext cx="4495800" cy="3105743"/>
            <a:chOff x="2286000" y="4724400"/>
            <a:chExt cx="4495800" cy="1048343"/>
          </a:xfrm>
        </p:grpSpPr>
        <p:sp>
          <p:nvSpPr>
            <p:cNvPr id="26" name="Up Arrow 25"/>
            <p:cNvSpPr/>
            <p:nvPr/>
          </p:nvSpPr>
          <p:spPr>
            <a:xfrm>
              <a:off x="22860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>
              <a:off x="42672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28" name="Up Arrow 27"/>
            <p:cNvSpPr/>
            <p:nvPr/>
          </p:nvSpPr>
          <p:spPr>
            <a:xfrm>
              <a:off x="6248400" y="4724400"/>
              <a:ext cx="533400" cy="1048343"/>
            </a:xfrm>
            <a:prstGeom prst="up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ARD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125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ARD for Land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229600" cy="4724400"/>
          </a:xfrm>
        </p:spPr>
        <p:txBody>
          <a:bodyPr/>
          <a:lstStyle/>
          <a:p>
            <a:r>
              <a:rPr lang="en-GB" dirty="0"/>
              <a:t>CEOS Analysis Ready Data for Land (CARD4L) definition:</a:t>
            </a:r>
          </a:p>
          <a:p>
            <a:endParaRPr lang="en-GB" dirty="0"/>
          </a:p>
          <a:p>
            <a:pPr marL="426027" lvl="1" indent="0">
              <a:buNone/>
            </a:pPr>
            <a:r>
              <a:rPr lang="en-GB" b="1" i="1" dirty="0"/>
              <a:t>CARD4L are satellite data that have been processed to a minimum set of requirements and organized into a form that allows immediate analysis with a minimum of additional user effort, and, interoperability both through time and with other datasets</a:t>
            </a:r>
          </a:p>
          <a:p>
            <a:endParaRPr lang="en-GB" dirty="0"/>
          </a:p>
          <a:p>
            <a:r>
              <a:rPr lang="en-GB" dirty="0"/>
              <a:t>CARD4L is a framework for establishing ‘minimum requirements’ for products that:</a:t>
            </a:r>
          </a:p>
          <a:p>
            <a:pPr lvl="1"/>
            <a:r>
              <a:rPr lang="en-GB" dirty="0"/>
              <a:t>Are ready for ‘immediate analysis’</a:t>
            </a:r>
          </a:p>
          <a:p>
            <a:pPr lvl="1"/>
            <a:r>
              <a:rPr lang="en-GB" dirty="0"/>
              <a:t>Require minimal additional user effort to prepare</a:t>
            </a:r>
          </a:p>
          <a:p>
            <a:pPr lvl="1"/>
            <a:r>
              <a:rPr lang="en-GB" dirty="0"/>
              <a:t>Interoperable with other CARD4L datasets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66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22965</TotalTime>
  <Words>1082</Words>
  <Application>Microsoft Macintosh PowerPoint</Application>
  <PresentationFormat>On-screen Show (4:3)</PresentationFormat>
  <Paragraphs>159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Courier New</vt:lpstr>
      <vt:lpstr>MS PGothic</vt:lpstr>
      <vt:lpstr>ＭＳ Ｐゴシック</vt:lpstr>
      <vt:lpstr>Proxima Nova Regular</vt:lpstr>
      <vt:lpstr>Verdana</vt:lpstr>
      <vt:lpstr>Wingdings</vt:lpstr>
      <vt:lpstr>Arial</vt:lpstr>
      <vt:lpstr>Office Theme</vt:lpstr>
      <vt:lpstr>1_Office Theme</vt:lpstr>
      <vt:lpstr>CEOS ARD strategy – and SDCG role</vt:lpstr>
      <vt:lpstr>CEOS ARD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SDCG and ARD</vt:lpstr>
      <vt:lpstr> WP: Element 2 – Space Data Services</vt:lpstr>
      <vt:lpstr> WP: Element 3 - R&amp;D Support</vt:lpstr>
      <vt:lpstr> WP: Country Engagement &amp; Component Coordination 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Stephen Ward</cp:lastModifiedBy>
  <cp:revision>425</cp:revision>
  <dcterms:created xsi:type="dcterms:W3CDTF">2013-01-29T13:10:08Z</dcterms:created>
  <dcterms:modified xsi:type="dcterms:W3CDTF">2018-03-05T04:40:42Z</dcterms:modified>
</cp:coreProperties>
</file>