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3" r:id="rId2"/>
    <p:sldId id="296" r:id="rId3"/>
    <p:sldId id="290" r:id="rId4"/>
    <p:sldId id="270" r:id="rId5"/>
    <p:sldId id="291" r:id="rId6"/>
    <p:sldId id="293" r:id="rId7"/>
    <p:sldId id="294" r:id="rId8"/>
    <p:sldId id="292" r:id="rId9"/>
    <p:sldId id="29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6" autoAdjust="0"/>
    <p:restoredTop sz="94660"/>
  </p:normalViewPr>
  <p:slideViewPr>
    <p:cSldViewPr>
      <p:cViewPr varScale="1">
        <p:scale>
          <a:sx n="66" d="100"/>
          <a:sy n="66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04788-D9EB-4D09-858D-4B244172C50F}" type="datetimeFigureOut">
              <a:rPr lang="en-CA" smtClean="0"/>
              <a:t>04/09/2018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A5255-54B4-494F-9C8F-A3D3FFEB57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8931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8ED1-F42D-407A-945C-2FF1C28B397E}" type="datetimeFigureOut">
              <a:rPr lang="en-CA" smtClean="0"/>
              <a:t>04/09/2018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9A49-9A2B-4E02-8F6B-7835290C2D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7067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8ED1-F42D-407A-945C-2FF1C28B397E}" type="datetimeFigureOut">
              <a:rPr lang="en-CA" smtClean="0"/>
              <a:t>04/09/2018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9A49-9A2B-4E02-8F6B-7835290C2D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6172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8ED1-F42D-407A-945C-2FF1C28B397E}" type="datetimeFigureOut">
              <a:rPr lang="en-CA" smtClean="0"/>
              <a:t>04/09/2018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9A49-9A2B-4E02-8F6B-7835290C2D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6257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8ED1-F42D-407A-945C-2FF1C28B397E}" type="datetimeFigureOut">
              <a:rPr lang="en-CA" smtClean="0"/>
              <a:t>04/09/2018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9A49-9A2B-4E02-8F6B-7835290C2D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7886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8ED1-F42D-407A-945C-2FF1C28B397E}" type="datetimeFigureOut">
              <a:rPr lang="en-CA" smtClean="0"/>
              <a:t>04/09/2018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9A49-9A2B-4E02-8F6B-7835290C2D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7967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8ED1-F42D-407A-945C-2FF1C28B397E}" type="datetimeFigureOut">
              <a:rPr lang="en-CA" smtClean="0"/>
              <a:t>04/09/2018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9A49-9A2B-4E02-8F6B-7835290C2D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9397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8ED1-F42D-407A-945C-2FF1C28B397E}" type="datetimeFigureOut">
              <a:rPr lang="en-CA" smtClean="0"/>
              <a:t>04/09/2018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9A49-9A2B-4E02-8F6B-7835290C2D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8973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8ED1-F42D-407A-945C-2FF1C28B397E}" type="datetimeFigureOut">
              <a:rPr lang="en-CA" smtClean="0"/>
              <a:t>04/09/2018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9A49-9A2B-4E02-8F6B-7835290C2D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6868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8ED1-F42D-407A-945C-2FF1C28B397E}" type="datetimeFigureOut">
              <a:rPr lang="en-CA" smtClean="0"/>
              <a:t>04/09/2018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9A49-9A2B-4E02-8F6B-7835290C2D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1293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8ED1-F42D-407A-945C-2FF1C28B397E}" type="datetimeFigureOut">
              <a:rPr lang="en-CA" smtClean="0"/>
              <a:t>04/09/2018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9A49-9A2B-4E02-8F6B-7835290C2D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6402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8ED1-F42D-407A-945C-2FF1C28B397E}" type="datetimeFigureOut">
              <a:rPr lang="en-CA" smtClean="0"/>
              <a:t>04/09/2018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9A49-9A2B-4E02-8F6B-7835290C2D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479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18ED1-F42D-407A-945C-2FF1C28B397E}" type="datetimeFigureOut">
              <a:rPr lang="en-CA" smtClean="0"/>
              <a:t>04/09/2018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19A49-9A2B-4E02-8F6B-7835290C2D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4437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705340" y="1617762"/>
            <a:ext cx="9199954" cy="353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3200" b="1" dirty="0" smtClean="0">
                <a:latin typeface="Century Gothic" panose="020B0502020202020204" pitchFamily="34" charset="0"/>
              </a:rPr>
              <a:t>Canadian Space Agency </a:t>
            </a:r>
          </a:p>
          <a:p>
            <a:pPr algn="ctr"/>
            <a:r>
              <a:rPr lang="en-CA" sz="3200" b="1" dirty="0" smtClean="0">
                <a:latin typeface="Century Gothic" panose="020B0502020202020204" pitchFamily="34" charset="0"/>
              </a:rPr>
              <a:t>SDCG 14</a:t>
            </a:r>
          </a:p>
          <a:p>
            <a:pPr algn="ctr"/>
            <a:r>
              <a:rPr lang="en-CA" sz="3200" b="1" dirty="0" smtClean="0">
                <a:latin typeface="Century Gothic" panose="020B0502020202020204" pitchFamily="34" charset="0"/>
              </a:rPr>
              <a:t>JRC – September 2018</a:t>
            </a:r>
          </a:p>
          <a:p>
            <a:pPr algn="ctr"/>
            <a:endParaRPr lang="en-CA" sz="3200" b="1" dirty="0">
              <a:latin typeface="Century Gothic" panose="020B0502020202020204" pitchFamily="34" charset="0"/>
            </a:endParaRPr>
          </a:p>
          <a:p>
            <a:pPr algn="ctr"/>
            <a:r>
              <a:rPr lang="en-CA" sz="3200" b="1" dirty="0" smtClean="0">
                <a:latin typeface="Century Gothic" panose="020B0502020202020204" pitchFamily="34" charset="0"/>
              </a:rPr>
              <a:t>Yves Crevier</a:t>
            </a:r>
          </a:p>
          <a:p>
            <a:pPr algn="ctr"/>
            <a:r>
              <a:rPr lang="en-CA" sz="3200" b="1" dirty="0" smtClean="0">
                <a:latin typeface="Century Gothic" panose="020B0502020202020204" pitchFamily="34" charset="0"/>
              </a:rPr>
              <a:t>A/Head </a:t>
            </a:r>
          </a:p>
          <a:p>
            <a:pPr algn="ctr"/>
            <a:r>
              <a:rPr lang="en-CA" sz="3200" b="1" dirty="0" smtClean="0">
                <a:latin typeface="Century Gothic" panose="020B0502020202020204" pitchFamily="34" charset="0"/>
              </a:rPr>
              <a:t>Earth Observation Applications and Utilization</a:t>
            </a:r>
            <a:endParaRPr lang="en-CA" sz="3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95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2104" y="759371"/>
            <a:ext cx="4705350" cy="5981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5791" y="533822"/>
            <a:ext cx="4610100" cy="59340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8116" y="260648"/>
            <a:ext cx="4724400" cy="59150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7408" y="34785"/>
            <a:ext cx="4714875" cy="599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75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408" y="-99392"/>
            <a:ext cx="10515600" cy="1325563"/>
          </a:xfrm>
        </p:spPr>
        <p:txBody>
          <a:bodyPr/>
          <a:lstStyle/>
          <a:p>
            <a:r>
              <a:rPr lang="en-CA" dirty="0" smtClean="0"/>
              <a:t>Overarching Roles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3952" y="1690688"/>
            <a:ext cx="6481936" cy="4790280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Developing innovative solutions </a:t>
            </a:r>
          </a:p>
          <a:p>
            <a:r>
              <a:rPr lang="en-CA" dirty="0" smtClean="0"/>
              <a:t>Providing tools or resources to make innovation easier</a:t>
            </a:r>
          </a:p>
          <a:p>
            <a:r>
              <a:rPr lang="en-CA" dirty="0" smtClean="0"/>
              <a:t>Creating incentive to spur innovation</a:t>
            </a:r>
          </a:p>
          <a:p>
            <a:r>
              <a:rPr lang="en-CA" dirty="0" smtClean="0"/>
              <a:t>Bringing various actors together to collaborate through the innovation process</a:t>
            </a:r>
          </a:p>
          <a:p>
            <a:r>
              <a:rPr lang="en-CA" dirty="0" smtClean="0"/>
              <a:t>Establishing and / or sustaining the innovation ecosystem as a whole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dirty="0" smtClean="0"/>
              <a:t>*Catalysing public sector innovation</a:t>
            </a:r>
          </a:p>
          <a:p>
            <a:pPr marL="0" indent="0">
              <a:buNone/>
            </a:pPr>
            <a:r>
              <a:rPr lang="en-CA" sz="1900" dirty="0"/>
              <a:t>https://www2.deloitte.com/insights/us/en/industry/public-sector/catalyzing-public-sector-innovation-initiatives.html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722" y="1027906"/>
            <a:ext cx="5327222" cy="5453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75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Early Supporter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401816" cy="4351338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Involved in SDCG since 2011</a:t>
            </a:r>
          </a:p>
          <a:p>
            <a:r>
              <a:rPr lang="en-CA" dirty="0"/>
              <a:t>H</a:t>
            </a:r>
            <a:r>
              <a:rPr lang="en-CA" dirty="0" smtClean="0"/>
              <a:t>osted </a:t>
            </a:r>
            <a:r>
              <a:rPr lang="en-CA" dirty="0"/>
              <a:t>the first SDCG meeting in March 2012. </a:t>
            </a:r>
            <a:endParaRPr lang="en-CA" dirty="0" smtClean="0"/>
          </a:p>
          <a:p>
            <a:r>
              <a:rPr lang="en-CA" dirty="0" smtClean="0"/>
              <a:t>Contributed </a:t>
            </a:r>
            <a:r>
              <a:rPr lang="en-CA" dirty="0"/>
              <a:t>dedicated RADARSAT 2 data since 2009 (GEO FCT national demonstrator countries) </a:t>
            </a:r>
            <a:endParaRPr lang="en-CA" dirty="0" smtClean="0"/>
          </a:p>
          <a:p>
            <a:r>
              <a:rPr lang="en-CA" dirty="0" smtClean="0"/>
              <a:t>Over 23 years of archive in C-Band</a:t>
            </a:r>
          </a:p>
          <a:p>
            <a:r>
              <a:rPr lang="en-CA" dirty="0" smtClean="0"/>
              <a:t>Conducting systematic and coherent Monitoring Background Mission since 2012 over the </a:t>
            </a:r>
            <a:r>
              <a:rPr lang="en-CA" dirty="0" err="1" smtClean="0"/>
              <a:t>circum</a:t>
            </a:r>
            <a:r>
              <a:rPr lang="en-CA" dirty="0" smtClean="0"/>
              <a:t>-tropical belt</a:t>
            </a:r>
          </a:p>
          <a:p>
            <a:endParaRPr lang="en-CA" sz="2800" dirty="0" smtClean="0"/>
          </a:p>
          <a:p>
            <a:pPr lvl="1"/>
            <a:endParaRPr lang="en-CA" sz="2800" dirty="0"/>
          </a:p>
          <a:p>
            <a:pPr marL="457200" lvl="1" indent="0">
              <a:buNone/>
            </a:pPr>
            <a:endParaRPr lang="en-CA" sz="2800" dirty="0"/>
          </a:p>
          <a:p>
            <a:pPr lvl="1"/>
            <a:endParaRPr lang="en-CA" sz="2800" dirty="0"/>
          </a:p>
          <a:p>
            <a:pPr lvl="1"/>
            <a:endParaRPr lang="en-CA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0957" y="1706463"/>
            <a:ext cx="5800725" cy="431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03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CSA Main Objectives for Engagement (SDCG)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6792"/>
            <a:ext cx="10515600" cy="5040559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Early promoter of Science Plan and R&amp;D Agenda</a:t>
            </a:r>
          </a:p>
          <a:p>
            <a:r>
              <a:rPr lang="en-CA" dirty="0" smtClean="0"/>
              <a:t>Focused on Element 3 in support of </a:t>
            </a:r>
            <a:r>
              <a:rPr lang="en-CA" dirty="0"/>
              <a:t>our National Forest community (government, academic and private sectors) </a:t>
            </a:r>
            <a:endParaRPr lang="en-CA" dirty="0" smtClean="0"/>
          </a:p>
          <a:p>
            <a:r>
              <a:rPr lang="en-CA" dirty="0"/>
              <a:t>Restricted to supporting science related activities due to the commercial nature of the RADARSAT 2 mission </a:t>
            </a:r>
            <a:r>
              <a:rPr lang="en-CA" dirty="0" smtClean="0"/>
              <a:t>– role </a:t>
            </a:r>
            <a:r>
              <a:rPr lang="en-CA" dirty="0" err="1" smtClean="0"/>
              <a:t>tbd</a:t>
            </a:r>
            <a:r>
              <a:rPr lang="en-CA" dirty="0" smtClean="0"/>
              <a:t> under RCM</a:t>
            </a:r>
            <a:endParaRPr lang="en-CA" dirty="0"/>
          </a:p>
          <a:p>
            <a:r>
              <a:rPr lang="en-CA" dirty="0" smtClean="0"/>
              <a:t>Support and </a:t>
            </a:r>
            <a:r>
              <a:rPr lang="en-CA" dirty="0"/>
              <a:t>enable end-users to exploit the large amount of SAR data that </a:t>
            </a:r>
            <a:r>
              <a:rPr lang="en-CA" dirty="0" smtClean="0"/>
              <a:t>are </a:t>
            </a:r>
            <a:r>
              <a:rPr lang="en-CA" dirty="0"/>
              <a:t>now or will soon be available </a:t>
            </a:r>
            <a:r>
              <a:rPr lang="en-CA" dirty="0" smtClean="0"/>
              <a:t>in support of </a:t>
            </a:r>
            <a:r>
              <a:rPr lang="en-CA" dirty="0"/>
              <a:t>forest management, ecosystem protection, carbon accounting, etc.  </a:t>
            </a:r>
          </a:p>
          <a:p>
            <a:r>
              <a:rPr lang="en-CA" dirty="0" smtClean="0"/>
              <a:t>We </a:t>
            </a:r>
            <a:r>
              <a:rPr lang="en-CA" dirty="0"/>
              <a:t>would like the </a:t>
            </a:r>
            <a:r>
              <a:rPr lang="en-CA" dirty="0" smtClean="0"/>
              <a:t>SDCG / GFOI </a:t>
            </a:r>
            <a:r>
              <a:rPr lang="en-CA" dirty="0"/>
              <a:t>to be as Global as possible and would foresee the integration of the Boreal Forest as a important component of the global forest inventory.</a:t>
            </a:r>
          </a:p>
          <a:p>
            <a:r>
              <a:rPr lang="en-CA" dirty="0" smtClean="0"/>
              <a:t>Favor open dialogue and partnership between SDCG/GFOI on endorsed GFOI science priorities</a:t>
            </a:r>
          </a:p>
          <a:p>
            <a:r>
              <a:rPr lang="en-CA" dirty="0" smtClean="0"/>
              <a:t>Structured, sustained, and accountable R&amp;D</a:t>
            </a:r>
          </a:p>
          <a:p>
            <a:endParaRPr lang="en-CA" dirty="0" smtClean="0"/>
          </a:p>
          <a:p>
            <a:endParaRPr lang="en-CA" dirty="0" smtClean="0"/>
          </a:p>
          <a:p>
            <a:pPr lvl="1"/>
            <a:endParaRPr lang="en-CA" sz="2800" dirty="0"/>
          </a:p>
          <a:p>
            <a:pPr lvl="1"/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63224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Science and Technical Interests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Use of Synthetic Aperture RADAR (SAR) for the monitoring of forest related attributes;</a:t>
            </a:r>
          </a:p>
          <a:p>
            <a:r>
              <a:rPr lang="en-CA" dirty="0"/>
              <a:t>Interoperability and complementarity between SAR and optical datasets;</a:t>
            </a:r>
          </a:p>
          <a:p>
            <a:r>
              <a:rPr lang="en-CA" dirty="0"/>
              <a:t>SAR/SAR mission interoperability;</a:t>
            </a:r>
          </a:p>
          <a:p>
            <a:r>
              <a:rPr lang="en-CA" dirty="0"/>
              <a:t>Development of SAR-based approaches, algorithms, and methods that are viably sustainable to support  local, regional, national, continental and global forest monitoring and carbon accounting.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sz="2800" dirty="0" smtClean="0"/>
          </a:p>
          <a:p>
            <a:pPr lvl="1"/>
            <a:endParaRPr lang="en-CA" sz="2800" dirty="0"/>
          </a:p>
          <a:p>
            <a:pPr marL="457200" lvl="1" indent="0">
              <a:buNone/>
            </a:pPr>
            <a:endParaRPr lang="en-CA" sz="2800" dirty="0"/>
          </a:p>
          <a:p>
            <a:pPr lvl="1"/>
            <a:endParaRPr lang="en-CA" sz="2800" dirty="0"/>
          </a:p>
          <a:p>
            <a:pPr lvl="1"/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07850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Science and Technical Interests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SAR ARD – addressed under the CARD4L </a:t>
            </a:r>
          </a:p>
          <a:p>
            <a:r>
              <a:rPr lang="en-CA" dirty="0" smtClean="0"/>
              <a:t>Data Layer – infrastructure, discovery, sharing, analytics, cloud computing, etc.</a:t>
            </a:r>
          </a:p>
          <a:p>
            <a:r>
              <a:rPr lang="en-CA" dirty="0"/>
              <a:t>AI and Machine Learning process to assess the value of long-term data series</a:t>
            </a:r>
          </a:p>
          <a:p>
            <a:r>
              <a:rPr lang="en-CA" dirty="0" smtClean="0"/>
              <a:t>Development </a:t>
            </a:r>
            <a:r>
              <a:rPr lang="en-CA" dirty="0" smtClean="0"/>
              <a:t>of downstream APPLICATIONS/TOOLS at the intersection of Satellite-based EO data and other sources of data (from Space to in-situ) 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sz="2800" dirty="0" smtClean="0"/>
          </a:p>
          <a:p>
            <a:pPr lvl="1"/>
            <a:endParaRPr lang="en-CA" sz="2800" dirty="0"/>
          </a:p>
          <a:p>
            <a:pPr marL="457200" lvl="1" indent="0">
              <a:buNone/>
            </a:pPr>
            <a:endParaRPr lang="en-CA" sz="2800" dirty="0"/>
          </a:p>
          <a:p>
            <a:pPr lvl="1"/>
            <a:endParaRPr lang="en-CA" sz="2800" dirty="0"/>
          </a:p>
          <a:p>
            <a:pPr lvl="1"/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19453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Expectation from SDCG/GFOI Relationship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6792"/>
            <a:ext cx="10515600" cy="10993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dirty="0" smtClean="0"/>
              <a:t>Clear definition of respective roles and responsibilities – should help in better defining SDCG sustainability</a:t>
            </a:r>
          </a:p>
          <a:p>
            <a:pPr marL="0" indent="0" algn="ctr">
              <a:buNone/>
            </a:pPr>
            <a:endParaRPr lang="en-CA" dirty="0" smtClean="0"/>
          </a:p>
          <a:p>
            <a:pPr marL="0" indent="0" algn="ctr">
              <a:buNone/>
            </a:pPr>
            <a:endParaRPr lang="en-CA" sz="2800" dirty="0" smtClean="0"/>
          </a:p>
          <a:p>
            <a:pPr marL="457200" lvl="1" indent="0" algn="ctr">
              <a:buNone/>
            </a:pPr>
            <a:endParaRPr lang="en-CA" sz="2800" dirty="0"/>
          </a:p>
          <a:p>
            <a:pPr marL="457200" lvl="1" indent="0" algn="ctr">
              <a:buNone/>
            </a:pPr>
            <a:endParaRPr lang="en-CA" sz="2800" dirty="0"/>
          </a:p>
          <a:p>
            <a:pPr marL="457200" lvl="1" indent="0" algn="ctr">
              <a:buNone/>
            </a:pPr>
            <a:endParaRPr lang="en-CA" sz="2800" dirty="0"/>
          </a:p>
          <a:p>
            <a:pPr marL="457200" lvl="1" indent="0" algn="ctr">
              <a:buNone/>
            </a:pPr>
            <a:endParaRPr lang="en-CA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65114"/>
              </p:ext>
            </p:extLst>
          </p:nvPr>
        </p:nvGraphicFramePr>
        <p:xfrm>
          <a:off x="1197024" y="2610584"/>
          <a:ext cx="10515600" cy="3757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84822335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423468807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r>
                        <a:rPr lang="en-CA" sz="3600" dirty="0" smtClean="0">
                          <a:solidFill>
                            <a:schemeClr val="tx1"/>
                          </a:solidFill>
                        </a:rPr>
                        <a:t>GFOI</a:t>
                      </a:r>
                      <a:endParaRPr lang="en-CA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3600" dirty="0" smtClean="0">
                          <a:solidFill>
                            <a:schemeClr val="tx1"/>
                          </a:solidFill>
                        </a:rPr>
                        <a:t>SDCG</a:t>
                      </a:r>
                      <a:endParaRPr lang="en-CA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815109"/>
                  </a:ext>
                </a:extLst>
              </a:tr>
              <a:tr h="158417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Support end-users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Clear needs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Data type, geographical areas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Capacity building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Key</a:t>
                      </a:r>
                      <a:r>
                        <a:rPr lang="en-CA" baseline="0" dirty="0" smtClean="0">
                          <a:solidFill>
                            <a:schemeClr val="tx1"/>
                          </a:solidFill>
                        </a:rPr>
                        <a:t> science questions (vetted by authoritative community)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Operational needs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Context, methods used to process and assimilate the data, accuracy and uncertainty tolerance on information products, specific issues and hints on how can help  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Support needs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Clear offer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Data layer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Support science</a:t>
                      </a:r>
                      <a:r>
                        <a:rPr lang="en-CA" baseline="0" dirty="0" smtClean="0">
                          <a:solidFill>
                            <a:schemeClr val="tx1"/>
                          </a:solidFill>
                        </a:rPr>
                        <a:t> for enhanced data intake and better understanding of information content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baseline="0" dirty="0" smtClean="0">
                          <a:solidFill>
                            <a:schemeClr val="tx1"/>
                          </a:solidFill>
                        </a:rPr>
                        <a:t>Offer support for development of mature Apps using space-based data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CA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03439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12355" y="6309320"/>
            <a:ext cx="3499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/>
              <a:t>Requires an open dialogue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26462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RCM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4784"/>
            <a:ext cx="10515600" cy="4351338"/>
          </a:xfrm>
        </p:spPr>
        <p:txBody>
          <a:bodyPr>
            <a:normAutofit/>
          </a:bodyPr>
          <a:lstStyle/>
          <a:p>
            <a:r>
              <a:rPr lang="en-CA" dirty="0"/>
              <a:t>E</a:t>
            </a:r>
            <a:r>
              <a:rPr lang="en-CA" dirty="0" smtClean="0"/>
              <a:t>volution </a:t>
            </a:r>
            <a:r>
              <a:rPr lang="en-CA" dirty="0"/>
              <a:t>of the RADARSAT program </a:t>
            </a:r>
          </a:p>
          <a:p>
            <a:r>
              <a:rPr lang="en-CA" dirty="0"/>
              <a:t>Ensure data continuity and improve system </a:t>
            </a:r>
            <a:r>
              <a:rPr lang="en-CA" dirty="0" smtClean="0"/>
              <a:t>reliability</a:t>
            </a:r>
          </a:p>
          <a:p>
            <a:r>
              <a:rPr lang="en-CA" dirty="0"/>
              <a:t>respond to the Canadian Government </a:t>
            </a:r>
            <a:r>
              <a:rPr lang="en-CA" dirty="0" smtClean="0"/>
              <a:t>needs</a:t>
            </a:r>
          </a:p>
          <a:p>
            <a:r>
              <a:rPr lang="en-CA" dirty="0" smtClean="0"/>
              <a:t>Expand </a:t>
            </a:r>
            <a:r>
              <a:rPr lang="en-CA" dirty="0"/>
              <a:t>the use of RCM Data by Government of </a:t>
            </a:r>
            <a:r>
              <a:rPr lang="en-CA" dirty="0" smtClean="0"/>
              <a:t>Canada</a:t>
            </a:r>
            <a:endParaRPr lang="en-CA" dirty="0"/>
          </a:p>
          <a:p>
            <a:r>
              <a:rPr lang="en-CA" dirty="0"/>
              <a:t>Make RCM Data available, accessible, and affordable to the broadest extent </a:t>
            </a:r>
            <a:r>
              <a:rPr lang="en-CA" dirty="0" smtClean="0"/>
              <a:t>possible</a:t>
            </a:r>
            <a:endParaRPr lang="en-CA" dirty="0"/>
          </a:p>
          <a:p>
            <a:r>
              <a:rPr lang="en-CA" dirty="0"/>
              <a:t>Continue to contribute to international efforts to manage disasters and assist in other international humanitarian </a:t>
            </a:r>
            <a:r>
              <a:rPr lang="en-CA" dirty="0" smtClean="0"/>
              <a:t>efforts</a:t>
            </a:r>
          </a:p>
          <a:p>
            <a:r>
              <a:rPr lang="en-CA" dirty="0" smtClean="0"/>
              <a:t>Launch – November 2018</a:t>
            </a:r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73440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13180</TotalTime>
  <Words>545</Words>
  <Application>Microsoft Office PowerPoint</Application>
  <PresentationFormat>Widescreen</PresentationFormat>
  <Paragraphs>84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Overarching Roles</vt:lpstr>
      <vt:lpstr>Early Supporter</vt:lpstr>
      <vt:lpstr>CSA Main Objectives for Engagement (SDCG)</vt:lpstr>
      <vt:lpstr>Science and Technical Interests</vt:lpstr>
      <vt:lpstr>Science and Technical Interests</vt:lpstr>
      <vt:lpstr>Expectation from SDCG/GFOI Relationship</vt:lpstr>
      <vt:lpstr>RCM</vt:lpstr>
    </vt:vector>
  </TitlesOfParts>
  <Company>ASC-CSA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Concept Framework</dc:title>
  <dc:creator>Crevier, Yves (ASC/CSA)</dc:creator>
  <cp:lastModifiedBy>Crevier, Yves (ASC/CSA)</cp:lastModifiedBy>
  <cp:revision>22</cp:revision>
  <dcterms:created xsi:type="dcterms:W3CDTF">2018-06-01T18:34:47Z</dcterms:created>
  <dcterms:modified xsi:type="dcterms:W3CDTF">2018-09-04T08:52:23Z</dcterms:modified>
</cp:coreProperties>
</file>