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21"/>
  </p:notesMasterIdLst>
  <p:handoutMasterIdLst>
    <p:handoutMasterId r:id="rId22"/>
  </p:handoutMasterIdLst>
  <p:sldIdLst>
    <p:sldId id="325" r:id="rId5"/>
    <p:sldId id="333" r:id="rId6"/>
    <p:sldId id="340" r:id="rId7"/>
    <p:sldId id="339" r:id="rId8"/>
    <p:sldId id="338" r:id="rId9"/>
    <p:sldId id="343" r:id="rId10"/>
    <p:sldId id="351" r:id="rId11"/>
    <p:sldId id="354" r:id="rId12"/>
    <p:sldId id="360" r:id="rId13"/>
    <p:sldId id="358" r:id="rId14"/>
    <p:sldId id="359" r:id="rId15"/>
    <p:sldId id="361" r:id="rId16"/>
    <p:sldId id="362" r:id="rId17"/>
    <p:sldId id="319" r:id="rId18"/>
    <p:sldId id="328" r:id="rId19"/>
    <p:sldId id="353" r:id="rId20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8DB"/>
    <a:srgbClr val="00549F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59" autoAdjust="0"/>
    <p:restoredTop sz="74650" autoAdjust="0"/>
  </p:normalViewPr>
  <p:slideViewPr>
    <p:cSldViewPr snapToGrid="0">
      <p:cViewPr>
        <p:scale>
          <a:sx n="100" d="100"/>
          <a:sy n="100" d="100"/>
        </p:scale>
        <p:origin x="408" y="-8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9/6/18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S3-</a:t>
            </a:r>
            <a:r>
              <a:rPr lang="en-US" smtClean="0"/>
              <a:t>B</a:t>
            </a:r>
            <a:r>
              <a:rPr lang="en-US" baseline="0" smtClean="0"/>
              <a:t> launch Q4/2017</a:t>
            </a:r>
            <a:endParaRPr lang="en-US" dirty="0" smtClean="0"/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5A29DD-6F2C-4D47-A184-29F54E0B25A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4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On 26 October 2016, COM released the “Space Strategy for Europe” communication (COM(2016) 705 final)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.  The communication referred to Copernicus in calling for the strengthening of 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“….the dissemination of Earth observation data generated by Copernicus …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” </a:t>
            </a:r>
            <a:endParaRPr lang="en-GB" dirty="0" smtClean="0"/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749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MS PGothic" charset="0"/>
              </a:rPr>
              <a:t>Upd – status&gt; done</a:t>
            </a:r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4EE3EE9-9403-604C-BCBA-78D65F041524}" type="slidenum">
              <a:rPr lang="en-US" sz="1200">
                <a:cs typeface="Arial" charset="0"/>
              </a:rPr>
              <a:pPr eaLnBrk="1" hangingPunct="1"/>
              <a:t>15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810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err="1" smtClean="0"/>
              <a:t>Upd</a:t>
            </a:r>
            <a:r>
              <a:rPr lang="en-US" altLang="en-US" dirty="0" smtClean="0"/>
              <a:t> –status and picture (Pierre)</a:t>
            </a: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58255" indent="-29163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66546" indent="-23330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33164" indent="-23330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99782" indent="-23330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66401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033019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99637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966256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1838CB0-C419-4635-B398-794567815559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is achieved using Sentinel-1A + sentinel-1B.</a:t>
            </a:r>
          </a:p>
          <a:p>
            <a:r>
              <a:rPr lang="en-US" dirty="0" smtClean="0"/>
              <a:t>Emphasis</a:t>
            </a:r>
            <a:r>
              <a:rPr lang="en-US" baseline="0" dirty="0" smtClean="0"/>
              <a:t> puts: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For sea-ice / iceberg monitoring in polar areas, to support the Copernicus marine service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on Europe land and coastal waters: 6 day repeat pass in both </a:t>
            </a:r>
            <a:r>
              <a:rPr lang="en-US" baseline="0" dirty="0" err="1" smtClean="0"/>
              <a:t>asc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desc</a:t>
            </a:r>
            <a:r>
              <a:rPr lang="en-U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On some supersites (e.g. </a:t>
            </a:r>
            <a:r>
              <a:rPr lang="en-US" baseline="0" dirty="0" err="1" smtClean="0"/>
              <a:t>Hawai</a:t>
            </a:r>
            <a:r>
              <a:rPr lang="en-US" baseline="0" dirty="0" smtClean="0"/>
              <a:t>): also 6 day repeat pass in both </a:t>
            </a:r>
            <a:r>
              <a:rPr lang="en-US" baseline="0" dirty="0" err="1" smtClean="0"/>
              <a:t>asc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desc</a:t>
            </a: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="1" baseline="0" dirty="0" smtClean="0"/>
              <a:t>Global land are mapped at least every 12 days in dual-pol </a:t>
            </a:r>
            <a:r>
              <a:rPr lang="en-US" baseline="0" dirty="0" smtClean="0"/>
              <a:t>(12d repeat pass to allow </a:t>
            </a:r>
            <a:r>
              <a:rPr lang="en-US" baseline="0" dirty="0" err="1" smtClean="0"/>
              <a:t>InSAR</a:t>
            </a:r>
            <a:r>
              <a:rPr lang="en-US" baseline="0" dirty="0" smtClean="0"/>
              <a:t>), and in both </a:t>
            </a:r>
            <a:r>
              <a:rPr lang="en-US" baseline="0" dirty="0" err="1" smtClean="0"/>
              <a:t>asc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desc</a:t>
            </a:r>
            <a:r>
              <a:rPr lang="en-US" baseline="0" dirty="0" smtClean="0"/>
              <a:t> for global tectonic mask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303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SAR mode routinely </a:t>
            </a:r>
            <a:r>
              <a:rPr lang="en-US" baseline="0" dirty="0" smtClean="0"/>
              <a:t>operated over a given area</a:t>
            </a:r>
          </a:p>
          <a:p>
            <a:r>
              <a:rPr lang="en-US" baseline="0" dirty="0" err="1" smtClean="0"/>
              <a:t>Interferometric</a:t>
            </a:r>
            <a:r>
              <a:rPr lang="en-US" baseline="0" dirty="0" smtClean="0"/>
              <a:t> Wide Swath mode (IW) is the default mode over land and is suitable for </a:t>
            </a:r>
            <a:r>
              <a:rPr lang="en-US" baseline="0" dirty="0" err="1" smtClean="0"/>
              <a:t>InSAR</a:t>
            </a:r>
            <a:endParaRPr lang="en-US" baseline="0" dirty="0" smtClean="0"/>
          </a:p>
          <a:p>
            <a:r>
              <a:rPr lang="en-US" baseline="0" dirty="0" smtClean="0"/>
              <a:t>Extra Wide Swath (EW) mode is used for sea-ice monitoring and maritime surveillance </a:t>
            </a:r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asc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desc</a:t>
            </a:r>
            <a:r>
              <a:rPr lang="en-US" baseline="0" dirty="0" smtClean="0"/>
              <a:t> passes are visible on the map. The global tectonic areas (e.g. West USA) are imaged in both </a:t>
            </a:r>
            <a:r>
              <a:rPr lang="en-US" baseline="0" dirty="0" err="1" smtClean="0"/>
              <a:t>asc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desc</a:t>
            </a:r>
            <a:r>
              <a:rPr lang="en-US" baseline="0" dirty="0" smtClean="0"/>
              <a:t> passes to support </a:t>
            </a:r>
            <a:r>
              <a:rPr lang="en-US" baseline="0" dirty="0" err="1" smtClean="0"/>
              <a:t>InSAR</a:t>
            </a:r>
            <a:r>
              <a:rPr lang="en-US" baseline="0" dirty="0" smtClean="0"/>
              <a:t> applications.</a:t>
            </a:r>
          </a:p>
          <a:p>
            <a:r>
              <a:rPr lang="en-US" baseline="0" dirty="0" smtClean="0"/>
              <a:t>The small triangles are where we can image in </a:t>
            </a:r>
            <a:r>
              <a:rPr lang="en-US" baseline="0" dirty="0" err="1" smtClean="0"/>
              <a:t>StripMap</a:t>
            </a:r>
            <a:r>
              <a:rPr lang="en-US" baseline="0" dirty="0" smtClean="0"/>
              <a:t> mode (SM). SM allows better resolution but smaller swath. This mode is only used to cover in one pass the small isolated volcanic islands…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938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976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090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Creodias</a:t>
            </a:r>
            <a:r>
              <a:rPr lang="en-US" dirty="0" smtClean="0"/>
              <a:t> (</a:t>
            </a:r>
            <a:r>
              <a:rPr lang="en-US" dirty="0" err="1" smtClean="0"/>
              <a:t>CloudFerro</a:t>
            </a:r>
            <a:r>
              <a:rPr lang="en-US" dirty="0" smtClean="0"/>
              <a:t>, </a:t>
            </a:r>
            <a:r>
              <a:rPr lang="en-US" dirty="0" err="1" smtClean="0"/>
              <a:t>creoTECH</a:t>
            </a:r>
            <a:r>
              <a:rPr lang="en-US" dirty="0" smtClean="0"/>
              <a:t>, </a:t>
            </a:r>
            <a:r>
              <a:rPr lang="en-US" dirty="0" err="1" smtClean="0"/>
              <a:t>geomathys</a:t>
            </a:r>
            <a:r>
              <a:rPr lang="en-US" dirty="0" smtClean="0"/>
              <a:t>, 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</a:p>
          <a:p>
            <a:r>
              <a:rPr lang="en-US" dirty="0" smtClean="0"/>
              <a:t>Mundi </a:t>
            </a:r>
            <a:r>
              <a:rPr lang="en-US" dirty="0" err="1" smtClean="0"/>
              <a:t>WebServices</a:t>
            </a:r>
            <a:r>
              <a:rPr lang="en-US" dirty="0" smtClean="0"/>
              <a:t> (ATOS, T-System, Thales-</a:t>
            </a:r>
            <a:r>
              <a:rPr lang="en-US" dirty="0" err="1" smtClean="0"/>
              <a:t>Alenia</a:t>
            </a:r>
            <a:r>
              <a:rPr lang="en-US" dirty="0" smtClean="0"/>
              <a:t>,</a:t>
            </a:r>
            <a:r>
              <a:rPr lang="en-US" baseline="0" dirty="0" smtClean="0"/>
              <a:t> DLR, </a:t>
            </a:r>
            <a:r>
              <a:rPr lang="en-US" dirty="0" smtClean="0"/>
              <a:t>GAF, </a:t>
            </a:r>
            <a:r>
              <a:rPr lang="en-US" dirty="0" err="1" smtClean="0"/>
              <a:t>Sinergise</a:t>
            </a:r>
            <a:r>
              <a:rPr lang="en-US" dirty="0" smtClean="0"/>
              <a:t>, 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Onda</a:t>
            </a:r>
            <a:r>
              <a:rPr lang="en-US" dirty="0" smtClean="0"/>
              <a:t> (Serco, OVH, </a:t>
            </a:r>
            <a:r>
              <a:rPr lang="en-US" dirty="0" err="1" smtClean="0"/>
              <a:t>Sinergise</a:t>
            </a:r>
            <a:r>
              <a:rPr lang="en-US" dirty="0" smtClean="0"/>
              <a:t>,</a:t>
            </a:r>
            <a:r>
              <a:rPr lang="en-US" baseline="0" dirty="0" smtClean="0"/>
              <a:t> GAEL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Sobloo</a:t>
            </a:r>
            <a:r>
              <a:rPr lang="en-US" dirty="0" smtClean="0"/>
              <a:t> (Airbus, Orange)				</a:t>
            </a:r>
          </a:p>
          <a:p>
            <a:r>
              <a:rPr lang="en-US" dirty="0" err="1" smtClean="0"/>
              <a:t>WekEO</a:t>
            </a:r>
            <a:r>
              <a:rPr lang="en-US" dirty="0" smtClean="0"/>
              <a:t> (EUMETSAT, ECMWF,</a:t>
            </a:r>
            <a:r>
              <a:rPr lang="en-US" baseline="0" dirty="0" smtClean="0"/>
              <a:t> </a:t>
            </a:r>
            <a:r>
              <a:rPr lang="en-US" dirty="0" smtClean="0"/>
              <a:t>MERCATOR OCEAN)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82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Platform developed</a:t>
            </a:r>
            <a:r>
              <a:rPr lang="en-GB" baseline="0" dirty="0" smtClean="0"/>
              <a:t> from scratch</a:t>
            </a:r>
          </a:p>
          <a:p>
            <a:r>
              <a:rPr lang="en-GB" baseline="0" dirty="0" smtClean="0"/>
              <a:t>EO data: Sentinel-1, S-2, Landsat, Envisat, some ALOS PALSAR, Pleiades, </a:t>
            </a:r>
            <a:r>
              <a:rPr lang="en-GB" baseline="0" dirty="0" err="1" smtClean="0"/>
              <a:t>RapidEye</a:t>
            </a:r>
            <a:r>
              <a:rPr lang="en-GB" baseline="0" dirty="0" smtClean="0"/>
              <a:t>… partly commercial</a:t>
            </a:r>
          </a:p>
          <a:p>
            <a:r>
              <a:rPr lang="en-GB" baseline="0" dirty="0" smtClean="0"/>
              <a:t>Tools on F-TEP: SNAP - Sentinel toolboxes, Monteverdi / </a:t>
            </a:r>
            <a:r>
              <a:rPr lang="en-GB" baseline="0" dirty="0" err="1" smtClean="0"/>
              <a:t>Orfeo</a:t>
            </a:r>
            <a:r>
              <a:rPr lang="en-GB" baseline="0" dirty="0" smtClean="0"/>
              <a:t> toolbox, QGIS, Open </a:t>
            </a:r>
            <a:r>
              <a:rPr lang="en-GB" baseline="0" dirty="0" err="1" smtClean="0"/>
              <a:t>Foris</a:t>
            </a:r>
            <a:r>
              <a:rPr lang="en-GB" baseline="0" dirty="0" smtClean="0"/>
              <a:t> (FAO)</a:t>
            </a:r>
          </a:p>
          <a:p>
            <a:r>
              <a:rPr lang="en-GB" baseline="0" dirty="0" smtClean="0"/>
              <a:t>Services: </a:t>
            </a:r>
            <a:r>
              <a:rPr lang="en-GB" baseline="0" dirty="0" err="1" smtClean="0"/>
              <a:t>Freemium</a:t>
            </a:r>
            <a:r>
              <a:rPr lang="en-GB" baseline="0" dirty="0" smtClean="0"/>
              <a:t> model </a:t>
            </a:r>
            <a:r>
              <a:rPr lang="en-GB" baseline="0" dirty="0" smtClean="0">
                <a:sym typeface="Wingdings"/>
              </a:rPr>
              <a:t> basic ones free of charge, higher value commercial</a:t>
            </a:r>
          </a:p>
          <a:p>
            <a:r>
              <a:rPr lang="en-GB" baseline="0" dirty="0" smtClean="0">
                <a:sym typeface="Wingdings"/>
              </a:rPr>
              <a:t>Pre-ops </a:t>
            </a:r>
            <a:r>
              <a:rPr lang="en-GB" baseline="0" smtClean="0">
                <a:sym typeface="Wingdings"/>
              </a:rPr>
              <a:t>phase finalised</a:t>
            </a: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266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User cases in Mexico based on Sentinel-2 and Sentinel-1, in </a:t>
            </a:r>
            <a:r>
              <a:rPr lang="en-GB" dirty="0" err="1" smtClean="0"/>
              <a:t>Finnland</a:t>
            </a:r>
            <a:r>
              <a:rPr lang="en-GB" dirty="0" smtClean="0"/>
              <a:t> on Sentinel-2 basis.</a:t>
            </a:r>
            <a:endParaRPr lang="en-GB" baseline="0" dirty="0" smtClean="0"/>
          </a:p>
          <a:p>
            <a:r>
              <a:rPr lang="en-GB" baseline="0" dirty="0" smtClean="0"/>
              <a:t>3 embedded users =&gt; 10 trial users today =&gt; needs further expansion in the scientific, commercial and development sector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637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x-none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x-none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00249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89119" y="489942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7939" y="4979195"/>
            <a:ext cx="6526212" cy="173831"/>
          </a:xfrm>
          <a:prstGeom prst="rect">
            <a:avLst/>
          </a:prstGeom>
          <a:ln/>
        </p:spPr>
        <p:txBody>
          <a:bodyPr lIns="81634" tIns="40817" rIns="81634" bIns="40817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337140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65097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68762" y="1072225"/>
            <a:ext cx="8393113" cy="345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22225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x-none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7.png"/><Relationship Id="rId21" Type="http://schemas.openxmlformats.org/officeDocument/2006/relationships/image" Target="../media/image8.png"/><Relationship Id="rId22" Type="http://schemas.openxmlformats.org/officeDocument/2006/relationships/image" Target="../media/image9.png"/><Relationship Id="rId23" Type="http://schemas.openxmlformats.org/officeDocument/2006/relationships/image" Target="../media/image10.png"/><Relationship Id="rId24" Type="http://schemas.openxmlformats.org/officeDocument/2006/relationships/image" Target="../media/image11.png"/><Relationship Id="rId25" Type="http://schemas.openxmlformats.org/officeDocument/2006/relationships/image" Target="../media/image12.png"/><Relationship Id="rId26" Type="http://schemas.openxmlformats.org/officeDocument/2006/relationships/image" Target="../media/image13.png"/><Relationship Id="rId27" Type="http://schemas.openxmlformats.org/officeDocument/2006/relationships/image" Target="../media/image14.png"/><Relationship Id="rId28" Type="http://schemas.openxmlformats.org/officeDocument/2006/relationships/image" Target="../media/image15.pn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image" Target="../media/image17.png"/><Relationship Id="rId31" Type="http://schemas.openxmlformats.org/officeDocument/2006/relationships/image" Target="../media/image18.png"/><Relationship Id="rId32" Type="http://schemas.openxmlformats.org/officeDocument/2006/relationships/image" Target="../media/image19.png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jpe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8" Type="http://schemas.openxmlformats.org/officeDocument/2006/relationships/image" Target="../media/image5.png"/><Relationship Id="rId19" Type="http://schemas.openxmlformats.org/officeDocument/2006/relationships/image" Target="../media/image6.png"/><Relationship Id="rId37" Type="http://schemas.openxmlformats.org/officeDocument/2006/relationships/image" Target="../media/image24.png"/><Relationship Id="rId38" Type="http://schemas.openxmlformats.org/officeDocument/2006/relationships/image" Target="../media/image25.png"/><Relationship Id="rId39" Type="http://schemas.openxmlformats.org/officeDocument/2006/relationships/image" Target="../media/image2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65600" y="4575600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2"/>
            <a:ext cx="4520474" cy="41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chemeClr val="bg2"/>
                </a:solidFill>
              </a:rPr>
              <a:t>FM Seifert | 04/09/2018 | Slide  </a:t>
            </a:r>
            <a:fld id="{71EAD4F2-866B-304A-9A50-FC7592816342}" type="slidenum">
              <a:rPr lang="en-GB" sz="800" noProof="1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41" name="Picture 40" descr="at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be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a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ch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cz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e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dk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e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es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i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fr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gr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hu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ie.png"/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it.png"/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lu.png"/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nl.png"/>
            <p:cNvPicPr>
              <a:picLocks noChangeAspect="1"/>
            </p:cNvPicPr>
            <p:nvPr userDrawn="1"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no.png"/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pl.png"/>
            <p:cNvPicPr>
              <a:picLocks noChangeAspect="1"/>
            </p:cNvPicPr>
            <p:nvPr userDrawn="1"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pt.png"/>
            <p:cNvPicPr>
              <a:picLocks noChangeAspect="1"/>
            </p:cNvPicPr>
            <p:nvPr userDrawn="1"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ro.png"/>
            <p:cNvPicPr>
              <a:picLocks noChangeAspect="1"/>
            </p:cNvPicPr>
            <p:nvPr userDrawn="1"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e.png"/>
            <p:cNvPicPr>
              <a:picLocks noChangeAspect="1"/>
            </p:cNvPicPr>
            <p:nvPr userDrawn="1"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/>
            <p:cNvPicPr>
              <a:picLocks noChangeAspect="1"/>
            </p:cNvPicPr>
            <p:nvPr userDrawn="1"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si.png"/>
            <p:cNvPicPr>
              <a:picLocks noChangeAspect="1"/>
            </p:cNvPicPr>
            <p:nvPr userDrawn="1"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cihub.copernicus.eu/" TargetMode="External"/><Relationship Id="rId3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9" Type="http://schemas.openxmlformats.org/officeDocument/2006/relationships/image" Target="../media/image36.jpeg"/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4" Type="http://schemas.openxmlformats.org/officeDocument/2006/relationships/image" Target="../media/image39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532948" y="1778237"/>
            <a:ext cx="7972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32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ESA and Copernicus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15599" y="2793600"/>
            <a:ext cx="2494230" cy="369332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smtClean="0">
                <a:solidFill>
                  <a:schemeClr val="bg1"/>
                </a:solidFill>
              </a:rPr>
              <a:t>Frank Martin Seifert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15600" y="3261600"/>
            <a:ext cx="3650195" cy="646331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smtClean="0">
                <a:solidFill>
                  <a:schemeClr val="bg1"/>
                </a:solidFill>
              </a:rPr>
              <a:t>Earth Observation Directorate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ESA-ESRIN, Frascati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6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78217" y="4168241"/>
            <a:ext cx="137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Band 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8217" y="4148802"/>
            <a:ext cx="277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91737" y="132216"/>
            <a:ext cx="5994400" cy="430887"/>
          </a:xfrm>
        </p:spPr>
        <p:txBody>
          <a:bodyPr/>
          <a:lstStyle/>
          <a:p>
            <a:r>
              <a:rPr lang="en-US" dirty="0"/>
              <a:t>Data and Information Access Services 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72800" y="643978"/>
            <a:ext cx="4615100" cy="3874156"/>
          </a:xfrm>
        </p:spPr>
        <p:txBody>
          <a:bodyPr/>
          <a:lstStyle/>
          <a:p>
            <a:pPr marL="342900">
              <a:lnSpc>
                <a:spcPct val="140000"/>
              </a:lnSpc>
              <a:buFont typeface="Wingdings" charset="2"/>
              <a:buChar char="Ø"/>
              <a:tabLst>
                <a:tab pos="355600" algn="l"/>
              </a:tabLst>
            </a:pPr>
            <a:r>
              <a:rPr lang="en-US" sz="1500" dirty="0"/>
              <a:t>Creating and enabling </a:t>
            </a:r>
            <a:r>
              <a:rPr lang="en-US" sz="1500" dirty="0" smtClean="0"/>
              <a:t>a </a:t>
            </a:r>
            <a:r>
              <a:rPr lang="en-US" sz="1500" dirty="0"/>
              <a:t>European EO Data ecosystem </a:t>
            </a:r>
            <a:r>
              <a:rPr lang="en-US" sz="1500" dirty="0" smtClean="0"/>
              <a:t>for </a:t>
            </a:r>
            <a:r>
              <a:rPr lang="en-US" sz="1500" dirty="0"/>
              <a:t>research and </a:t>
            </a:r>
            <a:r>
              <a:rPr lang="en-US" sz="1500" dirty="0" smtClean="0"/>
              <a:t>business.</a:t>
            </a:r>
          </a:p>
          <a:p>
            <a:pPr marL="342900">
              <a:lnSpc>
                <a:spcPct val="140000"/>
              </a:lnSpc>
              <a:buFont typeface="Wingdings" charset="2"/>
              <a:buChar char="Ø"/>
              <a:tabLst>
                <a:tab pos="355600" algn="l"/>
              </a:tabLst>
            </a:pPr>
            <a:r>
              <a:rPr lang="en-US" sz="1500" dirty="0" smtClean="0"/>
              <a:t>5 DIAS systems under COPERNICUS </a:t>
            </a:r>
            <a:br>
              <a:rPr lang="en-US" sz="1500" dirty="0" smtClean="0"/>
            </a:br>
            <a:r>
              <a:rPr lang="en-US" sz="1500" dirty="0" smtClean="0"/>
              <a:t>(4 managed by ESA, one by </a:t>
            </a:r>
            <a:r>
              <a:rPr lang="en-US" sz="1500" dirty="0" err="1" smtClean="0"/>
              <a:t>Eumetsat</a:t>
            </a:r>
            <a:r>
              <a:rPr lang="en-US" sz="1500" dirty="0" smtClean="0"/>
              <a:t>)</a:t>
            </a:r>
            <a:endParaRPr lang="en-IE" sz="1500" dirty="0"/>
          </a:p>
          <a:p>
            <a:pPr marL="342900">
              <a:lnSpc>
                <a:spcPct val="140000"/>
              </a:lnSpc>
              <a:buFont typeface="Wingdings" charset="2"/>
              <a:buChar char="Ø"/>
              <a:tabLst>
                <a:tab pos="355600" algn="l"/>
              </a:tabLst>
            </a:pPr>
            <a:r>
              <a:rPr lang="en-IE" sz="1500" dirty="0" smtClean="0"/>
              <a:t>T</a:t>
            </a:r>
            <a:r>
              <a:rPr lang="en-GB" sz="1500" dirty="0" smtClean="0"/>
              <a:t>o facilitate </a:t>
            </a:r>
            <a:r>
              <a:rPr lang="en-GB" sz="1500" dirty="0"/>
              <a:t>access to Copernicus </a:t>
            </a:r>
            <a:r>
              <a:rPr lang="en-GB" sz="1500" dirty="0" smtClean="0"/>
              <a:t>data </a:t>
            </a:r>
            <a:r>
              <a:rPr lang="en-GB" sz="1500" dirty="0"/>
              <a:t>and information from the Copernicus </a:t>
            </a:r>
            <a:r>
              <a:rPr lang="en-GB" sz="1500" dirty="0" smtClean="0"/>
              <a:t>services</a:t>
            </a:r>
          </a:p>
          <a:p>
            <a:pPr marL="342900">
              <a:lnSpc>
                <a:spcPct val="140000"/>
              </a:lnSpc>
              <a:buFont typeface="Wingdings" charset="2"/>
              <a:buChar char="Ø"/>
              <a:tabLst>
                <a:tab pos="355600" algn="l"/>
              </a:tabLst>
            </a:pPr>
            <a:r>
              <a:rPr lang="en-GB" sz="1500" dirty="0" smtClean="0"/>
              <a:t>To discover</a:t>
            </a:r>
            <a:r>
              <a:rPr lang="en-GB" sz="1500" dirty="0"/>
              <a:t>, </a:t>
            </a:r>
            <a:r>
              <a:rPr lang="en-GB" sz="1500" dirty="0" smtClean="0"/>
              <a:t>manipulate</a:t>
            </a:r>
            <a:r>
              <a:rPr lang="en-GB" sz="1500" dirty="0"/>
              <a:t>, </a:t>
            </a:r>
            <a:r>
              <a:rPr lang="en-GB" sz="1500" dirty="0" smtClean="0"/>
              <a:t>process </a:t>
            </a:r>
            <a:r>
              <a:rPr lang="en-GB" sz="1500" dirty="0"/>
              <a:t>and  download </a:t>
            </a:r>
            <a:r>
              <a:rPr lang="en-GB" sz="1500" dirty="0" smtClean="0"/>
              <a:t>Copernicus data and	information from the Copernicus </a:t>
            </a:r>
            <a:r>
              <a:rPr lang="en-US" sz="1500" dirty="0" smtClean="0"/>
              <a:t>services.</a:t>
            </a:r>
            <a:endParaRPr lang="en-IE" sz="1500" dirty="0" smtClean="0"/>
          </a:p>
        </p:txBody>
      </p:sp>
      <p:pic>
        <p:nvPicPr>
          <p:cNvPr id="8" name="Picture 2" descr="http://copernicus.eu/sites/default/files/Pictures_for_News/image_DIAS_artic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637" y="907208"/>
            <a:ext cx="4535173" cy="321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Copernicus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83767"/>
            <a:ext cx="1511300" cy="52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02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78217" y="4168241"/>
            <a:ext cx="137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Band 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8217" y="4148802"/>
            <a:ext cx="277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91737" y="132216"/>
            <a:ext cx="5994400" cy="430887"/>
          </a:xfrm>
        </p:spPr>
        <p:txBody>
          <a:bodyPr/>
          <a:lstStyle/>
          <a:p>
            <a:r>
              <a:rPr lang="en-US" dirty="0" smtClean="0"/>
              <a:t>5 Data </a:t>
            </a:r>
            <a:r>
              <a:rPr lang="en-US" dirty="0"/>
              <a:t>and Information Access Services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63" y="727075"/>
            <a:ext cx="6184875" cy="3822700"/>
          </a:xfrm>
        </p:spPr>
      </p:pic>
      <p:pic>
        <p:nvPicPr>
          <p:cNvPr id="8" name="Picture 14" descr="Copernicus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83767"/>
            <a:ext cx="1511300" cy="52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1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-TEP-outloo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288" y="863886"/>
            <a:ext cx="4082712" cy="3797014"/>
          </a:xfrm>
          <a:prstGeom prst="rect">
            <a:avLst/>
          </a:prstGeom>
        </p:spPr>
      </p:pic>
      <p:sp>
        <p:nvSpPr>
          <p:cNvPr id="100" name="Titel 1"/>
          <p:cNvSpPr txBox="1">
            <a:spLocks/>
          </p:cNvSpPr>
          <p:nvPr/>
        </p:nvSpPr>
        <p:spPr bwMode="auto">
          <a:xfrm>
            <a:off x="1456267" y="162424"/>
            <a:ext cx="63528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eaLnBrk="1" fontAlgn="auto" hangingPunct="1">
              <a:spcAft>
                <a:spcPts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eaLnBrk="1" hangingPunct="1">
              <a:defRPr sz="2200" b="1">
                <a:solidFill>
                  <a:schemeClr val="bg1"/>
                </a:solidFill>
              </a:defRPr>
            </a:lvl2pPr>
            <a:lvl3pPr eaLnBrk="1" hangingPunct="1">
              <a:defRPr sz="2200" b="1">
                <a:solidFill>
                  <a:schemeClr val="bg1"/>
                </a:solidFill>
              </a:defRPr>
            </a:lvl3pPr>
            <a:lvl4pPr eaLnBrk="1" hangingPunct="1">
              <a:defRPr sz="2200" b="1">
                <a:solidFill>
                  <a:schemeClr val="bg1"/>
                </a:solidFill>
              </a:defRPr>
            </a:lvl4pPr>
            <a:lvl5pPr eaLnBrk="1" hangingPunct="1">
              <a:defRPr sz="2200" b="1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9pPr>
          </a:lstStyle>
          <a:p>
            <a:r>
              <a:rPr lang="en-GB" dirty="0" smtClean="0"/>
              <a:t>Forestry - Thematic Exploitation Platform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790" y="723900"/>
            <a:ext cx="748830" cy="279399"/>
          </a:xfrm>
          <a:prstGeom prst="rect">
            <a:avLst/>
          </a:prstGeom>
        </p:spPr>
      </p:pic>
      <p:pic>
        <p:nvPicPr>
          <p:cNvPr id="10" name="Pictur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5" y="103424"/>
            <a:ext cx="1267025" cy="54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80999" y="668562"/>
            <a:ext cx="5778501" cy="40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indent="0"/>
            <a:r>
              <a:rPr lang="en-GB" sz="1800" b="1" i="1" dirty="0" smtClean="0">
                <a:solidFill>
                  <a:srgbClr val="008542"/>
                </a:solidFill>
              </a:rPr>
              <a:t>”One-stop shop for forestry remote sensing services for the academic, public </a:t>
            </a:r>
            <a:br>
              <a:rPr lang="en-GB" sz="1800" b="1" i="1" dirty="0" smtClean="0">
                <a:solidFill>
                  <a:srgbClr val="008542"/>
                </a:solidFill>
              </a:rPr>
            </a:br>
            <a:r>
              <a:rPr lang="en-GB" sz="1800" b="1" i="1" dirty="0" smtClean="0">
                <a:solidFill>
                  <a:srgbClr val="008542"/>
                </a:solidFill>
              </a:rPr>
              <a:t>and commercial sectors”</a:t>
            </a:r>
            <a:endParaRPr lang="en-GB" sz="1800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dirty="0"/>
              <a:t>Flipping the data access paradigm – from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transferring </a:t>
            </a:r>
            <a:r>
              <a:rPr lang="en-GB" dirty="0"/>
              <a:t>Terabytes of raw data to moving Megabytes of results / products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Moving away from model where each user </a:t>
            </a:r>
            <a:br>
              <a:rPr lang="en-GB" dirty="0" smtClean="0"/>
            </a:br>
            <a:r>
              <a:rPr lang="en-GB" dirty="0" smtClean="0"/>
              <a:t>works in their own ‘silo’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Community centric work environment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Reduce the costs of data acquisition from miscellaneous sources with varying formats </a:t>
            </a:r>
            <a:br>
              <a:rPr lang="en-GB" dirty="0" smtClean="0"/>
            </a:br>
            <a:r>
              <a:rPr lang="en-GB" dirty="0" smtClean="0"/>
              <a:t>and processing levels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Self-service environment with support</a:t>
            </a:r>
          </a:p>
          <a:p>
            <a:pPr indent="0"/>
            <a:endParaRPr lang="en-GB" sz="1300" b="1" i="1" dirty="0" smtClean="0">
              <a:solidFill>
                <a:srgbClr val="008542"/>
              </a:solidFill>
              <a:sym typeface="Wingdings"/>
            </a:endParaRPr>
          </a:p>
          <a:p>
            <a:pPr indent="0"/>
            <a:r>
              <a:rPr lang="en-GB" sz="1800" b="1" i="1" dirty="0" smtClean="0">
                <a:solidFill>
                  <a:srgbClr val="008542"/>
                </a:solidFill>
                <a:sym typeface="Wingdings"/>
              </a:rPr>
              <a:t> </a:t>
            </a:r>
            <a:r>
              <a:rPr lang="en-GB" sz="1800" b="1" i="1" dirty="0">
                <a:solidFill>
                  <a:srgbClr val="008542"/>
                </a:solidFill>
                <a:sym typeface="Wingdings"/>
              </a:rPr>
              <a:t>https://forestry-</a:t>
            </a:r>
            <a:r>
              <a:rPr lang="en-GB" sz="1800" b="1" i="1" dirty="0" err="1">
                <a:solidFill>
                  <a:srgbClr val="008542"/>
                </a:solidFill>
                <a:sym typeface="Wingdings"/>
              </a:rPr>
              <a:t>tep.eo.esa.int</a:t>
            </a:r>
            <a:r>
              <a:rPr lang="en-GB" sz="1800" b="1" i="1" dirty="0" smtClean="0">
                <a:solidFill>
                  <a:srgbClr val="008542"/>
                </a:solidFill>
                <a:sym typeface="Wingding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66155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el 1"/>
          <p:cNvSpPr txBox="1">
            <a:spLocks/>
          </p:cNvSpPr>
          <p:nvPr/>
        </p:nvSpPr>
        <p:spPr bwMode="auto">
          <a:xfrm>
            <a:off x="1456267" y="162424"/>
            <a:ext cx="63528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eaLnBrk="1" fontAlgn="auto" hangingPunct="1">
              <a:spcAft>
                <a:spcPts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eaLnBrk="1" hangingPunct="1">
              <a:defRPr sz="2200" b="1">
                <a:solidFill>
                  <a:schemeClr val="bg1"/>
                </a:solidFill>
              </a:defRPr>
            </a:lvl2pPr>
            <a:lvl3pPr eaLnBrk="1" hangingPunct="1">
              <a:defRPr sz="2200" b="1">
                <a:solidFill>
                  <a:schemeClr val="bg1"/>
                </a:solidFill>
              </a:defRPr>
            </a:lvl3pPr>
            <a:lvl4pPr eaLnBrk="1" hangingPunct="1">
              <a:defRPr sz="2200" b="1">
                <a:solidFill>
                  <a:schemeClr val="bg1"/>
                </a:solidFill>
              </a:defRPr>
            </a:lvl4pPr>
            <a:lvl5pPr eaLnBrk="1" hangingPunct="1">
              <a:defRPr sz="2200" b="1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9pPr>
          </a:lstStyle>
          <a:p>
            <a:r>
              <a:rPr lang="en-GB" dirty="0" smtClean="0"/>
              <a:t>Initial Service </a:t>
            </a:r>
            <a:r>
              <a:rPr lang="en-GB" smtClean="0"/>
              <a:t>Cases for </a:t>
            </a:r>
            <a:r>
              <a:rPr lang="en-GB" dirty="0" smtClean="0"/>
              <a:t>Users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6267" y="708168"/>
            <a:ext cx="8788399" cy="384042"/>
          </a:xfrm>
        </p:spPr>
        <p:txBody>
          <a:bodyPr/>
          <a:lstStyle/>
          <a:p>
            <a:r>
              <a:rPr lang="en-US" sz="15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“One-stop-shop for forestry remote sensing </a:t>
            </a:r>
            <a:r>
              <a:rPr lang="en-US" sz="15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services for </a:t>
            </a:r>
            <a:r>
              <a:rPr lang="en-US" sz="15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academic, public and commercial sectors</a:t>
            </a:r>
            <a:r>
              <a:rPr lang="en-US" sz="15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</a:t>
            </a:r>
          </a:p>
        </p:txBody>
      </p:sp>
      <p:pic>
        <p:nvPicPr>
          <p:cNvPr id="8" name="Picture 7" descr="Chiapas_forest_land-cover_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0" y="1115283"/>
            <a:ext cx="3471337" cy="3352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449" y="4079465"/>
            <a:ext cx="979688" cy="365535"/>
          </a:xfrm>
          <a:prstGeom prst="rect">
            <a:avLst/>
          </a:prstGeom>
        </p:spPr>
      </p:pic>
      <p:pic>
        <p:nvPicPr>
          <p:cNvPr id="10" name="Pictur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5" y="103424"/>
            <a:ext cx="1267025" cy="54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389463" y="4343417"/>
            <a:ext cx="3530600" cy="47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Forest monitoring for REDD+ in Chiapas, Mexico</a:t>
            </a:r>
            <a:endParaRPr lang="en-US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Shape 139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1188876"/>
            <a:ext cx="4362893" cy="2697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4453459" y="4004756"/>
            <a:ext cx="3166534" cy="47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Mapping undesired broadleaved tree shrubs on forest regeneration areas </a:t>
            </a:r>
            <a: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Finland </a:t>
            </a:r>
            <a:endParaRPr lang="en-US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8867" y="2284956"/>
            <a:ext cx="7577666" cy="484869"/>
          </a:xfrm>
          <a:prstGeom prst="rect">
            <a:avLst/>
          </a:prstGeom>
          <a:solidFill>
            <a:srgbClr val="FFFFFF">
              <a:alpha val="67000"/>
            </a:srgbClr>
          </a:solidFill>
          <a:ln w="50800">
            <a:solidFill>
              <a:srgbClr val="008542"/>
            </a:solidFill>
          </a:ln>
          <a:scene3d>
            <a:camera prst="orthographicFront">
              <a:rot lat="0" lon="0" rev="1800000"/>
            </a:camera>
            <a:lightRig rig="threePt" dir="t"/>
          </a:scene3d>
        </p:spPr>
        <p:txBody>
          <a:bodyPr wrap="square" lIns="83934" tIns="41970" rIns="83934" bIns="41970">
            <a:spAutoFit/>
          </a:bodyPr>
          <a:lstStyle/>
          <a:p>
            <a:pPr algn="ctr">
              <a:defRPr/>
            </a:pPr>
            <a:r>
              <a:rPr lang="en-GB" sz="2600" b="1" dirty="0" smtClean="0">
                <a:solidFill>
                  <a:srgbClr val="008542"/>
                </a:solidFill>
              </a:rPr>
              <a:t>On-going Training and User Expansion</a:t>
            </a:r>
            <a:endParaRPr lang="en-GB" sz="2600" b="1" dirty="0">
              <a:solidFill>
                <a:srgbClr val="0085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517"/>
            <a:ext cx="684053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771775" y="3081934"/>
            <a:ext cx="2308725" cy="1083666"/>
          </a:xfrm>
        </p:spPr>
        <p:txBody>
          <a:bodyPr anchor="t" anchorCtr="0">
            <a:noAutofit/>
          </a:bodyPr>
          <a:lstStyle/>
          <a:p>
            <a:pPr algn="r"/>
            <a:r>
              <a:rPr lang="en-GB" dirty="0" smtClean="0">
                <a:sym typeface="Wingdings"/>
              </a:rPr>
              <a:t> </a:t>
            </a:r>
            <a:r>
              <a:rPr lang="en-GB" dirty="0" smtClean="0"/>
              <a:t>Potential for</a:t>
            </a:r>
            <a:br>
              <a:rPr lang="en-GB" dirty="0" smtClean="0"/>
            </a:br>
            <a:r>
              <a:rPr lang="en-GB" dirty="0" smtClean="0"/>
              <a:t>CSC Evolution</a:t>
            </a:r>
            <a:br>
              <a:rPr lang="en-GB" dirty="0" smtClean="0"/>
            </a:br>
            <a:r>
              <a:rPr lang="en-GB" sz="1800" dirty="0" smtClean="0"/>
              <a:t>(</a:t>
            </a:r>
            <a:r>
              <a:rPr lang="en-GB" sz="1800" dirty="0" err="1" smtClean="0"/>
              <a:t>i.a</a:t>
            </a:r>
            <a:r>
              <a:rPr lang="en-GB" sz="1800" dirty="0" smtClean="0"/>
              <a:t>. L-Band SAR)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32490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32991"/>
            <a:ext cx="5894166" cy="461665"/>
          </a:xfrm>
        </p:spPr>
        <p:txBody>
          <a:bodyPr/>
          <a:lstStyle/>
          <a:p>
            <a:pPr algn="l"/>
            <a:r>
              <a:rPr lang="en-GB" sz="2400" b="1" dirty="0">
                <a:solidFill>
                  <a:srgbClr val="0098DB"/>
                </a:solidFill>
                <a:latin typeface="Calibri" charset="0"/>
                <a:ea typeface="MS PGothic" charset="0"/>
              </a:rPr>
              <a:t>Sentinel </a:t>
            </a:r>
            <a:r>
              <a:rPr lang="en-GB" sz="2400" b="1" dirty="0" smtClean="0">
                <a:solidFill>
                  <a:srgbClr val="0098DB"/>
                </a:solidFill>
                <a:latin typeface="Calibri" charset="0"/>
                <a:ea typeface="MS PGothic" charset="0"/>
              </a:rPr>
              <a:t>Expansion</a:t>
            </a:r>
            <a:endParaRPr lang="en-GB" sz="2400" b="1" dirty="0">
              <a:solidFill>
                <a:srgbClr val="0098DB"/>
              </a:solidFill>
              <a:latin typeface="Calibri" charset="0"/>
              <a:ea typeface="MS PGothic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469064" y="4802422"/>
            <a:ext cx="2906102" cy="338552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 defTabSz="457200" fontAlgn="auto" latinLnBrk="1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Statistics: 7 February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999" y="734751"/>
            <a:ext cx="860591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2"/>
                </a:solidFill>
              </a:rPr>
              <a:t>T</a:t>
            </a:r>
            <a:r>
              <a:rPr lang="en-US" sz="1600" dirty="0" smtClean="0">
                <a:solidFill>
                  <a:schemeClr val="bg2"/>
                </a:solidFill>
              </a:rPr>
              <a:t>he </a:t>
            </a:r>
            <a:r>
              <a:rPr lang="en-US" sz="1600" dirty="0" smtClean="0">
                <a:solidFill>
                  <a:schemeClr val="bg2"/>
                </a:solidFill>
              </a:rPr>
              <a:t>following Sentinels are confirmed </a:t>
            </a:r>
            <a:r>
              <a:rPr lang="en-US" sz="1600" dirty="0" smtClean="0">
                <a:solidFill>
                  <a:schemeClr val="bg2"/>
                </a:solidFill>
              </a:rPr>
              <a:t>as </a:t>
            </a:r>
            <a:r>
              <a:rPr lang="en-US" sz="1600" dirty="0" smtClean="0">
                <a:solidFill>
                  <a:schemeClr val="bg2"/>
                </a:solidFill>
              </a:rPr>
              <a:t>a result of the </a:t>
            </a:r>
            <a:endParaRPr lang="en-US" sz="1600" dirty="0" smtClean="0">
              <a:solidFill>
                <a:schemeClr val="bg2"/>
              </a:solidFill>
            </a:endParaRP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2"/>
                </a:solidFill>
              </a:rPr>
              <a:t>user </a:t>
            </a:r>
            <a:r>
              <a:rPr lang="en-US" sz="1600" dirty="0" smtClean="0">
                <a:solidFill>
                  <a:schemeClr val="bg2"/>
                </a:solidFill>
              </a:rPr>
              <a:t>consultation process and </a:t>
            </a:r>
            <a:r>
              <a:rPr lang="en-US" sz="1600" dirty="0" smtClean="0">
                <a:solidFill>
                  <a:schemeClr val="bg2"/>
                </a:solidFill>
              </a:rPr>
              <a:t>following </a:t>
            </a:r>
            <a:r>
              <a:rPr lang="en-US" sz="1600" dirty="0" smtClean="0">
                <a:solidFill>
                  <a:schemeClr val="bg2"/>
                </a:solidFill>
              </a:rPr>
              <a:t>a gap </a:t>
            </a:r>
            <a:r>
              <a:rPr lang="en-US" sz="1600" dirty="0" smtClean="0">
                <a:solidFill>
                  <a:schemeClr val="bg2"/>
                </a:solidFill>
              </a:rPr>
              <a:t>analysis </a:t>
            </a:r>
            <a:br>
              <a:rPr lang="en-US" sz="1600" dirty="0" smtClean="0">
                <a:solidFill>
                  <a:schemeClr val="bg2"/>
                </a:solidFill>
              </a:rPr>
            </a:br>
            <a:r>
              <a:rPr lang="en-US" sz="1600" dirty="0" smtClean="0">
                <a:solidFill>
                  <a:schemeClr val="bg2"/>
                </a:solidFill>
              </a:rPr>
              <a:t>and are in Phase A feasibility studies:</a:t>
            </a:r>
            <a:endParaRPr lang="en-US" sz="1000" dirty="0" smtClean="0">
              <a:solidFill>
                <a:schemeClr val="bg2"/>
              </a:solidFill>
            </a:endParaRP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solidFill>
                  <a:schemeClr val="bg2"/>
                </a:solidFill>
              </a:rPr>
              <a:t>Sentinel-7: 	a anthropogenic CO</a:t>
            </a:r>
            <a:r>
              <a:rPr lang="en-US" sz="1600" baseline="-25000" dirty="0" smtClean="0">
                <a:solidFill>
                  <a:schemeClr val="bg2"/>
                </a:solidFill>
              </a:rPr>
              <a:t>2</a:t>
            </a:r>
            <a:r>
              <a:rPr lang="en-US" sz="1600" dirty="0" smtClean="0">
                <a:solidFill>
                  <a:schemeClr val="bg2"/>
                </a:solidFill>
              </a:rPr>
              <a:t> monitoring mission</a:t>
            </a: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solidFill>
                  <a:schemeClr val="bg2"/>
                </a:solidFill>
              </a:rPr>
              <a:t>Sentinel-8: 	a Thermal Infrared Imager (companion to Sentinel-2 C/D) </a:t>
            </a: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solidFill>
                  <a:schemeClr val="bg2"/>
                </a:solidFill>
              </a:rPr>
              <a:t>Sentinel-9: 	components:</a:t>
            </a:r>
          </a:p>
          <a:p>
            <a:pPr lvl="1">
              <a:lnSpc>
                <a:spcPct val="13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2"/>
                </a:solidFill>
              </a:rPr>
              <a:t>		S-9 ICE:  Enhanced Ice and Snow Continuity mission</a:t>
            </a:r>
          </a:p>
          <a:p>
            <a:pPr lvl="1">
              <a:lnSpc>
                <a:spcPct val="13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2"/>
                </a:solidFill>
              </a:rPr>
              <a:t>		S-9 HEO: Polar Weather </a:t>
            </a:r>
            <a:r>
              <a:rPr lang="en-US" sz="1600" dirty="0">
                <a:solidFill>
                  <a:schemeClr val="bg2"/>
                </a:solidFill>
              </a:rPr>
              <a:t>P</a:t>
            </a:r>
            <a:r>
              <a:rPr lang="en-US" sz="1600" dirty="0" smtClean="0">
                <a:solidFill>
                  <a:schemeClr val="bg2"/>
                </a:solidFill>
              </a:rPr>
              <a:t>ayload on a Highly Elliptical Orbit</a:t>
            </a:r>
            <a:endParaRPr lang="en-US" sz="1600" dirty="0">
              <a:solidFill>
                <a:schemeClr val="bg2"/>
              </a:solidFill>
            </a:endParaRP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solidFill>
                  <a:schemeClr val="bg2"/>
                </a:solidFill>
              </a:rPr>
              <a:t>Sentinel-10: 	a Hyper-spectral mission</a:t>
            </a: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solidFill>
                  <a:schemeClr val="bg2"/>
                </a:solidFill>
              </a:rPr>
              <a:t>Sentinel-11: 	L-band SAR </a:t>
            </a:r>
            <a:r>
              <a:rPr lang="en-US" sz="1600" dirty="0" smtClean="0">
                <a:solidFill>
                  <a:schemeClr val="bg2"/>
                </a:solidFill>
              </a:rPr>
              <a:t>mission</a:t>
            </a:r>
            <a:endParaRPr lang="en-US" sz="1600" dirty="0" smtClean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1021064">
            <a:off x="6351455" y="939812"/>
            <a:ext cx="2678985" cy="83099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Candidates</a:t>
            </a:r>
          </a:p>
          <a:p>
            <a:pPr algn="ctr"/>
            <a:r>
              <a:rPr lang="en-US" sz="1600" dirty="0" smtClean="0"/>
              <a:t>to be verified through</a:t>
            </a:r>
          </a:p>
          <a:p>
            <a:pPr algn="ctr"/>
            <a:r>
              <a:rPr lang="en-US" sz="1600" dirty="0" smtClean="0"/>
              <a:t>requirements process!</a:t>
            </a:r>
            <a:endParaRPr lang="en-US" sz="1600" dirty="0"/>
          </a:p>
        </p:txBody>
      </p:sp>
      <p:pic>
        <p:nvPicPr>
          <p:cNvPr id="7" name="Picture 14" descr="Copernicus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83767"/>
            <a:ext cx="1511300" cy="52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95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149150"/>
            <a:ext cx="5654232" cy="430887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73476" y="667815"/>
            <a:ext cx="8605424" cy="3933384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10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 marL="1407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 marL="2005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2602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The European Copernicus Programme will secure </a:t>
            </a:r>
            <a:r>
              <a:rPr lang="en-GB" b="1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continuity of observations and data availability </a:t>
            </a: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for the next 20+ years;</a:t>
            </a:r>
          </a:p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endParaRPr lang="en-GB" sz="800" dirty="0" smtClean="0">
              <a:solidFill>
                <a:srgbClr val="4D4F53"/>
              </a:solidFill>
              <a:latin typeface="Verdana" charset="0"/>
              <a:cs typeface="Verdana" charset="0"/>
            </a:endParaRPr>
          </a:p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Copernicus Data policy: </a:t>
            </a:r>
            <a:r>
              <a:rPr lang="en-GB" b="1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free and open access </a:t>
            </a: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for everybody</a:t>
            </a:r>
            <a:r>
              <a:rPr lang="en-GB" sz="1050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/>
            </a:r>
            <a:br>
              <a:rPr lang="en-GB" sz="1050" dirty="0" smtClean="0">
                <a:solidFill>
                  <a:srgbClr val="4D4F53"/>
                </a:solidFill>
                <a:latin typeface="Verdana" charset="0"/>
                <a:cs typeface="Verdana" charset="0"/>
              </a:rPr>
            </a:br>
            <a:r>
              <a:rPr lang="en-GB" b="1" dirty="0" smtClean="0">
                <a:solidFill>
                  <a:srgbClr val="4D4F53"/>
                </a:solidFill>
                <a:latin typeface="Verdana" charset="0"/>
                <a:cs typeface="Verdana" charset="0"/>
                <a:sym typeface="Wingdings" charset="0"/>
              </a:rPr>
              <a:t> </a:t>
            </a:r>
            <a:r>
              <a:rPr lang="en-GB" b="1" dirty="0" smtClean="0">
                <a:solidFill>
                  <a:srgbClr val="4D4F53"/>
                </a:solidFill>
                <a:latin typeface="Verdana" charset="0"/>
                <a:cs typeface="Verdana" charset="0"/>
                <a:hlinkClick r:id="rId2"/>
              </a:rPr>
              <a:t>https://scihub.copernicus.eu/</a:t>
            </a:r>
            <a:endParaRPr lang="en-GB" dirty="0">
              <a:solidFill>
                <a:srgbClr val="4D4F53"/>
              </a:solidFill>
              <a:latin typeface="Verdana" charset="0"/>
              <a:cs typeface="Verdana" charset="0"/>
            </a:endParaRPr>
          </a:p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endParaRPr lang="en-GB" sz="800" dirty="0" smtClean="0">
              <a:solidFill>
                <a:srgbClr val="4D4F53"/>
              </a:solidFill>
              <a:latin typeface="Verdana" charset="0"/>
              <a:cs typeface="Verdana" charset="0"/>
            </a:endParaRPr>
          </a:p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Sentinel-1 and -2 are </a:t>
            </a:r>
            <a:r>
              <a:rPr lang="en-GB" b="1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core mission for GFOI</a:t>
            </a:r>
          </a:p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endParaRPr lang="en-GB" sz="800" b="1" dirty="0" smtClean="0">
              <a:solidFill>
                <a:srgbClr val="4D4F53"/>
              </a:solidFill>
              <a:latin typeface="Verdana" charset="0"/>
              <a:cs typeface="Verdana" charset="0"/>
            </a:endParaRPr>
          </a:p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Additional potential use of Sentinel-3 in </a:t>
            </a:r>
            <a:r>
              <a:rPr lang="en-GB" b="1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GFOI Early Warning</a:t>
            </a:r>
          </a:p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endParaRPr lang="en-GB" sz="800" b="1" dirty="0" smtClean="0">
              <a:solidFill>
                <a:srgbClr val="4D4F53"/>
              </a:solidFill>
              <a:latin typeface="Verdana" charset="0"/>
              <a:cs typeface="Verdana" charset="0"/>
            </a:endParaRPr>
          </a:p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Growing user community on </a:t>
            </a:r>
            <a:r>
              <a:rPr lang="en-GB" b="1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Open Hub </a:t>
            </a: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and other distribution channels </a:t>
            </a:r>
          </a:p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endParaRPr lang="en-GB" sz="800" dirty="0">
              <a:solidFill>
                <a:srgbClr val="4D4F53"/>
              </a:solidFill>
              <a:latin typeface="Verdana" charset="0"/>
              <a:cs typeface="Verdana" charset="0"/>
            </a:endParaRPr>
          </a:p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5 European </a:t>
            </a:r>
            <a:r>
              <a:rPr lang="en-GB" b="1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DIAS platforms </a:t>
            </a: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for cloud processing of Sentinel data and info</a:t>
            </a:r>
          </a:p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endParaRPr lang="en-GB" sz="800" dirty="0" smtClean="0">
              <a:solidFill>
                <a:srgbClr val="4D4F53"/>
              </a:solidFill>
              <a:latin typeface="Verdana" charset="0"/>
              <a:cs typeface="Verdana" charset="0"/>
            </a:endParaRPr>
          </a:p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On-going discussion on </a:t>
            </a:r>
            <a:r>
              <a:rPr lang="en-GB" b="1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extension of the Sentinel </a:t>
            </a: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family</a:t>
            </a:r>
            <a:endParaRPr lang="en-GB" dirty="0">
              <a:solidFill>
                <a:srgbClr val="4D4F53"/>
              </a:solidFill>
              <a:latin typeface="Verdana" charset="0"/>
              <a:cs typeface="Verdana" charset="0"/>
            </a:endParaRPr>
          </a:p>
        </p:txBody>
      </p:sp>
      <p:pic>
        <p:nvPicPr>
          <p:cNvPr id="5" name="Picture 14" descr="Copernicus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83767"/>
            <a:ext cx="1511300" cy="52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2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145"/>
            <a:ext cx="9144000" cy="430887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dirty="0" err="1" smtClean="0"/>
              <a:t>Sentinel</a:t>
            </a:r>
            <a:r>
              <a:rPr lang="de-DE" dirty="0" smtClean="0"/>
              <a:t> Mission </a:t>
            </a:r>
            <a:r>
              <a:rPr lang="de-DE" dirty="0" err="1" smtClean="0"/>
              <a:t>and</a:t>
            </a:r>
            <a:r>
              <a:rPr lang="de-DE" dirty="0" smtClean="0"/>
              <a:t> Status</a:t>
            </a:r>
            <a:endParaRPr lang="de-DE" dirty="0"/>
          </a:p>
        </p:txBody>
      </p:sp>
      <p:sp>
        <p:nvSpPr>
          <p:cNvPr id="105475" name="TextBox 16"/>
          <p:cNvSpPr txBox="1">
            <a:spLocks noChangeArrowheads="1"/>
          </p:cNvSpPr>
          <p:nvPr/>
        </p:nvSpPr>
        <p:spPr bwMode="auto">
          <a:xfrm>
            <a:off x="6074305" y="553507"/>
            <a:ext cx="2387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i="1" dirty="0">
                <a:solidFill>
                  <a:schemeClr val="bg2"/>
                </a:solidFill>
                <a:latin typeface="Calibri" pitchFamily="34" charset="0"/>
              </a:rPr>
              <a:t>Key Features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79513" y="771525"/>
            <a:ext cx="3752850" cy="4889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SENTINEL-1: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4-40m resolution, </a:t>
            </a:r>
            <a:r>
              <a:rPr lang="en-US" sz="1200" dirty="0" smtClean="0"/>
              <a:t>6 </a:t>
            </a:r>
            <a:r>
              <a:rPr lang="en-US" sz="1200" dirty="0"/>
              <a:t>day revisit at equator</a:t>
            </a:r>
          </a:p>
        </p:txBody>
      </p:sp>
      <p:sp>
        <p:nvSpPr>
          <p:cNvPr id="105477" name="TextBox 15"/>
          <p:cNvSpPr txBox="1">
            <a:spLocks noChangeArrowheads="1"/>
          </p:cNvSpPr>
          <p:nvPr/>
        </p:nvSpPr>
        <p:spPr bwMode="auto">
          <a:xfrm>
            <a:off x="6151563" y="815975"/>
            <a:ext cx="2314575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174195"/>
                </a:solidFill>
                <a:latin typeface="Calibri" pitchFamily="34" charset="0"/>
              </a:rPr>
              <a:t>Polar-orbiting, all-weather, day-and-night radar imaging</a:t>
            </a:r>
            <a:endParaRPr lang="en-US" sz="1400" i="1">
              <a:solidFill>
                <a:srgbClr val="174195"/>
              </a:solidFill>
              <a:latin typeface="Calibri" pitchFamily="34" charset="0"/>
            </a:endParaRPr>
          </a:p>
        </p:txBody>
      </p:sp>
      <p:sp>
        <p:nvSpPr>
          <p:cNvPr id="4" name="Triangle 3"/>
          <p:cNvSpPr/>
          <p:nvPr/>
        </p:nvSpPr>
        <p:spPr>
          <a:xfrm rot="5400000">
            <a:off x="5814219" y="953294"/>
            <a:ext cx="490538" cy="139700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84738" y="771525"/>
            <a:ext cx="1017587" cy="4889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/>
              <a:t>2 </a:t>
            </a:r>
            <a:r>
              <a:rPr lang="en-US" sz="1200" i="1" dirty="0" err="1"/>
              <a:t>S</a:t>
            </a:r>
            <a:r>
              <a:rPr lang="en-US" sz="1200" i="1" dirty="0" err="1" smtClean="0"/>
              <a:t>ats</a:t>
            </a:r>
            <a:r>
              <a:rPr lang="en-US" sz="1200" i="1" dirty="0" smtClean="0"/>
              <a:t> </a:t>
            </a:r>
            <a:r>
              <a:rPr lang="en-US" sz="1200" i="1" dirty="0"/>
              <a:t>in orbit</a:t>
            </a:r>
          </a:p>
        </p:txBody>
      </p:sp>
      <p:pic>
        <p:nvPicPr>
          <p:cNvPr id="1028" name="Picture 4" descr="Image result for sentinel-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338" y="754593"/>
            <a:ext cx="549706" cy="52101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1187450" y="1346200"/>
            <a:ext cx="3711575" cy="4889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SENTINEL-2: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10-60m resolution, 5 days revisit time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99025" y="1346200"/>
            <a:ext cx="968375" cy="4889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/>
              <a:t>2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Sats</a:t>
            </a:r>
            <a:r>
              <a:rPr lang="en-US" sz="1200" i="1" dirty="0" smtClean="0"/>
              <a:t> </a:t>
            </a:r>
            <a:r>
              <a:rPr lang="en-US" sz="1200" i="1" dirty="0"/>
              <a:t>in Orbit</a:t>
            </a:r>
          </a:p>
        </p:txBody>
      </p:sp>
      <p:sp>
        <p:nvSpPr>
          <p:cNvPr id="105483" name="TextBox 21"/>
          <p:cNvSpPr txBox="1">
            <a:spLocks noChangeArrowheads="1"/>
          </p:cNvSpPr>
          <p:nvPr/>
        </p:nvSpPr>
        <p:spPr bwMode="auto">
          <a:xfrm>
            <a:off x="6151563" y="1397000"/>
            <a:ext cx="22653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174195"/>
                </a:solidFill>
                <a:latin typeface="Calibri" pitchFamily="34" charset="0"/>
              </a:rPr>
              <a:t>Polar-orbiting, multispectral optical, high-res imaging </a:t>
            </a:r>
            <a:endParaRPr lang="en-US" sz="1400" i="1">
              <a:solidFill>
                <a:srgbClr val="174195"/>
              </a:solidFill>
              <a:latin typeface="Calibri" pitchFamily="34" charset="0"/>
            </a:endParaRPr>
          </a:p>
        </p:txBody>
      </p:sp>
      <p:sp>
        <p:nvSpPr>
          <p:cNvPr id="23" name="Triangle 22"/>
          <p:cNvSpPr/>
          <p:nvPr/>
        </p:nvSpPr>
        <p:spPr>
          <a:xfrm rot="5400000">
            <a:off x="5792788" y="1520825"/>
            <a:ext cx="488950" cy="139700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" name="Picture 2" descr="Image result for sentinel-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4890" y="1319733"/>
            <a:ext cx="549707" cy="520829"/>
          </a:xfrm>
          <a:prstGeom prst="ellipse">
            <a:avLst/>
          </a:prstGeom>
          <a:noFill/>
          <a:ln>
            <a:solidFill>
              <a:schemeClr val="bg1"/>
            </a:solidFill>
          </a:ln>
          <a:extLst/>
        </p:spPr>
      </p:pic>
      <p:sp>
        <p:nvSpPr>
          <p:cNvPr id="25" name="Rectangle 24"/>
          <p:cNvSpPr/>
          <p:nvPr/>
        </p:nvSpPr>
        <p:spPr>
          <a:xfrm>
            <a:off x="1179513" y="1906588"/>
            <a:ext cx="3711575" cy="4889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SENTINEL-3: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300-1200m resolution, &lt;2 days revisit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99025" y="1906588"/>
            <a:ext cx="968375" cy="4889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/>
              <a:t>2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Sats</a:t>
            </a:r>
            <a:r>
              <a:rPr lang="en-US" sz="1200" i="1" dirty="0" smtClean="0"/>
              <a:t> </a:t>
            </a:r>
            <a:r>
              <a:rPr lang="en-US" sz="1200" i="1" dirty="0"/>
              <a:t>in Orbit</a:t>
            </a:r>
          </a:p>
        </p:txBody>
      </p:sp>
      <p:sp>
        <p:nvSpPr>
          <p:cNvPr id="27" name="Triangle 26"/>
          <p:cNvSpPr/>
          <p:nvPr/>
        </p:nvSpPr>
        <p:spPr>
          <a:xfrm rot="5400000">
            <a:off x="5776913" y="2081213"/>
            <a:ext cx="488950" cy="139700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5489" name="TextBox 27"/>
          <p:cNvSpPr txBox="1">
            <a:spLocks noChangeArrowheads="1"/>
          </p:cNvSpPr>
          <p:nvPr/>
        </p:nvSpPr>
        <p:spPr bwMode="auto">
          <a:xfrm>
            <a:off x="6119813" y="1957388"/>
            <a:ext cx="29781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174195"/>
                </a:solidFill>
                <a:latin typeface="Calibri" pitchFamily="34" charset="0"/>
              </a:rPr>
              <a:t>Optical and altimeter mission monitoring sea and land parameters</a:t>
            </a:r>
            <a:endParaRPr lang="en-US" sz="1400" i="1">
              <a:solidFill>
                <a:srgbClr val="174195"/>
              </a:solidFill>
              <a:latin typeface="Calibri" pitchFamily="34" charset="0"/>
            </a:endParaRPr>
          </a:p>
        </p:txBody>
      </p:sp>
      <p:pic>
        <p:nvPicPr>
          <p:cNvPr id="24" name="Picture 2" descr="Image result for sentinel-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720" y="1884689"/>
            <a:ext cx="553213" cy="516549"/>
          </a:xfrm>
          <a:prstGeom prst="ellipse">
            <a:avLst/>
          </a:prstGeom>
          <a:noFill/>
          <a:ln>
            <a:solidFill>
              <a:schemeClr val="bg1"/>
            </a:solidFill>
          </a:ln>
          <a:extLst/>
        </p:spPr>
      </p:pic>
      <p:sp>
        <p:nvSpPr>
          <p:cNvPr id="30" name="Rectangle 29"/>
          <p:cNvSpPr/>
          <p:nvPr/>
        </p:nvSpPr>
        <p:spPr>
          <a:xfrm>
            <a:off x="1179513" y="2463800"/>
            <a:ext cx="3711575" cy="4889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SENTINEL-4: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8km resolution, 60 min revisit time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99025" y="2463800"/>
            <a:ext cx="968375" cy="4889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/>
              <a:t>1</a:t>
            </a:r>
            <a:r>
              <a:rPr lang="en-US" sz="1100" i="1" baseline="30000" dirty="0" smtClean="0"/>
              <a:t>st</a:t>
            </a:r>
            <a:r>
              <a:rPr lang="en-US" sz="1100" i="1" dirty="0" smtClean="0"/>
              <a:t> Launch </a:t>
            </a:r>
            <a:r>
              <a:rPr lang="en-US" sz="1100" i="1" dirty="0"/>
              <a:t>in 2020</a:t>
            </a:r>
          </a:p>
        </p:txBody>
      </p:sp>
      <p:sp>
        <p:nvSpPr>
          <p:cNvPr id="32" name="Triangle 31"/>
          <p:cNvSpPr/>
          <p:nvPr/>
        </p:nvSpPr>
        <p:spPr>
          <a:xfrm rot="5400000">
            <a:off x="5776119" y="2648744"/>
            <a:ext cx="490538" cy="139700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5494" name="TextBox 36"/>
          <p:cNvSpPr txBox="1">
            <a:spLocks noChangeArrowheads="1"/>
          </p:cNvSpPr>
          <p:nvPr/>
        </p:nvSpPr>
        <p:spPr bwMode="auto">
          <a:xfrm>
            <a:off x="6129338" y="2473325"/>
            <a:ext cx="2619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174195"/>
                </a:solidFill>
                <a:latin typeface="Calibri" pitchFamily="34" charset="0"/>
              </a:rPr>
              <a:t>Payload for atmosphere chemistry monitoring on MTG-S</a:t>
            </a:r>
          </a:p>
        </p:txBody>
      </p:sp>
      <p:pic>
        <p:nvPicPr>
          <p:cNvPr id="29" name="Picture 2" descr="Image result for mtg-s eumetsat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783" y="2445365"/>
            <a:ext cx="568814" cy="525694"/>
          </a:xfrm>
          <a:prstGeom prst="ellipse">
            <a:avLst/>
          </a:prstGeom>
          <a:noFill/>
          <a:ln>
            <a:solidFill>
              <a:schemeClr val="bg1"/>
            </a:solidFill>
          </a:ln>
          <a:extLst/>
        </p:spPr>
      </p:pic>
      <p:sp>
        <p:nvSpPr>
          <p:cNvPr id="40" name="Rectangle 39"/>
          <p:cNvSpPr/>
          <p:nvPr/>
        </p:nvSpPr>
        <p:spPr>
          <a:xfrm>
            <a:off x="1201738" y="3051175"/>
            <a:ext cx="3709987" cy="49053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SENTINEL-5p: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7-68km resolution, 1 day revisit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919663" y="3051175"/>
            <a:ext cx="969962" cy="49053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 smtClean="0"/>
              <a:t>Launched  Oct  2017</a:t>
            </a:r>
            <a:endParaRPr lang="en-US" sz="1200" i="1" dirty="0"/>
          </a:p>
        </p:txBody>
      </p:sp>
      <p:sp>
        <p:nvSpPr>
          <p:cNvPr id="42" name="Triangle 41"/>
          <p:cNvSpPr/>
          <p:nvPr/>
        </p:nvSpPr>
        <p:spPr>
          <a:xfrm rot="5400000">
            <a:off x="5765800" y="3236913"/>
            <a:ext cx="488950" cy="139700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5499" name="TextBox 42"/>
          <p:cNvSpPr txBox="1">
            <a:spLocks noChangeArrowheads="1"/>
          </p:cNvSpPr>
          <p:nvPr/>
        </p:nvSpPr>
        <p:spPr bwMode="auto">
          <a:xfrm>
            <a:off x="6156325" y="3048000"/>
            <a:ext cx="2292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174195"/>
                </a:solidFill>
                <a:latin typeface="Calibri" pitchFamily="34" charset="0"/>
              </a:rPr>
              <a:t>Mission to reduce data gaps between Envisat, and S-5</a:t>
            </a:r>
            <a:endParaRPr lang="en-US" sz="1400" i="1">
              <a:solidFill>
                <a:srgbClr val="174195"/>
              </a:solidFill>
              <a:latin typeface="Calibri" pitchFamily="34" charset="0"/>
            </a:endParaRPr>
          </a:p>
        </p:txBody>
      </p:sp>
      <p:pic>
        <p:nvPicPr>
          <p:cNvPr id="33" name="Picture 2" descr="Image result for sentinel-5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6987" y="3041071"/>
            <a:ext cx="547221" cy="515006"/>
          </a:xfrm>
          <a:prstGeom prst="ellipse">
            <a:avLst/>
          </a:prstGeom>
          <a:noFill/>
          <a:ln>
            <a:solidFill>
              <a:schemeClr val="bg1"/>
            </a:solidFill>
          </a:ln>
          <a:extLst/>
        </p:spPr>
      </p:pic>
      <p:sp>
        <p:nvSpPr>
          <p:cNvPr id="47" name="Rectangle 46"/>
          <p:cNvSpPr/>
          <p:nvPr/>
        </p:nvSpPr>
        <p:spPr>
          <a:xfrm>
            <a:off x="1195388" y="3629025"/>
            <a:ext cx="3709987" cy="49053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SENTINEL-5: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7.5-50km resolution, 1 day revisit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913313" y="3629025"/>
            <a:ext cx="969962" cy="49053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 smtClean="0"/>
              <a:t>1</a:t>
            </a:r>
            <a:r>
              <a:rPr lang="en-US" sz="1200" i="1" baseline="30000" dirty="0" smtClean="0"/>
              <a:t>st</a:t>
            </a:r>
            <a:r>
              <a:rPr lang="en-US" sz="1200" i="1" dirty="0" smtClean="0"/>
              <a:t> launch </a:t>
            </a:r>
            <a:r>
              <a:rPr lang="en-US" sz="1200" i="1" dirty="0"/>
              <a:t>in 2021</a:t>
            </a:r>
          </a:p>
        </p:txBody>
      </p:sp>
      <p:sp>
        <p:nvSpPr>
          <p:cNvPr id="49" name="Triangle 48"/>
          <p:cNvSpPr/>
          <p:nvPr/>
        </p:nvSpPr>
        <p:spPr>
          <a:xfrm rot="5400000">
            <a:off x="5759450" y="3814763"/>
            <a:ext cx="488950" cy="139700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5504" name="TextBox 49"/>
          <p:cNvSpPr txBox="1">
            <a:spLocks noChangeArrowheads="1"/>
          </p:cNvSpPr>
          <p:nvPr/>
        </p:nvSpPr>
        <p:spPr bwMode="auto">
          <a:xfrm>
            <a:off x="6149975" y="3625850"/>
            <a:ext cx="2886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174195"/>
                </a:solidFill>
                <a:latin typeface="Calibri" pitchFamily="34" charset="0"/>
              </a:rPr>
              <a:t>Payload for atmosphere chemistry monitoring on MetOp 2</a:t>
            </a:r>
            <a:r>
              <a:rPr lang="en-US" sz="1400" baseline="30000">
                <a:solidFill>
                  <a:srgbClr val="174195"/>
                </a:solidFill>
                <a:latin typeface="Calibri" pitchFamily="34" charset="0"/>
              </a:rPr>
              <a:t>nd</a:t>
            </a:r>
            <a:r>
              <a:rPr lang="en-US" sz="1400">
                <a:solidFill>
                  <a:srgbClr val="174195"/>
                </a:solidFill>
                <a:latin typeface="Calibri" pitchFamily="34" charset="0"/>
              </a:rPr>
              <a:t>Gen</a:t>
            </a:r>
            <a:endParaRPr lang="en-US" sz="1400" i="1">
              <a:solidFill>
                <a:srgbClr val="174195"/>
              </a:solidFill>
              <a:latin typeface="Calibri" pitchFamily="34" charset="0"/>
            </a:endParaRPr>
          </a:p>
        </p:txBody>
      </p:sp>
      <p:pic>
        <p:nvPicPr>
          <p:cNvPr id="44" name="Picture 2" descr="Image result for sentinel-5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3437" y="3615686"/>
            <a:ext cx="571870" cy="538205"/>
          </a:xfrm>
          <a:prstGeom prst="ellipse">
            <a:avLst/>
          </a:prstGeom>
          <a:noFill/>
          <a:ln>
            <a:solidFill>
              <a:schemeClr val="bg1"/>
            </a:solidFill>
          </a:ln>
          <a:extLst/>
        </p:spPr>
      </p:pic>
      <p:sp>
        <p:nvSpPr>
          <p:cNvPr id="54" name="Rectangle 53"/>
          <p:cNvSpPr/>
          <p:nvPr/>
        </p:nvSpPr>
        <p:spPr>
          <a:xfrm>
            <a:off x="1174750" y="4213225"/>
            <a:ext cx="3709988" cy="4889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SENTINEL-6: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10 day revisit time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892675" y="4213225"/>
            <a:ext cx="969963" cy="4889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 smtClean="0"/>
              <a:t>1</a:t>
            </a:r>
            <a:r>
              <a:rPr lang="en-US" sz="1200" i="1" baseline="30000" dirty="0" smtClean="0"/>
              <a:t>st</a:t>
            </a:r>
            <a:r>
              <a:rPr lang="en-US" sz="1200" i="1" dirty="0" smtClean="0"/>
              <a:t> launch </a:t>
            </a:r>
            <a:r>
              <a:rPr lang="en-US" sz="1200" i="1" dirty="0"/>
              <a:t>in 2020</a:t>
            </a:r>
          </a:p>
        </p:txBody>
      </p:sp>
      <p:sp>
        <p:nvSpPr>
          <p:cNvPr id="56" name="Triangle 55"/>
          <p:cNvSpPr/>
          <p:nvPr/>
        </p:nvSpPr>
        <p:spPr>
          <a:xfrm rot="5400000">
            <a:off x="5738813" y="4397375"/>
            <a:ext cx="488950" cy="139700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5509" name="TextBox 56"/>
          <p:cNvSpPr txBox="1">
            <a:spLocks noChangeArrowheads="1"/>
          </p:cNvSpPr>
          <p:nvPr/>
        </p:nvSpPr>
        <p:spPr bwMode="auto">
          <a:xfrm>
            <a:off x="6103938" y="4162425"/>
            <a:ext cx="2886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174195"/>
                </a:solidFill>
                <a:latin typeface="Calibri" pitchFamily="34" charset="0"/>
              </a:rPr>
              <a:t>Radar altimeter to measure sea-surface height globally</a:t>
            </a:r>
            <a:endParaRPr lang="en-US" sz="1400" i="1">
              <a:solidFill>
                <a:srgbClr val="174195"/>
              </a:solidFill>
              <a:latin typeface="Calibri" pitchFamily="34" charset="0"/>
            </a:endParaRPr>
          </a:p>
        </p:txBody>
      </p:sp>
      <p:pic>
        <p:nvPicPr>
          <p:cNvPr id="51" name="Picture 2" descr="Image result for sentinel-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282" y="4198020"/>
            <a:ext cx="558180" cy="533970"/>
          </a:xfrm>
          <a:prstGeom prst="ellipse">
            <a:avLst/>
          </a:prstGeom>
          <a:noFill/>
          <a:ln>
            <a:solidFill>
              <a:schemeClr val="bg1"/>
            </a:solidFill>
          </a:ln>
          <a:extLst/>
        </p:spPr>
      </p:pic>
      <p:sp>
        <p:nvSpPr>
          <p:cNvPr id="105511" name="TextBox 51"/>
          <p:cNvSpPr txBox="1">
            <a:spLocks noChangeArrowheads="1"/>
          </p:cNvSpPr>
          <p:nvPr/>
        </p:nvSpPr>
        <p:spPr bwMode="auto">
          <a:xfrm rot="1534533">
            <a:off x="2454056" y="2034176"/>
            <a:ext cx="2894484" cy="1323439"/>
          </a:xfrm>
          <a:prstGeom prst="rect">
            <a:avLst/>
          </a:prstGeom>
          <a:solidFill>
            <a:schemeClr val="bg1">
              <a:alpha val="67000"/>
            </a:schemeClr>
          </a:solidFill>
          <a:ln w="28575">
            <a:solidFill>
              <a:srgbClr val="25408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25408F"/>
                </a:solidFill>
                <a:latin typeface="Calibri" pitchFamily="34" charset="0"/>
              </a:rPr>
              <a:t>FULL, FREE AND OPEN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5398" y="787396"/>
            <a:ext cx="787399" cy="461665"/>
            <a:chOff x="25398" y="804330"/>
            <a:chExt cx="787399" cy="461665"/>
          </a:xfrm>
        </p:grpSpPr>
        <p:sp>
          <p:nvSpPr>
            <p:cNvPr id="3" name="TextBox 2"/>
            <p:cNvSpPr txBox="1"/>
            <p:nvPr/>
          </p:nvSpPr>
          <p:spPr>
            <a:xfrm>
              <a:off x="25398" y="804330"/>
              <a:ext cx="7789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>
                  <a:solidFill>
                    <a:srgbClr val="008000"/>
                  </a:solidFill>
                </a:rPr>
                <a:t>GFOI </a:t>
              </a:r>
            </a:p>
            <a:p>
              <a:r>
                <a:rPr lang="en-GB" sz="1200" b="1" dirty="0" smtClean="0">
                  <a:solidFill>
                    <a:srgbClr val="008000"/>
                  </a:solidFill>
                </a:rPr>
                <a:t>Core</a:t>
              </a:r>
              <a:endParaRPr lang="en-GB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5" name="Right Arrow 4"/>
            <p:cNvSpPr/>
            <p:nvPr/>
          </p:nvSpPr>
          <p:spPr>
            <a:xfrm>
              <a:off x="601130" y="948267"/>
              <a:ext cx="211667" cy="186266"/>
            </a:xfrm>
            <a:prstGeom prst="rightArrow">
              <a:avLst/>
            </a:prstGeom>
            <a:solidFill>
              <a:srgbClr val="008542"/>
            </a:solidFill>
            <a:ln>
              <a:solidFill>
                <a:srgbClr val="00854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8000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6929" y="1354668"/>
            <a:ext cx="778934" cy="461665"/>
            <a:chOff x="33865" y="804330"/>
            <a:chExt cx="778934" cy="461665"/>
          </a:xfrm>
        </p:grpSpPr>
        <p:sp>
          <p:nvSpPr>
            <p:cNvPr id="50" name="TextBox 49"/>
            <p:cNvSpPr txBox="1"/>
            <p:nvPr/>
          </p:nvSpPr>
          <p:spPr>
            <a:xfrm>
              <a:off x="33865" y="804330"/>
              <a:ext cx="7789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>
                  <a:solidFill>
                    <a:srgbClr val="008000"/>
                  </a:solidFill>
                </a:rPr>
                <a:t>GFOI </a:t>
              </a:r>
            </a:p>
            <a:p>
              <a:r>
                <a:rPr lang="en-GB" sz="1200" b="1" dirty="0" smtClean="0">
                  <a:solidFill>
                    <a:srgbClr val="008000"/>
                  </a:solidFill>
                </a:rPr>
                <a:t>Core</a:t>
              </a:r>
              <a:endParaRPr lang="en-GB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52" name="Right Arrow 51"/>
            <p:cNvSpPr/>
            <p:nvPr/>
          </p:nvSpPr>
          <p:spPr>
            <a:xfrm>
              <a:off x="601130" y="948267"/>
              <a:ext cx="211667" cy="186266"/>
            </a:xfrm>
            <a:prstGeom prst="rightArrow">
              <a:avLst/>
            </a:prstGeom>
            <a:solidFill>
              <a:srgbClr val="008542"/>
            </a:solidFill>
            <a:ln>
              <a:solidFill>
                <a:srgbClr val="00854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8000"/>
                </a:solidFill>
              </a:endParaRPr>
            </a:p>
          </p:txBody>
        </p:sp>
      </p:grpSp>
      <p:pic>
        <p:nvPicPr>
          <p:cNvPr id="53" name="Picture 14" descr="Copernicus_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83767"/>
            <a:ext cx="1511300" cy="52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18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5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833839" y="2287844"/>
            <a:ext cx="3174999" cy="2142239"/>
            <a:chOff x="203201" y="647699"/>
            <a:chExt cx="3174999" cy="2142239"/>
          </a:xfrm>
        </p:grpSpPr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xmlns="" id="{A8F1F623-E908-4909-8EE9-1034D6BBC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201" y="647699"/>
              <a:ext cx="3174999" cy="214223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899" y="660019"/>
              <a:ext cx="1041401" cy="19786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" y="41405"/>
            <a:ext cx="7634288" cy="523220"/>
          </a:xfrm>
        </p:spPr>
        <p:txBody>
          <a:bodyPr/>
          <a:lstStyle/>
          <a:p>
            <a:pPr algn="l"/>
            <a:r>
              <a:rPr lang="en-GB" alt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Sentinel-1: mission status</a:t>
            </a:r>
          </a:p>
        </p:txBody>
      </p:sp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177800" y="554499"/>
            <a:ext cx="5499100" cy="217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102870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600" b="1" dirty="0">
                <a:solidFill>
                  <a:srgbClr val="000000"/>
                </a:solidFill>
                <a:latin typeface="+mn-lt"/>
              </a:rPr>
              <a:t>Sentinel-1 nominal routine operations </a:t>
            </a:r>
            <a:r>
              <a:rPr lang="en-US" altLang="en-US" sz="1600" b="1" dirty="0" smtClean="0">
                <a:solidFill>
                  <a:srgbClr val="000000"/>
                </a:solidFill>
                <a:latin typeface="+mn-lt"/>
              </a:rPr>
              <a:t>on-going</a:t>
            </a:r>
            <a:endParaRPr lang="en-US" altLang="en-US" sz="1600" dirty="0">
              <a:solidFill>
                <a:srgbClr val="000000"/>
              </a:solidFill>
              <a:latin typeface="+mn-lt"/>
            </a:endParaRPr>
          </a:p>
          <a:p>
            <a:pPr marL="673100" lvl="1" indent="-317500" algn="just">
              <a:spcBef>
                <a:spcPts val="30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</a:rPr>
              <a:t>Sentinel-1A and -1B data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routinely provided to Copernicus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</a:rPr>
              <a:t>Services and users worldwide</a:t>
            </a:r>
            <a:endParaRPr lang="en-US" altLang="en-US" sz="1600" dirty="0">
              <a:solidFill>
                <a:srgbClr val="000000"/>
              </a:solidFill>
              <a:latin typeface="Verdana" pitchFamily="34" charset="0"/>
            </a:endParaRPr>
          </a:p>
          <a:p>
            <a:pPr marL="673100" lvl="1" indent="-317500" algn="just">
              <a:spcBef>
                <a:spcPts val="30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On-going support to various activations from the Copernicus Emergency Management Service and International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</a:rPr>
              <a:t>Charter Space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and Major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</a:rPr>
              <a:t>Disasters</a:t>
            </a:r>
            <a:endParaRPr lang="en-US" alt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177800" y="2758128"/>
            <a:ext cx="5499100" cy="230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285750" indent="-285750" algn="just" eaLnBrk="1" hangingPunct="1">
              <a:spcBef>
                <a:spcPct val="0"/>
              </a:spcBef>
              <a:buFont typeface="Wingdings" charset="2"/>
              <a:buChar char="Ø"/>
              <a:tabLst>
                <a:tab pos="266700" algn="l"/>
              </a:tabLst>
            </a:pPr>
            <a:r>
              <a:rPr lang="en-US" altLang="en-US" sz="1600" b="1" dirty="0">
                <a:solidFill>
                  <a:srgbClr val="000000"/>
                </a:solidFill>
                <a:latin typeface="+mn-lt"/>
              </a:rPr>
              <a:t>Sentinel-1 constellation generates now </a:t>
            </a:r>
            <a:r>
              <a:rPr lang="en-US" altLang="en-US" sz="1600" b="1" dirty="0" smtClean="0">
                <a:solidFill>
                  <a:srgbClr val="000000"/>
                </a:solidFill>
                <a:latin typeface="+mn-lt"/>
              </a:rPr>
              <a:t>nearly 12 </a:t>
            </a:r>
            <a:r>
              <a:rPr lang="en-US" altLang="en-US" sz="1600" b="1" dirty="0">
                <a:solidFill>
                  <a:srgbClr val="000000"/>
                </a:solidFill>
                <a:latin typeface="+mn-lt"/>
              </a:rPr>
              <a:t>TB of </a:t>
            </a:r>
            <a:r>
              <a:rPr lang="en-US" altLang="en-US" sz="1600" b="1" dirty="0" smtClean="0">
                <a:solidFill>
                  <a:srgbClr val="000000"/>
                </a:solidFill>
                <a:latin typeface="+mn-lt"/>
              </a:rPr>
              <a:t>products </a:t>
            </a:r>
            <a:r>
              <a:rPr lang="en-US" altLang="en-US" sz="1600" b="1" dirty="0">
                <a:solidFill>
                  <a:srgbClr val="000000"/>
                </a:solidFill>
                <a:latin typeface="+mn-lt"/>
              </a:rPr>
              <a:t>daily </a:t>
            </a:r>
            <a:r>
              <a:rPr lang="en-US" altLang="en-US" sz="1600" dirty="0">
                <a:solidFill>
                  <a:srgbClr val="000000"/>
                </a:solidFill>
                <a:latin typeface="+mn-lt"/>
              </a:rPr>
              <a:t>(against a formal specification of 3 TB</a:t>
            </a:r>
            <a:r>
              <a:rPr lang="en-US" altLang="en-US" sz="1600" dirty="0" smtClean="0">
                <a:solidFill>
                  <a:srgbClr val="000000"/>
                </a:solidFill>
                <a:latin typeface="+mn-lt"/>
              </a:rPr>
              <a:t>)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266700" algn="l"/>
              </a:tabLst>
            </a:pPr>
            <a:endParaRPr lang="en-US" altLang="en-US" sz="1000" dirty="0">
              <a:solidFill>
                <a:srgbClr val="000000"/>
              </a:solidFill>
            </a:endParaRPr>
          </a:p>
          <a:p>
            <a:pPr marL="266700" indent="-266700" algn="just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600" b="1" dirty="0" smtClean="0">
                <a:solidFill>
                  <a:srgbClr val="000000"/>
                </a:solidFill>
                <a:latin typeface="+mn-lt"/>
              </a:rPr>
              <a:t>Sentinel-1 is </a:t>
            </a:r>
            <a:r>
              <a:rPr lang="en-US" altLang="en-US" sz="1600" b="1" dirty="0">
                <a:solidFill>
                  <a:srgbClr val="000000"/>
                </a:solidFill>
                <a:latin typeface="+mn-lt"/>
              </a:rPr>
              <a:t>operated close to </a:t>
            </a:r>
            <a:r>
              <a:rPr lang="en-US" altLang="en-US" sz="1600" b="1" dirty="0" smtClean="0">
                <a:solidFill>
                  <a:srgbClr val="000000"/>
                </a:solidFill>
                <a:latin typeface="+mn-lt"/>
              </a:rPr>
              <a:t>its full </a:t>
            </a:r>
            <a:r>
              <a:rPr lang="en-US" altLang="en-US" sz="1600" b="1" dirty="0">
                <a:solidFill>
                  <a:srgbClr val="000000"/>
                </a:solidFill>
                <a:latin typeface="+mn-lt"/>
              </a:rPr>
              <a:t>mission </a:t>
            </a:r>
            <a:r>
              <a:rPr lang="en-US" altLang="en-US" sz="1600" b="1" dirty="0" smtClean="0">
                <a:solidFill>
                  <a:srgbClr val="000000"/>
                </a:solidFill>
                <a:latin typeface="+mn-lt"/>
              </a:rPr>
              <a:t>capacity </a:t>
            </a:r>
            <a:r>
              <a:rPr lang="en-US" altLang="en-US" sz="1600" dirty="0" smtClean="0">
                <a:solidFill>
                  <a:srgbClr val="000000"/>
                </a:solidFill>
                <a:latin typeface="+mn-lt"/>
              </a:rPr>
              <a:t>(i.e. difficulty to accommodate additional observations)</a:t>
            </a:r>
            <a:endParaRPr lang="en-US" altLang="en-US" sz="1600" dirty="0">
              <a:solidFill>
                <a:srgbClr val="000000"/>
              </a:solidFill>
              <a:latin typeface="+mn-lt"/>
            </a:endParaRPr>
          </a:p>
          <a:p>
            <a:pPr marL="355600" lvl="1" indent="0" algn="just">
              <a:spcBef>
                <a:spcPts val="300"/>
              </a:spcBef>
              <a:spcAft>
                <a:spcPts val="300"/>
              </a:spcAft>
              <a:buNone/>
            </a:pP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algn="just" eaLnBrk="1" fontAlgn="base" hangingPunct="1">
              <a:spcBef>
                <a:spcPts val="300"/>
              </a:spcBef>
              <a:spcAft>
                <a:spcPts val="300"/>
              </a:spcAft>
            </a:pP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651000" y="114300"/>
            <a:ext cx="5400232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dirty="0" smtClean="0"/>
              <a:t>Sentinel-1 Overall </a:t>
            </a:r>
            <a:r>
              <a:rPr lang="en-US" dirty="0"/>
              <a:t>M</a:t>
            </a:r>
            <a:r>
              <a:rPr lang="en-US" dirty="0" smtClean="0"/>
              <a:t>ission </a:t>
            </a:r>
            <a:r>
              <a:rPr lang="en-US" dirty="0"/>
              <a:t>S</a:t>
            </a:r>
            <a:r>
              <a:rPr lang="en-US" dirty="0" smtClean="0"/>
              <a:t>tatus</a:t>
            </a:r>
            <a:endParaRPr lang="en-US" dirty="0"/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6225455" y="4404683"/>
            <a:ext cx="30963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buNone/>
              <a:defRPr/>
            </a:pPr>
            <a:r>
              <a:rPr lang="en-US" sz="1000" smtClean="0">
                <a:latin typeface="Calibri"/>
                <a:cs typeface="Calibri"/>
              </a:rPr>
              <a:t>© </a:t>
            </a:r>
            <a:r>
              <a:rPr lang="en-US" sz="1000" dirty="0" smtClean="0">
                <a:latin typeface="Calibri"/>
                <a:cs typeface="Calibri"/>
              </a:rPr>
              <a:t>Contains Copernicus Sentinel Data (2017) / WUR</a:t>
            </a:r>
            <a:endParaRPr lang="en-GB" sz="1000" dirty="0">
              <a:latin typeface="Calibri"/>
              <a:cs typeface="Calibri"/>
            </a:endParaRPr>
          </a:p>
        </p:txBody>
      </p:sp>
      <p:pic>
        <p:nvPicPr>
          <p:cNvPr id="10" name="Picture 14" descr="Copernicus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83767"/>
            <a:ext cx="1511300" cy="52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"/>
          <p:cNvSpPr>
            <a:spLocks noGrp="1"/>
          </p:cNvSpPr>
          <p:nvPr>
            <p:ph idx="1"/>
          </p:nvPr>
        </p:nvSpPr>
        <p:spPr>
          <a:xfrm>
            <a:off x="5749481" y="554499"/>
            <a:ext cx="3318317" cy="1707945"/>
          </a:xfrm>
        </p:spPr>
        <p:txBody>
          <a:bodyPr/>
          <a:lstStyle/>
          <a:p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Weekly </a:t>
            </a:r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Sentinel-1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Radar alerts 2016-18</a:t>
            </a:r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in the Province of Riau, Indonesia: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Machine learning method based on </a:t>
            </a:r>
            <a:r>
              <a:rPr lang="en-GB" sz="1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Reiche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et al. (2015, 2018; RSE)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Gap-free 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consistent information </a:t>
            </a:r>
            <a:r>
              <a:rPr lang="en-GB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near 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real-time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83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44594" y="1713818"/>
            <a:ext cx="1299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Updated Map</a:t>
            </a:r>
          </a:p>
          <a:p>
            <a:endParaRPr lang="en-US" sz="1400" dirty="0"/>
          </a:p>
          <a:p>
            <a:r>
              <a:rPr lang="en-US" sz="1400" dirty="0" smtClean="0"/>
              <a:t>Baseline since </a:t>
            </a:r>
          </a:p>
          <a:p>
            <a:r>
              <a:rPr lang="en-US" sz="1400" dirty="0" smtClean="0"/>
              <a:t>Feb 2018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5" y="0"/>
            <a:ext cx="76670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8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" y="0"/>
            <a:ext cx="7588526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44594" y="1713818"/>
            <a:ext cx="1299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Updated Map</a:t>
            </a:r>
          </a:p>
          <a:p>
            <a:endParaRPr lang="en-US" sz="1400" dirty="0"/>
          </a:p>
          <a:p>
            <a:r>
              <a:rPr lang="en-US" sz="1400" dirty="0" smtClean="0"/>
              <a:t>Baseline since </a:t>
            </a:r>
          </a:p>
          <a:p>
            <a:r>
              <a:rPr lang="en-US" sz="1400" dirty="0" smtClean="0"/>
              <a:t>Feb 2018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929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78217" y="4168241"/>
            <a:ext cx="137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Band 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8217" y="4148802"/>
            <a:ext cx="277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91737" y="132216"/>
            <a:ext cx="5994400" cy="430887"/>
          </a:xfrm>
        </p:spPr>
        <p:txBody>
          <a:bodyPr/>
          <a:lstStyle/>
          <a:p>
            <a:r>
              <a:rPr lang="en-US" dirty="0" smtClean="0"/>
              <a:t>Sentinel-2 Mission Status Highlights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72800" y="643978"/>
            <a:ext cx="8666400" cy="3750222"/>
          </a:xfrm>
        </p:spPr>
        <p:txBody>
          <a:bodyPr/>
          <a:lstStyle/>
          <a:p>
            <a:pPr>
              <a:lnSpc>
                <a:spcPct val="140000"/>
              </a:lnSpc>
              <a:buFont typeface="Wingdings" charset="2"/>
              <a:buChar char="Ø"/>
              <a:tabLst>
                <a:tab pos="355600" algn="l"/>
              </a:tabLst>
            </a:pPr>
            <a:r>
              <a:rPr lang="en-GB" dirty="0"/>
              <a:t>Both Sentinel-2A and -2B </a:t>
            </a:r>
            <a:r>
              <a:rPr lang="en-GB" b="1" dirty="0"/>
              <a:t>operational</a:t>
            </a:r>
            <a:r>
              <a:rPr lang="en-GB" b="1" dirty="0" smtClean="0"/>
              <a:t>.</a:t>
            </a:r>
            <a:endParaRPr lang="en-IE" b="1" dirty="0"/>
          </a:p>
          <a:p>
            <a:pPr>
              <a:lnSpc>
                <a:spcPct val="140000"/>
              </a:lnSpc>
              <a:buFont typeface="Wingdings" charset="2"/>
              <a:buChar char="Ø"/>
              <a:tabLst>
                <a:tab pos="355600" algn="l"/>
              </a:tabLst>
            </a:pPr>
            <a:r>
              <a:rPr lang="en-GB" dirty="0"/>
              <a:t>Systematic global coverage </a:t>
            </a:r>
            <a:r>
              <a:rPr lang="en-GB" b="1" dirty="0"/>
              <a:t>every 5 </a:t>
            </a:r>
            <a:r>
              <a:rPr lang="en-GB" b="1" dirty="0" smtClean="0"/>
              <a:t>days</a:t>
            </a:r>
            <a:r>
              <a:rPr lang="en-GB" dirty="0"/>
              <a:t>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	since 17 Feb 2018 (</a:t>
            </a:r>
            <a:r>
              <a:rPr lang="en-GB" b="1" dirty="0" smtClean="0"/>
              <a:t>Antarctica 10 days</a:t>
            </a:r>
            <a:r>
              <a:rPr lang="en-GB" dirty="0" smtClean="0"/>
              <a:t>)</a:t>
            </a:r>
            <a:endParaRPr lang="en-IE" dirty="0"/>
          </a:p>
          <a:p>
            <a:pPr>
              <a:lnSpc>
                <a:spcPct val="140000"/>
              </a:lnSpc>
              <a:buFont typeface="Wingdings" charset="2"/>
              <a:buChar char="Ø"/>
              <a:tabLst>
                <a:tab pos="355600" algn="l"/>
              </a:tabLst>
            </a:pPr>
            <a:r>
              <a:rPr lang="en-GB" dirty="0"/>
              <a:t>Surface reflectance product </a:t>
            </a:r>
            <a:r>
              <a:rPr lang="en-GB" dirty="0" smtClean="0"/>
              <a:t>(</a:t>
            </a:r>
            <a:r>
              <a:rPr lang="en-GB" dirty="0"/>
              <a:t>Level-2A) </a:t>
            </a:r>
            <a:br>
              <a:rPr lang="en-GB" dirty="0"/>
            </a:br>
            <a:r>
              <a:rPr lang="en-GB" dirty="0" smtClean="0"/>
              <a:t>	</a:t>
            </a:r>
            <a:r>
              <a:rPr lang="en-GB" dirty="0" smtClean="0">
                <a:sym typeface="Wingdings"/>
              </a:rPr>
              <a:t> Q3 / 2018 start of</a:t>
            </a:r>
            <a:r>
              <a:rPr lang="en-GB" dirty="0">
                <a:sym typeface="Wingdings"/>
              </a:rPr>
              <a:t> </a:t>
            </a:r>
            <a:r>
              <a:rPr lang="en-GB" b="1" dirty="0" smtClean="0">
                <a:sym typeface="Wingdings"/>
              </a:rPr>
              <a:t>global </a:t>
            </a:r>
            <a:r>
              <a:rPr lang="en-GB" b="1" dirty="0">
                <a:sym typeface="Wingdings"/>
              </a:rPr>
              <a:t>Level-2A </a:t>
            </a:r>
            <a:r>
              <a:rPr lang="en-GB" dirty="0" smtClean="0">
                <a:sym typeface="Wingdings"/>
              </a:rPr>
              <a:t>production.</a:t>
            </a:r>
            <a:endParaRPr lang="en-IE" dirty="0"/>
          </a:p>
          <a:p>
            <a:pPr>
              <a:lnSpc>
                <a:spcPct val="140000"/>
              </a:lnSpc>
              <a:buFont typeface="Wingdings" charset="2"/>
              <a:buChar char="Ø"/>
              <a:tabLst>
                <a:tab pos="355600" algn="l"/>
              </a:tabLst>
            </a:pPr>
            <a:r>
              <a:rPr lang="en-IE" dirty="0"/>
              <a:t>Completion of the conversion of the archive 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	into </a:t>
            </a:r>
            <a:r>
              <a:rPr lang="en-IE" b="1" dirty="0"/>
              <a:t>single-tile format </a:t>
            </a:r>
            <a:r>
              <a:rPr lang="en-IE" dirty="0"/>
              <a:t>by Q4 2018</a:t>
            </a:r>
            <a:r>
              <a:rPr lang="en-IE" sz="1800" dirty="0" smtClean="0"/>
              <a:t>.</a:t>
            </a:r>
          </a:p>
          <a:p>
            <a:pPr>
              <a:lnSpc>
                <a:spcPct val="140000"/>
              </a:lnSpc>
              <a:buFont typeface="Wingdings" charset="2"/>
              <a:buChar char="Ø"/>
              <a:tabLst>
                <a:tab pos="355600" algn="l"/>
              </a:tabLst>
            </a:pPr>
            <a:r>
              <a:rPr lang="en-IE" dirty="0" smtClean="0"/>
              <a:t>Special issue in the </a:t>
            </a:r>
            <a:r>
              <a:rPr lang="en-IE" b="1" dirty="0" smtClean="0"/>
              <a:t>Remote Sensing </a:t>
            </a:r>
            <a:r>
              <a:rPr lang="en-IE" b="1" dirty="0"/>
              <a:t>of  </a:t>
            </a:r>
            <a:br>
              <a:rPr lang="en-IE" b="1" dirty="0"/>
            </a:br>
            <a:r>
              <a:rPr lang="en-IE" b="1" dirty="0" smtClean="0"/>
              <a:t>	Environment</a:t>
            </a:r>
            <a:r>
              <a:rPr lang="en-IE" dirty="0" smtClean="0"/>
              <a:t> journal on </a:t>
            </a:r>
            <a:r>
              <a:rPr lang="en-IE" dirty="0"/>
              <a:t>"Science </a:t>
            </a:r>
            <a:r>
              <a:rPr lang="en-IE" dirty="0" smtClean="0"/>
              <a:t>and 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	Applications</a:t>
            </a:r>
            <a:r>
              <a:rPr lang="en-IE" dirty="0" smtClean="0"/>
              <a:t> </a:t>
            </a:r>
            <a:r>
              <a:rPr lang="en-IE" dirty="0" smtClean="0"/>
              <a:t>with </a:t>
            </a:r>
            <a:r>
              <a:rPr lang="en-IE" dirty="0" smtClean="0"/>
              <a:t>Sentinel-2” is available </a:t>
            </a:r>
            <a:r>
              <a:rPr lang="en-IE" dirty="0" smtClean="0"/>
              <a:t>online.</a:t>
            </a:r>
            <a:r>
              <a:rPr lang="en-IE" dirty="0"/>
              <a:t/>
            </a:r>
            <a:br>
              <a:rPr lang="en-IE" dirty="0"/>
            </a:br>
            <a:r>
              <a:rPr lang="en-IE" dirty="0"/>
              <a:t>	</a:t>
            </a:r>
            <a:endParaRPr lang="en-GB" dirty="0" smtClean="0"/>
          </a:p>
        </p:txBody>
      </p:sp>
      <p:pic>
        <p:nvPicPr>
          <p:cNvPr id="11" name="Picture 14" descr="Copernicus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83767"/>
            <a:ext cx="1511300" cy="52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sentinels.copernicus.eu/documents/247904/3394924/Figure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172" y="663586"/>
            <a:ext cx="3234244" cy="213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2A_Area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479" y="2641601"/>
            <a:ext cx="320569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1654603" y="139040"/>
            <a:ext cx="6100863" cy="50442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400"/>
            <a:r>
              <a:rPr lang="en-GB" kern="0" dirty="0" smtClean="0"/>
              <a:t>Sentinel-3 mission status</a:t>
            </a:r>
            <a:endParaRPr lang="en-GB" kern="0" dirty="0"/>
          </a:p>
        </p:txBody>
      </p:sp>
      <p:sp>
        <p:nvSpPr>
          <p:cNvPr id="3" name="Rectangle 2"/>
          <p:cNvSpPr/>
          <p:nvPr/>
        </p:nvSpPr>
        <p:spPr>
          <a:xfrm>
            <a:off x="88657" y="634335"/>
            <a:ext cx="6000271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Sentinel-3A</a:t>
            </a:r>
            <a:r>
              <a:rPr lang="en-GB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is now in </a:t>
            </a:r>
            <a:r>
              <a:rPr lang="en-GB" sz="1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routine operations phase </a:t>
            </a:r>
            <a:r>
              <a:rPr lang="en-GB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and has reached full operational capacity. All 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</a:rPr>
              <a:t>Level 1 and Level 2 Land and Marine core data product have been 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released</a:t>
            </a:r>
          </a:p>
          <a:p>
            <a:pPr marL="177800" indent="-1778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Sentinel-3B</a:t>
            </a:r>
            <a:r>
              <a:rPr lang="en-GB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has been successfully launched on 25 April 2018 and is now in the commissioning phase (sample products are available to expert groups) </a:t>
            </a:r>
            <a:br>
              <a:rPr lang="en-GB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n-GB" sz="1400" dirty="0" smtClean="0">
                <a:solidFill>
                  <a:prstClr val="black"/>
                </a:solidFill>
                <a:latin typeface="Calibri" panose="020F0502020204030204" pitchFamily="34" charset="0"/>
                <a:sym typeface="Wingdings"/>
              </a:rPr>
              <a:t> routine operations expected </a:t>
            </a:r>
            <a:r>
              <a:rPr lang="en-GB" sz="1400" b="1" dirty="0" smtClean="0">
                <a:solidFill>
                  <a:prstClr val="black"/>
                </a:solidFill>
                <a:latin typeface="Calibri" panose="020F0502020204030204" pitchFamily="34" charset="0"/>
                <a:sym typeface="Wingdings"/>
              </a:rPr>
              <a:t>beginning of 2019</a:t>
            </a:r>
            <a:endParaRPr lang="en-GB" sz="14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177800" indent="-1778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Status 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</a:rPr>
              <a:t>of </a:t>
            </a:r>
            <a:r>
              <a:rPr lang="en-GB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Sentinel-3A and -3B is 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nominal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en-GB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with space and ground subsystems and instruments (OLCI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en-GB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SLSTR, SRAL, MWR) performing nominally</a:t>
            </a:r>
          </a:p>
          <a:p>
            <a:pPr marL="177800" indent="-1778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</a:rPr>
              <a:t>Since June 2017 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Level 2 synergy product 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</a:rPr>
              <a:t>are available to expert users, with an official release being planned for Q3 </a:t>
            </a:r>
            <a:r>
              <a:rPr lang="en-GB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2018</a:t>
            </a:r>
          </a:p>
          <a:p>
            <a:pPr marL="177800" indent="-1778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Since 6 June Sentinel-3A and </a:t>
            </a:r>
            <a:r>
              <a:rPr lang="mr-IN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–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3</a:t>
            </a:r>
            <a:r>
              <a:rPr lang="en-GB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B </a:t>
            </a:r>
            <a:r>
              <a:rPr lang="en-GB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fly tandem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en-GB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placing Sentinel-3B 30 sec in front of Sentinel-3A</a:t>
            </a:r>
            <a:r>
              <a:rPr lang="en-GB" sz="1400" dirty="0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  <a:endParaRPr lang="en-GB" sz="14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177800" indent="-1778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4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177800" indent="-1778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 descr="Image result for eumetsat 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127" y="6308526"/>
            <a:ext cx="1049624" cy="2540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49016" y="3841443"/>
            <a:ext cx="4560295" cy="440044"/>
            <a:chOff x="523479" y="1636227"/>
            <a:chExt cx="7685660" cy="1365068"/>
          </a:xfrm>
        </p:grpSpPr>
        <p:sp>
          <p:nvSpPr>
            <p:cNvPr id="7" name="TextBox 6"/>
            <p:cNvSpPr txBox="1"/>
            <p:nvPr/>
          </p:nvSpPr>
          <p:spPr>
            <a:xfrm>
              <a:off x="3208336" y="1836593"/>
              <a:ext cx="2549484" cy="1164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Verdana" pitchFamily="34" charset="0"/>
                </a:rPr>
                <a:t>~30s in time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Verdana" pitchFamily="34" charset="0"/>
                </a:rPr>
                <a:t>~210 km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1947919" y="1636227"/>
              <a:ext cx="5261291" cy="540764"/>
            </a:xfrm>
            <a:custGeom>
              <a:avLst/>
              <a:gdLst>
                <a:gd name="connsiteX0" fmla="*/ 0 w 5261291"/>
                <a:gd name="connsiteY0" fmla="*/ 512120 h 540764"/>
                <a:gd name="connsiteX1" fmla="*/ 1585071 w 5261291"/>
                <a:gd name="connsiteY1" fmla="*/ 53806 h 540764"/>
                <a:gd name="connsiteX2" fmla="*/ 3513893 w 5261291"/>
                <a:gd name="connsiteY2" fmla="*/ 63354 h 540764"/>
                <a:gd name="connsiteX3" fmla="*/ 5261291 w 5261291"/>
                <a:gd name="connsiteY3" fmla="*/ 540764 h 540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1291" h="540764">
                  <a:moveTo>
                    <a:pt x="0" y="512120"/>
                  </a:moveTo>
                  <a:cubicBezTo>
                    <a:pt x="499711" y="320360"/>
                    <a:pt x="999422" y="128600"/>
                    <a:pt x="1585071" y="53806"/>
                  </a:cubicBezTo>
                  <a:cubicBezTo>
                    <a:pt x="2170720" y="-20988"/>
                    <a:pt x="2901190" y="-17806"/>
                    <a:pt x="3513893" y="63354"/>
                  </a:cubicBezTo>
                  <a:cubicBezTo>
                    <a:pt x="4126596" y="144514"/>
                    <a:pt x="5261291" y="540764"/>
                    <a:pt x="5261291" y="5407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Verdana"/>
              </a:endParaRPr>
            </a:p>
          </p:txBody>
        </p:sp>
        <p:pic>
          <p:nvPicPr>
            <p:cNvPr id="9" name="Picture 8" descr="S3-2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291320">
              <a:off x="523479" y="1886296"/>
              <a:ext cx="1807128" cy="501476"/>
            </a:xfrm>
            <a:prstGeom prst="rect">
              <a:avLst/>
            </a:prstGeom>
          </p:spPr>
        </p:pic>
        <p:pic>
          <p:nvPicPr>
            <p:cNvPr id="10" name="Picture 9" descr="S3-2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291320">
              <a:off x="5965816" y="1933666"/>
              <a:ext cx="1807128" cy="501476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flipV="1">
              <a:off x="5681431" y="2673499"/>
              <a:ext cx="1804689" cy="286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1766496" y="2692595"/>
              <a:ext cx="1470487" cy="1909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031252" y="2234280"/>
              <a:ext cx="6474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Verdana" pitchFamily="34" charset="0"/>
                </a:rPr>
                <a:t>S3B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562132" y="2291199"/>
              <a:ext cx="647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Verdana" pitchFamily="34" charset="0"/>
                </a:rPr>
                <a:t>S3A</a:t>
              </a:r>
            </a:p>
          </p:txBody>
        </p:sp>
      </p:grpSp>
      <p:pic>
        <p:nvPicPr>
          <p:cNvPr id="1026" name="Picture 2" descr="ttps://m.esa.int/var/esa/storage/images/esa_multimedia/images/2018/04/sentinel-3b_liftoff7/17480648-2-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267" y="669675"/>
            <a:ext cx="2614784" cy="392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Copernicus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83767"/>
            <a:ext cx="1511300" cy="52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13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"/>
            <a:ext cx="9144000" cy="54079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525" y="823459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98DB"/>
                </a:solidFill>
                <a:latin typeface="Calibri" charset="0"/>
                <a:ea typeface="MS PGothic" charset="0"/>
                <a:cs typeface="ＭＳ Ｐゴシック" charset="0"/>
              </a:rPr>
              <a:t> https</a:t>
            </a:r>
            <a:r>
              <a:rPr lang="en-US" sz="2200" b="1" dirty="0">
                <a:solidFill>
                  <a:srgbClr val="0098DB"/>
                </a:solidFill>
                <a:latin typeface="Calibri" charset="0"/>
                <a:ea typeface="MS PGothic" charset="0"/>
                <a:cs typeface="ＭＳ Ｐゴシック" charset="0"/>
              </a:rPr>
              <a:t>://</a:t>
            </a:r>
            <a:r>
              <a:rPr lang="en-US" sz="2200" b="1" dirty="0" err="1">
                <a:solidFill>
                  <a:srgbClr val="0098DB"/>
                </a:solidFill>
                <a:latin typeface="Calibri" charset="0"/>
                <a:ea typeface="MS PGothic" charset="0"/>
                <a:cs typeface="ＭＳ Ｐゴシック" charset="0"/>
              </a:rPr>
              <a:t>scihub.copernicus.eu</a:t>
            </a:r>
            <a:r>
              <a:rPr lang="en-US" sz="2200" b="1" dirty="0">
                <a:solidFill>
                  <a:srgbClr val="0098DB"/>
                </a:solidFill>
                <a:latin typeface="Calibri" charset="0"/>
                <a:ea typeface="MS PGothic" charset="0"/>
                <a:cs typeface="ＭＳ Ｐゴシック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0899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540" y="624694"/>
            <a:ext cx="7972363" cy="380226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47801" y="-8639"/>
            <a:ext cx="6299200" cy="75123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dirty="0" smtClean="0"/>
              <a:t>COPERNICUS Open Access Hub - 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Free and Open Access to Sentinel data </a:t>
            </a:r>
            <a:br>
              <a:rPr lang="en-US" sz="2000" dirty="0" smtClean="0"/>
            </a:br>
            <a:r>
              <a:rPr lang="en-US" sz="2000" dirty="0" smtClean="0"/>
              <a:t>(previously called “Scientific” Hub)</a:t>
            </a:r>
            <a:endParaRPr lang="en-US" sz="2000" dirty="0"/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1" y="2671077"/>
            <a:ext cx="264231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hangingPunct="1"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Access through 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self-registration</a:t>
            </a:r>
          </a:p>
          <a:p>
            <a:pPr defTabSz="457200" eaLnBrk="1" hangingPunct="1"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Automated </a:t>
            </a:r>
            <a:r>
              <a:rPr lang="en-US" sz="1600" dirty="0">
                <a:solidFill>
                  <a:srgbClr val="000000"/>
                </a:solidFill>
              </a:rPr>
              <a:t>download </a:t>
            </a:r>
            <a:r>
              <a:rPr lang="en-US" sz="1600" dirty="0" smtClean="0">
                <a:solidFill>
                  <a:srgbClr val="000000"/>
                </a:solidFill>
              </a:rPr>
              <a:t>scripting capability and dedicated API-Hub</a:t>
            </a:r>
            <a:endParaRPr lang="en-US" sz="1600" dirty="0">
              <a:solidFill>
                <a:srgbClr val="000000"/>
              </a:solidFill>
            </a:endParaRPr>
          </a:p>
          <a:p>
            <a:pPr defTabSz="457200" eaLnBrk="1" hangingPunct="1"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Restriction on concurrent </a:t>
            </a:r>
            <a:r>
              <a:rPr lang="en-US" sz="1600" dirty="0" smtClean="0">
                <a:solidFill>
                  <a:srgbClr val="000000"/>
                </a:solidFill>
              </a:rPr>
              <a:t>downloads</a:t>
            </a:r>
          </a:p>
          <a:p>
            <a:pPr marL="0" indent="0" defTabSz="457200" eaLnBrk="1" hangingPunct="1"/>
            <a:endParaRPr lang="en-US" sz="1400" dirty="0" smtClean="0">
              <a:solidFill>
                <a:srgbClr val="00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63" y="931763"/>
            <a:ext cx="1514747" cy="165701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099558" y="3754984"/>
            <a:ext cx="203156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1200" dirty="0" smtClean="0">
                <a:solidFill>
                  <a:schemeClr val="bg2"/>
                </a:solidFill>
              </a:rPr>
              <a:t>Overall Statistic of </a:t>
            </a:r>
            <a:r>
              <a:rPr lang="en-US" sz="1200" smtClean="0">
                <a:solidFill>
                  <a:schemeClr val="bg2"/>
                </a:solidFill>
              </a:rPr>
              <a:t>Open Access Hub</a:t>
            </a:r>
            <a:r>
              <a:rPr lang="en-US" sz="1200" dirty="0" smtClean="0">
                <a:solidFill>
                  <a:schemeClr val="bg2"/>
                </a:solidFill>
              </a:rPr>
              <a:t/>
            </a:r>
            <a:br>
              <a:rPr lang="en-US" sz="1200" dirty="0" smtClean="0">
                <a:solidFill>
                  <a:schemeClr val="bg2"/>
                </a:solidFill>
              </a:rPr>
            </a:br>
            <a:r>
              <a:rPr lang="en-US" sz="1200" dirty="0" smtClean="0">
                <a:solidFill>
                  <a:schemeClr val="bg2"/>
                </a:solidFill>
              </a:rPr>
              <a:t>(Status 03/09/2018)</a:t>
            </a:r>
          </a:p>
        </p:txBody>
      </p:sp>
      <p:sp>
        <p:nvSpPr>
          <p:cNvPr id="8" name="Rectangle 7"/>
          <p:cNvSpPr/>
          <p:nvPr/>
        </p:nvSpPr>
        <p:spPr>
          <a:xfrm>
            <a:off x="3086814" y="4426956"/>
            <a:ext cx="3275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https://</a:t>
            </a:r>
            <a:r>
              <a:rPr lang="en-US" sz="1400" b="1" dirty="0" err="1">
                <a:solidFill>
                  <a:schemeClr val="bg2"/>
                </a:solidFill>
              </a:rPr>
              <a:t>scihub.copernicus.eu</a:t>
            </a:r>
            <a:r>
              <a:rPr lang="en-US" sz="1400" b="1" dirty="0">
                <a:solidFill>
                  <a:schemeClr val="bg2"/>
                </a:solidFill>
              </a:rPr>
              <a:t>/</a:t>
            </a:r>
          </a:p>
        </p:txBody>
      </p:sp>
      <p:pic>
        <p:nvPicPr>
          <p:cNvPr id="11" name="Picture 14" descr="Copernicus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83767"/>
            <a:ext cx="1511300" cy="52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05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Sentinels-FMS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22279E-2C4C-4C93-8498-455A58D1433E}">
  <ds:schemaRefs>
    <ds:schemaRef ds:uri="http://schemas.microsoft.com/office/2006/metadata/properties"/>
    <ds:schemaRef ds:uri="http://schemas.microsoft.com/office/2006/documentManagement/types"/>
    <ds:schemaRef ds:uri="f2760952-b3bb-408f-ace6-eb1e07642b86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31570</TotalTime>
  <Words>988</Words>
  <Application>Microsoft Macintosh PowerPoint</Application>
  <PresentationFormat>On-screen Show (16:9)</PresentationFormat>
  <Paragraphs>174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Calibri</vt:lpstr>
      <vt:lpstr>Mangal</vt:lpstr>
      <vt:lpstr>MS PGothic</vt:lpstr>
      <vt:lpstr>ＭＳ Ｐゴシック</vt:lpstr>
      <vt:lpstr>Segoe UI</vt:lpstr>
      <vt:lpstr>Times New Roman</vt:lpstr>
      <vt:lpstr>Verdana</vt:lpstr>
      <vt:lpstr>Wingdings</vt:lpstr>
      <vt:lpstr>Arial</vt:lpstr>
      <vt:lpstr>Sentinels-FMS</vt:lpstr>
      <vt:lpstr>PowerPoint Presentation</vt:lpstr>
      <vt:lpstr>Sentinel Mission and Status</vt:lpstr>
      <vt:lpstr>Sentinel-1: mission status</vt:lpstr>
      <vt:lpstr>PowerPoint Presentation</vt:lpstr>
      <vt:lpstr>PowerPoint Presentation</vt:lpstr>
      <vt:lpstr>Sentinel-2 Mission Status Highlights</vt:lpstr>
      <vt:lpstr>PowerPoint Presentation</vt:lpstr>
      <vt:lpstr>PowerPoint Presentation</vt:lpstr>
      <vt:lpstr>PowerPoint Presentation</vt:lpstr>
      <vt:lpstr>Data and Information Access Services </vt:lpstr>
      <vt:lpstr>5 Data and Information Access Services </vt:lpstr>
      <vt:lpstr>PowerPoint Presentation</vt:lpstr>
      <vt:lpstr>PowerPoint Presentation</vt:lpstr>
      <vt:lpstr> Potential for CSC Evolution (i.a. L-Band SAR)</vt:lpstr>
      <vt:lpstr>Sentinel Expansion</vt:lpstr>
      <vt:lpstr>Summary</vt:lpstr>
    </vt:vector>
  </TitlesOfParts>
  <Manager/>
  <Company>ESA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/>
  <cp:keywords/>
  <dc:description/>
  <cp:lastModifiedBy>FM Seifert</cp:lastModifiedBy>
  <cp:revision>560</cp:revision>
  <cp:lastPrinted>2008-08-26T16:26:23Z</cp:lastPrinted>
  <dcterms:created xsi:type="dcterms:W3CDTF">2009-03-03T09:28:14Z</dcterms:created>
  <dcterms:modified xsi:type="dcterms:W3CDTF">2018-09-06T15:03:01Z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