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5" r:id="rId3"/>
  </p:sldMasterIdLst>
  <p:notesMasterIdLst>
    <p:notesMasterId r:id="rId26"/>
  </p:notesMasterIdLst>
  <p:handoutMasterIdLst>
    <p:handoutMasterId r:id="rId27"/>
  </p:handoutMasterIdLst>
  <p:sldIdLst>
    <p:sldId id="288" r:id="rId4"/>
    <p:sldId id="292" r:id="rId5"/>
    <p:sldId id="317" r:id="rId6"/>
    <p:sldId id="322" r:id="rId7"/>
    <p:sldId id="303" r:id="rId8"/>
    <p:sldId id="319" r:id="rId9"/>
    <p:sldId id="320" r:id="rId10"/>
    <p:sldId id="321" r:id="rId11"/>
    <p:sldId id="318" r:id="rId12"/>
    <p:sldId id="295" r:id="rId13"/>
    <p:sldId id="306" r:id="rId14"/>
    <p:sldId id="304" r:id="rId15"/>
    <p:sldId id="300" r:id="rId16"/>
    <p:sldId id="301" r:id="rId17"/>
    <p:sldId id="302" r:id="rId18"/>
    <p:sldId id="307" r:id="rId19"/>
    <p:sldId id="308" r:id="rId20"/>
    <p:sldId id="309" r:id="rId21"/>
    <p:sldId id="310" r:id="rId22"/>
    <p:sldId id="311" r:id="rId23"/>
    <p:sldId id="312" r:id="rId24"/>
    <p:sldId id="313"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F6"/>
    <a:srgbClr val="0000FF"/>
    <a:srgbClr val="FFCCFF"/>
    <a:srgbClr val="FF99FF"/>
    <a:srgbClr val="FF00FF"/>
    <a:srgbClr val="FF0080"/>
    <a:srgbClr val="800000"/>
    <a:srgbClr val="804000"/>
    <a:srgbClr val="BF5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autoAdjust="0"/>
    <p:restoredTop sz="99648" autoAdjust="0"/>
  </p:normalViewPr>
  <p:slideViewPr>
    <p:cSldViewPr>
      <p:cViewPr>
        <p:scale>
          <a:sx n="94" d="100"/>
          <a:sy n="94" d="100"/>
        </p:scale>
        <p:origin x="-96" y="-184"/>
      </p:cViewPr>
      <p:guideLst>
        <p:guide orient="horz" pos="2160"/>
        <p:guide pos="2880"/>
      </p:guideLst>
    </p:cSldViewPr>
  </p:slideViewPr>
  <p:outlineViewPr>
    <p:cViewPr>
      <p:scale>
        <a:sx n="33" d="100"/>
        <a:sy n="33" d="100"/>
      </p:scale>
      <p:origin x="0" y="24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2CB47-437F-5E41-9496-23F5DC1BBDB2}" type="datetimeFigureOut">
              <a:rPr kumimoji="1" lang="ja-JP" altLang="en-US" smtClean="0"/>
              <a:pPr/>
              <a:t>04/09/18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CD3A84-815C-9C43-BD2A-A853D0AD5C33}" type="slidenum">
              <a:rPr kumimoji="1" lang="ja-JP" altLang="en-US" smtClean="0"/>
              <a:pPr/>
              <a:t>‹#›</a:t>
            </a:fld>
            <a:endParaRPr kumimoji="1" lang="ja-JP" altLang="en-US"/>
          </a:p>
        </p:txBody>
      </p:sp>
    </p:spTree>
    <p:extLst>
      <p:ext uri="{BB962C8B-B14F-4D97-AF65-F5344CB8AC3E}">
        <p14:creationId xmlns:p14="http://schemas.microsoft.com/office/powerpoint/2010/main" val="631257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69EE2-BA1D-4E04-B68B-3219633DD6F1}" type="datetimeFigureOut">
              <a:rPr kumimoji="1" lang="ja-JP" altLang="en-US" smtClean="0"/>
              <a:pPr/>
              <a:t>04/09/18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BC408-61DB-4500-A2FC-85B6B4772E9E}" type="slidenum">
              <a:rPr kumimoji="1" lang="ja-JP" altLang="en-US" smtClean="0"/>
              <a:pPr/>
              <a:t>‹#›</a:t>
            </a:fld>
            <a:endParaRPr kumimoji="1" lang="ja-JP" altLang="en-US"/>
          </a:p>
        </p:txBody>
      </p:sp>
    </p:spTree>
    <p:extLst>
      <p:ext uri="{BB962C8B-B14F-4D97-AF65-F5344CB8AC3E}">
        <p14:creationId xmlns:p14="http://schemas.microsoft.com/office/powerpoint/2010/main" val="36198467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MOLI has LIDAR to measure canopy height and optical imager to understand canopy location and vegetational parameters.</a:t>
            </a:r>
          </a:p>
          <a:p>
            <a:r>
              <a:rPr kumimoji="1" lang="en-US" altLang="ja-JP" smtClean="0"/>
              <a:t>Explaining LIDAR,</a:t>
            </a:r>
            <a:r>
              <a:rPr kumimoji="1" lang="en-US" altLang="ja-JP" baseline="0" smtClean="0"/>
              <a:t> laser is transmitted to the ground, and reflected signal is received by telescope. Detector Unit detects the signal.</a:t>
            </a:r>
          </a:p>
          <a:p>
            <a:r>
              <a:rPr kumimoji="1" lang="en-US" altLang="ja-JP" baseline="0" smtClean="0"/>
              <a:t>MOLI  also has support sensors, STT and GPS to determine footprint positions.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E7C030-7D94-4CC1-BB3E-C0308955ADEE}" type="slidenum">
              <a:rPr lang="ja-JP" altLang="en-US" smtClean="0"/>
              <a:pPr>
                <a:defRPr/>
              </a:pPr>
              <a:t>13</a:t>
            </a:fld>
            <a:endParaRPr lang="ja-JP" altLang="en-US" dirty="0"/>
          </a:p>
        </p:txBody>
      </p:sp>
    </p:spTree>
    <p:extLst>
      <p:ext uri="{BB962C8B-B14F-4D97-AF65-F5344CB8AC3E}">
        <p14:creationId xmlns:p14="http://schemas.microsoft.com/office/powerpoint/2010/main" val="60354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Next is sampling design.</a:t>
            </a:r>
          </a:p>
          <a:p>
            <a:r>
              <a:rPr kumimoji="1" lang="en-US" altLang="ja-JP" smtClean="0"/>
              <a:t>A lot of sample is needed for measuring</a:t>
            </a:r>
            <a:r>
              <a:rPr kumimoji="1" lang="en-US" altLang="ja-JP" baseline="0" smtClean="0"/>
              <a:t> accurate biomass,</a:t>
            </a:r>
          </a:p>
          <a:p>
            <a:r>
              <a:rPr kumimoji="1" lang="en-US" altLang="ja-JP" baseline="0" smtClean="0"/>
              <a:t>so MOLI samples 2 lines along track.</a:t>
            </a:r>
          </a:p>
          <a:p>
            <a:r>
              <a:rPr kumimoji="1" lang="en-US" altLang="ja-JP" baseline="0" smtClean="0"/>
              <a:t>It means MOLI must create 2 footprints per 1 laser pulse. by transmitting 2 laser beams.</a:t>
            </a:r>
          </a:p>
          <a:p>
            <a:r>
              <a:rPr kumimoji="1" lang="en-US" altLang="ja-JP" baseline="0" smtClean="0"/>
              <a:t>MOLI can also estimate a slope angle of the ground surface using 3 footprints.</a:t>
            </a:r>
          </a:p>
          <a:p>
            <a:r>
              <a:rPr kumimoji="1" lang="en-US" altLang="ja-JP" baseline="0" smtClean="0"/>
              <a:t>These distance is determined by pixel pitch of array detector.</a:t>
            </a:r>
          </a:p>
        </p:txBody>
      </p:sp>
      <p:sp>
        <p:nvSpPr>
          <p:cNvPr id="4" name="スライド番号プレースホルダー 3"/>
          <p:cNvSpPr>
            <a:spLocks noGrp="1"/>
          </p:cNvSpPr>
          <p:nvPr>
            <p:ph type="sldNum" sz="quarter" idx="10"/>
          </p:nvPr>
        </p:nvSpPr>
        <p:spPr/>
        <p:txBody>
          <a:bodyPr/>
          <a:lstStyle/>
          <a:p>
            <a:pPr>
              <a:defRPr/>
            </a:pPr>
            <a:fld id="{8AE7C030-7D94-4CC1-BB3E-C0308955ADEE}" type="slidenum">
              <a:rPr lang="ja-JP" altLang="en-US" smtClean="0"/>
              <a:pPr>
                <a:defRPr/>
              </a:pPr>
              <a:t>14</a:t>
            </a:fld>
            <a:endParaRPr lang="ja-JP" altLang="en-US" dirty="0"/>
          </a:p>
        </p:txBody>
      </p:sp>
    </p:spTree>
    <p:extLst>
      <p:ext uri="{BB962C8B-B14F-4D97-AF65-F5344CB8AC3E}">
        <p14:creationId xmlns:p14="http://schemas.microsoft.com/office/powerpoint/2010/main" val="193761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shows the tentative list of data products.</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In level 1 there are</a:t>
            </a:r>
            <a:r>
              <a:rPr kumimoji="1" lang="en-US" altLang="ja-JP" baseline="0" dirty="0"/>
              <a:t> waveforms data and </a:t>
            </a:r>
            <a:r>
              <a:rPr lang="en-US" altLang="ja-JP" sz="1200" b="0" i="0" u="none" strike="noStrike" dirty="0">
                <a:solidFill>
                  <a:srgbClr val="000000"/>
                </a:solidFill>
                <a:effectLst/>
                <a:latin typeface="ＭＳ Ｐゴシック"/>
              </a:rPr>
              <a:t>geometrically corrected </a:t>
            </a:r>
            <a:r>
              <a:rPr kumimoji="1" lang="en-US" altLang="ja-JP" baseline="0" dirty="0"/>
              <a:t>image data.</a:t>
            </a:r>
          </a:p>
          <a:p>
            <a:pPr algn="l" fontAlgn="ctr">
              <a:lnSpc>
                <a:spcPts val="1800"/>
              </a:lnSpc>
            </a:pPr>
            <a:r>
              <a:rPr kumimoji="1" lang="en-US" altLang="ja-JP" baseline="0" dirty="0"/>
              <a:t>In level 2 there are footprint level canopy height, biomass.</a:t>
            </a:r>
            <a:endParaRPr lang="en-US" altLang="ja-JP" sz="1200" b="0" i="0" u="none" strike="noStrike" baseline="0" dirty="0">
              <a:solidFill>
                <a:srgbClr val="000000"/>
              </a:solidFill>
              <a:effectLst/>
              <a:latin typeface="ＭＳ Ｐゴシック"/>
            </a:endParaRPr>
          </a:p>
        </p:txBody>
      </p:sp>
      <p:sp>
        <p:nvSpPr>
          <p:cNvPr id="4" name="スライド番号プレースホルダー 3"/>
          <p:cNvSpPr>
            <a:spLocks noGrp="1"/>
          </p:cNvSpPr>
          <p:nvPr>
            <p:ph type="sldNum" sz="quarter" idx="10"/>
          </p:nvPr>
        </p:nvSpPr>
        <p:spPr/>
        <p:txBody>
          <a:bodyPr/>
          <a:lstStyle/>
          <a:p>
            <a:pPr>
              <a:defRPr/>
            </a:pPr>
            <a:fld id="{8AE7C030-7D94-4CC1-BB3E-C0308955ADEE}" type="slidenum">
              <a:rPr lang="ja-JP" altLang="en-US" smtClean="0"/>
              <a:pPr>
                <a:defRPr/>
              </a:pPr>
              <a:t>15</a:t>
            </a:fld>
            <a:endParaRPr lang="ja-JP" altLang="en-US" dirty="0"/>
          </a:p>
        </p:txBody>
      </p:sp>
    </p:spTree>
    <p:extLst>
      <p:ext uri="{BB962C8B-B14F-4D97-AF65-F5344CB8AC3E}">
        <p14:creationId xmlns:p14="http://schemas.microsoft.com/office/powerpoint/2010/main" val="48770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Times" charset="0"/>
                <a:ea typeface="Osaka" charset="0"/>
                <a:cs typeface="Osaka" charset="0"/>
              </a:defRPr>
            </a:lvl1pPr>
            <a:lvl2pPr marL="37931725" indent="-37474525">
              <a:defRPr sz="600">
                <a:solidFill>
                  <a:schemeClr val="tx1"/>
                </a:solidFill>
                <a:latin typeface="Times" charset="0"/>
                <a:ea typeface="Osaka" charset="0"/>
                <a:cs typeface="Osaka" charset="0"/>
              </a:defRPr>
            </a:lvl2pPr>
            <a:lvl3pPr>
              <a:defRPr sz="600">
                <a:solidFill>
                  <a:schemeClr val="tx1"/>
                </a:solidFill>
                <a:latin typeface="Times" charset="0"/>
                <a:ea typeface="Osaka" charset="0"/>
                <a:cs typeface="Osaka" charset="0"/>
              </a:defRPr>
            </a:lvl3pPr>
            <a:lvl4pPr>
              <a:defRPr sz="600">
                <a:solidFill>
                  <a:schemeClr val="tx1"/>
                </a:solidFill>
                <a:latin typeface="Times" charset="0"/>
                <a:ea typeface="Osaka" charset="0"/>
                <a:cs typeface="Osaka" charset="0"/>
              </a:defRPr>
            </a:lvl4pPr>
            <a:lvl5pPr>
              <a:defRPr sz="600">
                <a:solidFill>
                  <a:schemeClr val="tx1"/>
                </a:solidFill>
                <a:latin typeface="Times" charset="0"/>
                <a:ea typeface="Osaka" charset="0"/>
                <a:cs typeface="Osaka" charset="0"/>
              </a:defRPr>
            </a:lvl5pPr>
            <a:lvl6pPr marL="457200" eaLnBrk="0" fontAlgn="base" hangingPunct="0">
              <a:spcBef>
                <a:spcPct val="0"/>
              </a:spcBef>
              <a:spcAft>
                <a:spcPct val="0"/>
              </a:spcAft>
              <a:defRPr sz="600">
                <a:solidFill>
                  <a:schemeClr val="tx1"/>
                </a:solidFill>
                <a:latin typeface="Times" charset="0"/>
                <a:ea typeface="Osaka" charset="0"/>
                <a:cs typeface="Osaka" charset="0"/>
              </a:defRPr>
            </a:lvl6pPr>
            <a:lvl7pPr marL="914400" eaLnBrk="0" fontAlgn="base" hangingPunct="0">
              <a:spcBef>
                <a:spcPct val="0"/>
              </a:spcBef>
              <a:spcAft>
                <a:spcPct val="0"/>
              </a:spcAft>
              <a:defRPr sz="600">
                <a:solidFill>
                  <a:schemeClr val="tx1"/>
                </a:solidFill>
                <a:latin typeface="Times" charset="0"/>
                <a:ea typeface="Osaka" charset="0"/>
                <a:cs typeface="Osaka" charset="0"/>
              </a:defRPr>
            </a:lvl7pPr>
            <a:lvl8pPr marL="1371600" eaLnBrk="0" fontAlgn="base" hangingPunct="0">
              <a:spcBef>
                <a:spcPct val="0"/>
              </a:spcBef>
              <a:spcAft>
                <a:spcPct val="0"/>
              </a:spcAft>
              <a:defRPr sz="600">
                <a:solidFill>
                  <a:schemeClr val="tx1"/>
                </a:solidFill>
                <a:latin typeface="Times" charset="0"/>
                <a:ea typeface="Osaka" charset="0"/>
                <a:cs typeface="Osaka" charset="0"/>
              </a:defRPr>
            </a:lvl8pPr>
            <a:lvl9pPr marL="1828800" eaLnBrk="0" fontAlgn="base" hangingPunct="0">
              <a:spcBef>
                <a:spcPct val="0"/>
              </a:spcBef>
              <a:spcAft>
                <a:spcPct val="0"/>
              </a:spcAft>
              <a:defRPr sz="600">
                <a:solidFill>
                  <a:schemeClr val="tx1"/>
                </a:solidFill>
                <a:latin typeface="Times" charset="0"/>
                <a:ea typeface="Osaka" charset="0"/>
                <a:cs typeface="Osaka" charset="0"/>
              </a:defRPr>
            </a:lvl9pPr>
          </a:lstStyle>
          <a:p>
            <a:fld id="{CFADE677-DD08-2848-9CEF-6F63E1FD3EBC}" type="slidenum">
              <a:rPr lang="en-US" altLang="ja-JP" sz="1200">
                <a:solidFill>
                  <a:prstClr val="black"/>
                </a:solidFill>
              </a:rPr>
              <a:pPr/>
              <a:t>19</a:t>
            </a:fld>
            <a:endParaRPr lang="en-US" altLang="ja-JP" sz="1200">
              <a:solidFill>
                <a:prstClr val="black"/>
              </a:solidFill>
            </a:endParaRPr>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Times" charset="0"/>
                <a:ea typeface="Osaka" charset="0"/>
                <a:cs typeface="Osaka" charset="0"/>
              </a:defRPr>
            </a:lvl1pPr>
            <a:lvl2pPr marL="37931725" indent="-37474525">
              <a:defRPr sz="600">
                <a:solidFill>
                  <a:schemeClr val="tx1"/>
                </a:solidFill>
                <a:latin typeface="Times" charset="0"/>
                <a:ea typeface="Osaka" charset="0"/>
                <a:cs typeface="Osaka" charset="0"/>
              </a:defRPr>
            </a:lvl2pPr>
            <a:lvl3pPr>
              <a:defRPr sz="600">
                <a:solidFill>
                  <a:schemeClr val="tx1"/>
                </a:solidFill>
                <a:latin typeface="Times" charset="0"/>
                <a:ea typeface="Osaka" charset="0"/>
                <a:cs typeface="Osaka" charset="0"/>
              </a:defRPr>
            </a:lvl3pPr>
            <a:lvl4pPr>
              <a:defRPr sz="600">
                <a:solidFill>
                  <a:schemeClr val="tx1"/>
                </a:solidFill>
                <a:latin typeface="Times" charset="0"/>
                <a:ea typeface="Osaka" charset="0"/>
                <a:cs typeface="Osaka" charset="0"/>
              </a:defRPr>
            </a:lvl4pPr>
            <a:lvl5pPr>
              <a:defRPr sz="600">
                <a:solidFill>
                  <a:schemeClr val="tx1"/>
                </a:solidFill>
                <a:latin typeface="Times" charset="0"/>
                <a:ea typeface="Osaka" charset="0"/>
                <a:cs typeface="Osaka" charset="0"/>
              </a:defRPr>
            </a:lvl5pPr>
            <a:lvl6pPr marL="457200" eaLnBrk="0" fontAlgn="base" hangingPunct="0">
              <a:spcBef>
                <a:spcPct val="0"/>
              </a:spcBef>
              <a:spcAft>
                <a:spcPct val="0"/>
              </a:spcAft>
              <a:defRPr sz="600">
                <a:solidFill>
                  <a:schemeClr val="tx1"/>
                </a:solidFill>
                <a:latin typeface="Times" charset="0"/>
                <a:ea typeface="Osaka" charset="0"/>
                <a:cs typeface="Osaka" charset="0"/>
              </a:defRPr>
            </a:lvl6pPr>
            <a:lvl7pPr marL="914400" eaLnBrk="0" fontAlgn="base" hangingPunct="0">
              <a:spcBef>
                <a:spcPct val="0"/>
              </a:spcBef>
              <a:spcAft>
                <a:spcPct val="0"/>
              </a:spcAft>
              <a:defRPr sz="600">
                <a:solidFill>
                  <a:schemeClr val="tx1"/>
                </a:solidFill>
                <a:latin typeface="Times" charset="0"/>
                <a:ea typeface="Osaka" charset="0"/>
                <a:cs typeface="Osaka" charset="0"/>
              </a:defRPr>
            </a:lvl7pPr>
            <a:lvl8pPr marL="1371600" eaLnBrk="0" fontAlgn="base" hangingPunct="0">
              <a:spcBef>
                <a:spcPct val="0"/>
              </a:spcBef>
              <a:spcAft>
                <a:spcPct val="0"/>
              </a:spcAft>
              <a:defRPr sz="600">
                <a:solidFill>
                  <a:schemeClr val="tx1"/>
                </a:solidFill>
                <a:latin typeface="Times" charset="0"/>
                <a:ea typeface="Osaka" charset="0"/>
                <a:cs typeface="Osaka" charset="0"/>
              </a:defRPr>
            </a:lvl8pPr>
            <a:lvl9pPr marL="1828800" eaLnBrk="0" fontAlgn="base" hangingPunct="0">
              <a:spcBef>
                <a:spcPct val="0"/>
              </a:spcBef>
              <a:spcAft>
                <a:spcPct val="0"/>
              </a:spcAft>
              <a:defRPr sz="600">
                <a:solidFill>
                  <a:schemeClr val="tx1"/>
                </a:solidFill>
                <a:latin typeface="Times" charset="0"/>
                <a:ea typeface="Osaka" charset="0"/>
                <a:cs typeface="Osaka" charset="0"/>
              </a:defRPr>
            </a:lvl9pPr>
          </a:lstStyle>
          <a:p>
            <a:fld id="{CFADE677-DD08-2848-9CEF-6F63E1FD3EBC}" type="slidenum">
              <a:rPr lang="en-US" altLang="ja-JP" sz="1200">
                <a:solidFill>
                  <a:prstClr val="black"/>
                </a:solidFill>
              </a:rPr>
              <a:pPr/>
              <a:t>20</a:t>
            </a:fld>
            <a:endParaRPr lang="en-US" altLang="ja-JP" sz="1200">
              <a:solidFill>
                <a:prstClr val="black"/>
              </a:solidFill>
            </a:endParaRPr>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emf"/><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69966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46349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44581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0" name="正方形/長方形 9"/>
          <p:cNvSpPr/>
          <p:nvPr userDrawn="1"/>
        </p:nvSpPr>
        <p:spPr>
          <a:xfrm>
            <a:off x="1" y="764704"/>
            <a:ext cx="9180512" cy="60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4"/>
          <p:cNvSpPr>
            <a:spLocks noGrp="1"/>
          </p:cNvSpPr>
          <p:nvPr>
            <p:ph type="sldNum" sz="quarter" idx="12"/>
          </p:nvPr>
        </p:nvSpPr>
        <p:spPr>
          <a:xfrm>
            <a:off x="6971392" y="6396880"/>
            <a:ext cx="2057400" cy="365125"/>
          </a:xfrm>
        </p:spPr>
        <p:txBody>
          <a:bodyPr/>
          <a:lstStyle/>
          <a:p>
            <a:fld id="{FBD2191A-7BF8-46E4-9EFE-3418D43BC2B1}" type="slidenum">
              <a:rPr kumimoji="1" lang="ja-JP" altLang="en-US" smtClean="0"/>
              <a:pPr/>
              <a:t>‹#›</a:t>
            </a:fld>
            <a:endParaRPr kumimoji="1" lang="ja-JP" altLang="en-US"/>
          </a:p>
        </p:txBody>
      </p:sp>
      <p:sp>
        <p:nvSpPr>
          <p:cNvPr id="8" name="タイトル 15"/>
          <p:cNvSpPr>
            <a:spLocks noGrp="1"/>
          </p:cNvSpPr>
          <p:nvPr>
            <p:ph type="title"/>
          </p:nvPr>
        </p:nvSpPr>
        <p:spPr>
          <a:xfrm>
            <a:off x="179512" y="188640"/>
            <a:ext cx="7886700" cy="660281"/>
          </a:xfrm>
          <a:prstGeom prst="rect">
            <a:avLst/>
          </a:prstGeom>
        </p:spPr>
        <p:txBody>
          <a:bodyPr>
            <a:normAutofit/>
          </a:bodyPr>
          <a:lstStyle>
            <a:lvl1pPr algn="l">
              <a:defRPr sz="2800">
                <a:solidFill>
                  <a:schemeClr val="bg1"/>
                </a:solidFill>
              </a:defRPr>
            </a:lvl1pPr>
          </a:lstStyle>
          <a:p>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83866733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5"/>
            <a:ext cx="7772400" cy="1470025"/>
          </a:xfrm>
        </p:spPr>
        <p:txBody>
          <a:bodyPr/>
          <a:lstStyle>
            <a:lvl1pPr>
              <a:defRPr>
                <a:solidFill>
                  <a:schemeClr val="tx1"/>
                </a:solidFill>
              </a:defRPr>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04/09/18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pic>
        <p:nvPicPr>
          <p:cNvPr id="7" name="Picture 2" descr="PPT4"/>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6988"/>
            <a:ext cx="9144000" cy="57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2_1_blue_glay"/>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88" y="44450"/>
            <a:ext cx="1079501"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298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a:effectLst>
                  <a:outerShdw blurRad="38100" dist="38100" dir="2700000" algn="tl">
                    <a:srgbClr val="000000">
                      <a:alpha val="43137"/>
                    </a:srgbClr>
                  </a:outerShdw>
                </a:effectLst>
              </a:defRPr>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lvl1pPr marL="179388" indent="-179388">
              <a:spcBef>
                <a:spcPts val="800"/>
              </a:spcBef>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04/09/18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70826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04/09/18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35469478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smtClean="0"/>
              <a:t>マスター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04/09/18</a:t>
            </a:fld>
            <a:endParaRPr kumimoji="1" lang="ja-JP" altLang="en-US"/>
          </a:p>
        </p:txBody>
      </p:sp>
      <p:sp>
        <p:nvSpPr>
          <p:cNvPr id="4" name="フッター プレースホルダ 4"/>
          <p:cNvSpPr>
            <a:spLocks noGrp="1"/>
          </p:cNvSpPr>
          <p:nvPr>
            <p:ph type="ftr" sz="quarter" idx="11"/>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574064818"/>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04/09/18</a:t>
            </a:fld>
            <a:endParaRPr kumimoji="1" lang="ja-JP" altLang="en-US"/>
          </a:p>
        </p:txBody>
      </p:sp>
      <p:sp>
        <p:nvSpPr>
          <p:cNvPr id="3" name="フッター プレースホルダ 4"/>
          <p:cNvSpPr>
            <a:spLocks noGrp="1"/>
          </p:cNvSpPr>
          <p:nvPr>
            <p:ph type="ftr" sz="quarter" idx="11"/>
          </p:nvPr>
        </p:nvSpPr>
        <p:spPr/>
        <p:txBody>
          <a:bodyPr/>
          <a:lstStyle>
            <a:lvl1pPr>
              <a:defRPr/>
            </a:lvl1pPr>
          </a:lstStyle>
          <a:p>
            <a:endParaRPr kumimoji="1" lang="ja-JP" altLang="en-US"/>
          </a:p>
        </p:txBody>
      </p:sp>
      <p:sp>
        <p:nvSpPr>
          <p:cNvPr id="4"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74468466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5" y="609600"/>
            <a:ext cx="7847013" cy="658813"/>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85800" y="1341438"/>
            <a:ext cx="7772400" cy="4754562"/>
          </a:xfrm>
        </p:spPr>
        <p:txBody>
          <a:bodyPr/>
          <a:lstStyle/>
          <a:p>
            <a:r>
              <a:rPr lang="ja-JP" altLang="en-US" smtClean="0"/>
              <a:t>アイコンをクリックして表を追加</a:t>
            </a:r>
            <a:endParaRPr lang="ja-JP" altLang="en-US" dirty="0"/>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fld id="{879945F6-90D7-0249-B0F0-26BF9CD8A5E2}" type="datetimeFigureOut">
              <a:rPr kumimoji="1" lang="ja-JP" altLang="en-US" smtClean="0"/>
              <a:pPr/>
              <a:t>04/09/18</a:t>
            </a:fld>
            <a:endParaRPr kumimoji="1" lang="ja-JP" altLang="en-US"/>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a:xfrm>
            <a:off x="7239000" y="6597650"/>
            <a:ext cx="1905000" cy="260350"/>
          </a:xfrm>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136447818"/>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SPIE Remote Sensing, Edinburgh, UK, 26-29 Sep. 2016</a:t>
            </a:r>
            <a:endParaRPr kumimoji="1" lang="ja-JP" altLang="en-US" dirty="0"/>
          </a:p>
        </p:txBody>
      </p:sp>
      <p:sp>
        <p:nvSpPr>
          <p:cNvPr id="9" name="スライド番号プレースホルダー 8"/>
          <p:cNvSpPr>
            <a:spLocks noGrp="1"/>
          </p:cNvSpPr>
          <p:nvPr>
            <p:ph type="sldNum" sz="quarter" idx="12"/>
          </p:nvPr>
        </p:nvSpPr>
        <p:spPr/>
        <p:txBody>
          <a:bodyPr/>
          <a:lstStyle/>
          <a:p>
            <a:fld id="{AADCE4B4-B3C0-43F2-BBE4-CD01B9FFD552}" type="slidenum">
              <a:rPr kumimoji="1" lang="ja-JP" altLang="en-US" smtClean="0"/>
              <a:t>‹#›</a:t>
            </a:fld>
            <a:endParaRPr kumimoji="1" lang="ja-JP" altLang="en-US" dirty="0"/>
          </a:p>
        </p:txBody>
      </p:sp>
      <p:sp>
        <p:nvSpPr>
          <p:cNvPr id="10" name="タイトル 9"/>
          <p:cNvSpPr>
            <a:spLocks noGrp="1"/>
          </p:cNvSpPr>
          <p:nvPr>
            <p:ph type="title"/>
          </p:nvPr>
        </p:nvSpPr>
        <p:spPr>
          <a:xfrm>
            <a:off x="628651" y="131448"/>
            <a:ext cx="7886700" cy="620393"/>
          </a:xfrm>
          <a:prstGeom prst="rect">
            <a:avLst/>
          </a:prstGeo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86713932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661661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
        <p:nvSpPr>
          <p:cNvPr id="14" name="スライド番号プレースホルダ 5"/>
          <p:cNvSpPr txBox="1">
            <a:spLocks/>
          </p:cNvSpPr>
          <p:nvPr userDrawn="1"/>
        </p:nvSpPr>
        <p:spPr>
          <a:xfrm>
            <a:off x="7010400" y="649287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ED75559-32F5-4657-8849-F5E88CA749E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pic>
        <p:nvPicPr>
          <p:cNvPr id="15" name="Afbeelding 8" descr="P01477 Wetlands_Powerpoint_slide15_RGB_HR2_p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81937" y="6103199"/>
            <a:ext cx="2111419" cy="660856"/>
          </a:xfrm>
          <a:prstGeom prst="rect">
            <a:avLst/>
          </a:prstGeom>
        </p:spPr>
      </p:pic>
      <p:pic>
        <p:nvPicPr>
          <p:cNvPr id="16" name="Picture 15" descr="http://global.jaxa.jp/common/images/module_parts/area_header/logo.gif"/>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66522"/>
          <a:stretch/>
        </p:blipFill>
        <p:spPr bwMode="auto">
          <a:xfrm>
            <a:off x="170089" y="6165304"/>
            <a:ext cx="1149656" cy="6494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ome"/>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371321" y="6237312"/>
            <a:ext cx="1095483" cy="4013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globallandusechange.org/tl_files/glcfiles/wwf/Sarvision%20Logo.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542982" y="6117883"/>
            <a:ext cx="1189258" cy="4429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soloEO-compressed.pd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05415" y="6233345"/>
            <a:ext cx="774094" cy="290934"/>
          </a:xfrm>
          <a:prstGeom prst="rect">
            <a:avLst/>
          </a:prstGeom>
        </p:spPr>
      </p:pic>
      <p:pic>
        <p:nvPicPr>
          <p:cNvPr id="20" name="Picture 19" descr="aber-uni-logo.pd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0826" y="6189026"/>
            <a:ext cx="1648528" cy="379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 8"/>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 4"/>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 3"/>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22700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0" y="6492877"/>
            <a:ext cx="2133600" cy="365125"/>
          </a:xfrm>
          <a:prstGeom prst="rect">
            <a:avLst/>
          </a:prstGeom>
        </p:spPr>
        <p:txBody>
          <a:bodyPr/>
          <a:lstStyle/>
          <a:p>
            <a:endParaRPr lang="ja-JP" altLang="en-US">
              <a:solidFill>
                <a:prstClr val="black"/>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a:xfrm>
            <a:off x="7010400" y="6492877"/>
            <a:ext cx="2133600" cy="365125"/>
          </a:xfrm>
          <a:prstGeom prst="rect">
            <a:avLst/>
          </a:prstGeom>
        </p:spPr>
        <p:txBody>
          <a:bodyPr/>
          <a:lstStyle/>
          <a:p>
            <a:fld id="{BED75559-32F5-4657-8849-F5E88CA749E1}" type="slidenum">
              <a:rPr lang="ja-JP" altLang="en-US" smtClean="0">
                <a:solidFill>
                  <a:prstClr val="black"/>
                </a:solidFill>
                <a:latin typeface="Calibri"/>
                <a:ea typeface="ＭＳ Ｐゴシック"/>
              </a:rPr>
              <a:pPr/>
              <a:t>‹#›</a:t>
            </a:fld>
            <a:endParaRPr lang="ja-JP" altLang="en-US">
              <a:solidFill>
                <a:prstClr val="black"/>
              </a:solidFill>
              <a:latin typeface="Calibri"/>
              <a:ea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33146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46041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17899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44794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409320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04/09/18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0826026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 Id="rId9" Type="http://schemas.openxmlformats.org/officeDocument/2006/relationships/image" Target="../media/image1.jpeg"/><Relationship Id="rId10"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945F6-90D7-0249-B0F0-26BF9CD8A5E2}" type="datetimeFigureOut">
              <a:rPr kumimoji="1" lang="ja-JP" altLang="en-US" smtClean="0"/>
              <a:pPr/>
              <a:t>04/09/18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8706458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0" y="-26988"/>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583866" y="26988"/>
            <a:ext cx="837508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237392" y="857251"/>
            <a:ext cx="86868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49289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fld id="{879945F6-90D7-0249-B0F0-26BF9CD8A5E2}" type="datetimeFigureOut">
              <a:rPr kumimoji="1" lang="ja-JP" altLang="en-US" smtClean="0"/>
              <a:pPr/>
              <a:t>04/09/18</a:t>
            </a:fld>
            <a:endParaRPr kumimoji="1" lang="ja-JP" altLang="en-US"/>
          </a:p>
        </p:txBody>
      </p:sp>
      <p:sp>
        <p:nvSpPr>
          <p:cNvPr id="5" name="フッター プレースホルダ 4"/>
          <p:cNvSpPr>
            <a:spLocks noGrp="1"/>
          </p:cNvSpPr>
          <p:nvPr>
            <p:ph type="ftr" sz="quarter" idx="3"/>
          </p:nvPr>
        </p:nvSpPr>
        <p:spPr>
          <a:xfrm>
            <a:off x="3124200" y="64928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ＭＳ Ｐゴシック" pitchFamily="50" charset="-128"/>
                <a:ea typeface="ＭＳ Ｐゴシック" pitchFamily="50" charset="-128"/>
                <a:cs typeface="+mn-cs"/>
              </a:defRPr>
            </a:lvl1pPr>
          </a:lstStyle>
          <a:p>
            <a:endParaRPr kumimoji="1" lang="ja-JP" altLang="en-US"/>
          </a:p>
        </p:txBody>
      </p:sp>
      <p:sp>
        <p:nvSpPr>
          <p:cNvPr id="6" name="スライド番号プレースホルダ 5"/>
          <p:cNvSpPr>
            <a:spLocks noGrp="1"/>
          </p:cNvSpPr>
          <p:nvPr>
            <p:ph type="sldNum" sz="quarter" idx="4"/>
          </p:nvPr>
        </p:nvSpPr>
        <p:spPr>
          <a:xfrm>
            <a:off x="8626720"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400">
                <a:latin typeface="ＭＳ Ｐゴシック" pitchFamily="50" charset="-128"/>
              </a:defRPr>
            </a:lvl1pPr>
          </a:lstStyle>
          <a:p>
            <a:fld id="{96360907-3541-BA42-90C0-BA437DE48561}" type="slidenum">
              <a:rPr kumimoji="1" lang="ja-JP" altLang="en-US" smtClean="0"/>
              <a:pPr/>
              <a:t>‹#›</a:t>
            </a:fld>
            <a:endParaRPr kumimoji="1" lang="ja-JP" altLang="en-US"/>
          </a:p>
        </p:txBody>
      </p:sp>
      <p:pic>
        <p:nvPicPr>
          <p:cNvPr id="8" name="Picture 10" descr="A2_1_blue_glay"/>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588" y="44450"/>
            <a:ext cx="1079501"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991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kumimoji="1" sz="2800" b="1" kern="1200">
          <a:solidFill>
            <a:schemeClr val="bg1"/>
          </a:solidFill>
          <a:latin typeface="ＭＳ Ｐゴシック" pitchFamily="50" charset="-128"/>
          <a:ea typeface="ＭＳ Ｐゴシック" pitchFamily="50" charset="-128"/>
          <a:cs typeface="ＭＳ Ｐゴシック" charset="0"/>
        </a:defRPr>
      </a:lvl1pPr>
      <a:lvl2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ＭＳ Ｐゴシック" pitchFamily="50" charset="-128"/>
          <a:ea typeface="ＭＳ Ｐゴシック" pitchFamily="50" charset="-128"/>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10025\デスクトップ\Stationary\Logo_A_planet_blue.JPG"/>
          <p:cNvPicPr>
            <a:picLocks noChangeAspect="1" noChangeArrowheads="1"/>
          </p:cNvPicPr>
          <p:nvPr userDrawn="1"/>
        </p:nvPicPr>
        <p:blipFill>
          <a:blip r:embed="rId13" cstate="screen">
            <a:clrChange>
              <a:clrFrom>
                <a:srgbClr val="FDFBFC"/>
              </a:clrFrom>
              <a:clrTo>
                <a:srgbClr val="FDFBFC">
                  <a:alpha val="0"/>
                </a:srgbClr>
              </a:clrTo>
            </a:clrChange>
            <a:lum/>
            <a:extLst>
              <a:ext uri="{28A0092B-C50C-407E-A947-70E740481C1C}">
                <a14:useLocalDpi xmlns:a14="http://schemas.microsoft.com/office/drawing/2010/main"/>
              </a:ext>
            </a:extLst>
          </a:blip>
          <a:srcRect/>
          <a:stretch>
            <a:fillRect/>
          </a:stretch>
        </p:blipFill>
        <p:spPr bwMode="auto">
          <a:xfrm rot="180000">
            <a:off x="7973801" y="74954"/>
            <a:ext cx="1080545" cy="1294154"/>
          </a:xfrm>
          <a:prstGeom prst="rect">
            <a:avLst/>
          </a:prstGeom>
          <a:noFill/>
        </p:spPr>
      </p:pic>
      <p:sp>
        <p:nvSpPr>
          <p:cNvPr id="2" name="タイトル プレースホルダ 1"/>
          <p:cNvSpPr>
            <a:spLocks noGrp="1"/>
          </p:cNvSpPr>
          <p:nvPr>
            <p:ph type="title"/>
          </p:nvPr>
        </p:nvSpPr>
        <p:spPr>
          <a:xfrm>
            <a:off x="0" y="80688"/>
            <a:ext cx="9144000" cy="540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 4"/>
          <p:cNvSpPr>
            <a:spLocks noGrp="1"/>
          </p:cNvSpPr>
          <p:nvPr>
            <p:ph type="ftr" sz="quarter" idx="3"/>
          </p:nvPr>
        </p:nvSpPr>
        <p:spPr>
          <a:xfrm>
            <a:off x="3131840" y="649287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12" name="正方形/長方形 11"/>
          <p:cNvSpPr/>
          <p:nvPr userDrawn="1"/>
        </p:nvSpPr>
        <p:spPr>
          <a:xfrm rot="180000">
            <a:off x="7709507" y="369426"/>
            <a:ext cx="1440000" cy="1222531"/>
          </a:xfrm>
          <a:prstGeom prst="rect">
            <a:avLst/>
          </a:prstGeom>
          <a:gradFill>
            <a:gsLst>
              <a:gs pos="78000">
                <a:schemeClr val="bg1">
                  <a:alpha val="85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7" name="正方形/長方形 6"/>
          <p:cNvSpPr/>
          <p:nvPr userDrawn="1"/>
        </p:nvSpPr>
        <p:spPr>
          <a:xfrm>
            <a:off x="0" y="548680"/>
            <a:ext cx="9144000" cy="36000"/>
          </a:xfrm>
          <a:prstGeom prst="rect">
            <a:avLst/>
          </a:prstGeom>
          <a:gradFill flip="none" rotWithShape="1">
            <a:gsLst>
              <a:gs pos="50000">
                <a:srgbClr val="0051BA"/>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pic>
        <p:nvPicPr>
          <p:cNvPr id="10" name="Picture 9" descr="GMW-banner_small.jpg"/>
          <p:cNvPicPr>
            <a:picLocks/>
          </p:cNvPicPr>
          <p:nvPr userDrawn="1"/>
        </p:nvPicPr>
        <p:blipFill rotWithShape="1">
          <a:blip r:embed="rId14" cstate="screen">
            <a:extLst>
              <a:ext uri="{28A0092B-C50C-407E-A947-70E740481C1C}">
                <a14:useLocalDpi xmlns:a14="http://schemas.microsoft.com/office/drawing/2010/main"/>
              </a:ext>
            </a:extLst>
          </a:blip>
          <a:srcRect/>
          <a:stretch/>
        </p:blipFill>
        <p:spPr>
          <a:xfrm>
            <a:off x="0" y="-7891"/>
            <a:ext cx="9180000" cy="1285813"/>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advClick="0" advTm="5000">
        <p:fade/>
      </p:transition>
    </mc:Choice>
    <mc:Fallback xmlns="">
      <p:transition xmlns:p14="http://schemas.microsoft.com/office/powerpoint/2010/main" spd="slow" advClick="0" advTm="5000">
        <p:fade/>
      </p:transition>
    </mc:Fallback>
  </mc:AlternateContent>
  <p:hf hdr="0" ftr="0" dt="0"/>
  <p:txStyles>
    <p:titleStyle>
      <a:lvl1pPr algn="l"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7.png"/><Relationship Id="rId6" Type="http://schemas.openxmlformats.org/officeDocument/2006/relationships/image" Target="../media/image18.emf"/><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eg"/><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04248" y="6309320"/>
            <a:ext cx="2133600" cy="365125"/>
          </a:xfrm>
          <a:prstGeom prst="rect">
            <a:avLst/>
          </a:prstGeom>
        </p:spPr>
        <p:txBody>
          <a:bodyPr/>
          <a:lstStyle/>
          <a:p>
            <a:fld id="{FBD2191A-7BF8-46E4-9EFE-3418D43BC2B1}" type="slidenum">
              <a:rPr kumimoji="1" lang="ja-JP" altLang="en-US" smtClean="0"/>
              <a:pPr/>
              <a:t>1</a:t>
            </a:fld>
            <a:endParaRPr kumimoji="1" lang="ja-JP" altLang="en-US"/>
          </a:p>
        </p:txBody>
      </p:sp>
      <p:sp>
        <p:nvSpPr>
          <p:cNvPr id="8" name="タイトル 1"/>
          <p:cNvSpPr txBox="1">
            <a:spLocks/>
          </p:cNvSpPr>
          <p:nvPr/>
        </p:nvSpPr>
        <p:spPr bwMode="auto">
          <a:xfrm>
            <a:off x="683568" y="1052736"/>
            <a:ext cx="77768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9pPr>
          </a:lstStyle>
          <a:p>
            <a:r>
              <a:rPr lang="en-AU" altLang="ja-JP" sz="3200" dirty="0">
                <a:solidFill>
                  <a:schemeClr val="tx1"/>
                </a:solidFill>
                <a:effectLst/>
                <a:latin typeface="+mn-lt"/>
                <a:cs typeface="Arial"/>
              </a:rPr>
              <a:t>JAXA missions and datasets </a:t>
            </a:r>
          </a:p>
          <a:p>
            <a:r>
              <a:rPr lang="en-AU" altLang="ja-JP" sz="3200" dirty="0">
                <a:solidFill>
                  <a:schemeClr val="tx1"/>
                </a:solidFill>
                <a:effectLst/>
                <a:latin typeface="+mn-lt"/>
                <a:cs typeface="Arial"/>
              </a:rPr>
              <a:t>Status update</a:t>
            </a:r>
            <a:endParaRPr lang="ja-JP" altLang="en-US" sz="3600" dirty="0">
              <a:solidFill>
                <a:schemeClr val="tx1"/>
              </a:solidFill>
              <a:effectLst/>
              <a:latin typeface="+mn-lt"/>
              <a:cs typeface="Arial"/>
            </a:endParaRPr>
          </a:p>
        </p:txBody>
      </p:sp>
      <p:cxnSp>
        <p:nvCxnSpPr>
          <p:cNvPr id="13" name="直線コネクタ 12"/>
          <p:cNvCxnSpPr/>
          <p:nvPr/>
        </p:nvCxnSpPr>
        <p:spPr>
          <a:xfrm>
            <a:off x="971600" y="3068960"/>
            <a:ext cx="7200800" cy="0"/>
          </a:xfrm>
          <a:prstGeom prst="line">
            <a:avLst/>
          </a:prstGeom>
          <a:ln w="3810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6" name="Subtitle 1"/>
          <p:cNvSpPr txBox="1">
            <a:spLocks/>
          </p:cNvSpPr>
          <p:nvPr/>
        </p:nvSpPr>
        <p:spPr>
          <a:xfrm>
            <a:off x="1371600" y="3712323"/>
            <a:ext cx="6400800" cy="1588885"/>
          </a:xfrm>
          <a:prstGeom prst="rect">
            <a:avLst/>
          </a:prstGeom>
        </p:spPr>
        <p:txBody>
          <a:bodyPr>
            <a:noAutofit/>
          </a:bodyPr>
          <a:lstStyle>
            <a:lvl1pPr marL="342900" indent="-34290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ＭＳ Ｐゴシック" pitchFamily="50" charset="-128"/>
                <a:ea typeface="ＭＳ Ｐゴシック" pitchFamily="50" charset="-128"/>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400" i="1" dirty="0" smtClean="0">
                <a:latin typeface="Calibri"/>
                <a:cs typeface="Calibri"/>
              </a:rPr>
              <a:t>A. Rosenqvist, O. Ochiai, T. Tadono,                        T. Motohka, M. Hayashi (JAXA)</a:t>
            </a:r>
          </a:p>
          <a:p>
            <a:pPr marL="0" indent="0" algn="ctr">
              <a:buNone/>
            </a:pPr>
            <a:endParaRPr lang="en-US" sz="2400" i="1" dirty="0" smtClean="0">
              <a:latin typeface="Calibri"/>
              <a:cs typeface="Calibri"/>
            </a:endParaRPr>
          </a:p>
          <a:p>
            <a:pPr marL="0" indent="0" algn="ctr">
              <a:buNone/>
            </a:pPr>
            <a:r>
              <a:rPr lang="en-US" sz="2400" i="1" dirty="0" smtClean="0">
                <a:latin typeface="Calibri"/>
                <a:cs typeface="Calibri"/>
              </a:rPr>
              <a:t>SDCG-14 Session 2 Item#6</a:t>
            </a:r>
          </a:p>
          <a:p>
            <a:pPr marL="0" indent="0" algn="ctr">
              <a:buNone/>
            </a:pPr>
            <a:endParaRPr lang="en-US" sz="2400" i="1" dirty="0">
              <a:latin typeface="Calibri"/>
              <a:cs typeface="Calibri"/>
            </a:endParaRPr>
          </a:p>
          <a:p>
            <a:pPr marL="0" indent="0" algn="ctr">
              <a:buNone/>
            </a:pPr>
            <a:r>
              <a:rPr lang="en-US" sz="2400" i="1" dirty="0">
                <a:latin typeface="Calibri"/>
                <a:cs typeface="Calibri"/>
              </a:rPr>
              <a:t>JRC, Ispra/Italy, Sept 4-5 2018</a:t>
            </a:r>
          </a:p>
        </p:txBody>
      </p:sp>
    </p:spTree>
    <p:extLst>
      <p:ext uri="{BB962C8B-B14F-4D97-AF65-F5344CB8AC3E}">
        <p14:creationId xmlns:p14="http://schemas.microsoft.com/office/powerpoint/2010/main" val="84410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bwMode="auto">
          <a:xfrm>
            <a:off x="4860032" y="3573016"/>
            <a:ext cx="4032448" cy="3016210"/>
          </a:xfrm>
          <a:prstGeom prst="rect">
            <a:avLst/>
          </a:prstGeom>
          <a:noFill/>
          <a:ln w="9525">
            <a:noFill/>
            <a:miter lim="800000"/>
            <a:headEnd/>
            <a:tailEnd/>
          </a:ln>
        </p:spPr>
        <p:txBody>
          <a:bodyPr wrap="square" rtlCol="0">
            <a:spAutoFit/>
          </a:bodyPr>
          <a:lstStyle/>
          <a:p>
            <a:pPr marL="342900" indent="-342900">
              <a:spcAft>
                <a:spcPts val="1200"/>
              </a:spcAft>
              <a:buSzPct val="100000"/>
              <a:buFont typeface="Wingdings" panose="05000000000000000000" pitchFamily="2" charset="2"/>
              <a:buChar char="Ø"/>
            </a:pPr>
            <a:r>
              <a:rPr lang="en-US" altLang="ja-JP" sz="2000" b="1" dirty="0"/>
              <a:t>Expanded swath width </a:t>
            </a:r>
            <a:r>
              <a:rPr lang="en-US" altLang="ja-JP" sz="2000" dirty="0"/>
              <a:t>with maintained spatial resolution and image quality of PALSAR-2 by digital beam forming (DBF).</a:t>
            </a:r>
          </a:p>
          <a:p>
            <a:pPr marL="342900" indent="-342900">
              <a:spcAft>
                <a:spcPts val="1200"/>
              </a:spcAft>
              <a:buSzPct val="100000"/>
              <a:buFont typeface="Wingdings" panose="05000000000000000000" pitchFamily="2" charset="2"/>
              <a:buChar char="Ø"/>
            </a:pPr>
            <a:r>
              <a:rPr lang="en-US" altLang="ja-JP" sz="2000" dirty="0"/>
              <a:t>To guarantee the continuity of ALOS-2 applications, PALSAR-3 will </a:t>
            </a:r>
            <a:r>
              <a:rPr lang="en-US" altLang="ja-JP" sz="2000" b="1" dirty="0"/>
              <a:t>inherit the major function and performance (NESZ, S/A, etc.) of PALSAR-2</a:t>
            </a:r>
          </a:p>
        </p:txBody>
      </p:sp>
      <p:sp>
        <p:nvSpPr>
          <p:cNvPr id="32"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ALOS-4 (PALSAR-3) characteristics</a:t>
            </a:r>
            <a:endParaRPr kumimoji="1" lang="ja-JP" altLang="en-US" sz="2400" b="1" dirty="0">
              <a:solidFill>
                <a:srgbClr val="FFFFFF"/>
              </a:solidFill>
              <a:latin typeface="Arial" panose="020B0604020202020204" pitchFamily="34" charset="0"/>
              <a:cs typeface="Arial" panose="020B0604020202020204" pitchFamily="34" charset="0"/>
            </a:endParaRPr>
          </a:p>
        </p:txBody>
      </p:sp>
      <p:pic>
        <p:nvPicPr>
          <p:cNvPr id="34" name="図 19">
            <a:extLst>
              <a:ext uri="{FF2B5EF4-FFF2-40B4-BE49-F238E27FC236}">
                <a16:creationId xmlns:a16="http://schemas.microsoft.com/office/drawing/2014/main" xmlns="" id="{8A4224E4-F91F-4756-96DE-E251EF996B96}"/>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3608" y="803235"/>
            <a:ext cx="7380312" cy="3345845"/>
          </a:xfrm>
          <a:prstGeom prst="rect">
            <a:avLst/>
          </a:prstGeom>
          <a:noFill/>
          <a:ln>
            <a:noFill/>
          </a:ln>
        </p:spPr>
      </p:pic>
      <p:graphicFrame>
        <p:nvGraphicFramePr>
          <p:cNvPr id="36" name="表 30"/>
          <p:cNvGraphicFramePr>
            <a:graphicFrameLocks noGrp="1"/>
          </p:cNvGraphicFramePr>
          <p:nvPr>
            <p:extLst>
              <p:ext uri="{D42A27DB-BD31-4B8C-83A1-F6EECF244321}">
                <p14:modId xmlns:p14="http://schemas.microsoft.com/office/powerpoint/2010/main" val="4051589014"/>
              </p:ext>
            </p:extLst>
          </p:nvPr>
        </p:nvGraphicFramePr>
        <p:xfrm>
          <a:off x="323529" y="3913311"/>
          <a:ext cx="4290605" cy="2606660"/>
        </p:xfrm>
        <a:graphic>
          <a:graphicData uri="http://schemas.openxmlformats.org/drawingml/2006/table">
            <a:tbl>
              <a:tblPr firstRow="1" bandRow="1">
                <a:tableStyleId>{5C22544A-7EE6-4342-B048-85BDC9FD1C3A}</a:tableStyleId>
              </a:tblPr>
              <a:tblGrid>
                <a:gridCol w="1498851">
                  <a:extLst>
                    <a:ext uri="{9D8B030D-6E8A-4147-A177-3AD203B41FA5}">
                      <a16:colId xmlns:a16="http://schemas.microsoft.com/office/drawing/2014/main" xmlns="" val="20000"/>
                    </a:ext>
                  </a:extLst>
                </a:gridCol>
                <a:gridCol w="1395877">
                  <a:extLst>
                    <a:ext uri="{9D8B030D-6E8A-4147-A177-3AD203B41FA5}">
                      <a16:colId xmlns:a16="http://schemas.microsoft.com/office/drawing/2014/main" xmlns="" val="20001"/>
                    </a:ext>
                  </a:extLst>
                </a:gridCol>
                <a:gridCol w="1395877">
                  <a:extLst>
                    <a:ext uri="{9D8B030D-6E8A-4147-A177-3AD203B41FA5}">
                      <a16:colId xmlns:a16="http://schemas.microsoft.com/office/drawing/2014/main" xmlns="" val="108315260"/>
                    </a:ext>
                  </a:extLst>
                </a:gridCol>
              </a:tblGrid>
              <a:tr h="413018">
                <a:tc>
                  <a:txBody>
                    <a:bodyPr/>
                    <a:lstStyle/>
                    <a:p>
                      <a:endParaRPr kumimoji="1" lang="ja-JP" altLang="en-US" sz="1600" dirty="0">
                        <a:latin typeface="+mn-lt"/>
                      </a:endParaRPr>
                    </a:p>
                  </a:txBody>
                  <a:tcPr/>
                </a:tc>
                <a:tc>
                  <a:txBody>
                    <a:bodyPr/>
                    <a:lstStyle/>
                    <a:p>
                      <a:pPr algn="ctr"/>
                      <a:r>
                        <a:rPr kumimoji="1" lang="en-US" altLang="ja-JP" sz="1600" dirty="0"/>
                        <a:t>ALOS-4</a:t>
                      </a:r>
                    </a:p>
                  </a:txBody>
                  <a:tcPr anchor="ctr"/>
                </a:tc>
                <a:tc>
                  <a:txBody>
                    <a:bodyPr/>
                    <a:lstStyle/>
                    <a:p>
                      <a:pPr algn="ctr"/>
                      <a:r>
                        <a:rPr kumimoji="1" lang="en-US" altLang="ja-JP" sz="1600" baseline="0" dirty="0"/>
                        <a:t>ALOS-2</a:t>
                      </a:r>
                    </a:p>
                  </a:txBody>
                  <a:tcPr anchor="ctr"/>
                </a:tc>
                <a:extLst>
                  <a:ext uri="{0D108BD9-81ED-4DB2-BD59-A6C34878D82A}">
                    <a16:rowId xmlns:a16="http://schemas.microsoft.com/office/drawing/2014/main" xmlns="" val="10000"/>
                  </a:ext>
                </a:extLst>
              </a:tr>
              <a:tr h="740124">
                <a:tc>
                  <a:txBody>
                    <a:bodyPr/>
                    <a:lstStyle/>
                    <a:p>
                      <a:pPr algn="ctr"/>
                      <a:r>
                        <a:rPr kumimoji="1" lang="en-US" altLang="ja-JP" sz="1600" dirty="0" err="1">
                          <a:latin typeface="+mn-lt"/>
                        </a:rPr>
                        <a:t>Stripmap</a:t>
                      </a:r>
                      <a:endParaRPr kumimoji="1" lang="en-US" altLang="ja-JP" sz="1600" dirty="0">
                        <a:latin typeface="+mn-lt"/>
                      </a:endParaRPr>
                    </a:p>
                    <a:p>
                      <a:pPr algn="ctr"/>
                      <a:r>
                        <a:rPr kumimoji="1" lang="en-US" altLang="ja-JP" sz="1600" dirty="0">
                          <a:latin typeface="+mn-lt"/>
                        </a:rPr>
                        <a:t>(res. 3/6/10 m)</a:t>
                      </a:r>
                      <a:endParaRPr kumimoji="1" lang="ja-JP" altLang="en-US" sz="1600" dirty="0">
                        <a:latin typeface="+mn-lt"/>
                      </a:endParaRPr>
                    </a:p>
                  </a:txBody>
                  <a:tcPr anchor="ctr"/>
                </a:tc>
                <a:tc>
                  <a:txBody>
                    <a:bodyPr/>
                    <a:lstStyle/>
                    <a:p>
                      <a:pPr marL="0" lvl="0" indent="88900" algn="ctr">
                        <a:spcBef>
                          <a:spcPts val="0"/>
                        </a:spcBef>
                      </a:pPr>
                      <a:r>
                        <a:rPr kumimoji="1" lang="en-US" altLang="ja-JP" sz="1600" b="1" u="sng" baseline="0" dirty="0"/>
                        <a:t>100-</a:t>
                      </a:r>
                      <a:r>
                        <a:rPr kumimoji="1" lang="en-US" altLang="ja-JP" sz="1600" b="1" u="sng" dirty="0"/>
                        <a:t>200 km</a:t>
                      </a:r>
                    </a:p>
                  </a:txBody>
                  <a:tcPr anchor="ctr"/>
                </a:tc>
                <a:tc>
                  <a:txBody>
                    <a:bodyPr/>
                    <a:lstStyle/>
                    <a:p>
                      <a:pPr marL="0" lvl="0" indent="88900" algn="ctr">
                        <a:spcBef>
                          <a:spcPts val="0"/>
                        </a:spcBef>
                      </a:pPr>
                      <a:r>
                        <a:rPr kumimoji="1" lang="en-US" altLang="ja-JP" sz="1600" b="0" u="none" baseline="0" dirty="0"/>
                        <a:t>30-7</a:t>
                      </a:r>
                      <a:r>
                        <a:rPr kumimoji="1" lang="en-US" altLang="ja-JP" sz="1600" b="0" u="none" dirty="0"/>
                        <a:t>0 km</a:t>
                      </a:r>
                    </a:p>
                  </a:txBody>
                  <a:tcPr anchor="ctr"/>
                </a:tc>
                <a:extLst>
                  <a:ext uri="{0D108BD9-81ED-4DB2-BD59-A6C34878D82A}">
                    <a16:rowId xmlns:a16="http://schemas.microsoft.com/office/drawing/2014/main" xmlns="" val="10004"/>
                  </a:ext>
                </a:extLst>
              </a:tr>
              <a:tr h="713394">
                <a:tc>
                  <a:txBody>
                    <a:bodyPr/>
                    <a:lstStyle/>
                    <a:p>
                      <a:pPr algn="ctr"/>
                      <a:r>
                        <a:rPr kumimoji="1" lang="en-US" altLang="ja-JP" sz="1600" dirty="0" err="1">
                          <a:latin typeface="+mn-lt"/>
                        </a:rPr>
                        <a:t>ScanSAR</a:t>
                      </a:r>
                      <a:endParaRPr kumimoji="1" lang="en-US" altLang="ja-JP" sz="1600" dirty="0">
                        <a:latin typeface="+mn-lt"/>
                      </a:endParaRPr>
                    </a:p>
                    <a:p>
                      <a:pPr algn="ctr"/>
                      <a:r>
                        <a:rPr kumimoji="1" lang="en-US" altLang="ja-JP" sz="1600" dirty="0">
                          <a:latin typeface="+mn-lt"/>
                        </a:rPr>
                        <a:t>(res. 25m*)</a:t>
                      </a:r>
                      <a:endParaRPr kumimoji="1" lang="ja-JP" altLang="en-US" sz="1600" dirty="0">
                        <a:latin typeface="+mn-lt"/>
                      </a:endParaRPr>
                    </a:p>
                  </a:txBody>
                  <a:tcPr anchor="ctr"/>
                </a:tc>
                <a:tc>
                  <a:txBody>
                    <a:bodyPr/>
                    <a:lstStyle/>
                    <a:p>
                      <a:pPr marL="0" indent="88900" algn="ctr">
                        <a:spcBef>
                          <a:spcPts val="0"/>
                        </a:spcBef>
                      </a:pPr>
                      <a:r>
                        <a:rPr kumimoji="1" lang="en-US" altLang="ja-JP" sz="1600" b="1" u="sng" dirty="0"/>
                        <a:t>700 km</a:t>
                      </a:r>
                      <a:endParaRPr kumimoji="1" lang="en-US" altLang="ja-JP" sz="1000" b="1" u="sng" dirty="0"/>
                    </a:p>
                  </a:txBody>
                  <a:tcPr anchor="ctr"/>
                </a:tc>
                <a:tc>
                  <a:txBody>
                    <a:bodyPr/>
                    <a:lstStyle/>
                    <a:p>
                      <a:pPr marL="0" indent="88900" algn="ctr">
                        <a:spcBef>
                          <a:spcPts val="0"/>
                        </a:spcBef>
                      </a:pPr>
                      <a:r>
                        <a:rPr kumimoji="1" lang="en-US" altLang="ja-JP" sz="1600" b="0" u="none" baseline="0" dirty="0"/>
                        <a:t>350-490</a:t>
                      </a:r>
                      <a:r>
                        <a:rPr kumimoji="1" lang="en-US" altLang="ja-JP" sz="1600" b="0" u="none" dirty="0"/>
                        <a:t> km</a:t>
                      </a:r>
                    </a:p>
                  </a:txBody>
                  <a:tcPr anchor="ctr"/>
                </a:tc>
                <a:extLst>
                  <a:ext uri="{0D108BD9-81ED-4DB2-BD59-A6C34878D82A}">
                    <a16:rowId xmlns:a16="http://schemas.microsoft.com/office/drawing/2014/main" xmlns="" val="3222449872"/>
                  </a:ext>
                </a:extLst>
              </a:tr>
              <a:tr h="740124">
                <a:tc>
                  <a:txBody>
                    <a:bodyPr/>
                    <a:lstStyle/>
                    <a:p>
                      <a:pPr algn="ctr"/>
                      <a:r>
                        <a:rPr kumimoji="1" lang="en-US" altLang="ja-JP" sz="1600" dirty="0">
                          <a:latin typeface="+mn-lt"/>
                        </a:rPr>
                        <a:t>Spotlight</a:t>
                      </a:r>
                    </a:p>
                    <a:p>
                      <a:pPr algn="ctr"/>
                      <a:r>
                        <a:rPr kumimoji="1" lang="en-US" altLang="ja-JP" sz="1600" dirty="0">
                          <a:latin typeface="+mn-lt"/>
                        </a:rPr>
                        <a:t>(res. 1 x 3 m)</a:t>
                      </a:r>
                      <a:endParaRPr kumimoji="1" lang="ja-JP" altLang="en-US" sz="1600" dirty="0">
                        <a:latin typeface="+mn-lt"/>
                      </a:endParaRPr>
                    </a:p>
                  </a:txBody>
                  <a:tcPr anchor="ctr"/>
                </a:tc>
                <a:tc>
                  <a:txBody>
                    <a:bodyPr/>
                    <a:lstStyle/>
                    <a:p>
                      <a:pPr marL="0" marR="0" lvl="0" indent="8890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a:t>35km×35km</a:t>
                      </a:r>
                      <a:r>
                        <a:rPr kumimoji="1" lang="ja-JP" altLang="en-US" sz="1600" u="none" dirty="0"/>
                        <a:t>　</a:t>
                      </a:r>
                      <a:endParaRPr kumimoji="1" lang="ja-JP" altLang="en-US" sz="1600" b="0" u="none" dirty="0">
                        <a:latin typeface="+mn-lt"/>
                      </a:endParaRPr>
                    </a:p>
                  </a:txBody>
                  <a:tcPr anchor="ctr"/>
                </a:tc>
                <a:tc>
                  <a:txBody>
                    <a:bodyPr/>
                    <a:lstStyle/>
                    <a:p>
                      <a:pPr marL="0" marR="0" lvl="0" indent="88900" algn="ctr" defTabSz="914400" rtl="0" eaLnBrk="1" fontAlgn="auto" latinLnBrk="0" hangingPunct="1">
                        <a:lnSpc>
                          <a:spcPct val="100000"/>
                        </a:lnSpc>
                        <a:spcBef>
                          <a:spcPts val="0"/>
                        </a:spcBef>
                        <a:spcAft>
                          <a:spcPts val="0"/>
                        </a:spcAft>
                        <a:buClrTx/>
                        <a:buSzTx/>
                        <a:buFontTx/>
                        <a:buNone/>
                        <a:tabLst/>
                        <a:defRPr/>
                      </a:pPr>
                      <a:r>
                        <a:rPr kumimoji="1" lang="en-US" altLang="ja-JP" sz="1600" b="0" u="none" baseline="0" dirty="0"/>
                        <a:t>2</a:t>
                      </a:r>
                      <a:r>
                        <a:rPr kumimoji="1" lang="en-US" altLang="ja-JP" sz="1600" b="0" u="none" dirty="0"/>
                        <a:t>5km×25km</a:t>
                      </a:r>
                      <a:r>
                        <a:rPr kumimoji="1" lang="ja-JP" altLang="en-US" sz="1600" b="0" u="none" dirty="0"/>
                        <a:t>　</a:t>
                      </a:r>
                      <a:endParaRPr kumimoji="1" lang="ja-JP" altLang="en-US" sz="1600" b="0" u="none" dirty="0">
                        <a:latin typeface="+mn-lt"/>
                      </a:endParaRPr>
                    </a:p>
                  </a:txBody>
                  <a:tcPr anchor="ctr"/>
                </a:tc>
                <a:extLst>
                  <a:ext uri="{0D108BD9-81ED-4DB2-BD59-A6C34878D82A}">
                    <a16:rowId xmlns:a16="http://schemas.microsoft.com/office/drawing/2014/main" xmlns="" val="1434105527"/>
                  </a:ext>
                </a:extLst>
              </a:tr>
            </a:tbl>
          </a:graphicData>
        </a:graphic>
      </p:graphicFrame>
      <p:sp>
        <p:nvSpPr>
          <p:cNvPr id="37" name="テキスト ボックス 1"/>
          <p:cNvSpPr txBox="1"/>
          <p:nvPr/>
        </p:nvSpPr>
        <p:spPr>
          <a:xfrm>
            <a:off x="323528" y="6433591"/>
            <a:ext cx="1780473" cy="307777"/>
          </a:xfrm>
          <a:prstGeom prst="rect">
            <a:avLst/>
          </a:prstGeom>
          <a:noFill/>
        </p:spPr>
        <p:txBody>
          <a:bodyPr wrap="square" rtlCol="0">
            <a:spAutoFit/>
          </a:bodyPr>
          <a:lstStyle/>
          <a:p>
            <a:r>
              <a:rPr kumimoji="1" lang="en-US" altLang="ja-JP" sz="1400" dirty="0"/>
              <a:t>*single look</a:t>
            </a:r>
            <a:endParaRPr kumimoji="1" lang="ja-JP" altLang="en-US" sz="1400" dirty="0"/>
          </a:p>
        </p:txBody>
      </p:sp>
      <p:sp>
        <p:nvSpPr>
          <p:cNvPr id="40" name="矢印: 右 32"/>
          <p:cNvSpPr/>
          <p:nvPr/>
        </p:nvSpPr>
        <p:spPr>
          <a:xfrm flipH="1">
            <a:off x="3185874" y="5845963"/>
            <a:ext cx="233998" cy="659636"/>
          </a:xfrm>
          <a:prstGeom prst="rightArrow">
            <a:avLst>
              <a:gd name="adj1" fmla="val 50000"/>
              <a:gd name="adj2" fmla="val 6214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1" name="矢印: 右 37"/>
          <p:cNvSpPr/>
          <p:nvPr/>
        </p:nvSpPr>
        <p:spPr>
          <a:xfrm flipH="1">
            <a:off x="3185874" y="5125883"/>
            <a:ext cx="233998" cy="659636"/>
          </a:xfrm>
          <a:prstGeom prst="rightArrow">
            <a:avLst>
              <a:gd name="adj1" fmla="val 50000"/>
              <a:gd name="adj2" fmla="val 6214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2" name="矢印: 右 38"/>
          <p:cNvSpPr/>
          <p:nvPr/>
        </p:nvSpPr>
        <p:spPr>
          <a:xfrm flipH="1">
            <a:off x="3185874" y="4405803"/>
            <a:ext cx="233998" cy="659636"/>
          </a:xfrm>
          <a:prstGeom prst="rightArrow">
            <a:avLst>
              <a:gd name="adj1" fmla="val 50000"/>
              <a:gd name="adj2" fmla="val 6214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890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ALOS-4 (PALSAR-3) characteristics</a:t>
            </a:r>
            <a:endParaRPr kumimoji="1" lang="ja-JP" altLang="en-US" sz="2400" b="1" dirty="0">
              <a:solidFill>
                <a:srgbClr val="FFFFFF"/>
              </a:solidFill>
              <a:latin typeface="Arial" panose="020B0604020202020204" pitchFamily="34" charset="0"/>
              <a:cs typeface="Arial" panose="020B0604020202020204" pitchFamily="34" charset="0"/>
            </a:endParaRPr>
          </a:p>
        </p:txBody>
      </p:sp>
      <p:graphicFrame>
        <p:nvGraphicFramePr>
          <p:cNvPr id="10" name="表 7"/>
          <p:cNvGraphicFramePr>
            <a:graphicFrameLocks noGrp="1"/>
          </p:cNvGraphicFramePr>
          <p:nvPr>
            <p:extLst>
              <p:ext uri="{D42A27DB-BD31-4B8C-83A1-F6EECF244321}">
                <p14:modId xmlns:p14="http://schemas.microsoft.com/office/powerpoint/2010/main" val="3410898024"/>
              </p:ext>
            </p:extLst>
          </p:nvPr>
        </p:nvGraphicFramePr>
        <p:xfrm>
          <a:off x="309966" y="1974215"/>
          <a:ext cx="8307134" cy="2667952"/>
        </p:xfrm>
        <a:graphic>
          <a:graphicData uri="http://schemas.openxmlformats.org/drawingml/2006/table">
            <a:tbl>
              <a:tblPr firstRow="1" bandRow="1">
                <a:tableStyleId>{5940675A-B579-460E-94D1-54222C63F5DA}</a:tableStyleId>
              </a:tblPr>
              <a:tblGrid>
                <a:gridCol w="1247614">
                  <a:extLst>
                    <a:ext uri="{9D8B030D-6E8A-4147-A177-3AD203B41FA5}">
                      <a16:colId xmlns:a16="http://schemas.microsoft.com/office/drawing/2014/main" xmlns="" val="20000"/>
                    </a:ext>
                  </a:extLst>
                </a:gridCol>
                <a:gridCol w="1503335">
                  <a:extLst>
                    <a:ext uri="{9D8B030D-6E8A-4147-A177-3AD203B41FA5}">
                      <a16:colId xmlns:a16="http://schemas.microsoft.com/office/drawing/2014/main" xmlns="" val="20001"/>
                    </a:ext>
                  </a:extLst>
                </a:gridCol>
                <a:gridCol w="1280414">
                  <a:extLst>
                    <a:ext uri="{9D8B030D-6E8A-4147-A177-3AD203B41FA5}">
                      <a16:colId xmlns:a16="http://schemas.microsoft.com/office/drawing/2014/main" xmlns="" val="20002"/>
                    </a:ext>
                  </a:extLst>
                </a:gridCol>
                <a:gridCol w="1425257">
                  <a:extLst>
                    <a:ext uri="{9D8B030D-6E8A-4147-A177-3AD203B41FA5}">
                      <a16:colId xmlns:a16="http://schemas.microsoft.com/office/drawing/2014/main" xmlns="" val="20003"/>
                    </a:ext>
                  </a:extLst>
                </a:gridCol>
                <a:gridCol w="1425257">
                  <a:extLst>
                    <a:ext uri="{9D8B030D-6E8A-4147-A177-3AD203B41FA5}">
                      <a16:colId xmlns:a16="http://schemas.microsoft.com/office/drawing/2014/main" xmlns="" val="20004"/>
                    </a:ext>
                  </a:extLst>
                </a:gridCol>
                <a:gridCol w="1425257">
                  <a:extLst>
                    <a:ext uri="{9D8B030D-6E8A-4147-A177-3AD203B41FA5}">
                      <a16:colId xmlns:a16="http://schemas.microsoft.com/office/drawing/2014/main" xmlns="" val="20005"/>
                    </a:ext>
                  </a:extLst>
                </a:gridCol>
              </a:tblGrid>
              <a:tr h="485775">
                <a:tc rowSpan="2" gridSpan="2">
                  <a:txBody>
                    <a:bodyPr/>
                    <a:lstStyle/>
                    <a:p>
                      <a:pPr algn="ctr"/>
                      <a:r>
                        <a:rPr kumimoji="1" lang="en-US" altLang="ja-JP" sz="1600" dirty="0"/>
                        <a:t>Master/slave of </a:t>
                      </a:r>
                      <a:r>
                        <a:rPr kumimoji="1" lang="en-US" altLang="ja-JP" sz="1600" dirty="0" err="1"/>
                        <a:t>InSAR</a:t>
                      </a:r>
                      <a:r>
                        <a:rPr kumimoji="1" lang="en-US" altLang="ja-JP" sz="1600" dirty="0"/>
                        <a:t> pair</a:t>
                      </a:r>
                      <a:endParaRPr kumimoji="1" lang="ja-JP" altLang="en-US" sz="1600" dirty="0"/>
                    </a:p>
                  </a:txBody>
                  <a:tcPr anchor="ctr">
                    <a:solidFill>
                      <a:schemeClr val="tx2">
                        <a:lumMod val="20000"/>
                        <a:lumOff val="80000"/>
                      </a:schemeClr>
                    </a:solidFill>
                  </a:tcPr>
                </a:tc>
                <a:tc rowSpan="2" hMerge="1">
                  <a:txBody>
                    <a:bodyPr/>
                    <a:lstStyle/>
                    <a:p>
                      <a:endParaRPr kumimoji="1" lang="ja-JP" altLang="en-US" sz="1600"/>
                    </a:p>
                  </a:txBody>
                  <a:tcPr/>
                </a:tc>
                <a:tc gridSpan="2">
                  <a:txBody>
                    <a:bodyPr/>
                    <a:lstStyle/>
                    <a:p>
                      <a:pPr algn="ctr"/>
                      <a:r>
                        <a:rPr kumimoji="1" lang="en-US" altLang="ja-JP" sz="1600" b="1" dirty="0"/>
                        <a:t>ALOS-4</a:t>
                      </a:r>
                      <a:endParaRPr kumimoji="1" lang="ja-JP" altLang="en-US" sz="1600" b="1" dirty="0"/>
                    </a:p>
                  </a:txBody>
                  <a:tcPr anchor="ctr">
                    <a:solidFill>
                      <a:schemeClr val="tx2">
                        <a:lumMod val="20000"/>
                        <a:lumOff val="80000"/>
                      </a:schemeClr>
                    </a:solidFill>
                  </a:tcPr>
                </a:tc>
                <a:tc hMerge="1">
                  <a:txBody>
                    <a:bodyPr/>
                    <a:lstStyle/>
                    <a:p>
                      <a:pPr algn="ctr"/>
                      <a:endParaRPr kumimoji="1" lang="ja-JP" altLang="en-US" sz="1600"/>
                    </a:p>
                  </a:txBody>
                  <a:tcPr>
                    <a:solidFill>
                      <a:schemeClr val="accent1">
                        <a:lumMod val="20000"/>
                        <a:lumOff val="80000"/>
                      </a:schemeClr>
                    </a:solidFill>
                  </a:tcPr>
                </a:tc>
                <a:tc gridSpan="2">
                  <a:txBody>
                    <a:bodyPr/>
                    <a:lstStyle/>
                    <a:p>
                      <a:pPr algn="ctr"/>
                      <a:r>
                        <a:rPr kumimoji="1" lang="en-US" altLang="ja-JP" sz="1600" b="1" dirty="0"/>
                        <a:t>ALOS-2</a:t>
                      </a:r>
                      <a:endParaRPr kumimoji="1" lang="ja-JP" altLang="en-US" sz="1600" b="1" dirty="0"/>
                    </a:p>
                  </a:txBody>
                  <a:tcPr anchor="ct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485775">
                <a:tc gridSpan="2" vMerge="1">
                  <a:txBody>
                    <a:bodyPr/>
                    <a:lstStyle/>
                    <a:p>
                      <a:endParaRPr kumimoji="1" lang="ja-JP" altLang="en-US" sz="1600"/>
                    </a:p>
                  </a:txBody>
                  <a:tcPr/>
                </a:tc>
                <a:tc hMerge="1" vMerge="1">
                  <a:txBody>
                    <a:bodyPr/>
                    <a:lstStyle/>
                    <a:p>
                      <a:endParaRPr kumimoji="1" lang="ja-JP" altLang="en-US" sz="1600"/>
                    </a:p>
                  </a:txBody>
                  <a:tcPr/>
                </a:tc>
                <a:tc>
                  <a:txBody>
                    <a:bodyPr/>
                    <a:lstStyle/>
                    <a:p>
                      <a:pPr algn="ctr"/>
                      <a:r>
                        <a:rPr kumimoji="1" lang="en-US" altLang="ja-JP" sz="1600" b="1" dirty="0" err="1"/>
                        <a:t>Stripmap</a:t>
                      </a:r>
                      <a:endParaRPr kumimoji="1" lang="en-US" altLang="ja-JP" sz="1600" b="1" dirty="0"/>
                    </a:p>
                    <a:p>
                      <a:pPr algn="ctr"/>
                      <a:r>
                        <a:rPr kumimoji="1" lang="en-US" altLang="ja-JP" sz="1600" b="1" dirty="0"/>
                        <a:t>100/200 km</a:t>
                      </a:r>
                      <a:endParaRPr kumimoji="1" lang="ja-JP" altLang="en-US" sz="1600" b="1" dirty="0"/>
                    </a:p>
                  </a:txBody>
                  <a:tcPr anchor="ctr">
                    <a:solidFill>
                      <a:schemeClr val="tx2">
                        <a:lumMod val="20000"/>
                        <a:lumOff val="80000"/>
                      </a:schemeClr>
                    </a:solidFill>
                  </a:tcPr>
                </a:tc>
                <a:tc>
                  <a:txBody>
                    <a:bodyPr/>
                    <a:lstStyle/>
                    <a:p>
                      <a:pPr algn="ctr"/>
                      <a:r>
                        <a:rPr kumimoji="1" lang="en-US" altLang="ja-JP" sz="1600" b="1" dirty="0" err="1"/>
                        <a:t>ScanSAR</a:t>
                      </a:r>
                      <a:endParaRPr kumimoji="1" lang="en-US" altLang="ja-JP" sz="1600" b="1" dirty="0"/>
                    </a:p>
                    <a:p>
                      <a:pPr algn="ctr"/>
                      <a:r>
                        <a:rPr kumimoji="1" lang="en-US" altLang="ja-JP" sz="1600" b="1" dirty="0"/>
                        <a:t>700 km</a:t>
                      </a:r>
                      <a:endParaRPr kumimoji="1" lang="ja-JP" altLang="en-US" sz="1600" b="1" dirty="0"/>
                    </a:p>
                  </a:txBody>
                  <a:tcPr anchor="ctr">
                    <a:solidFill>
                      <a:schemeClr val="tx2">
                        <a:lumMod val="20000"/>
                        <a:lumOff val="80000"/>
                      </a:schemeClr>
                    </a:solidFill>
                  </a:tcPr>
                </a:tc>
                <a:tc>
                  <a:txBody>
                    <a:bodyPr/>
                    <a:lstStyle/>
                    <a:p>
                      <a:pPr algn="ctr"/>
                      <a:r>
                        <a:rPr kumimoji="1" lang="en-US" altLang="ja-JP" sz="1600" b="1" dirty="0" err="1"/>
                        <a:t>Stripmap</a:t>
                      </a:r>
                      <a:endParaRPr kumimoji="1" lang="en-US" altLang="ja-JP" sz="1600" b="1" dirty="0"/>
                    </a:p>
                    <a:p>
                      <a:pPr algn="ctr"/>
                      <a:r>
                        <a:rPr kumimoji="1" lang="en-US" altLang="ja-JP" sz="1600" b="1" dirty="0"/>
                        <a:t>50/70 km</a:t>
                      </a:r>
                    </a:p>
                  </a:txBody>
                  <a:tcPr anchor="ctr">
                    <a:solidFill>
                      <a:schemeClr val="tx2">
                        <a:lumMod val="20000"/>
                        <a:lumOff val="80000"/>
                      </a:schemeClr>
                    </a:solidFill>
                  </a:tcPr>
                </a:tc>
                <a:tc>
                  <a:txBody>
                    <a:bodyPr/>
                    <a:lstStyle/>
                    <a:p>
                      <a:pPr algn="ctr"/>
                      <a:r>
                        <a:rPr kumimoji="1" lang="en-US" altLang="ja-JP" sz="1600" b="1" dirty="0" err="1"/>
                        <a:t>ScanSAR</a:t>
                      </a:r>
                      <a:endParaRPr kumimoji="1" lang="en-US" altLang="ja-JP" sz="1600" b="1" dirty="0"/>
                    </a:p>
                    <a:p>
                      <a:pPr algn="ctr"/>
                      <a:r>
                        <a:rPr kumimoji="1" lang="en-US" altLang="ja-JP" sz="1600" b="1" dirty="0"/>
                        <a:t>350/490 km</a:t>
                      </a:r>
                      <a:endParaRPr kumimoji="1" lang="ja-JP" altLang="en-US" sz="1600" b="1" dirty="0"/>
                    </a:p>
                  </a:txBody>
                  <a:tcPr anchor="ctr">
                    <a:solidFill>
                      <a:schemeClr val="tx2">
                        <a:lumMod val="20000"/>
                        <a:lumOff val="80000"/>
                      </a:schemeClr>
                    </a:solidFill>
                  </a:tcPr>
                </a:tc>
                <a:extLst>
                  <a:ext uri="{0D108BD9-81ED-4DB2-BD59-A6C34878D82A}">
                    <a16:rowId xmlns:a16="http://schemas.microsoft.com/office/drawing/2014/main" xmlns="" val="10001"/>
                  </a:ext>
                </a:extLst>
              </a:tr>
              <a:tr h="825817">
                <a:tc rowSpan="2">
                  <a:txBody>
                    <a:bodyPr/>
                    <a:lstStyle/>
                    <a:p>
                      <a:pPr algn="ctr"/>
                      <a:r>
                        <a:rPr kumimoji="1" lang="en-US" altLang="ja-JP" sz="1600" b="1" dirty="0"/>
                        <a:t>ALOS-4</a:t>
                      </a:r>
                      <a:endParaRPr kumimoji="1" lang="ja-JP" altLang="en-US" sz="1600" b="1" dirty="0"/>
                    </a:p>
                  </a:txBody>
                  <a:tcPr anchor="ctr">
                    <a:solidFill>
                      <a:schemeClr val="tx2">
                        <a:lumMod val="20000"/>
                        <a:lumOff val="80000"/>
                      </a:schemeClr>
                    </a:solidFill>
                  </a:tcPr>
                </a:tc>
                <a:tc>
                  <a:txBody>
                    <a:bodyPr/>
                    <a:lstStyle/>
                    <a:p>
                      <a:pPr algn="ctr"/>
                      <a:r>
                        <a:rPr kumimoji="1" lang="en-US" altLang="ja-JP" sz="1600" b="1" dirty="0" err="1"/>
                        <a:t>Stripmap</a:t>
                      </a:r>
                      <a:endParaRPr kumimoji="1" lang="en-US" altLang="ja-JP" sz="1600" b="1" dirty="0"/>
                    </a:p>
                    <a:p>
                      <a:pPr algn="ctr"/>
                      <a:r>
                        <a:rPr kumimoji="1" lang="en-US" altLang="ja-JP" sz="1600" b="1" dirty="0"/>
                        <a:t>100/200 km</a:t>
                      </a:r>
                      <a:endParaRPr kumimoji="1" lang="ja-JP" altLang="en-US" sz="1600" b="1" dirty="0"/>
                    </a:p>
                  </a:txBody>
                  <a:tcPr anchor="ctr">
                    <a:solidFill>
                      <a:schemeClr val="tx2">
                        <a:lumMod val="20000"/>
                        <a:lumOff val="80000"/>
                      </a:schemeClr>
                    </a:solidFill>
                  </a:tcPr>
                </a:tc>
                <a:tc>
                  <a:txBody>
                    <a:bodyPr/>
                    <a:lstStyle/>
                    <a:p>
                      <a:pPr algn="ctr"/>
                      <a:r>
                        <a:rPr kumimoji="1" lang="ja-JP" altLang="en-US" sz="2800" b="1" dirty="0"/>
                        <a:t>○</a:t>
                      </a:r>
                    </a:p>
                  </a:txBody>
                  <a:tcPr anchor="ctr"/>
                </a:tc>
                <a:tc>
                  <a:txBody>
                    <a:bodyPr/>
                    <a:lstStyle/>
                    <a:p>
                      <a:pPr algn="ctr"/>
                      <a:r>
                        <a:rPr kumimoji="1" lang="ja-JP" altLang="en-US" sz="2800" b="1" dirty="0"/>
                        <a:t>○</a:t>
                      </a:r>
                    </a:p>
                  </a:txBody>
                  <a:tcPr anchor="ctr"/>
                </a:tc>
                <a:tc>
                  <a:txBody>
                    <a:bodyPr/>
                    <a:lstStyle/>
                    <a:p>
                      <a:pPr algn="ctr"/>
                      <a:r>
                        <a:rPr kumimoji="1" lang="ja-JP" altLang="en-US" sz="2800" b="1" dirty="0"/>
                        <a:t>○</a:t>
                      </a:r>
                      <a:endParaRPr kumimoji="1" lang="en-US" altLang="ja-JP" sz="2800" b="1" dirty="0"/>
                    </a:p>
                  </a:txBody>
                  <a:tcPr anchor="ctr"/>
                </a:tc>
                <a:tc>
                  <a:txBody>
                    <a:bodyPr/>
                    <a:lstStyle/>
                    <a:p>
                      <a:pPr algn="ctr"/>
                      <a:r>
                        <a:rPr kumimoji="1" lang="ja-JP" altLang="en-US" sz="2800" b="1" dirty="0"/>
                        <a:t>○</a:t>
                      </a:r>
                      <a:endParaRPr kumimoji="1" lang="en-US" altLang="ja-JP" sz="2800" b="1" dirty="0"/>
                    </a:p>
                  </a:txBody>
                  <a:tcPr anchor="ctr"/>
                </a:tc>
                <a:extLst>
                  <a:ext uri="{0D108BD9-81ED-4DB2-BD59-A6C34878D82A}">
                    <a16:rowId xmlns:a16="http://schemas.microsoft.com/office/drawing/2014/main" xmlns="" val="10002"/>
                  </a:ext>
                </a:extLst>
              </a:tr>
              <a:tr h="777240">
                <a:tc vMerge="1">
                  <a:txBody>
                    <a:bodyPr/>
                    <a:lstStyle/>
                    <a:p>
                      <a:endParaRPr kumimoji="1" lang="ja-JP" altLang="en-US" sz="1600"/>
                    </a:p>
                  </a:txBody>
                  <a:tcPr/>
                </a:tc>
                <a:tc>
                  <a:txBody>
                    <a:bodyPr/>
                    <a:lstStyle/>
                    <a:p>
                      <a:pPr algn="ctr"/>
                      <a:r>
                        <a:rPr kumimoji="1" lang="en-US" altLang="ja-JP" sz="1600" b="1" dirty="0" err="1"/>
                        <a:t>ScanSAR</a:t>
                      </a:r>
                      <a:endParaRPr kumimoji="1" lang="en-US" altLang="ja-JP" sz="1600" b="1" dirty="0"/>
                    </a:p>
                    <a:p>
                      <a:pPr algn="ctr"/>
                      <a:r>
                        <a:rPr kumimoji="1" lang="en-US" altLang="ja-JP" sz="1600" b="1" dirty="0"/>
                        <a:t>700 km</a:t>
                      </a:r>
                      <a:endParaRPr kumimoji="1" lang="ja-JP" altLang="en-US" sz="1600" b="1" dirty="0"/>
                    </a:p>
                  </a:txBody>
                  <a:tcPr anchor="ctr">
                    <a:solidFill>
                      <a:schemeClr val="tx2">
                        <a:lumMod val="20000"/>
                        <a:lumOff val="80000"/>
                      </a:schemeClr>
                    </a:solidFill>
                  </a:tcPr>
                </a:tc>
                <a:tc>
                  <a:txBody>
                    <a:bodyPr/>
                    <a:lstStyle/>
                    <a:p>
                      <a:pPr algn="ctr"/>
                      <a:r>
                        <a:rPr kumimoji="1" lang="ja-JP" altLang="en-US" sz="2800" b="1" dirty="0"/>
                        <a:t>○</a:t>
                      </a:r>
                    </a:p>
                  </a:txBody>
                  <a:tcPr anchor="ctr"/>
                </a:tc>
                <a:tc>
                  <a:txBody>
                    <a:bodyPr/>
                    <a:lstStyle/>
                    <a:p>
                      <a:pPr algn="ctr"/>
                      <a:r>
                        <a:rPr kumimoji="1" lang="ja-JP" altLang="en-US" sz="2800" b="1" dirty="0"/>
                        <a:t>○</a:t>
                      </a:r>
                    </a:p>
                  </a:txBody>
                  <a:tcPr anchor="ctr"/>
                </a:tc>
                <a:tc>
                  <a:txBody>
                    <a:bodyPr/>
                    <a:lstStyle/>
                    <a:p>
                      <a:pPr algn="ctr"/>
                      <a:r>
                        <a:rPr kumimoji="1" lang="ja-JP" altLang="en-US" sz="2800" b="1" dirty="0"/>
                        <a:t>○</a:t>
                      </a:r>
                    </a:p>
                  </a:txBody>
                  <a:tcPr anchor="ctr"/>
                </a:tc>
                <a:tc>
                  <a:txBody>
                    <a:bodyPr/>
                    <a:lstStyle/>
                    <a:p>
                      <a:pPr algn="ctr"/>
                      <a:r>
                        <a:rPr kumimoji="1" lang="en-US" altLang="ja-JP" sz="2800" b="1" dirty="0"/>
                        <a:t>×</a:t>
                      </a:r>
                    </a:p>
                  </a:txBody>
                  <a:tcPr anchor="ctr"/>
                </a:tc>
                <a:extLst>
                  <a:ext uri="{0D108BD9-81ED-4DB2-BD59-A6C34878D82A}">
                    <a16:rowId xmlns:a16="http://schemas.microsoft.com/office/drawing/2014/main" xmlns="" val="10003"/>
                  </a:ext>
                </a:extLst>
              </a:tr>
            </a:tbl>
          </a:graphicData>
        </a:graphic>
      </p:graphicFrame>
      <p:sp>
        <p:nvSpPr>
          <p:cNvPr id="11" name="テキスト ボックス 1">
            <a:extLst>
              <a:ext uri="{FF2B5EF4-FFF2-40B4-BE49-F238E27FC236}">
                <a16:creationId xmlns:a16="http://schemas.microsoft.com/office/drawing/2014/main" xmlns="" id="{6525DB78-E39C-4F77-B501-83FA1C478CC3}"/>
              </a:ext>
            </a:extLst>
          </p:cNvPr>
          <p:cNvSpPr txBox="1"/>
          <p:nvPr/>
        </p:nvSpPr>
        <p:spPr>
          <a:xfrm>
            <a:off x="1143795" y="1115162"/>
            <a:ext cx="6929434" cy="461665"/>
          </a:xfrm>
          <a:prstGeom prst="rect">
            <a:avLst/>
          </a:prstGeom>
          <a:noFill/>
        </p:spPr>
        <p:txBody>
          <a:bodyPr wrap="square" rtlCol="0">
            <a:spAutoFit/>
          </a:bodyPr>
          <a:lstStyle/>
          <a:p>
            <a:pPr algn="ctr"/>
            <a:r>
              <a:rPr kumimoji="1" lang="en-US" altLang="ja-JP" sz="2400" b="1" u="sng" dirty="0" err="1">
                <a:solidFill>
                  <a:srgbClr val="002060"/>
                </a:solidFill>
              </a:rPr>
              <a:t>InSAR</a:t>
            </a:r>
            <a:r>
              <a:rPr kumimoji="1" lang="en-US" altLang="ja-JP" sz="2400" b="1" u="sng" dirty="0">
                <a:solidFill>
                  <a:srgbClr val="002060"/>
                </a:solidFill>
              </a:rPr>
              <a:t> capability betwee</a:t>
            </a:r>
            <a:r>
              <a:rPr lang="en-US" altLang="ja-JP" sz="2400" b="1" u="sng" dirty="0">
                <a:solidFill>
                  <a:srgbClr val="002060"/>
                </a:solidFill>
              </a:rPr>
              <a:t>n ALOS-2 and ALOS-4</a:t>
            </a:r>
            <a:endParaRPr kumimoji="1" lang="ja-JP" altLang="en-US" sz="2400" b="1" u="sng" dirty="0">
              <a:solidFill>
                <a:srgbClr val="002060"/>
              </a:solidFill>
            </a:endParaRPr>
          </a:p>
        </p:txBody>
      </p:sp>
      <p:sp>
        <p:nvSpPr>
          <p:cNvPr id="12" name="テキスト ボックス 4">
            <a:extLst>
              <a:ext uri="{FF2B5EF4-FFF2-40B4-BE49-F238E27FC236}">
                <a16:creationId xmlns:a16="http://schemas.microsoft.com/office/drawing/2014/main" xmlns="" id="{9B45F97A-2B3B-4395-AB2A-7620BB83296B}"/>
              </a:ext>
            </a:extLst>
          </p:cNvPr>
          <p:cNvSpPr txBox="1"/>
          <p:nvPr/>
        </p:nvSpPr>
        <p:spPr>
          <a:xfrm>
            <a:off x="960925" y="5020434"/>
            <a:ext cx="7295175" cy="784830"/>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kumimoji="1" lang="en-US" altLang="ja-JP" sz="2000" dirty="0"/>
              <a:t>ALOS-4 </a:t>
            </a:r>
            <a:r>
              <a:rPr lang="en-US" altLang="ja-JP" sz="2000" dirty="0"/>
              <a:t>reference orbit is the same as ALOS-2</a:t>
            </a:r>
          </a:p>
          <a:p>
            <a:pPr marL="285750" indent="-285750">
              <a:spcAft>
                <a:spcPts val="600"/>
              </a:spcAft>
              <a:buFont typeface="Wingdings" panose="05000000000000000000" pitchFamily="2" charset="2"/>
              <a:buChar char="ü"/>
            </a:pPr>
            <a:r>
              <a:rPr kumimoji="1" lang="en-US" altLang="ja-JP" sz="2000" dirty="0"/>
              <a:t>Controlling accuracy is within +/- 500 m (= small baseline) </a:t>
            </a:r>
            <a:endParaRPr kumimoji="1" lang="ja-JP" altLang="en-US" sz="2000" dirty="0"/>
          </a:p>
        </p:txBody>
      </p:sp>
    </p:spTree>
    <p:extLst>
      <p:ext uri="{BB962C8B-B14F-4D97-AF65-F5344CB8AC3E}">
        <p14:creationId xmlns:p14="http://schemas.microsoft.com/office/powerpoint/2010/main" val="374050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1484784"/>
            <a:ext cx="8322302" cy="344709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lvl="1" algn="ctr">
              <a:spcAft>
                <a:spcPts val="600"/>
              </a:spcAft>
            </a:pPr>
            <a:r>
              <a:rPr lang="en-US" altLang="ja-JP" sz="2400" b="1" dirty="0">
                <a:latin typeface="Arial" panose="020B0604020202020204" pitchFamily="34" charset="0"/>
                <a:cs typeface="Arial" panose="020B0604020202020204" pitchFamily="34" charset="0"/>
              </a:rPr>
              <a:t>Multi-footprint Observation LIDAR and Imager (MOLI)</a:t>
            </a:r>
          </a:p>
          <a:p>
            <a:pPr lvl="1">
              <a:spcAft>
                <a:spcPts val="600"/>
              </a:spcAft>
            </a:pPr>
            <a:endParaRPr lang="en-US" altLang="ja-JP" sz="2000" b="1" dirty="0">
              <a:latin typeface="Arial" panose="020B0604020202020204" pitchFamily="34" charset="0"/>
              <a:cs typeface="Arial" panose="020B0604020202020204" pitchFamily="34" charset="0"/>
            </a:endParaRPr>
          </a:p>
          <a:p>
            <a:pPr marL="800100" lvl="1" indent="-342900">
              <a:spcAft>
                <a:spcPts val="600"/>
              </a:spcAft>
              <a:buFont typeface="Arial"/>
              <a:buChar char="•"/>
            </a:pPr>
            <a:r>
              <a:rPr lang="en-US" altLang="ja-JP" sz="2000" dirty="0">
                <a:latin typeface="Arial" panose="020B0604020202020204" pitchFamily="34" charset="0"/>
                <a:cs typeface="Arial" panose="020B0604020202020204" pitchFamily="34" charset="0"/>
              </a:rPr>
              <a:t>JAXA LIDAR mission to fly on the International Space Station, Japan Experimental Module (ISS-JEM)</a:t>
            </a:r>
          </a:p>
          <a:p>
            <a:pPr marL="800100" lvl="1" indent="-342900">
              <a:spcAft>
                <a:spcPts val="600"/>
              </a:spcAft>
              <a:buFont typeface="Arial"/>
              <a:buChar char="•"/>
            </a:pPr>
            <a:endParaRPr lang="en-US" altLang="ja-JP" sz="2000" dirty="0">
              <a:latin typeface="Arial" panose="020B0604020202020204" pitchFamily="34" charset="0"/>
              <a:cs typeface="Arial" panose="020B0604020202020204" pitchFamily="34" charset="0"/>
            </a:endParaRPr>
          </a:p>
          <a:p>
            <a:pPr marL="800100" lvl="1" indent="-342900">
              <a:spcAft>
                <a:spcPts val="600"/>
              </a:spcAft>
              <a:buFont typeface="Arial"/>
              <a:buChar char="•"/>
            </a:pPr>
            <a:r>
              <a:rPr lang="en-US" altLang="ja-JP" sz="2000" dirty="0">
                <a:latin typeface="Arial" panose="020B0604020202020204" pitchFamily="34" charset="0"/>
                <a:cs typeface="Arial" panose="020B0604020202020204" pitchFamily="34" charset="0"/>
              </a:rPr>
              <a:t>Mission Design Review completed May 2017</a:t>
            </a:r>
          </a:p>
          <a:p>
            <a:pPr marL="800100" lvl="1" indent="-342900">
              <a:spcAft>
                <a:spcPts val="600"/>
              </a:spcAft>
              <a:buFont typeface="Arial"/>
              <a:buChar char="•"/>
            </a:pPr>
            <a:endParaRPr lang="en-US" altLang="ja-JP" sz="2000" dirty="0">
              <a:latin typeface="Arial" panose="020B0604020202020204" pitchFamily="34" charset="0"/>
              <a:cs typeface="Arial" panose="020B0604020202020204" pitchFamily="34" charset="0"/>
            </a:endParaRPr>
          </a:p>
          <a:p>
            <a:pPr marL="800100" lvl="1" indent="-342900">
              <a:spcAft>
                <a:spcPts val="600"/>
              </a:spcAft>
              <a:buFont typeface="Arial"/>
              <a:buChar char="•"/>
            </a:pPr>
            <a:r>
              <a:rPr lang="en-US" altLang="ja-JP" sz="2000" dirty="0">
                <a:latin typeface="Arial" panose="020B0604020202020204" pitchFamily="34" charset="0"/>
                <a:cs typeface="Arial" panose="020B0604020202020204" pitchFamily="34" charset="0"/>
              </a:rPr>
              <a:t>Operations foreseen from around 2020</a:t>
            </a:r>
          </a:p>
        </p:txBody>
      </p:sp>
      <p:sp>
        <p:nvSpPr>
          <p:cNvPr id="4" name="テキスト ボックス 3"/>
          <p:cNvSpPr txBox="1"/>
          <p:nvPr/>
        </p:nvSpPr>
        <p:spPr>
          <a:xfrm>
            <a:off x="472787" y="178639"/>
            <a:ext cx="8198425" cy="461665"/>
          </a:xfrm>
          <a:prstGeom prst="rect">
            <a:avLst/>
          </a:prstGeom>
          <a:noFill/>
        </p:spPr>
        <p:txBody>
          <a:bodyPr wrap="square" rtlCol="0">
            <a:spAutoFit/>
          </a:bodyPr>
          <a:lstStyle/>
          <a:p>
            <a:pPr algn="ctr"/>
            <a:r>
              <a:rPr lang="en-US" altLang="ja-JP" sz="2400" b="1" dirty="0">
                <a:solidFill>
                  <a:srgbClr val="FFFFFF"/>
                </a:solidFill>
                <a:latin typeface="Arial" panose="020B0604020202020204" pitchFamily="34" charset="0"/>
                <a:cs typeface="Arial" panose="020B0604020202020204" pitchFamily="34" charset="0"/>
              </a:rPr>
              <a:t>MOLI</a:t>
            </a:r>
            <a:endParaRPr kumimoji="1" lang="ja-JP" alt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96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145"/>
            <a:ext cx="7886700" cy="551543"/>
          </a:xfrm>
        </p:spPr>
        <p:txBody>
          <a:bodyPr/>
          <a:lstStyle/>
          <a:p>
            <a:r>
              <a:rPr kumimoji="1" lang="en-US" altLang="ja-JP" sz="2800" dirty="0" smtClean="0">
                <a:solidFill>
                  <a:schemeClr val="bg1"/>
                </a:solidFill>
                <a:latin typeface="Arial"/>
                <a:ea typeface="+mn-ea"/>
                <a:cs typeface="Arial"/>
              </a:rPr>
              <a:t>MOLI Overview</a:t>
            </a:r>
            <a:endParaRPr kumimoji="1" lang="ja-JP" altLang="en-US" sz="2800" dirty="0">
              <a:solidFill>
                <a:schemeClr val="bg1"/>
              </a:solidFill>
              <a:latin typeface="Arial"/>
              <a:ea typeface="+mn-ea"/>
              <a:cs typeface="Arial"/>
            </a:endParaRPr>
          </a:p>
        </p:txBody>
      </p:sp>
      <p:sp>
        <p:nvSpPr>
          <p:cNvPr id="6" name="テキスト ボックス 5"/>
          <p:cNvSpPr txBox="1"/>
          <p:nvPr/>
        </p:nvSpPr>
        <p:spPr>
          <a:xfrm>
            <a:off x="1211683" y="5805264"/>
            <a:ext cx="3045500" cy="369332"/>
          </a:xfrm>
          <a:prstGeom prst="rect">
            <a:avLst/>
          </a:prstGeom>
          <a:noFill/>
        </p:spPr>
        <p:txBody>
          <a:bodyPr wrap="none" rtlCol="0">
            <a:spAutoFit/>
          </a:bodyPr>
          <a:lstStyle/>
          <a:p>
            <a:r>
              <a:rPr kumimoji="1" lang="en-US" altLang="ja-JP" sz="1800" dirty="0" smtClean="0">
                <a:latin typeface="Arial"/>
                <a:ea typeface="+mn-ea"/>
                <a:cs typeface="Arial"/>
              </a:rPr>
              <a:t>Schematic diagram of MOLI</a:t>
            </a:r>
            <a:endParaRPr kumimoji="1" lang="ja-JP" altLang="en-US" sz="1800" dirty="0">
              <a:latin typeface="Arial"/>
              <a:ea typeface="+mn-ea"/>
              <a:cs typeface="Arial"/>
            </a:endParaRPr>
          </a:p>
        </p:txBody>
      </p:sp>
      <p:sp>
        <p:nvSpPr>
          <p:cNvPr id="10" name="コンテンツ プレースホルダー 2"/>
          <p:cNvSpPr>
            <a:spLocks noGrp="1"/>
          </p:cNvSpPr>
          <p:nvPr>
            <p:ph idx="1"/>
          </p:nvPr>
        </p:nvSpPr>
        <p:spPr>
          <a:xfrm>
            <a:off x="5053421" y="908720"/>
            <a:ext cx="4068599" cy="5265877"/>
          </a:xfrm>
          <a:ln>
            <a:solidFill>
              <a:schemeClr val="tx1"/>
            </a:solidFill>
          </a:ln>
        </p:spPr>
        <p:txBody>
          <a:bodyPr>
            <a:normAutofit fontScale="85000" lnSpcReduction="10000"/>
          </a:bodyPr>
          <a:lstStyle/>
          <a:p>
            <a:pPr marL="0" indent="0" algn="ctr">
              <a:buNone/>
            </a:pPr>
            <a:r>
              <a:rPr kumimoji="1" lang="en-US" altLang="ja-JP" sz="1800" b="1" u="sng" dirty="0" smtClean="0">
                <a:latin typeface="Arial"/>
                <a:ea typeface="+mn-ea"/>
                <a:cs typeface="Arial"/>
              </a:rPr>
              <a:t>MOLI characteristics</a:t>
            </a:r>
          </a:p>
          <a:p>
            <a:r>
              <a:rPr kumimoji="1" lang="en-US" altLang="ja-JP" sz="1800" dirty="0" smtClean="0">
                <a:latin typeface="Arial"/>
                <a:ea typeface="+mn-ea"/>
                <a:cs typeface="Arial"/>
              </a:rPr>
              <a:t>Demonstration mission on ISS-JEM</a:t>
            </a:r>
          </a:p>
          <a:p>
            <a:r>
              <a:rPr kumimoji="1" lang="en-US" altLang="ja-JP" sz="1800" dirty="0" smtClean="0">
                <a:latin typeface="Arial"/>
                <a:ea typeface="+mn-ea"/>
                <a:cs typeface="Arial"/>
              </a:rPr>
              <a:t>ISS Orbit</a:t>
            </a:r>
          </a:p>
          <a:p>
            <a:pPr marL="457200" lvl="1" indent="0">
              <a:buNone/>
            </a:pPr>
            <a:r>
              <a:rPr lang="en-US" altLang="ja-JP" sz="1800" dirty="0" smtClean="0">
                <a:latin typeface="Arial"/>
                <a:ea typeface="+mn-ea"/>
                <a:cs typeface="Arial"/>
              </a:rPr>
              <a:t>Altitude 400 km, Inclination 51.6 </a:t>
            </a:r>
            <a:r>
              <a:rPr lang="en-US" altLang="ja-JP" sz="1800" dirty="0" err="1" smtClean="0">
                <a:latin typeface="Arial"/>
                <a:ea typeface="+mn-ea"/>
                <a:cs typeface="Arial"/>
              </a:rPr>
              <a:t>deg</a:t>
            </a:r>
          </a:p>
          <a:p>
            <a:pPr marL="457200" lvl="1" indent="0">
              <a:buNone/>
            </a:pPr>
            <a:endParaRPr lang="en-US" altLang="ja-JP" sz="1800" dirty="0" smtClean="0">
              <a:latin typeface="Arial"/>
              <a:ea typeface="+mn-ea"/>
              <a:cs typeface="Arial"/>
            </a:endParaRPr>
          </a:p>
          <a:p>
            <a:r>
              <a:rPr lang="en-US" altLang="ja-JP" sz="1800" dirty="0" smtClean="0">
                <a:latin typeface="Arial"/>
                <a:ea typeface="+mn-ea"/>
                <a:cs typeface="Arial"/>
              </a:rPr>
              <a:t>Instruments</a:t>
            </a:r>
          </a:p>
          <a:p>
            <a:pPr lvl="1"/>
            <a:r>
              <a:rPr kumimoji="1" lang="en-US" altLang="ja-JP" sz="1800" b="1" dirty="0" smtClean="0">
                <a:solidFill>
                  <a:srgbClr val="3366FF"/>
                </a:solidFill>
                <a:latin typeface="Arial"/>
                <a:ea typeface="+mn-ea"/>
                <a:cs typeface="Arial"/>
              </a:rPr>
              <a:t>Double beam LIDAR</a:t>
            </a:r>
          </a:p>
          <a:p>
            <a:pPr lvl="2"/>
            <a:r>
              <a:rPr lang="en-US" altLang="ja-JP" sz="1800" b="1" dirty="0" smtClean="0">
                <a:solidFill>
                  <a:srgbClr val="3366FF"/>
                </a:solidFill>
                <a:latin typeface="Arial"/>
                <a:ea typeface="+mn-ea"/>
                <a:cs typeface="Arial"/>
              </a:rPr>
              <a:t>Wavelength: 1064nm</a:t>
            </a:r>
          </a:p>
          <a:p>
            <a:pPr lvl="2"/>
            <a:r>
              <a:rPr kumimoji="1" lang="en-US" altLang="ja-JP" sz="1800" b="1" dirty="0" smtClean="0">
                <a:solidFill>
                  <a:srgbClr val="3366FF"/>
                </a:solidFill>
                <a:latin typeface="Arial"/>
                <a:ea typeface="+mn-ea"/>
                <a:cs typeface="Arial"/>
              </a:rPr>
              <a:t>Pulse width: less than 7ns</a:t>
            </a:r>
          </a:p>
          <a:p>
            <a:pPr lvl="2"/>
            <a:r>
              <a:rPr lang="en-US" altLang="ja-JP" sz="1800" b="1" dirty="0" smtClean="0">
                <a:solidFill>
                  <a:srgbClr val="3366FF"/>
                </a:solidFill>
                <a:latin typeface="Arial"/>
                <a:ea typeface="+mn-ea"/>
                <a:cs typeface="Arial"/>
              </a:rPr>
              <a:t>PRF: 150 Hz</a:t>
            </a:r>
          </a:p>
          <a:p>
            <a:pPr lvl="2"/>
            <a:r>
              <a:rPr lang="en-US" altLang="ja-JP" sz="1800" b="1" dirty="0" smtClean="0">
                <a:solidFill>
                  <a:srgbClr val="3366FF"/>
                </a:solidFill>
                <a:latin typeface="Arial"/>
                <a:ea typeface="+mn-ea"/>
                <a:cs typeface="Arial"/>
              </a:rPr>
              <a:t>Double beam (2 foot prints)</a:t>
            </a:r>
            <a:endParaRPr kumimoji="1" lang="en-US" altLang="ja-JP" sz="1800" b="1" dirty="0" smtClean="0">
              <a:solidFill>
                <a:srgbClr val="3366FF"/>
              </a:solidFill>
              <a:latin typeface="Arial"/>
              <a:ea typeface="+mn-ea"/>
              <a:cs typeface="Arial"/>
            </a:endParaRPr>
          </a:p>
          <a:p>
            <a:pPr lvl="1"/>
            <a:r>
              <a:rPr lang="en-US" altLang="ja-JP" sz="1800" b="1" dirty="0" smtClean="0">
                <a:solidFill>
                  <a:schemeClr val="accent2"/>
                </a:solidFill>
                <a:latin typeface="Arial"/>
                <a:ea typeface="+mn-ea"/>
                <a:cs typeface="Arial"/>
              </a:rPr>
              <a:t>Multiband Imager</a:t>
            </a:r>
          </a:p>
          <a:p>
            <a:pPr lvl="2"/>
            <a:r>
              <a:rPr kumimoji="1" lang="en-US" altLang="ja-JP" sz="1800" b="1" dirty="0" smtClean="0">
                <a:solidFill>
                  <a:schemeClr val="accent2"/>
                </a:solidFill>
                <a:latin typeface="Arial"/>
                <a:ea typeface="+mn-ea"/>
                <a:cs typeface="Arial"/>
              </a:rPr>
              <a:t>Resolution: 5 m</a:t>
            </a:r>
          </a:p>
          <a:p>
            <a:pPr lvl="2"/>
            <a:r>
              <a:rPr lang="en-US" altLang="ja-JP" sz="1800" b="1" dirty="0" smtClean="0">
                <a:solidFill>
                  <a:schemeClr val="accent2"/>
                </a:solidFill>
                <a:latin typeface="Arial"/>
                <a:ea typeface="+mn-ea"/>
                <a:cs typeface="Arial"/>
              </a:rPr>
              <a:t>Swath: 1 km</a:t>
            </a:r>
          </a:p>
          <a:p>
            <a:pPr lvl="2"/>
            <a:r>
              <a:rPr lang="en-US" altLang="ja-JP" sz="1800" b="1" dirty="0" smtClean="0">
                <a:solidFill>
                  <a:schemeClr val="accent2"/>
                </a:solidFill>
                <a:latin typeface="Arial"/>
                <a:ea typeface="+mn-ea"/>
                <a:cs typeface="Arial"/>
              </a:rPr>
              <a:t>Band: </a:t>
            </a:r>
            <a:r>
              <a:rPr kumimoji="1" lang="en-US" altLang="ja-JP" sz="1800" b="1" dirty="0" smtClean="0">
                <a:solidFill>
                  <a:schemeClr val="accent2"/>
                </a:solidFill>
                <a:latin typeface="Arial"/>
                <a:ea typeface="+mn-ea"/>
                <a:cs typeface="Arial"/>
              </a:rPr>
              <a:t>NIR, R, G</a:t>
            </a:r>
          </a:p>
          <a:p>
            <a:r>
              <a:rPr kumimoji="1" lang="en-US" altLang="ja-JP" sz="1800" dirty="0" smtClean="0">
                <a:latin typeface="Arial"/>
                <a:ea typeface="+mn-ea"/>
                <a:cs typeface="Arial"/>
              </a:rPr>
              <a:t>Canopy measurements</a:t>
            </a:r>
          </a:p>
          <a:p>
            <a:pPr lvl="1"/>
            <a:r>
              <a:rPr kumimoji="1" lang="en-US" altLang="ja-JP" sz="1800" dirty="0" smtClean="0">
                <a:latin typeface="Arial"/>
                <a:ea typeface="+mn-ea"/>
                <a:cs typeface="Arial"/>
              </a:rPr>
              <a:t>Foot print 25m </a:t>
            </a:r>
            <a:r>
              <a:rPr kumimoji="1" lang="en-US" altLang="ja-JP" sz="1800" dirty="0" err="1" smtClean="0">
                <a:latin typeface="Arial"/>
                <a:ea typeface="+mn-ea"/>
                <a:cs typeface="Arial"/>
              </a:rPr>
              <a:t>diameter</a:t>
            </a:r>
            <a:endParaRPr kumimoji="1" lang="en-US" altLang="ja-JP" sz="1800" dirty="0" smtClean="0">
              <a:latin typeface="Arial"/>
              <a:ea typeface="+mn-ea"/>
              <a:cs typeface="Arial"/>
            </a:endParaRPr>
          </a:p>
          <a:p>
            <a:pPr lvl="1"/>
            <a:r>
              <a:rPr kumimoji="1" lang="en-US" altLang="ja-JP" sz="1800" dirty="0" smtClean="0">
                <a:latin typeface="Arial"/>
                <a:ea typeface="+mn-ea"/>
                <a:cs typeface="Arial"/>
              </a:rPr>
              <a:t>Height accuracy </a:t>
            </a:r>
            <a:r>
              <a:rPr lang="en-US" altLang="ja-JP" sz="1800" dirty="0" smtClean="0">
                <a:latin typeface="Arial"/>
                <a:cs typeface="Arial"/>
              </a:rPr>
              <a:t>=&lt; </a:t>
            </a:r>
            <a:r>
              <a:rPr kumimoji="1" lang="en-US" altLang="ja-JP" sz="1800" dirty="0" smtClean="0">
                <a:latin typeface="Arial"/>
                <a:ea typeface="+mn-ea"/>
                <a:cs typeface="Arial"/>
              </a:rPr>
              <a:t>3m</a:t>
            </a:r>
          </a:p>
          <a:p>
            <a:r>
              <a:rPr lang="en-US" altLang="ja-JP" sz="1800" dirty="0" smtClean="0">
                <a:latin typeface="Arial"/>
                <a:ea typeface="+mn-ea"/>
                <a:cs typeface="Arial"/>
              </a:rPr>
              <a:t>Mission duration; &gt; 1 year</a:t>
            </a:r>
          </a:p>
          <a:p>
            <a:r>
              <a:rPr kumimoji="1" lang="en-US" altLang="ja-JP" sz="1800" dirty="0" smtClean="0">
                <a:latin typeface="Arial"/>
                <a:ea typeface="+mn-ea"/>
                <a:cs typeface="Arial"/>
              </a:rPr>
              <a:t>Planned Launch year 2020</a:t>
            </a:r>
          </a:p>
        </p:txBody>
      </p:sp>
      <p:sp>
        <p:nvSpPr>
          <p:cNvPr id="3" name="スライド番号プレースホルダー 2"/>
          <p:cNvSpPr>
            <a:spLocks noGrp="1"/>
          </p:cNvSpPr>
          <p:nvPr>
            <p:ph type="sldNum" sz="quarter" idx="12"/>
          </p:nvPr>
        </p:nvSpPr>
        <p:spPr/>
        <p:txBody>
          <a:bodyPr/>
          <a:lstStyle/>
          <a:p>
            <a:fld id="{AADCE4B4-B3C0-43F2-BBE4-CD01B9FFD552}" type="slidenum">
              <a:rPr kumimoji="1" lang="ja-JP" altLang="en-US" smtClean="0">
                <a:latin typeface="Arial"/>
                <a:cs typeface="Arial"/>
              </a:rPr>
              <a:t>13</a:t>
            </a:fld>
            <a:endParaRPr kumimoji="1" lang="ja-JP" altLang="en-US" dirty="0">
              <a:latin typeface="Arial"/>
              <a:cs typeface="Arial"/>
            </a:endParaRPr>
          </a:p>
        </p:txBody>
      </p:sp>
      <p:pic>
        <p:nvPicPr>
          <p:cNvPr id="8" name="図 7"/>
          <p:cNvPicPr>
            <a:picLocks noChangeAspect="1"/>
          </p:cNvPicPr>
          <p:nvPr/>
        </p:nvPicPr>
        <p:blipFill>
          <a:blip r:embed="rId3" cstate="screen">
            <a:extLst>
              <a:ext uri="{BEBA8EAE-BF5A-486C-A8C5-ECC9F3942E4B}">
                <a14:imgProps xmlns:a14="http://schemas.microsoft.com/office/drawing/2010/main">
                  <a14:imgLayer r:embed="rId4">
                    <a14:imgEffect>
                      <a14:backgroundRemoval t="5095" b="96652" l="3504" r="95549"/>
                    </a14:imgEffect>
                  </a14:imgLayer>
                </a14:imgProps>
              </a:ext>
              <a:ext uri="{28A0092B-C50C-407E-A947-70E740481C1C}">
                <a14:useLocalDpi xmlns:a14="http://schemas.microsoft.com/office/drawing/2010/main"/>
              </a:ext>
            </a:extLst>
          </a:blip>
          <a:stretch>
            <a:fillRect/>
          </a:stretch>
        </p:blipFill>
        <p:spPr>
          <a:xfrm>
            <a:off x="189892" y="692697"/>
            <a:ext cx="2702322" cy="1904547"/>
          </a:xfrm>
          <a:prstGeom prst="rect">
            <a:avLst/>
          </a:prstGeom>
        </p:spPr>
      </p:pic>
      <p:pic>
        <p:nvPicPr>
          <p:cNvPr id="11" name="図 10"/>
          <p:cNvPicPr>
            <a:picLocks noChangeAspect="1"/>
          </p:cNvPicPr>
          <p:nvPr/>
        </p:nvPicPr>
        <p:blipFill>
          <a:blip r:embed="rId5"/>
          <a:stretch>
            <a:fillRect/>
          </a:stretch>
        </p:blipFill>
        <p:spPr>
          <a:xfrm>
            <a:off x="3309090" y="852261"/>
            <a:ext cx="1463630" cy="1525131"/>
          </a:xfrm>
          <a:prstGeom prst="rect">
            <a:avLst/>
          </a:prstGeom>
        </p:spPr>
      </p:pic>
      <p:pic>
        <p:nvPicPr>
          <p:cNvPr id="4" name="図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267" y="3429000"/>
            <a:ext cx="3927734" cy="2385318"/>
          </a:xfrm>
          <a:prstGeom prst="rect">
            <a:avLst/>
          </a:prstGeom>
        </p:spPr>
      </p:pic>
      <p:sp>
        <p:nvSpPr>
          <p:cNvPr id="5" name="テキスト ボックス 4"/>
          <p:cNvSpPr txBox="1"/>
          <p:nvPr/>
        </p:nvSpPr>
        <p:spPr>
          <a:xfrm>
            <a:off x="1023202" y="2843390"/>
            <a:ext cx="749011" cy="369332"/>
          </a:xfrm>
          <a:prstGeom prst="rect">
            <a:avLst/>
          </a:prstGeom>
          <a:noFill/>
        </p:spPr>
        <p:txBody>
          <a:bodyPr wrap="none" rtlCol="0">
            <a:spAutoFit/>
          </a:bodyPr>
          <a:lstStyle/>
          <a:p>
            <a:r>
              <a:rPr kumimoji="1" lang="en-US" altLang="ja-JP" smtClean="0">
                <a:latin typeface="Arial"/>
                <a:cs typeface="Arial"/>
              </a:rPr>
              <a:t>MOLI</a:t>
            </a:r>
            <a:endParaRPr kumimoji="1" lang="ja-JP" altLang="en-US" dirty="0">
              <a:latin typeface="Arial"/>
              <a:cs typeface="Arial"/>
            </a:endParaRPr>
          </a:p>
        </p:txBody>
      </p:sp>
      <p:sp>
        <p:nvSpPr>
          <p:cNvPr id="12" name="テキスト ボックス 11"/>
          <p:cNvSpPr txBox="1"/>
          <p:nvPr/>
        </p:nvSpPr>
        <p:spPr>
          <a:xfrm>
            <a:off x="3032184" y="2297462"/>
            <a:ext cx="1951833" cy="954107"/>
          </a:xfrm>
          <a:prstGeom prst="rect">
            <a:avLst/>
          </a:prstGeom>
          <a:noFill/>
        </p:spPr>
        <p:txBody>
          <a:bodyPr wrap="square" rtlCol="0">
            <a:spAutoFit/>
          </a:bodyPr>
          <a:lstStyle/>
          <a:p>
            <a:pPr algn="ctr"/>
            <a:r>
              <a:rPr kumimoji="1" lang="en-US" altLang="ja-JP" sz="2000" dirty="0" err="1" smtClean="0">
                <a:latin typeface="Arial"/>
                <a:cs typeface="Arial"/>
              </a:rPr>
              <a:t>i</a:t>
            </a:r>
            <a:r>
              <a:rPr kumimoji="1" lang="en-US" altLang="ja-JP" sz="2000" dirty="0" smtClean="0">
                <a:latin typeface="Arial"/>
                <a:cs typeface="Arial"/>
              </a:rPr>
              <a:t>-SEEP</a:t>
            </a:r>
          </a:p>
          <a:p>
            <a:pPr algn="ctr"/>
            <a:r>
              <a:rPr lang="en-US" altLang="ja-JP" sz="1200" dirty="0" smtClean="0">
                <a:latin typeface="Arial"/>
                <a:cs typeface="Arial"/>
              </a:rPr>
              <a:t>(IVA-replaceable </a:t>
            </a:r>
            <a:r>
              <a:rPr lang="en-US" altLang="ja-JP" sz="1200" dirty="0">
                <a:latin typeface="Arial"/>
                <a:cs typeface="Arial"/>
              </a:rPr>
              <a:t>Small Exposed Experiment </a:t>
            </a:r>
            <a:r>
              <a:rPr lang="en-US" altLang="ja-JP" sz="1200" dirty="0" smtClean="0">
                <a:latin typeface="Arial"/>
                <a:cs typeface="Arial"/>
              </a:rPr>
              <a:t>Platform)</a:t>
            </a:r>
            <a:endParaRPr kumimoji="1" lang="ja-JP" altLang="en-US" sz="1200" dirty="0">
              <a:latin typeface="Arial"/>
              <a:cs typeface="Arial"/>
            </a:endParaRPr>
          </a:p>
        </p:txBody>
      </p:sp>
      <p:sp>
        <p:nvSpPr>
          <p:cNvPr id="13" name="テキスト ボックス 12"/>
          <p:cNvSpPr txBox="1"/>
          <p:nvPr/>
        </p:nvSpPr>
        <p:spPr>
          <a:xfrm>
            <a:off x="2773135" y="1234872"/>
            <a:ext cx="325730" cy="369332"/>
          </a:xfrm>
          <a:prstGeom prst="rect">
            <a:avLst/>
          </a:prstGeom>
          <a:noFill/>
        </p:spPr>
        <p:txBody>
          <a:bodyPr wrap="none" rtlCol="0">
            <a:spAutoFit/>
          </a:bodyPr>
          <a:lstStyle/>
          <a:p>
            <a:r>
              <a:rPr kumimoji="1" lang="en-US" altLang="ja-JP" smtClean="0">
                <a:latin typeface="Arial"/>
                <a:cs typeface="Arial"/>
              </a:rPr>
              <a:t>+</a:t>
            </a:r>
            <a:endParaRPr kumimoji="1" lang="ja-JP" altLang="en-US" dirty="0">
              <a:latin typeface="Arial"/>
              <a:cs typeface="Arial"/>
            </a:endParaRPr>
          </a:p>
        </p:txBody>
      </p:sp>
      <p:sp>
        <p:nvSpPr>
          <p:cNvPr id="7" name="テキスト ボックス 6"/>
          <p:cNvSpPr txBox="1"/>
          <p:nvPr/>
        </p:nvSpPr>
        <p:spPr>
          <a:xfrm>
            <a:off x="631319" y="2540868"/>
            <a:ext cx="2161231" cy="307777"/>
          </a:xfrm>
          <a:prstGeom prst="rect">
            <a:avLst/>
          </a:prstGeom>
          <a:noFill/>
        </p:spPr>
        <p:txBody>
          <a:bodyPr wrap="none" rtlCol="0">
            <a:spAutoFit/>
          </a:bodyPr>
          <a:lstStyle/>
          <a:p>
            <a:r>
              <a:rPr kumimoji="1" lang="en-US" altLang="ja-JP" sz="1400" smtClean="0">
                <a:latin typeface="Arial"/>
                <a:cs typeface="Arial"/>
              </a:rPr>
              <a:t>Envelope 1600x640x830</a:t>
            </a:r>
            <a:endParaRPr kumimoji="1" lang="ja-JP" altLang="en-US" sz="1400" dirty="0">
              <a:latin typeface="Arial"/>
              <a:cs typeface="Arial"/>
            </a:endParaRPr>
          </a:p>
        </p:txBody>
      </p:sp>
      <p:sp>
        <p:nvSpPr>
          <p:cNvPr id="14" name="テキスト ボックス 13"/>
          <p:cNvSpPr txBox="1"/>
          <p:nvPr/>
        </p:nvSpPr>
        <p:spPr>
          <a:xfrm>
            <a:off x="118582" y="6165304"/>
            <a:ext cx="9097963" cy="584776"/>
          </a:xfrm>
          <a:prstGeom prst="rect">
            <a:avLst/>
          </a:prstGeom>
          <a:noFill/>
        </p:spPr>
        <p:txBody>
          <a:bodyPr wrap="none" rtlCol="0">
            <a:spAutoFit/>
          </a:bodyPr>
          <a:lstStyle/>
          <a:p>
            <a:r>
              <a:rPr kumimoji="1" lang="en-US" altLang="ja-JP" sz="1600" b="1" dirty="0" smtClean="0">
                <a:latin typeface="Arial"/>
                <a:cs typeface="Arial"/>
              </a:rPr>
              <a:t>Using </a:t>
            </a:r>
            <a:r>
              <a:rPr kumimoji="1" lang="en-US" altLang="ja-JP" sz="1600" b="1" dirty="0" err="1" smtClean="0">
                <a:latin typeface="Arial"/>
                <a:cs typeface="Arial"/>
              </a:rPr>
              <a:t>i</a:t>
            </a:r>
            <a:r>
              <a:rPr kumimoji="1" lang="en-US" altLang="ja-JP" sz="1600" b="1" dirty="0" smtClean="0">
                <a:latin typeface="Arial"/>
                <a:cs typeface="Arial"/>
              </a:rPr>
              <a:t>-SEEP platform, more flexible environment and services by astronauts are expected.</a:t>
            </a:r>
          </a:p>
          <a:p>
            <a:r>
              <a:rPr lang="en-US" altLang="ja-JP" sz="1600" b="1" dirty="0" smtClean="0">
                <a:latin typeface="Arial"/>
                <a:cs typeface="Arial"/>
              </a:rPr>
              <a:t>Laser Transmitter to be returned (post mission) for degradation evaluation on ground.</a:t>
            </a:r>
            <a:endParaRPr kumimoji="1" lang="ja-JP" altLang="en-US" sz="1600" b="1" dirty="0">
              <a:latin typeface="Arial"/>
              <a:cs typeface="Arial"/>
            </a:endParaRPr>
          </a:p>
        </p:txBody>
      </p:sp>
    </p:spTree>
    <p:extLst>
      <p:ext uri="{BB962C8B-B14F-4D97-AF65-F5344CB8AC3E}">
        <p14:creationId xmlns:p14="http://schemas.microsoft.com/office/powerpoint/2010/main" val="3382243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6632"/>
            <a:ext cx="8229600" cy="485628"/>
          </a:xfrm>
        </p:spPr>
        <p:txBody>
          <a:bodyPr>
            <a:noAutofit/>
          </a:bodyPr>
          <a:lstStyle/>
          <a:p>
            <a:r>
              <a:rPr lang="en-US" altLang="ja-JP" dirty="0" smtClean="0">
                <a:latin typeface="Arial"/>
                <a:cs typeface="Arial"/>
              </a:rPr>
              <a:t>Foot print design for terrain relief </a:t>
            </a:r>
            <a:r>
              <a:rPr lang="en-US" altLang="ja-JP" dirty="0" err="1" smtClean="0">
                <a:latin typeface="Arial"/>
                <a:cs typeface="Arial"/>
              </a:rPr>
              <a:t>calbaration</a:t>
            </a:r>
            <a:endParaRPr kumimoji="1" lang="ja-JP" altLang="en-US" dirty="0">
              <a:solidFill>
                <a:schemeClr val="bg1"/>
              </a:solidFill>
              <a:latin typeface="Arial"/>
              <a:ea typeface="+mn-ea"/>
              <a:cs typeface="Arial"/>
            </a:endParaRPr>
          </a:p>
        </p:txBody>
      </p:sp>
      <p:cxnSp>
        <p:nvCxnSpPr>
          <p:cNvPr id="20" name="直線矢印コネクタ 19"/>
          <p:cNvCxnSpPr/>
          <p:nvPr/>
        </p:nvCxnSpPr>
        <p:spPr>
          <a:xfrm>
            <a:off x="1307690" y="3436777"/>
            <a:ext cx="1782073" cy="0"/>
          </a:xfrm>
          <a:prstGeom prst="straightConnector1">
            <a:avLst/>
          </a:prstGeom>
          <a:noFill/>
          <a:ln w="28575" cap="flat" cmpd="sng" algn="ctr">
            <a:solidFill>
              <a:srgbClr val="C0504D">
                <a:shade val="95000"/>
                <a:satMod val="105000"/>
              </a:srgbClr>
            </a:solidFill>
            <a:prstDash val="solid"/>
            <a:headEnd type="arrow"/>
            <a:tailEnd type="arrow"/>
          </a:ln>
          <a:effectLst/>
        </p:spPr>
      </p:cxnSp>
      <p:grpSp>
        <p:nvGrpSpPr>
          <p:cNvPr id="29" name="グループ化 28"/>
          <p:cNvGrpSpPr/>
          <p:nvPr/>
        </p:nvGrpSpPr>
        <p:grpSpPr>
          <a:xfrm rot="5400000">
            <a:off x="1683019" y="2954368"/>
            <a:ext cx="2039662" cy="3474434"/>
            <a:chOff x="3979355" y="1352230"/>
            <a:chExt cx="2039662" cy="3763970"/>
          </a:xfrm>
        </p:grpSpPr>
        <p:sp>
          <p:nvSpPr>
            <p:cNvPr id="17" name="円/楕円 16"/>
            <p:cNvSpPr/>
            <p:nvPr/>
          </p:nvSpPr>
          <p:spPr>
            <a:xfrm rot="10800000" flipV="1">
              <a:off x="3979355" y="4386344"/>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sp>
          <p:nvSpPr>
            <p:cNvPr id="18" name="円/楕円 17"/>
            <p:cNvSpPr/>
            <p:nvPr/>
          </p:nvSpPr>
          <p:spPr>
            <a:xfrm rot="10800000" flipV="1">
              <a:off x="5274198" y="3289738"/>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sp>
          <p:nvSpPr>
            <p:cNvPr id="21" name="円/楕円 20"/>
            <p:cNvSpPr/>
            <p:nvPr/>
          </p:nvSpPr>
          <p:spPr>
            <a:xfrm rot="10800000" flipV="1">
              <a:off x="3979355" y="2450131"/>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sp>
          <p:nvSpPr>
            <p:cNvPr id="22" name="円/楕円 21"/>
            <p:cNvSpPr/>
            <p:nvPr/>
          </p:nvSpPr>
          <p:spPr>
            <a:xfrm rot="10800000" flipV="1">
              <a:off x="5289161" y="1352230"/>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grpSp>
      <p:cxnSp>
        <p:nvCxnSpPr>
          <p:cNvPr id="23" name="直線コネクタ 22"/>
          <p:cNvCxnSpPr/>
          <p:nvPr/>
        </p:nvCxnSpPr>
        <p:spPr>
          <a:xfrm flipH="1" flipV="1">
            <a:off x="1302489" y="3191136"/>
            <a:ext cx="5201" cy="491282"/>
          </a:xfrm>
          <a:prstGeom prst="line">
            <a:avLst/>
          </a:prstGeom>
          <a:noFill/>
          <a:ln w="38100" cap="flat" cmpd="sng" algn="ctr">
            <a:solidFill>
              <a:srgbClr val="C0504D">
                <a:shade val="95000"/>
                <a:satMod val="105000"/>
              </a:srgbClr>
            </a:solidFill>
            <a:prstDash val="sysDash"/>
          </a:ln>
          <a:effectLst/>
        </p:spPr>
      </p:cxnSp>
      <p:sp>
        <p:nvSpPr>
          <p:cNvPr id="24" name="テキスト ボックス 23"/>
          <p:cNvSpPr txBox="1"/>
          <p:nvPr/>
        </p:nvSpPr>
        <p:spPr>
          <a:xfrm>
            <a:off x="1408966" y="3068960"/>
            <a:ext cx="1849485" cy="338554"/>
          </a:xfrm>
          <a:prstGeom prst="rect">
            <a:avLst/>
          </a:prstGeom>
          <a:noFill/>
        </p:spPr>
        <p:txBody>
          <a:bodyPr wrap="none" rtlCol="0">
            <a:spAutoFit/>
          </a:bodyPr>
          <a:lstStyle/>
          <a:p>
            <a:pPr fontAlgn="auto">
              <a:spcBef>
                <a:spcPts val="0"/>
              </a:spcBef>
              <a:spcAft>
                <a:spcPts val="0"/>
              </a:spcAft>
            </a:pPr>
            <a:r>
              <a:rPr lang="en-US" altLang="ja-JP" sz="1600" b="1" dirty="0" smtClean="0">
                <a:solidFill>
                  <a:prstClr val="black"/>
                </a:solidFill>
                <a:latin typeface="Arial"/>
                <a:ea typeface="+mn-ea"/>
                <a:cs typeface="Arial"/>
              </a:rPr>
              <a:t>50m (PRF 150Hz)</a:t>
            </a:r>
            <a:endParaRPr lang="ja-JP" altLang="en-US" sz="1600" b="1" dirty="0">
              <a:solidFill>
                <a:prstClr val="black"/>
              </a:solidFill>
              <a:latin typeface="Arial"/>
              <a:ea typeface="+mn-ea"/>
              <a:cs typeface="Arial"/>
            </a:endParaRPr>
          </a:p>
        </p:txBody>
      </p:sp>
      <p:cxnSp>
        <p:nvCxnSpPr>
          <p:cNvPr id="27" name="直線矢印コネクタ 26"/>
          <p:cNvCxnSpPr/>
          <p:nvPr/>
        </p:nvCxnSpPr>
        <p:spPr>
          <a:xfrm flipV="1">
            <a:off x="2642045" y="4512196"/>
            <a:ext cx="431874" cy="644346"/>
          </a:xfrm>
          <a:prstGeom prst="straightConnector1">
            <a:avLst/>
          </a:prstGeom>
          <a:noFill/>
          <a:ln w="28575" cap="flat" cmpd="sng" algn="ctr">
            <a:solidFill>
              <a:srgbClr val="C0504D">
                <a:shade val="95000"/>
                <a:satMod val="105000"/>
              </a:srgbClr>
            </a:solidFill>
            <a:prstDash val="solid"/>
            <a:headEnd type="arrow"/>
            <a:tailEnd type="arrow"/>
          </a:ln>
          <a:effectLst/>
        </p:spPr>
      </p:cxnSp>
      <p:sp>
        <p:nvSpPr>
          <p:cNvPr id="28" name="テキスト ボックス 27"/>
          <p:cNvSpPr txBox="1"/>
          <p:nvPr/>
        </p:nvSpPr>
        <p:spPr>
          <a:xfrm>
            <a:off x="2814406" y="4725144"/>
            <a:ext cx="583814" cy="338554"/>
          </a:xfrm>
          <a:prstGeom prst="rect">
            <a:avLst/>
          </a:prstGeom>
          <a:noFill/>
        </p:spPr>
        <p:txBody>
          <a:bodyPr wrap="none" rtlCol="0">
            <a:spAutoFit/>
          </a:bodyPr>
          <a:lstStyle/>
          <a:p>
            <a:pPr fontAlgn="auto">
              <a:spcBef>
                <a:spcPts val="0"/>
              </a:spcBef>
              <a:spcAft>
                <a:spcPts val="0"/>
              </a:spcAft>
            </a:pPr>
            <a:r>
              <a:rPr lang="en-US" altLang="ja-JP" sz="1600" dirty="0" smtClean="0">
                <a:solidFill>
                  <a:prstClr val="black"/>
                </a:solidFill>
                <a:latin typeface="Arial"/>
                <a:ea typeface="+mn-ea"/>
                <a:cs typeface="Arial"/>
              </a:rPr>
              <a:t>15m</a:t>
            </a:r>
          </a:p>
        </p:txBody>
      </p:sp>
      <p:grpSp>
        <p:nvGrpSpPr>
          <p:cNvPr id="30" name="グループ化 29"/>
          <p:cNvGrpSpPr/>
          <p:nvPr/>
        </p:nvGrpSpPr>
        <p:grpSpPr>
          <a:xfrm rot="5400000">
            <a:off x="5099403" y="2954369"/>
            <a:ext cx="2039662" cy="3474434"/>
            <a:chOff x="3979355" y="1352230"/>
            <a:chExt cx="2039662" cy="3763970"/>
          </a:xfrm>
        </p:grpSpPr>
        <p:sp>
          <p:nvSpPr>
            <p:cNvPr id="31" name="円/楕円 30"/>
            <p:cNvSpPr/>
            <p:nvPr/>
          </p:nvSpPr>
          <p:spPr>
            <a:xfrm rot="10800000" flipV="1">
              <a:off x="3979355" y="4386344"/>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sp>
          <p:nvSpPr>
            <p:cNvPr id="32" name="円/楕円 31"/>
            <p:cNvSpPr/>
            <p:nvPr/>
          </p:nvSpPr>
          <p:spPr>
            <a:xfrm rot="10800000" flipV="1">
              <a:off x="5274198" y="3289738"/>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sp>
          <p:nvSpPr>
            <p:cNvPr id="33" name="円/楕円 32"/>
            <p:cNvSpPr/>
            <p:nvPr/>
          </p:nvSpPr>
          <p:spPr>
            <a:xfrm rot="10800000" flipV="1">
              <a:off x="3979355" y="2450131"/>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sp>
          <p:nvSpPr>
            <p:cNvPr id="34" name="円/楕円 33"/>
            <p:cNvSpPr/>
            <p:nvPr/>
          </p:nvSpPr>
          <p:spPr>
            <a:xfrm rot="10800000" flipV="1">
              <a:off x="5289161" y="1352230"/>
              <a:ext cx="729856" cy="729856"/>
            </a:xfrm>
            <a:prstGeom prst="ellipse">
              <a:avLst/>
            </a:prstGeom>
            <a:solidFill>
              <a:srgbClr val="C0504D">
                <a:lumMod val="60000"/>
                <a:lumOff val="40000"/>
              </a:srgbClr>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smtClean="0">
                <a:ln>
                  <a:noFill/>
                </a:ln>
                <a:solidFill>
                  <a:prstClr val="white"/>
                </a:solidFill>
                <a:effectLst/>
                <a:uLnTx/>
                <a:uFillTx/>
                <a:latin typeface="Arial"/>
                <a:ea typeface="+mn-ea"/>
                <a:cs typeface="Arial"/>
              </a:endParaRPr>
            </a:p>
          </p:txBody>
        </p:sp>
      </p:grpSp>
      <p:cxnSp>
        <p:nvCxnSpPr>
          <p:cNvPr id="37" name="直線コネクタ 36"/>
          <p:cNvCxnSpPr/>
          <p:nvPr/>
        </p:nvCxnSpPr>
        <p:spPr>
          <a:xfrm flipH="1" flipV="1">
            <a:off x="3101944" y="3191136"/>
            <a:ext cx="5201" cy="491282"/>
          </a:xfrm>
          <a:prstGeom prst="line">
            <a:avLst/>
          </a:prstGeom>
          <a:noFill/>
          <a:ln w="38100" cap="flat" cmpd="sng" algn="ctr">
            <a:solidFill>
              <a:srgbClr val="C0504D">
                <a:shade val="95000"/>
                <a:satMod val="105000"/>
              </a:srgbClr>
            </a:solidFill>
            <a:prstDash val="sysDash"/>
          </a:ln>
          <a:effectLst/>
        </p:spPr>
      </p:cxnSp>
      <p:cxnSp>
        <p:nvCxnSpPr>
          <p:cNvPr id="41" name="直線コネクタ 40"/>
          <p:cNvCxnSpPr/>
          <p:nvPr/>
        </p:nvCxnSpPr>
        <p:spPr>
          <a:xfrm>
            <a:off x="2479936" y="4972746"/>
            <a:ext cx="394676" cy="373742"/>
          </a:xfrm>
          <a:prstGeom prst="line">
            <a:avLst/>
          </a:prstGeom>
          <a:noFill/>
          <a:ln w="38100" cap="flat" cmpd="sng" algn="ctr">
            <a:solidFill>
              <a:srgbClr val="C0504D">
                <a:shade val="95000"/>
                <a:satMod val="105000"/>
              </a:srgbClr>
            </a:solidFill>
            <a:prstDash val="sysDash"/>
          </a:ln>
          <a:effectLst/>
        </p:spPr>
      </p:cxnSp>
      <p:cxnSp>
        <p:nvCxnSpPr>
          <p:cNvPr id="46" name="直線矢印コネクタ 45"/>
          <p:cNvCxnSpPr/>
          <p:nvPr/>
        </p:nvCxnSpPr>
        <p:spPr>
          <a:xfrm>
            <a:off x="7723513" y="4504063"/>
            <a:ext cx="112997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7703989" y="4102595"/>
            <a:ext cx="1467068" cy="369332"/>
          </a:xfrm>
          <a:prstGeom prst="rect">
            <a:avLst/>
          </a:prstGeom>
          <a:noFill/>
        </p:spPr>
        <p:txBody>
          <a:bodyPr wrap="none" rtlCol="0">
            <a:spAutoFit/>
          </a:bodyPr>
          <a:lstStyle/>
          <a:p>
            <a:pPr fontAlgn="auto">
              <a:spcBef>
                <a:spcPts val="0"/>
              </a:spcBef>
              <a:spcAft>
                <a:spcPts val="0"/>
              </a:spcAft>
            </a:pPr>
            <a:r>
              <a:rPr lang="en-US" altLang="ja-JP" sz="1800" b="1" dirty="0" smtClean="0">
                <a:solidFill>
                  <a:prstClr val="black"/>
                </a:solidFill>
                <a:latin typeface="Arial"/>
                <a:ea typeface="+mn-ea"/>
                <a:cs typeface="Arial"/>
              </a:rPr>
              <a:t>Along track</a:t>
            </a:r>
            <a:endParaRPr lang="ja-JP" altLang="en-US" sz="1800" b="1" dirty="0">
              <a:solidFill>
                <a:prstClr val="black"/>
              </a:solidFill>
              <a:latin typeface="Arial"/>
              <a:ea typeface="+mn-ea"/>
              <a:cs typeface="Arial"/>
            </a:endParaRPr>
          </a:p>
        </p:txBody>
      </p:sp>
      <p:sp>
        <p:nvSpPr>
          <p:cNvPr id="48" name="角丸四角形 47"/>
          <p:cNvSpPr/>
          <p:nvPr/>
        </p:nvSpPr>
        <p:spPr>
          <a:xfrm rot="19336879">
            <a:off x="1328906" y="3388553"/>
            <a:ext cx="895071" cy="2635476"/>
          </a:xfrm>
          <a:prstGeom prst="round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a:cs typeface="Arial"/>
            </a:endParaRPr>
          </a:p>
        </p:txBody>
      </p:sp>
      <p:sp>
        <p:nvSpPr>
          <p:cNvPr id="49" name="テキスト ボックス 48"/>
          <p:cNvSpPr txBox="1"/>
          <p:nvPr/>
        </p:nvSpPr>
        <p:spPr>
          <a:xfrm>
            <a:off x="1767845" y="6011996"/>
            <a:ext cx="1275259" cy="369332"/>
          </a:xfrm>
          <a:prstGeom prst="rect">
            <a:avLst/>
          </a:prstGeom>
          <a:noFill/>
        </p:spPr>
        <p:txBody>
          <a:bodyPr wrap="none" rtlCol="0">
            <a:spAutoFit/>
          </a:bodyPr>
          <a:lstStyle/>
          <a:p>
            <a:r>
              <a:rPr kumimoji="1" lang="en-US" altLang="ja-JP" sz="1800" dirty="0" smtClean="0">
                <a:latin typeface="Arial"/>
                <a:ea typeface="+mn-ea"/>
                <a:cs typeface="Arial"/>
              </a:rPr>
              <a:t>(n)th pulse</a:t>
            </a:r>
            <a:endParaRPr kumimoji="1" lang="ja-JP" altLang="en-US" sz="1800" dirty="0">
              <a:latin typeface="Arial"/>
              <a:ea typeface="+mn-ea"/>
              <a:cs typeface="Arial"/>
            </a:endParaRPr>
          </a:p>
        </p:txBody>
      </p:sp>
      <p:sp>
        <p:nvSpPr>
          <p:cNvPr id="50" name="角丸四角形 49"/>
          <p:cNvSpPr/>
          <p:nvPr/>
        </p:nvSpPr>
        <p:spPr>
          <a:xfrm rot="19321757">
            <a:off x="3133589" y="3376357"/>
            <a:ext cx="895071" cy="2635476"/>
          </a:xfrm>
          <a:prstGeom prst="round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a:cs typeface="Arial"/>
            </a:endParaRPr>
          </a:p>
        </p:txBody>
      </p:sp>
      <p:sp>
        <p:nvSpPr>
          <p:cNvPr id="51" name="テキスト ボックス 50"/>
          <p:cNvSpPr txBox="1"/>
          <p:nvPr/>
        </p:nvSpPr>
        <p:spPr>
          <a:xfrm>
            <a:off x="3556314" y="6011996"/>
            <a:ext cx="1538440" cy="369332"/>
          </a:xfrm>
          <a:prstGeom prst="rect">
            <a:avLst/>
          </a:prstGeom>
          <a:noFill/>
        </p:spPr>
        <p:txBody>
          <a:bodyPr wrap="none" rtlCol="0">
            <a:spAutoFit/>
          </a:bodyPr>
          <a:lstStyle/>
          <a:p>
            <a:r>
              <a:rPr kumimoji="1" lang="en-US" altLang="ja-JP" sz="1800" dirty="0" smtClean="0">
                <a:latin typeface="Arial"/>
                <a:ea typeface="+mn-ea"/>
                <a:cs typeface="Arial"/>
              </a:rPr>
              <a:t>(n+1)th pulse</a:t>
            </a:r>
            <a:endParaRPr kumimoji="1" lang="ja-JP" altLang="en-US" sz="1800" dirty="0">
              <a:latin typeface="Arial"/>
              <a:ea typeface="+mn-ea"/>
              <a:cs typeface="Arial"/>
            </a:endParaRPr>
          </a:p>
        </p:txBody>
      </p:sp>
      <p:sp>
        <p:nvSpPr>
          <p:cNvPr id="52" name="テキスト ボックス 51"/>
          <p:cNvSpPr txBox="1"/>
          <p:nvPr/>
        </p:nvSpPr>
        <p:spPr>
          <a:xfrm>
            <a:off x="4904194" y="6031199"/>
            <a:ext cx="530915" cy="369332"/>
          </a:xfrm>
          <a:prstGeom prst="rect">
            <a:avLst/>
          </a:prstGeom>
          <a:noFill/>
        </p:spPr>
        <p:txBody>
          <a:bodyPr wrap="none" rtlCol="0">
            <a:spAutoFit/>
          </a:bodyPr>
          <a:lstStyle/>
          <a:p>
            <a:r>
              <a:rPr lang="ja-JP" altLang="en-US" dirty="0">
                <a:latin typeface="Arial"/>
                <a:ea typeface="+mn-ea"/>
                <a:cs typeface="Arial"/>
              </a:rPr>
              <a:t>・・・</a:t>
            </a:r>
            <a:endParaRPr kumimoji="1" lang="ja-JP" altLang="en-US" dirty="0">
              <a:latin typeface="Arial"/>
              <a:ea typeface="+mn-ea"/>
              <a:cs typeface="Arial"/>
            </a:endParaRPr>
          </a:p>
        </p:txBody>
      </p:sp>
      <p:cxnSp>
        <p:nvCxnSpPr>
          <p:cNvPr id="54" name="直線コネクタ 53"/>
          <p:cNvCxnSpPr/>
          <p:nvPr/>
        </p:nvCxnSpPr>
        <p:spPr>
          <a:xfrm flipH="1">
            <a:off x="752435" y="4357912"/>
            <a:ext cx="434514" cy="94487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テキスト ボックス 54"/>
          <p:cNvSpPr txBox="1"/>
          <p:nvPr/>
        </p:nvSpPr>
        <p:spPr>
          <a:xfrm>
            <a:off x="267825" y="5156542"/>
            <a:ext cx="1827043" cy="1077218"/>
          </a:xfrm>
          <a:prstGeom prst="rect">
            <a:avLst/>
          </a:prstGeom>
          <a:noFill/>
        </p:spPr>
        <p:txBody>
          <a:bodyPr wrap="none" rtlCol="0">
            <a:spAutoFit/>
          </a:bodyPr>
          <a:lstStyle/>
          <a:p>
            <a:r>
              <a:rPr lang="en-US" altLang="ja-JP" sz="1600" dirty="0" smtClean="0">
                <a:latin typeface="Arial"/>
                <a:ea typeface="+mn-ea"/>
                <a:cs typeface="Arial"/>
              </a:rPr>
              <a:t>25m</a:t>
            </a:r>
          </a:p>
          <a:p>
            <a:r>
              <a:rPr lang="en-US" altLang="ja-JP" sz="1600" dirty="0" smtClean="0">
                <a:latin typeface="Arial"/>
                <a:ea typeface="+mn-ea"/>
                <a:cs typeface="Arial"/>
              </a:rPr>
              <a:t>in diameter</a:t>
            </a:r>
          </a:p>
          <a:p>
            <a:r>
              <a:rPr kumimoji="1" lang="en-US" altLang="ja-JP" sz="1600" dirty="0" smtClean="0">
                <a:latin typeface="Arial"/>
                <a:ea typeface="+mn-ea"/>
                <a:cs typeface="Arial"/>
              </a:rPr>
              <a:t>(beam divergence</a:t>
            </a:r>
          </a:p>
          <a:p>
            <a:r>
              <a:rPr lang="en-US" altLang="ja-JP" sz="1600" dirty="0" smtClean="0">
                <a:latin typeface="Arial"/>
                <a:ea typeface="+mn-ea"/>
                <a:cs typeface="Arial"/>
              </a:rPr>
              <a:t>62.5</a:t>
            </a:r>
            <a:r>
              <a:rPr lang="en-US" altLang="ja-JP" sz="1600" dirty="0">
                <a:latin typeface="Arial"/>
                <a:ea typeface="+mn-ea"/>
                <a:cs typeface="Arial"/>
              </a:rPr>
              <a:t>m</a:t>
            </a:r>
            <a:r>
              <a:rPr lang="en-US" altLang="ja-JP" sz="1600" dirty="0" smtClean="0">
                <a:latin typeface="Arial"/>
                <a:ea typeface="+mn-ea"/>
                <a:cs typeface="Arial"/>
              </a:rPr>
              <a:t>rad )</a:t>
            </a:r>
            <a:r>
              <a:rPr kumimoji="1" lang="en-US" altLang="ja-JP" sz="1600" dirty="0" smtClean="0">
                <a:latin typeface="Arial"/>
                <a:ea typeface="+mn-ea"/>
                <a:cs typeface="Arial"/>
              </a:rPr>
              <a:t> </a:t>
            </a:r>
            <a:endParaRPr kumimoji="1" lang="ja-JP" altLang="en-US" sz="1600" dirty="0">
              <a:latin typeface="Arial"/>
              <a:ea typeface="+mn-ea"/>
              <a:cs typeface="Arial"/>
            </a:endParaRPr>
          </a:p>
        </p:txBody>
      </p:sp>
      <p:sp>
        <p:nvSpPr>
          <p:cNvPr id="56" name="テキスト ボックス 55"/>
          <p:cNvSpPr txBox="1"/>
          <p:nvPr/>
        </p:nvSpPr>
        <p:spPr>
          <a:xfrm>
            <a:off x="384458" y="980728"/>
            <a:ext cx="8574491" cy="1631216"/>
          </a:xfrm>
          <a:prstGeom prst="rect">
            <a:avLst/>
          </a:prstGeom>
          <a:noFill/>
        </p:spPr>
        <p:txBody>
          <a:bodyPr wrap="square" rtlCol="0">
            <a:spAutoFit/>
          </a:bodyPr>
          <a:lstStyle/>
          <a:p>
            <a:pPr marL="342900" indent="-342900" algn="just">
              <a:buFont typeface="Wingdings" pitchFamily="2" charset="2"/>
              <a:buChar char="Ø"/>
            </a:pPr>
            <a:r>
              <a:rPr lang="en-US" altLang="ja-JP" sz="2000" b="1" dirty="0">
                <a:latin typeface="Arial"/>
                <a:cs typeface="Arial"/>
              </a:rPr>
              <a:t>For </a:t>
            </a:r>
            <a:r>
              <a:rPr lang="en-US" altLang="ja-JP" sz="2000" b="1" dirty="0" smtClean="0">
                <a:latin typeface="Arial"/>
                <a:cs typeface="Arial"/>
              </a:rPr>
              <a:t>calibration of terrain relief:</a:t>
            </a:r>
            <a:endParaRPr lang="en-US" altLang="ja-JP" sz="2000" dirty="0">
              <a:latin typeface="Arial"/>
              <a:cs typeface="Arial"/>
            </a:endParaRPr>
          </a:p>
          <a:p>
            <a:pPr marL="720000" lvl="1" indent="-180000">
              <a:buFontTx/>
              <a:buChar char="-"/>
            </a:pPr>
            <a:r>
              <a:rPr lang="en-US" altLang="ja-JP" sz="2000" dirty="0">
                <a:latin typeface="Arial"/>
                <a:cs typeface="Arial"/>
              </a:rPr>
              <a:t>S</a:t>
            </a:r>
            <a:r>
              <a:rPr lang="en-US" altLang="ja-JP" sz="2000" dirty="0" smtClean="0">
                <a:latin typeface="Arial"/>
                <a:cs typeface="Arial"/>
              </a:rPr>
              <a:t>taggered double footprints with the same transmitting timing</a:t>
            </a:r>
            <a:endParaRPr lang="en-US" altLang="ja-JP" sz="2000" b="1" dirty="0" smtClean="0">
              <a:latin typeface="Arial"/>
              <a:cs typeface="Arial"/>
            </a:endParaRPr>
          </a:p>
          <a:p>
            <a:pPr marL="342900" indent="-342900" algn="just">
              <a:buFont typeface="Wingdings" pitchFamily="2" charset="2"/>
              <a:buChar char="Ø"/>
            </a:pPr>
            <a:r>
              <a:rPr lang="en-US" altLang="ja-JP" sz="2000" b="1" dirty="0" smtClean="0">
                <a:latin typeface="Arial"/>
                <a:cs typeface="Arial"/>
              </a:rPr>
              <a:t>For estimation of </a:t>
            </a:r>
            <a:r>
              <a:rPr lang="en-US" altLang="ja-JP" sz="2000" b="1" dirty="0">
                <a:latin typeface="Arial"/>
                <a:cs typeface="Arial"/>
              </a:rPr>
              <a:t>ground surface</a:t>
            </a:r>
            <a:r>
              <a:rPr lang="en-US" altLang="ja-JP" sz="2000" b="1" dirty="0" smtClean="0">
                <a:latin typeface="Arial"/>
                <a:cs typeface="Arial"/>
              </a:rPr>
              <a:t> slope angle:</a:t>
            </a:r>
            <a:endParaRPr lang="en-US" altLang="ja-JP" sz="2000" b="1" dirty="0">
              <a:latin typeface="Arial"/>
              <a:cs typeface="Arial"/>
            </a:endParaRPr>
          </a:p>
          <a:p>
            <a:pPr marL="720000" lvl="1" indent="-180000">
              <a:buFontTx/>
              <a:buChar char="-"/>
            </a:pPr>
            <a:r>
              <a:rPr lang="en-US" altLang="ja-JP" sz="2000" dirty="0" smtClean="0">
                <a:latin typeface="Arial"/>
                <a:cs typeface="Arial"/>
              </a:rPr>
              <a:t>Slope estimation using 3 footprints</a:t>
            </a:r>
            <a:endParaRPr lang="en-US" altLang="ja-JP" sz="2000" dirty="0">
              <a:latin typeface="Arial"/>
              <a:cs typeface="Arial"/>
            </a:endParaRPr>
          </a:p>
          <a:p>
            <a:pPr marL="720000" lvl="1" indent="-180000">
              <a:buFontTx/>
              <a:buChar char="-"/>
            </a:pPr>
            <a:r>
              <a:rPr lang="en-US" altLang="ja-JP" sz="2000" dirty="0" smtClean="0">
                <a:latin typeface="Arial"/>
                <a:cs typeface="Arial"/>
              </a:rPr>
              <a:t>Target slope: ≦30 deg. No </a:t>
            </a:r>
            <a:r>
              <a:rPr lang="en-US" altLang="ja-JP" sz="2000" smtClean="0">
                <a:latin typeface="Arial"/>
                <a:cs typeface="Arial"/>
              </a:rPr>
              <a:t>snow cover.</a:t>
            </a:r>
            <a:endParaRPr lang="en-US" altLang="ja-JP" sz="2000" dirty="0">
              <a:latin typeface="Arial"/>
              <a:cs typeface="Arial"/>
            </a:endParaRPr>
          </a:p>
        </p:txBody>
      </p:sp>
      <p:cxnSp>
        <p:nvCxnSpPr>
          <p:cNvPr id="35" name="直線矢印コネクタ 34"/>
          <p:cNvCxnSpPr>
            <a:stCxn id="18" idx="5"/>
            <a:endCxn id="17" idx="1"/>
          </p:cNvCxnSpPr>
          <p:nvPr/>
        </p:nvCxnSpPr>
        <p:spPr>
          <a:xfrm flipH="1" flipV="1">
            <a:off x="1540683" y="4294726"/>
            <a:ext cx="535865" cy="778757"/>
          </a:xfrm>
          <a:prstGeom prst="straightConnector1">
            <a:avLst/>
          </a:prstGeom>
          <a:noFill/>
          <a:ln w="28575" cap="flat" cmpd="sng" algn="ctr">
            <a:solidFill>
              <a:srgbClr val="C0504D">
                <a:shade val="95000"/>
                <a:satMod val="105000"/>
              </a:srgbClr>
            </a:solidFill>
            <a:prstDash val="solid"/>
            <a:headEnd type="arrow"/>
            <a:tailEnd type="arrow"/>
          </a:ln>
          <a:effectLst/>
        </p:spPr>
      </p:cxnSp>
      <p:cxnSp>
        <p:nvCxnSpPr>
          <p:cNvPr id="38" name="直線コネクタ 37"/>
          <p:cNvCxnSpPr/>
          <p:nvPr/>
        </p:nvCxnSpPr>
        <p:spPr>
          <a:xfrm>
            <a:off x="2828114" y="4302689"/>
            <a:ext cx="442445" cy="381415"/>
          </a:xfrm>
          <a:prstGeom prst="line">
            <a:avLst/>
          </a:prstGeom>
          <a:noFill/>
          <a:ln w="38100" cap="flat" cmpd="sng" algn="ctr">
            <a:solidFill>
              <a:srgbClr val="C0504D">
                <a:shade val="95000"/>
                <a:satMod val="105000"/>
              </a:srgbClr>
            </a:solidFill>
            <a:prstDash val="sysDash"/>
          </a:ln>
          <a:effectLst/>
        </p:spPr>
      </p:cxnSp>
      <p:sp>
        <p:nvSpPr>
          <p:cNvPr id="36" name="二等辺三角形 35"/>
          <p:cNvSpPr/>
          <p:nvPr/>
        </p:nvSpPr>
        <p:spPr>
          <a:xfrm rot="10800000">
            <a:off x="3868780" y="3518526"/>
            <a:ext cx="3456862" cy="2623646"/>
          </a:xfrm>
          <a:prstGeom prst="triangle">
            <a:avLst>
              <a:gd name="adj" fmla="val 47125"/>
            </a:avLst>
          </a:prstGeom>
          <a:noFill/>
          <a:ln w="57150">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Arial"/>
              <a:cs typeface="Arial"/>
            </a:endParaRPr>
          </a:p>
        </p:txBody>
      </p:sp>
      <p:sp>
        <p:nvSpPr>
          <p:cNvPr id="53" name="二等辺三角形 52"/>
          <p:cNvSpPr/>
          <p:nvPr/>
        </p:nvSpPr>
        <p:spPr>
          <a:xfrm>
            <a:off x="4904193" y="3179227"/>
            <a:ext cx="3456862" cy="2623646"/>
          </a:xfrm>
          <a:prstGeom prst="triangle">
            <a:avLst>
              <a:gd name="adj" fmla="val 47125"/>
            </a:avLst>
          </a:prstGeom>
          <a:noFill/>
          <a:ln w="57150">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Arial"/>
              <a:cs typeface="Arial"/>
            </a:endParaRPr>
          </a:p>
        </p:txBody>
      </p:sp>
      <p:sp>
        <p:nvSpPr>
          <p:cNvPr id="58" name="テキスト ボックス 57"/>
          <p:cNvSpPr txBox="1"/>
          <p:nvPr/>
        </p:nvSpPr>
        <p:spPr>
          <a:xfrm>
            <a:off x="1308182" y="4597265"/>
            <a:ext cx="640820" cy="338554"/>
          </a:xfrm>
          <a:prstGeom prst="rect">
            <a:avLst/>
          </a:prstGeom>
          <a:noFill/>
        </p:spPr>
        <p:txBody>
          <a:bodyPr wrap="none" rtlCol="0">
            <a:spAutoFit/>
          </a:bodyPr>
          <a:lstStyle/>
          <a:p>
            <a:pPr fontAlgn="auto">
              <a:spcBef>
                <a:spcPts val="0"/>
              </a:spcBef>
              <a:spcAft>
                <a:spcPts val="0"/>
              </a:spcAft>
            </a:pPr>
            <a:r>
              <a:rPr lang="en-US" altLang="ja-JP" sz="1600" dirty="0" smtClean="0">
                <a:solidFill>
                  <a:prstClr val="black"/>
                </a:solidFill>
                <a:latin typeface="Arial"/>
                <a:ea typeface="+mn-ea"/>
                <a:cs typeface="Arial"/>
              </a:rPr>
              <a:t>15 m</a:t>
            </a:r>
            <a:endParaRPr lang="ja-JP" altLang="en-US" sz="1600" dirty="0">
              <a:solidFill>
                <a:prstClr val="black"/>
              </a:solidFill>
              <a:latin typeface="Arial"/>
              <a:ea typeface="+mn-ea"/>
              <a:cs typeface="Arial"/>
            </a:endParaRPr>
          </a:p>
        </p:txBody>
      </p:sp>
      <p:sp>
        <p:nvSpPr>
          <p:cNvPr id="3" name="スライド番号プレースホルダー 2"/>
          <p:cNvSpPr>
            <a:spLocks noGrp="1"/>
          </p:cNvSpPr>
          <p:nvPr>
            <p:ph type="sldNum" sz="quarter" idx="12"/>
          </p:nvPr>
        </p:nvSpPr>
        <p:spPr>
          <a:xfrm>
            <a:off x="8626720" y="6525642"/>
            <a:ext cx="495300" cy="260350"/>
          </a:xfrm>
        </p:spPr>
        <p:txBody>
          <a:bodyPr/>
          <a:lstStyle/>
          <a:p>
            <a:pPr>
              <a:defRPr/>
            </a:pPr>
            <a:fld id="{3319555C-0321-DC4F-9B34-A76D0F61DC43}" type="slidenum">
              <a:rPr lang="ja-JP" altLang="en-US" smtClean="0">
                <a:latin typeface="Arial"/>
                <a:cs typeface="Arial"/>
              </a:rPr>
              <a:pPr>
                <a:defRPr/>
              </a:pPr>
              <a:t>14</a:t>
            </a:fld>
            <a:endParaRPr lang="ja-JP" altLang="en-US" dirty="0">
              <a:latin typeface="Arial"/>
              <a:cs typeface="Arial"/>
            </a:endParaRPr>
          </a:p>
        </p:txBody>
      </p:sp>
    </p:spTree>
    <p:extLst>
      <p:ext uri="{BB962C8B-B14F-4D97-AF65-F5344CB8AC3E}">
        <p14:creationId xmlns:p14="http://schemas.microsoft.com/office/powerpoint/2010/main" val="15013805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458" y="26988"/>
            <a:ext cx="8419573" cy="593700"/>
          </a:xfrm>
        </p:spPr>
        <p:txBody>
          <a:bodyPr/>
          <a:lstStyle/>
          <a:p>
            <a:pPr marL="457200" indent="-457200"/>
            <a:r>
              <a:rPr lang="en-US" altLang="ja-JP" sz="2800" dirty="0" smtClean="0">
                <a:latin typeface="Arial"/>
                <a:cs typeface="Arial"/>
              </a:rPr>
              <a:t>MOLI data products</a:t>
            </a:r>
            <a:endParaRPr lang="en-US" altLang="ja-JP" sz="2800" dirty="0">
              <a:latin typeface="Arial"/>
              <a:cs typeface="Arial"/>
            </a:endParaRPr>
          </a:p>
        </p:txBody>
      </p:sp>
      <p:sp>
        <p:nvSpPr>
          <p:cNvPr id="4" name="スライド番号プレースホルダー 3"/>
          <p:cNvSpPr>
            <a:spLocks noGrp="1"/>
          </p:cNvSpPr>
          <p:nvPr>
            <p:ph type="sldNum" sz="quarter" idx="12"/>
          </p:nvPr>
        </p:nvSpPr>
        <p:spPr/>
        <p:txBody>
          <a:bodyPr/>
          <a:lstStyle/>
          <a:p>
            <a:pPr>
              <a:defRPr/>
            </a:pPr>
            <a:fld id="{10FE0160-F055-405E-8561-E353DC43ABA8}" type="slidenum">
              <a:rPr lang="ja-JP" altLang="en-US" smtClean="0">
                <a:latin typeface="Arial"/>
                <a:cs typeface="Arial"/>
              </a:rPr>
              <a:pPr>
                <a:defRPr/>
              </a:pPr>
              <a:t>15</a:t>
            </a:fld>
            <a:endParaRPr lang="ja-JP" altLang="en-US" dirty="0">
              <a:latin typeface="Arial"/>
              <a:cs typeface="Arial"/>
            </a:endParaRPr>
          </a:p>
        </p:txBody>
      </p:sp>
      <p:graphicFrame>
        <p:nvGraphicFramePr>
          <p:cNvPr id="5" name="表 4"/>
          <p:cNvGraphicFramePr>
            <a:graphicFrameLocks noGrp="1"/>
          </p:cNvGraphicFramePr>
          <p:nvPr>
            <p:extLst>
              <p:ext uri="{D42A27DB-BD31-4B8C-83A1-F6EECF244321}">
                <p14:modId xmlns:p14="http://schemas.microsoft.com/office/powerpoint/2010/main" val="4157328540"/>
              </p:ext>
            </p:extLst>
          </p:nvPr>
        </p:nvGraphicFramePr>
        <p:xfrm>
          <a:off x="194775" y="1168270"/>
          <a:ext cx="8175678" cy="2482691"/>
        </p:xfrm>
        <a:graphic>
          <a:graphicData uri="http://schemas.openxmlformats.org/drawingml/2006/table">
            <a:tbl>
              <a:tblPr/>
              <a:tblGrid>
                <a:gridCol w="1013664">
                  <a:extLst>
                    <a:ext uri="{9D8B030D-6E8A-4147-A177-3AD203B41FA5}">
                      <a16:colId xmlns="" xmlns:a16="http://schemas.microsoft.com/office/drawing/2014/main" val="20000"/>
                    </a:ext>
                  </a:extLst>
                </a:gridCol>
                <a:gridCol w="2575658">
                  <a:extLst>
                    <a:ext uri="{9D8B030D-6E8A-4147-A177-3AD203B41FA5}">
                      <a16:colId xmlns="" xmlns:a16="http://schemas.microsoft.com/office/drawing/2014/main" val="20001"/>
                    </a:ext>
                  </a:extLst>
                </a:gridCol>
                <a:gridCol w="1794661">
                  <a:extLst>
                    <a:ext uri="{9D8B030D-6E8A-4147-A177-3AD203B41FA5}">
                      <a16:colId xmlns="" xmlns:a16="http://schemas.microsoft.com/office/drawing/2014/main" val="20002"/>
                    </a:ext>
                  </a:extLst>
                </a:gridCol>
                <a:gridCol w="2791695">
                  <a:extLst>
                    <a:ext uri="{9D8B030D-6E8A-4147-A177-3AD203B41FA5}">
                      <a16:colId xmlns="" xmlns:a16="http://schemas.microsoft.com/office/drawing/2014/main" val="20003"/>
                    </a:ext>
                  </a:extLst>
                </a:gridCol>
              </a:tblGrid>
              <a:tr h="432048">
                <a:tc>
                  <a:txBody>
                    <a:bodyPr/>
                    <a:lstStyle/>
                    <a:p>
                      <a:pPr algn="ctr" fontAlgn="ctr">
                        <a:lnSpc>
                          <a:spcPts val="2000"/>
                        </a:lnSpc>
                      </a:pPr>
                      <a:r>
                        <a:rPr lang="en-US" altLang="ja-JP" sz="1600" b="0" i="0" u="none" strike="noStrike" dirty="0" smtClean="0">
                          <a:solidFill>
                            <a:srgbClr val="000000"/>
                          </a:solidFill>
                          <a:effectLst/>
                          <a:latin typeface="Arial"/>
                          <a:cs typeface="Arial"/>
                        </a:rPr>
                        <a:t>level</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500"/>
                        </a:lnSpc>
                      </a:pPr>
                      <a:r>
                        <a:rPr lang="en-US" altLang="ja-JP" sz="1600" b="0" i="0" u="none" strike="noStrike" dirty="0">
                          <a:solidFill>
                            <a:srgbClr val="000000"/>
                          </a:solidFill>
                          <a:effectLst/>
                          <a:latin typeface="Arial"/>
                          <a:cs typeface="Arial"/>
                        </a:rPr>
                        <a:t>Product</a:t>
                      </a:r>
                      <a:r>
                        <a:rPr lang="en-US" altLang="ja-JP" sz="1600" b="0" i="0" u="none" strike="noStrike" baseline="0" dirty="0">
                          <a:solidFill>
                            <a:srgbClr val="000000"/>
                          </a:solidFill>
                          <a:effectLst/>
                          <a:latin typeface="Arial"/>
                          <a:cs typeface="Arial"/>
                        </a:rPr>
                        <a:t> category</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500"/>
                        </a:lnSpc>
                      </a:pPr>
                      <a:r>
                        <a:rPr lang="en-US" altLang="ja-JP" sz="1600" b="0" i="0" u="none" strike="noStrike" dirty="0">
                          <a:solidFill>
                            <a:srgbClr val="000000"/>
                          </a:solidFill>
                          <a:effectLst/>
                          <a:latin typeface="Arial"/>
                          <a:cs typeface="Arial"/>
                        </a:rPr>
                        <a:t>Products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500"/>
                        </a:lnSpc>
                      </a:pPr>
                      <a:r>
                        <a:rPr lang="en-US" altLang="ja-JP" sz="1600" b="0" i="0" u="none" strike="noStrike" dirty="0">
                          <a:solidFill>
                            <a:srgbClr val="000000"/>
                          </a:solidFill>
                          <a:effectLst/>
                          <a:latin typeface="Arial"/>
                          <a:cs typeface="Arial"/>
                        </a:rPr>
                        <a:t>Remark</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6467">
                <a:tc rowSpan="2">
                  <a:txBody>
                    <a:bodyPr/>
                    <a:lstStyle/>
                    <a:p>
                      <a:pPr algn="ctr" fontAlgn="ctr">
                        <a:lnSpc>
                          <a:spcPts val="1500"/>
                        </a:lnSpc>
                      </a:pPr>
                      <a:r>
                        <a:rPr lang="en-US" altLang="ja-JP" sz="1600" b="0" i="0" u="none" strike="noStrike" dirty="0">
                          <a:solidFill>
                            <a:srgbClr val="000000"/>
                          </a:solidFill>
                          <a:effectLst/>
                          <a:latin typeface="Arial"/>
                          <a:cs typeface="Arial"/>
                        </a:rPr>
                        <a:t>L1</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000"/>
                        </a:lnSpc>
                      </a:pPr>
                      <a:r>
                        <a:rPr lang="en-US" altLang="ja-JP" sz="1600" b="0" i="0" u="none" strike="noStrike" dirty="0">
                          <a:solidFill>
                            <a:srgbClr val="000000"/>
                          </a:solidFill>
                          <a:effectLst/>
                          <a:latin typeface="Arial"/>
                          <a:cs typeface="Arial"/>
                        </a:rPr>
                        <a:t>Lidar footprint</a:t>
                      </a:r>
                      <a:r>
                        <a:rPr lang="en-US" altLang="ja-JP" sz="1600" b="0" i="0" u="none" strike="noStrike" baseline="0" dirty="0">
                          <a:solidFill>
                            <a:srgbClr val="000000"/>
                          </a:solidFill>
                          <a:effectLst/>
                          <a:latin typeface="Arial"/>
                          <a:cs typeface="Arial"/>
                        </a:rPr>
                        <a:t> products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500"/>
                        </a:lnSpc>
                      </a:pPr>
                      <a:r>
                        <a:rPr lang="en-US" altLang="ja-JP" sz="1600" b="0" i="0" u="none" strike="noStrike" baseline="0" dirty="0" smtClean="0">
                          <a:solidFill>
                            <a:srgbClr val="000000"/>
                          </a:solidFill>
                          <a:effectLst/>
                          <a:latin typeface="Arial"/>
                          <a:cs typeface="Arial"/>
                        </a:rPr>
                        <a:t>Full w</a:t>
                      </a:r>
                      <a:r>
                        <a:rPr lang="en-US" altLang="ja-JP" sz="1600" b="0" i="0" u="none" strike="noStrike" dirty="0" smtClean="0">
                          <a:solidFill>
                            <a:srgbClr val="000000"/>
                          </a:solidFill>
                          <a:effectLst/>
                          <a:latin typeface="Arial"/>
                          <a:cs typeface="Arial"/>
                        </a:rPr>
                        <a:t>aveforms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fontAlgn="ctr">
                        <a:lnSpc>
                          <a:spcPts val="2000"/>
                        </a:lnSpc>
                      </a:pPr>
                      <a:r>
                        <a:rPr lang="en-US" altLang="ja-JP" sz="1600" b="0" i="0" u="none" strike="noStrike" dirty="0">
                          <a:solidFill>
                            <a:srgbClr val="000000"/>
                          </a:solidFill>
                          <a:effectLst/>
                          <a:latin typeface="Arial"/>
                          <a:cs typeface="Arial"/>
                        </a:rPr>
                        <a:t>including geolocation data</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48072">
                <a:tc vMerge="1">
                  <a:txBody>
                    <a:bodyPr/>
                    <a:lstStyle/>
                    <a:p>
                      <a:endParaRPr kumimoji="1" lang="ja-JP" altLang="en-US"/>
                    </a:p>
                  </a:txBody>
                  <a:tcPr/>
                </a:tc>
                <a:tc>
                  <a:txBody>
                    <a:bodyPr/>
                    <a:lstStyle/>
                    <a:p>
                      <a:pPr algn="l" fontAlgn="ctr">
                        <a:lnSpc>
                          <a:spcPts val="2000"/>
                        </a:lnSpc>
                      </a:pPr>
                      <a:r>
                        <a:rPr lang="en-US" altLang="ja-JP" sz="1600" b="0" i="0" u="none" strike="noStrike" dirty="0">
                          <a:solidFill>
                            <a:srgbClr val="000000"/>
                          </a:solidFill>
                          <a:effectLst/>
                          <a:latin typeface="Arial"/>
                          <a:cs typeface="Arial"/>
                        </a:rPr>
                        <a:t> Imager product</a:t>
                      </a:r>
                    </a:p>
                    <a:p>
                      <a:pPr algn="l" fontAlgn="ctr">
                        <a:lnSpc>
                          <a:spcPts val="2000"/>
                        </a:lnSpc>
                      </a:pPr>
                      <a:r>
                        <a:rPr lang="en-US" altLang="ja-JP" sz="1600" b="0" i="0" u="none" strike="noStrike" dirty="0">
                          <a:solidFill>
                            <a:srgbClr val="000000"/>
                          </a:solidFill>
                          <a:effectLst/>
                          <a:latin typeface="Arial"/>
                          <a:cs typeface="Arial"/>
                        </a:rPr>
                        <a:t> (1km swath)</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500"/>
                        </a:lnSpc>
                      </a:pPr>
                      <a:r>
                        <a:rPr lang="en-US" altLang="ja-JP" sz="1600" b="0" i="0" u="none" strike="noStrike" dirty="0" smtClean="0">
                          <a:solidFill>
                            <a:srgbClr val="000000"/>
                          </a:solidFill>
                          <a:effectLst/>
                          <a:latin typeface="Arial"/>
                          <a:cs typeface="Arial"/>
                        </a:rPr>
                        <a:t>Image</a:t>
                      </a:r>
                      <a:r>
                        <a:rPr lang="en-US" altLang="ja-JP" sz="1600" b="0" i="0" u="none" strike="noStrike" baseline="0" dirty="0" smtClean="0">
                          <a:solidFill>
                            <a:srgbClr val="000000"/>
                          </a:solidFill>
                          <a:effectLst/>
                          <a:latin typeface="Arial"/>
                          <a:cs typeface="Arial"/>
                        </a:rPr>
                        <a:t> </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fontAlgn="ctr">
                        <a:lnSpc>
                          <a:spcPts val="2000"/>
                        </a:lnSpc>
                      </a:pPr>
                      <a:r>
                        <a:rPr lang="en-US" altLang="ja-JP" sz="1600" b="0" i="0" u="none" strike="noStrike" dirty="0">
                          <a:solidFill>
                            <a:srgbClr val="000000"/>
                          </a:solidFill>
                          <a:effectLst/>
                          <a:latin typeface="Arial"/>
                          <a:cs typeface="Arial"/>
                        </a:rPr>
                        <a:t>geometrically corrected </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04056">
                <a:tc rowSpan="2">
                  <a:txBody>
                    <a:bodyPr/>
                    <a:lstStyle/>
                    <a:p>
                      <a:pPr algn="ctr" fontAlgn="ctr">
                        <a:lnSpc>
                          <a:spcPts val="1800"/>
                        </a:lnSpc>
                      </a:pPr>
                      <a:r>
                        <a:rPr lang="en-US" altLang="ja-JP" sz="1600" b="0" i="0" u="none" strike="noStrike" dirty="0">
                          <a:solidFill>
                            <a:srgbClr val="000000"/>
                          </a:solidFill>
                          <a:effectLst/>
                          <a:latin typeface="Arial"/>
                          <a:cs typeface="Arial"/>
                        </a:rPr>
                        <a:t>L2</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lnSpc>
                          <a:spcPts val="2000"/>
                        </a:lnSpc>
                      </a:pPr>
                      <a:r>
                        <a:rPr lang="en-US" altLang="ja-JP" sz="1600" b="0" i="0" u="none" strike="noStrike" dirty="0">
                          <a:solidFill>
                            <a:srgbClr val="000000"/>
                          </a:solidFill>
                          <a:effectLst/>
                          <a:latin typeface="Arial"/>
                          <a:cs typeface="Arial"/>
                        </a:rPr>
                        <a:t>Lidar footprint</a:t>
                      </a:r>
                      <a:r>
                        <a:rPr lang="en-US" altLang="ja-JP" sz="1600" b="0" i="0" u="none" strike="noStrike" baseline="0" dirty="0">
                          <a:solidFill>
                            <a:srgbClr val="000000"/>
                          </a:solidFill>
                          <a:effectLst/>
                          <a:latin typeface="Arial"/>
                          <a:cs typeface="Arial"/>
                        </a:rPr>
                        <a:t> products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000"/>
                        </a:lnSpc>
                      </a:pPr>
                      <a:r>
                        <a:rPr lang="en-US" altLang="ja-JP" sz="1600" b="0" i="0" u="none" strike="noStrike" dirty="0" smtClean="0">
                          <a:solidFill>
                            <a:srgbClr val="000000"/>
                          </a:solidFill>
                          <a:effectLst/>
                          <a:latin typeface="Arial"/>
                          <a:cs typeface="Arial"/>
                        </a:rPr>
                        <a:t>Canopy</a:t>
                      </a:r>
                      <a:r>
                        <a:rPr lang="en-US" altLang="ja-JP" sz="1600" b="0" i="0" u="none" strike="noStrike" baseline="0" dirty="0" smtClean="0">
                          <a:solidFill>
                            <a:srgbClr val="000000"/>
                          </a:solidFill>
                          <a:effectLst/>
                          <a:latin typeface="Arial"/>
                          <a:cs typeface="Arial"/>
                        </a:rPr>
                        <a:t> </a:t>
                      </a:r>
                      <a:r>
                        <a:rPr lang="en-US" altLang="ja-JP" sz="1600" b="0" i="0" u="none" strike="noStrike" baseline="0" dirty="0">
                          <a:solidFill>
                            <a:srgbClr val="000000"/>
                          </a:solidFill>
                          <a:effectLst/>
                          <a:latin typeface="Arial"/>
                          <a:cs typeface="Arial"/>
                        </a:rPr>
                        <a:t>heights</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marR="0" indent="0" algn="l" defTabSz="914400" rtl="0" eaLnBrk="1" fontAlgn="ctr" latinLnBrk="0" hangingPunct="1">
                        <a:lnSpc>
                          <a:spcPts val="2000"/>
                        </a:lnSpc>
                        <a:spcBef>
                          <a:spcPts val="0"/>
                        </a:spcBef>
                        <a:spcAft>
                          <a:spcPts val="0"/>
                        </a:spcAft>
                        <a:buClrTx/>
                        <a:buSzTx/>
                        <a:buFontTx/>
                        <a:buNone/>
                        <a:tabLst/>
                        <a:defRPr/>
                      </a:pPr>
                      <a:r>
                        <a:rPr lang="en-US" altLang="ja-JP" sz="1600" b="0" i="0" u="none" strike="noStrike" dirty="0">
                          <a:solidFill>
                            <a:srgbClr val="000000"/>
                          </a:solidFill>
                          <a:effectLst/>
                          <a:latin typeface="Arial"/>
                          <a:cs typeface="Arial"/>
                        </a:rPr>
                        <a:t>including geolocation data</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32048">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2000"/>
                        </a:lnSpc>
                      </a:pPr>
                      <a:r>
                        <a:rPr lang="en-US" altLang="ja-JP" sz="1600" b="0" i="0" u="none" strike="noStrike" baseline="0" dirty="0" smtClean="0">
                          <a:solidFill>
                            <a:srgbClr val="000000"/>
                          </a:solidFill>
                          <a:effectLst/>
                          <a:latin typeface="Arial"/>
                          <a:cs typeface="Arial"/>
                        </a:rPr>
                        <a:t>AGB</a:t>
                      </a:r>
                      <a:r>
                        <a:rPr lang="en-US" altLang="ja-JP" sz="1600" b="0" i="0" u="none" strike="noStrike" baseline="30000" dirty="0" smtClean="0">
                          <a:solidFill>
                            <a:srgbClr val="000000"/>
                          </a:solidFill>
                          <a:effectLst/>
                          <a:latin typeface="Arial"/>
                          <a:cs typeface="Arial"/>
                        </a:rPr>
                        <a:t>*</a:t>
                      </a:r>
                      <a:endParaRPr lang="ja-JP" altLang="en-US" sz="1600" b="0" i="0" u="none" strike="noStrike" baseline="30000"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marR="0" indent="0" algn="l" defTabSz="914400" rtl="0" eaLnBrk="1" fontAlgn="ctr" latinLnBrk="0" hangingPunct="1">
                        <a:lnSpc>
                          <a:spcPts val="2000"/>
                        </a:lnSpc>
                        <a:spcBef>
                          <a:spcPts val="0"/>
                        </a:spcBef>
                        <a:spcAft>
                          <a:spcPts val="0"/>
                        </a:spcAft>
                        <a:buClrTx/>
                        <a:buSzTx/>
                        <a:buFontTx/>
                        <a:buNone/>
                        <a:tabLst/>
                        <a:defRPr/>
                      </a:pPr>
                      <a:r>
                        <a:rPr lang="en-US" altLang="ja-JP" sz="1600" b="0" i="0" u="none" strike="noStrike" dirty="0">
                          <a:solidFill>
                            <a:srgbClr val="000000"/>
                          </a:solidFill>
                          <a:effectLst/>
                          <a:latin typeface="Arial"/>
                          <a:cs typeface="Arial"/>
                        </a:rPr>
                        <a:t>including geolocation data</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788809779"/>
              </p:ext>
            </p:extLst>
          </p:nvPr>
        </p:nvGraphicFramePr>
        <p:xfrm>
          <a:off x="222471" y="4221088"/>
          <a:ext cx="8165953" cy="2480652"/>
        </p:xfrm>
        <a:graphic>
          <a:graphicData uri="http://schemas.openxmlformats.org/drawingml/2006/table">
            <a:tbl>
              <a:tblPr/>
              <a:tblGrid>
                <a:gridCol w="976189">
                  <a:extLst>
                    <a:ext uri="{9D8B030D-6E8A-4147-A177-3AD203B41FA5}">
                      <a16:colId xmlns="" xmlns:a16="http://schemas.microsoft.com/office/drawing/2014/main" val="20000"/>
                    </a:ext>
                  </a:extLst>
                </a:gridCol>
                <a:gridCol w="3124039">
                  <a:extLst>
                    <a:ext uri="{9D8B030D-6E8A-4147-A177-3AD203B41FA5}">
                      <a16:colId xmlns="" xmlns:a16="http://schemas.microsoft.com/office/drawing/2014/main" val="20001"/>
                    </a:ext>
                  </a:extLst>
                </a:gridCol>
                <a:gridCol w="2527215">
                  <a:extLst>
                    <a:ext uri="{9D8B030D-6E8A-4147-A177-3AD203B41FA5}">
                      <a16:colId xmlns="" xmlns:a16="http://schemas.microsoft.com/office/drawing/2014/main" val="20002"/>
                    </a:ext>
                  </a:extLst>
                </a:gridCol>
                <a:gridCol w="1538510">
                  <a:extLst>
                    <a:ext uri="{9D8B030D-6E8A-4147-A177-3AD203B41FA5}">
                      <a16:colId xmlns="" xmlns:a16="http://schemas.microsoft.com/office/drawing/2014/main" val="20003"/>
                    </a:ext>
                  </a:extLst>
                </a:gridCol>
              </a:tblGrid>
              <a:tr h="494125">
                <a:tc>
                  <a:txBody>
                    <a:bodyPr/>
                    <a:lstStyle/>
                    <a:p>
                      <a:pPr algn="ctr" fontAlgn="ctr">
                        <a:lnSpc>
                          <a:spcPts val="2200"/>
                        </a:lnSpc>
                      </a:pPr>
                      <a:r>
                        <a:rPr lang="en-US" altLang="ja-JP" sz="1800" b="0" i="0" u="none" strike="noStrike" dirty="0" smtClean="0">
                          <a:solidFill>
                            <a:srgbClr val="000000"/>
                          </a:solidFill>
                          <a:effectLst/>
                          <a:latin typeface="Arial"/>
                          <a:cs typeface="Arial"/>
                        </a:rPr>
                        <a:t>level</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2200"/>
                        </a:lnSpc>
                      </a:pPr>
                      <a:r>
                        <a:rPr lang="en-US" altLang="ja-JP" sz="1800" b="0" i="0" u="none" strike="noStrike" dirty="0">
                          <a:solidFill>
                            <a:srgbClr val="000000"/>
                          </a:solidFill>
                          <a:effectLst/>
                          <a:latin typeface="Arial"/>
                          <a:cs typeface="Arial"/>
                        </a:rPr>
                        <a:t>Product</a:t>
                      </a:r>
                      <a:r>
                        <a:rPr lang="en-US" altLang="ja-JP" sz="1800" b="0" i="0" u="none" strike="noStrike" baseline="0" dirty="0">
                          <a:solidFill>
                            <a:srgbClr val="000000"/>
                          </a:solidFill>
                          <a:effectLst/>
                          <a:latin typeface="Arial"/>
                          <a:cs typeface="Arial"/>
                        </a:rPr>
                        <a:t> category</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2200"/>
                        </a:lnSpc>
                      </a:pPr>
                      <a:r>
                        <a:rPr lang="en-US" altLang="ja-JP" sz="1800" b="0" i="0" u="none" strike="noStrike" dirty="0">
                          <a:solidFill>
                            <a:srgbClr val="000000"/>
                          </a:solidFill>
                          <a:effectLst/>
                          <a:latin typeface="Arial"/>
                          <a:cs typeface="Arial"/>
                        </a:rPr>
                        <a:t>Products</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2200"/>
                        </a:lnSpc>
                      </a:pPr>
                      <a:r>
                        <a:rPr lang="en-US" altLang="ja-JP" sz="1800" b="0" i="0" u="none" strike="noStrike" dirty="0">
                          <a:solidFill>
                            <a:srgbClr val="000000"/>
                          </a:solidFill>
                          <a:effectLst/>
                          <a:latin typeface="Arial"/>
                          <a:cs typeface="Arial"/>
                        </a:rPr>
                        <a:t>Remark</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31665">
                <a:tc rowSpan="2">
                  <a:txBody>
                    <a:bodyPr/>
                    <a:lstStyle/>
                    <a:p>
                      <a:pPr algn="ctr" fontAlgn="ctr">
                        <a:lnSpc>
                          <a:spcPts val="2200"/>
                        </a:lnSpc>
                      </a:pPr>
                      <a:r>
                        <a:rPr lang="en-US" altLang="ja-JP" sz="1800" b="0" i="0" u="none" strike="noStrike" dirty="0">
                          <a:solidFill>
                            <a:srgbClr val="000000"/>
                          </a:solidFill>
                          <a:effectLst/>
                          <a:latin typeface="Arial"/>
                          <a:cs typeface="Arial"/>
                        </a:rPr>
                        <a:t>L3</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lnSpc>
                          <a:spcPts val="2200"/>
                        </a:lnSpc>
                      </a:pPr>
                      <a:r>
                        <a:rPr lang="en-US" altLang="ja-JP" sz="1800" b="0" i="0" u="none" strike="noStrike" dirty="0" smtClean="0">
                          <a:solidFill>
                            <a:srgbClr val="000000"/>
                          </a:solidFill>
                          <a:effectLst/>
                          <a:latin typeface="Arial"/>
                          <a:cs typeface="Arial"/>
                        </a:rPr>
                        <a:t>Synergy</a:t>
                      </a:r>
                      <a:r>
                        <a:rPr lang="en-US" altLang="ja-JP" sz="1800" b="0" i="0" u="none" strike="noStrike" baseline="0" dirty="0" smtClean="0">
                          <a:solidFill>
                            <a:srgbClr val="000000"/>
                          </a:solidFill>
                          <a:effectLst/>
                          <a:latin typeface="Arial"/>
                          <a:cs typeface="Arial"/>
                        </a:rPr>
                        <a:t> </a:t>
                      </a:r>
                      <a:r>
                        <a:rPr lang="en-US" altLang="ja-JP" sz="1800" b="0" i="0" u="none" strike="noStrike" baseline="0" dirty="0">
                          <a:solidFill>
                            <a:srgbClr val="000000"/>
                          </a:solidFill>
                          <a:effectLst/>
                          <a:latin typeface="Arial"/>
                          <a:cs typeface="Arial"/>
                        </a:rPr>
                        <a:t>products with </a:t>
                      </a:r>
                      <a:r>
                        <a:rPr lang="en-US" altLang="ja-JP" sz="1800" b="0" i="0" u="none" strike="noStrike" baseline="0" dirty="0" smtClean="0">
                          <a:solidFill>
                            <a:srgbClr val="000000"/>
                          </a:solidFill>
                          <a:effectLst/>
                          <a:latin typeface="Arial"/>
                          <a:cs typeface="Arial"/>
                        </a:rPr>
                        <a:t>MOLI</a:t>
                      </a:r>
                      <a:endParaRPr lang="en-US" altLang="ja-JP" sz="1800" b="0" i="0" u="none" strike="noStrike" baseline="0" dirty="0">
                        <a:solidFill>
                          <a:srgbClr val="000000"/>
                        </a:solidFill>
                        <a:effectLst/>
                        <a:latin typeface="Arial"/>
                        <a:cs typeface="Arial"/>
                      </a:endParaRPr>
                    </a:p>
                    <a:p>
                      <a:pPr algn="l" fontAlgn="ctr">
                        <a:lnSpc>
                          <a:spcPts val="2200"/>
                        </a:lnSpc>
                      </a:pPr>
                      <a:r>
                        <a:rPr lang="en-US" altLang="ja-JP" sz="1800" b="0" i="0" u="none" strike="noStrike" baseline="0" dirty="0">
                          <a:solidFill>
                            <a:srgbClr val="000000"/>
                          </a:solidFill>
                          <a:effectLst/>
                          <a:latin typeface="Arial"/>
                          <a:cs typeface="Arial"/>
                        </a:rPr>
                        <a:t>Lidar and </a:t>
                      </a:r>
                      <a:r>
                        <a:rPr lang="en-US" altLang="ja-JP" sz="1800" b="0" i="0" u="none" strike="noStrike" baseline="0" dirty="0" smtClean="0">
                          <a:solidFill>
                            <a:srgbClr val="000000"/>
                          </a:solidFill>
                          <a:effectLst/>
                          <a:latin typeface="Arial"/>
                          <a:cs typeface="Arial"/>
                        </a:rPr>
                        <a:t>imager (1km </a:t>
                      </a:r>
                      <a:r>
                        <a:rPr lang="en-US" altLang="ja-JP" sz="1800" b="0" i="0" u="none" strike="noStrike" baseline="0" dirty="0">
                          <a:solidFill>
                            <a:srgbClr val="000000"/>
                          </a:solidFill>
                          <a:effectLst/>
                          <a:latin typeface="Arial"/>
                          <a:cs typeface="Arial"/>
                        </a:rPr>
                        <a:t>swath)</a:t>
                      </a:r>
                      <a:endParaRPr lang="en-US" altLang="ja-JP"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200"/>
                        </a:lnSpc>
                      </a:pPr>
                      <a:r>
                        <a:rPr lang="en-US" altLang="zh-TW" sz="1800" b="0" i="0" u="none" strike="noStrike" dirty="0">
                          <a:solidFill>
                            <a:srgbClr val="000000"/>
                          </a:solidFill>
                          <a:effectLst/>
                          <a:latin typeface="Arial"/>
                          <a:cs typeface="Arial"/>
                        </a:rPr>
                        <a:t>Tree canopy</a:t>
                      </a:r>
                      <a:r>
                        <a:rPr lang="en-US" altLang="zh-TW" sz="1800" b="0" i="0" u="none" strike="noStrike" baseline="0" dirty="0">
                          <a:solidFill>
                            <a:srgbClr val="000000"/>
                          </a:solidFill>
                          <a:effectLst/>
                          <a:latin typeface="Arial"/>
                          <a:cs typeface="Arial"/>
                        </a:rPr>
                        <a:t> heights</a:t>
                      </a:r>
                      <a:endParaRPr lang="en-US" altLang="zh-TW"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95250" indent="0" algn="l" fontAlgn="ctr">
                        <a:lnSpc>
                          <a:spcPts val="2200"/>
                        </a:lnSpc>
                      </a:pPr>
                      <a:r>
                        <a:rPr lang="en-US" altLang="ja-JP" sz="1800" b="0" i="0" u="none" strike="noStrike" dirty="0" smtClean="0">
                          <a:solidFill>
                            <a:srgbClr val="000000"/>
                          </a:solidFill>
                          <a:effectLst/>
                          <a:latin typeface="Arial"/>
                          <a:cs typeface="Arial"/>
                        </a:rPr>
                        <a:t>Line to 2</a:t>
                      </a:r>
                      <a:r>
                        <a:rPr lang="en-US" altLang="ja-JP" sz="1800" b="0" i="0" u="none" strike="noStrike" baseline="0" dirty="0" smtClean="0">
                          <a:solidFill>
                            <a:srgbClr val="000000"/>
                          </a:solidFill>
                          <a:effectLst/>
                          <a:latin typeface="Arial"/>
                          <a:cs typeface="Arial"/>
                        </a:rPr>
                        <a:t>D expansion</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13692">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2200"/>
                        </a:lnSpc>
                      </a:pPr>
                      <a:r>
                        <a:rPr lang="en-US" altLang="ja-JP" sz="1800" b="0" i="0" u="none" strike="noStrike" dirty="0">
                          <a:solidFill>
                            <a:srgbClr val="000000"/>
                          </a:solidFill>
                          <a:effectLst/>
                          <a:latin typeface="Arial"/>
                          <a:cs typeface="Arial"/>
                        </a:rPr>
                        <a:t>Forest biomass</a:t>
                      </a: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95250" indent="0" algn="l" fontAlgn="ctr">
                        <a:lnSpc>
                          <a:spcPts val="1500"/>
                        </a:lnSpc>
                      </a:pPr>
                      <a:endParaRPr lang="ja-JP" altLang="en-US" sz="1800" b="0" i="0" u="none" strike="noStrike" dirty="0">
                        <a:solidFill>
                          <a:srgbClr val="000000"/>
                        </a:solidFill>
                        <a:effectLst/>
                        <a:latin typeface="ＭＳ Ｐゴシック"/>
                      </a:endParaRPr>
                    </a:p>
                  </a:txBody>
                  <a:tcPr marL="8437" marR="8437" marT="8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12011">
                <a:tc rowSpan="2">
                  <a:txBody>
                    <a:bodyPr/>
                    <a:lstStyle/>
                    <a:p>
                      <a:pPr algn="ctr" fontAlgn="ctr">
                        <a:lnSpc>
                          <a:spcPts val="2200"/>
                        </a:lnSpc>
                      </a:pPr>
                      <a:r>
                        <a:rPr lang="en-US" altLang="ja-JP" sz="1800" b="0" i="0" u="none" strike="noStrike" dirty="0">
                          <a:solidFill>
                            <a:srgbClr val="000000"/>
                          </a:solidFill>
                          <a:effectLst/>
                          <a:latin typeface="Arial"/>
                          <a:cs typeface="Arial"/>
                        </a:rPr>
                        <a:t>L4</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lnSpc>
                          <a:spcPts val="2200"/>
                        </a:lnSpc>
                      </a:pPr>
                      <a:r>
                        <a:rPr lang="is-IS" sz="1800" b="0" i="0" u="none" strike="noStrike" dirty="0" smtClean="0">
                          <a:solidFill>
                            <a:srgbClr val="000000"/>
                          </a:solidFill>
                          <a:effectLst/>
                          <a:latin typeface="Arial"/>
                          <a:cs typeface="Arial"/>
                        </a:rPr>
                        <a:t>Synergy products with MOLI and other satellites</a:t>
                      </a:r>
                    </a:p>
                    <a:p>
                      <a:pPr algn="l" fontAlgn="ctr">
                        <a:lnSpc>
                          <a:spcPts val="2200"/>
                        </a:lnSpc>
                      </a:pPr>
                      <a:r>
                        <a:rPr lang="is-IS" sz="1800" b="0" i="0" u="none" strike="noStrike" dirty="0" smtClean="0">
                          <a:solidFill>
                            <a:srgbClr val="000000"/>
                          </a:solidFill>
                          <a:effectLst/>
                          <a:latin typeface="Arial"/>
                          <a:cs typeface="Arial"/>
                        </a:rPr>
                        <a:t>Wall-to-Wall </a:t>
                      </a:r>
                      <a:r>
                        <a:rPr lang="is-IS" sz="1800" b="0" i="0" u="none" strike="noStrike" dirty="0">
                          <a:solidFill>
                            <a:srgbClr val="000000"/>
                          </a:solidFill>
                          <a:effectLst/>
                          <a:latin typeface="Arial"/>
                          <a:cs typeface="Arial"/>
                        </a:rPr>
                        <a:t>map products</a:t>
                      </a:r>
                      <a:endParaRPr lang="ja-JP" altLang="en-US"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2200"/>
                        </a:lnSpc>
                      </a:pPr>
                      <a:r>
                        <a:rPr lang="en-US" altLang="ja-JP" sz="1800" b="0" i="0" u="none" strike="noStrike" dirty="0">
                          <a:solidFill>
                            <a:srgbClr val="000000"/>
                          </a:solidFill>
                          <a:effectLst/>
                          <a:latin typeface="Arial"/>
                          <a:cs typeface="Arial"/>
                        </a:rPr>
                        <a:t>Tree canopy</a:t>
                      </a:r>
                      <a:r>
                        <a:rPr lang="en-US" altLang="ja-JP" sz="1800" b="0" i="0" u="none" strike="noStrike" baseline="0" dirty="0">
                          <a:solidFill>
                            <a:srgbClr val="000000"/>
                          </a:solidFill>
                          <a:effectLst/>
                          <a:latin typeface="Arial"/>
                          <a:cs typeface="Arial"/>
                        </a:rPr>
                        <a:t> height </a:t>
                      </a:r>
                      <a:r>
                        <a:rPr lang="en-US" altLang="ja-JP" sz="1800" b="0" i="0" u="none" strike="noStrike" baseline="0" dirty="0" smtClean="0">
                          <a:solidFill>
                            <a:srgbClr val="000000"/>
                          </a:solidFill>
                          <a:effectLst/>
                          <a:latin typeface="Arial"/>
                          <a:cs typeface="Arial"/>
                        </a:rPr>
                        <a:t>Map</a:t>
                      </a:r>
                      <a:endParaRPr lang="en-US" altLang="ja-JP"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95250" indent="0" algn="l" fontAlgn="ctr">
                        <a:lnSpc>
                          <a:spcPts val="2200"/>
                        </a:lnSpc>
                      </a:pPr>
                      <a:r>
                        <a:rPr lang="en-US" altLang="ja-JP" sz="1600" b="0" i="0" u="none" strike="noStrike" baseline="0" dirty="0" smtClean="0">
                          <a:solidFill>
                            <a:srgbClr val="000000"/>
                          </a:solidFill>
                          <a:effectLst/>
                          <a:latin typeface="Arial"/>
                          <a:cs typeface="Arial"/>
                        </a:rPr>
                        <a:t>“Wall2Wall”</a:t>
                      </a:r>
                      <a:r>
                        <a:rPr lang="ja-JP" altLang="en-US" sz="1600" b="0" i="0" u="none" strike="noStrike" baseline="0" dirty="0" smtClean="0">
                          <a:solidFill>
                            <a:srgbClr val="000000"/>
                          </a:solidFill>
                          <a:effectLst/>
                          <a:latin typeface="Arial"/>
                          <a:cs typeface="Arial"/>
                        </a:rPr>
                        <a:t>　</a:t>
                      </a:r>
                      <a:r>
                        <a:rPr lang="en-US" altLang="ja-JP" sz="1600" b="0" i="0" u="none" strike="noStrike" baseline="0" dirty="0" smtClean="0">
                          <a:solidFill>
                            <a:srgbClr val="000000"/>
                          </a:solidFill>
                          <a:effectLst/>
                          <a:latin typeface="Arial"/>
                          <a:cs typeface="Arial"/>
                        </a:rPr>
                        <a:t>expansion </a:t>
                      </a:r>
                      <a:endParaRPr lang="ja-JP" altLang="en-US" sz="16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2048">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2200"/>
                        </a:lnSpc>
                      </a:pPr>
                      <a:r>
                        <a:rPr lang="en-US" altLang="ja-JP" sz="1800" b="0" i="0" u="none" strike="noStrike" dirty="0">
                          <a:solidFill>
                            <a:srgbClr val="000000"/>
                          </a:solidFill>
                          <a:effectLst/>
                          <a:latin typeface="Arial"/>
                          <a:cs typeface="Arial"/>
                        </a:rPr>
                        <a:t>Forest</a:t>
                      </a:r>
                      <a:r>
                        <a:rPr lang="en-US" altLang="ja-JP" sz="1800" b="0" i="0" u="none" strike="noStrike" baseline="0" dirty="0">
                          <a:solidFill>
                            <a:srgbClr val="000000"/>
                          </a:solidFill>
                          <a:effectLst/>
                          <a:latin typeface="Arial"/>
                          <a:cs typeface="Arial"/>
                        </a:rPr>
                        <a:t> biomass map</a:t>
                      </a:r>
                      <a:endParaRPr lang="en-US" altLang="ja-JP" sz="1800" b="0" i="0" u="none" strike="noStrike" dirty="0">
                        <a:solidFill>
                          <a:srgbClr val="000000"/>
                        </a:solidFill>
                        <a:effectLst/>
                        <a:latin typeface="Arial"/>
                        <a:cs typeface="Arial"/>
                      </a:endParaRPr>
                    </a:p>
                  </a:txBody>
                  <a:tcPr marL="84406" marR="844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lnSpc>
                          <a:spcPts val="1500"/>
                        </a:lnSpc>
                      </a:pPr>
                      <a:endParaRPr lang="ja-JP" altLang="en-US" sz="1200" b="0" i="0" u="none" strike="noStrike">
                        <a:solidFill>
                          <a:srgbClr val="000000"/>
                        </a:solidFill>
                        <a:effectLst/>
                        <a:latin typeface="ＭＳ Ｐゴシック"/>
                      </a:endParaRPr>
                    </a:p>
                  </a:txBody>
                  <a:tcPr marL="8437" marR="8437" marT="8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16" name="テキスト ボックス 15"/>
          <p:cNvSpPr txBox="1"/>
          <p:nvPr/>
        </p:nvSpPr>
        <p:spPr>
          <a:xfrm>
            <a:off x="169560" y="706605"/>
            <a:ext cx="3867052" cy="369332"/>
          </a:xfrm>
          <a:prstGeom prst="rect">
            <a:avLst/>
          </a:prstGeom>
          <a:noFill/>
        </p:spPr>
        <p:txBody>
          <a:bodyPr wrap="none" rtlCol="0">
            <a:spAutoFit/>
          </a:bodyPr>
          <a:lstStyle/>
          <a:p>
            <a:r>
              <a:rPr kumimoji="1" lang="en-US" altLang="ja-JP" dirty="0" smtClean="0">
                <a:latin typeface="Arial"/>
                <a:cs typeface="Arial"/>
              </a:rPr>
              <a:t>Standard Products (quality assured)</a:t>
            </a:r>
            <a:endParaRPr kumimoji="1" lang="ja-JP" altLang="en-US" dirty="0">
              <a:latin typeface="Arial"/>
              <a:cs typeface="Arial"/>
            </a:endParaRPr>
          </a:p>
        </p:txBody>
      </p:sp>
      <p:sp>
        <p:nvSpPr>
          <p:cNvPr id="17" name="テキスト ボックス 16"/>
          <p:cNvSpPr txBox="1"/>
          <p:nvPr/>
        </p:nvSpPr>
        <p:spPr>
          <a:xfrm>
            <a:off x="144533" y="3789040"/>
            <a:ext cx="4097997" cy="369332"/>
          </a:xfrm>
          <a:prstGeom prst="rect">
            <a:avLst/>
          </a:prstGeom>
          <a:noFill/>
        </p:spPr>
        <p:txBody>
          <a:bodyPr wrap="none" rtlCol="0">
            <a:spAutoFit/>
          </a:bodyPr>
          <a:lstStyle/>
          <a:p>
            <a:r>
              <a:rPr kumimoji="1" lang="en-US" altLang="ja-JP" dirty="0" smtClean="0">
                <a:latin typeface="Arial"/>
                <a:cs typeface="Arial"/>
              </a:rPr>
              <a:t>Research Products (quality evaluated)</a:t>
            </a:r>
            <a:endParaRPr kumimoji="1" lang="ja-JP" altLang="en-US" dirty="0">
              <a:latin typeface="Arial"/>
              <a:cs typeface="Arial"/>
            </a:endParaRPr>
          </a:p>
        </p:txBody>
      </p:sp>
      <p:sp>
        <p:nvSpPr>
          <p:cNvPr id="18" name="テキスト ボックス 17"/>
          <p:cNvSpPr txBox="1"/>
          <p:nvPr/>
        </p:nvSpPr>
        <p:spPr>
          <a:xfrm>
            <a:off x="6569568" y="3661103"/>
            <a:ext cx="1946792" cy="276999"/>
          </a:xfrm>
          <a:prstGeom prst="rect">
            <a:avLst/>
          </a:prstGeom>
          <a:noFill/>
        </p:spPr>
        <p:txBody>
          <a:bodyPr wrap="none" rtlCol="0">
            <a:spAutoFit/>
          </a:bodyPr>
          <a:lstStyle/>
          <a:p>
            <a:r>
              <a:rPr kumimoji="1" lang="en-US" altLang="ja-JP" sz="1200" dirty="0" smtClean="0">
                <a:latin typeface="Arial"/>
                <a:cs typeface="Arial"/>
              </a:rPr>
              <a:t>*: Above Ground Biomass</a:t>
            </a:r>
            <a:endParaRPr kumimoji="1" lang="ja-JP" altLang="en-US" sz="1200" dirty="0">
              <a:latin typeface="Arial"/>
              <a:cs typeface="Arial"/>
            </a:endParaRPr>
          </a:p>
        </p:txBody>
      </p:sp>
    </p:spTree>
    <p:extLst>
      <p:ext uri="{BB962C8B-B14F-4D97-AF65-F5344CB8AC3E}">
        <p14:creationId xmlns:p14="http://schemas.microsoft.com/office/powerpoint/2010/main" val="30572906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71600" y="902152"/>
            <a:ext cx="71539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sv-SE" sz="2400" b="1"/>
              <a:t>GFOI Core Data Set – </a:t>
            </a:r>
          </a:p>
          <a:p>
            <a:pPr algn="ctr"/>
            <a:r>
              <a:rPr lang="sv-SE" sz="2400" b="1"/>
              <a:t>25 m L-band SAR mosaics </a:t>
            </a:r>
            <a:r>
              <a:rPr lang="sv-SE" sz="2000" b="1"/>
              <a:t>and Forest/Non-Forest maps</a:t>
            </a:r>
            <a:endParaRPr lang="sv-SE" sz="1400" b="1">
              <a:solidFill>
                <a:srgbClr val="000000"/>
              </a:solidFill>
            </a:endParaRPr>
          </a:p>
        </p:txBody>
      </p:sp>
      <p:sp>
        <p:nvSpPr>
          <p:cNvPr id="6" name="Slide Number Placeholder 4"/>
          <p:cNvSpPr>
            <a:spLocks noGrp="1"/>
          </p:cNvSpPr>
          <p:nvPr>
            <p:ph type="sldNum" sz="quarter" idx="12"/>
          </p:nvPr>
        </p:nvSpPr>
        <p:spPr>
          <a:xfrm>
            <a:off x="464950" y="6146698"/>
            <a:ext cx="504407" cy="271999"/>
          </a:xfrm>
        </p:spPr>
        <p:txBody>
          <a:bodyPr/>
          <a:lstStyle/>
          <a:p>
            <a:fld id="{BB40A7C7-90CC-42A5-9BA3-33D8F0478B73}" type="slidenum">
              <a:rPr lang="en-GB" smtClean="0">
                <a:solidFill>
                  <a:prstClr val="black"/>
                </a:solidFill>
                <a:latin typeface="Calibri"/>
              </a:rPr>
              <a:pPr/>
              <a:t>16</a:t>
            </a:fld>
            <a:endParaRPr lang="en-GB" dirty="0">
              <a:solidFill>
                <a:prstClr val="black"/>
              </a:solidFill>
              <a:latin typeface="Calibri"/>
            </a:endParaRPr>
          </a:p>
        </p:txBody>
      </p:sp>
      <p:pic>
        <p:nvPicPr>
          <p:cNvPr id="7" name="Picture 7" descr="Fig-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9309" y="1851928"/>
            <a:ext cx="8013131"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LOS2_Auto2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119" y="4416260"/>
            <a:ext cx="1444114" cy="911788"/>
          </a:xfrm>
          <a:prstGeom prst="rect">
            <a:avLst/>
          </a:prstGeom>
        </p:spPr>
        <p:style>
          <a:lnRef idx="3">
            <a:schemeClr val="lt1"/>
          </a:lnRef>
          <a:fillRef idx="1">
            <a:schemeClr val="accent4"/>
          </a:fillRef>
          <a:effectRef idx="1">
            <a:schemeClr val="accent4"/>
          </a:effectRef>
          <a:fontRef idx="minor">
            <a:schemeClr val="lt1"/>
          </a:fontRef>
        </p:style>
      </p:pic>
      <p:sp>
        <p:nvSpPr>
          <p:cNvPr id="13" name="Slide Number Placeholder 4"/>
          <p:cNvSpPr txBox="1">
            <a:spLocks/>
          </p:cNvSpPr>
          <p:nvPr/>
        </p:nvSpPr>
        <p:spPr>
          <a:xfrm>
            <a:off x="617350" y="6299098"/>
            <a:ext cx="504407" cy="271999"/>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B40A7C7-90CC-42A5-9BA3-33D8F0478B73}" type="slidenum">
              <a:rPr lang="en-GB" smtClean="0">
                <a:solidFill>
                  <a:prstClr val="black">
                    <a:tint val="75000"/>
                  </a:prstClr>
                </a:solidFill>
                <a:latin typeface="Calibri"/>
              </a:rPr>
              <a:pPr/>
              <a:t>16</a:t>
            </a:fld>
            <a:endParaRPr lang="en-GB" dirty="0">
              <a:solidFill>
                <a:prstClr val="black">
                  <a:tint val="75000"/>
                </a:prstClr>
              </a:solidFill>
              <a:latin typeface="Calibri"/>
            </a:endParaRPr>
          </a:p>
        </p:txBody>
      </p:sp>
      <p:sp>
        <p:nvSpPr>
          <p:cNvPr id="14" name="Rectangle 13"/>
          <p:cNvSpPr/>
          <p:nvPr/>
        </p:nvSpPr>
        <p:spPr>
          <a:xfrm>
            <a:off x="539552" y="6309320"/>
            <a:ext cx="7994039" cy="307777"/>
          </a:xfrm>
          <a:prstGeom prst="rect">
            <a:avLst/>
          </a:prstGeom>
          <a:solidFill>
            <a:srgbClr val="FFFFFF"/>
          </a:solidFill>
        </p:spPr>
        <p:txBody>
          <a:bodyPr wrap="square">
            <a:spAutoFit/>
          </a:bodyPr>
          <a:lstStyle/>
          <a:p>
            <a:pPr defTabSz="914400"/>
            <a:r>
              <a:rPr kumimoji="1" lang="sv-SE" sz="1400" dirty="0" smtClean="0">
                <a:latin typeface="Arial" charset="0"/>
                <a:ea typeface="ヒラギノ角ゴ ProN W6" charset="0"/>
                <a:cs typeface="ヒラギノ角ゴ ProN W6" charset="0"/>
              </a:rPr>
              <a:t>Open public </a:t>
            </a:r>
            <a:r>
              <a:rPr kumimoji="1" lang="sv-SE" sz="1400" dirty="0" err="1" smtClean="0">
                <a:latin typeface="Arial" charset="0"/>
                <a:ea typeface="ヒラギノ角ゴ ProN W6" charset="0"/>
                <a:cs typeface="ヒラギノ角ゴ ProN W6" charset="0"/>
              </a:rPr>
              <a:t>download</a:t>
            </a:r>
            <a:r>
              <a:rPr kumimoji="1" lang="sv-SE" sz="1400" dirty="0" smtClean="0">
                <a:latin typeface="Arial" charset="0"/>
                <a:ea typeface="ヒラギノ角ゴ ProN W6" charset="0"/>
                <a:cs typeface="ヒラギノ角ゴ ProN W6" charset="0"/>
              </a:rPr>
              <a:t> at</a:t>
            </a:r>
            <a:r>
              <a:rPr lang="sv-SE" sz="1400" dirty="0">
                <a:latin typeface="Arial" charset="0"/>
                <a:ea typeface="ヒラギノ角ゴ ProN W6" charset="0"/>
                <a:cs typeface="ヒラギノ角ゴ ProN W6" charset="0"/>
              </a:rPr>
              <a:t> </a:t>
            </a:r>
            <a:r>
              <a:rPr kumimoji="1" lang="sv-SE" sz="1400" dirty="0">
                <a:solidFill>
                  <a:srgbClr val="1F497D">
                    <a:lumMod val="40000"/>
                    <a:lumOff val="60000"/>
                  </a:srgbClr>
                </a:solidFill>
                <a:latin typeface="Arial" charset="0"/>
                <a:ea typeface="ヒラギノ角ゴ ProN W6" charset="0"/>
                <a:cs typeface="ヒラギノ角ゴ ProN W6" charset="0"/>
              </a:rPr>
              <a:t>http://</a:t>
            </a:r>
            <a:r>
              <a:rPr kumimoji="1" lang="sv-SE" sz="1400" dirty="0" err="1">
                <a:solidFill>
                  <a:srgbClr val="1F497D">
                    <a:lumMod val="40000"/>
                    <a:lumOff val="60000"/>
                  </a:srgbClr>
                </a:solidFill>
                <a:latin typeface="Arial" charset="0"/>
                <a:ea typeface="ヒラギノ角ゴ ProN W6" charset="0"/>
                <a:cs typeface="ヒラギノ角ゴ ProN W6" charset="0"/>
              </a:rPr>
              <a:t>www.eorc.jaxa.jp</a:t>
            </a:r>
            <a:r>
              <a:rPr kumimoji="1" lang="sv-SE" sz="1400" dirty="0">
                <a:solidFill>
                  <a:srgbClr val="1F497D">
                    <a:lumMod val="40000"/>
                    <a:lumOff val="60000"/>
                  </a:srgbClr>
                </a:solidFill>
                <a:latin typeface="Arial" charset="0"/>
                <a:ea typeface="ヒラギノ角ゴ ProN W6" charset="0"/>
                <a:cs typeface="ヒラギノ角ゴ ProN W6" charset="0"/>
              </a:rPr>
              <a:t>/ALOS/en/</a:t>
            </a:r>
            <a:r>
              <a:rPr kumimoji="1" lang="sv-SE" sz="1400" dirty="0" err="1">
                <a:solidFill>
                  <a:srgbClr val="1F497D">
                    <a:lumMod val="40000"/>
                    <a:lumOff val="60000"/>
                  </a:srgbClr>
                </a:solidFill>
                <a:latin typeface="Arial" charset="0"/>
                <a:ea typeface="ヒラギノ角ゴ ProN W6" charset="0"/>
                <a:cs typeface="ヒラギノ角ゴ ProN W6" charset="0"/>
              </a:rPr>
              <a:t>palsar_fnf</a:t>
            </a:r>
            <a:r>
              <a:rPr kumimoji="1" lang="sv-SE" sz="1400" dirty="0">
                <a:solidFill>
                  <a:srgbClr val="1F497D">
                    <a:lumMod val="40000"/>
                    <a:lumOff val="60000"/>
                  </a:srgbClr>
                </a:solidFill>
                <a:latin typeface="Arial" charset="0"/>
                <a:ea typeface="ヒラギノ角ゴ ProN W6" charset="0"/>
                <a:cs typeface="ヒラギノ角ゴ ProN W6" charset="0"/>
              </a:rPr>
              <a:t>/</a:t>
            </a:r>
            <a:r>
              <a:rPr kumimoji="1" lang="sv-SE" sz="1400" dirty="0" err="1">
                <a:solidFill>
                  <a:srgbClr val="1F497D">
                    <a:lumMod val="40000"/>
                    <a:lumOff val="60000"/>
                  </a:srgbClr>
                </a:solidFill>
                <a:latin typeface="Arial" charset="0"/>
                <a:ea typeface="ヒラギノ角ゴ ProN W6" charset="0"/>
                <a:cs typeface="ヒラギノ角ゴ ProN W6" charset="0"/>
              </a:rPr>
              <a:t>fnf_index.htm</a:t>
            </a:r>
            <a:endParaRPr kumimoji="1" lang="en-GB" sz="1400" dirty="0">
              <a:solidFill>
                <a:srgbClr val="1F497D">
                  <a:lumMod val="40000"/>
                  <a:lumOff val="60000"/>
                </a:srgbClr>
              </a:solidFill>
              <a:latin typeface="Calibri"/>
            </a:endParaRPr>
          </a:p>
        </p:txBody>
      </p:sp>
      <p:sp>
        <p:nvSpPr>
          <p:cNvPr id="11" name="Rectangle 10"/>
          <p:cNvSpPr>
            <a:spLocks noChangeArrowheads="1"/>
          </p:cNvSpPr>
          <p:nvPr/>
        </p:nvSpPr>
        <p:spPr bwMode="auto">
          <a:xfrm>
            <a:off x="4644008" y="4293096"/>
            <a:ext cx="388843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r>
              <a:rPr lang="sv-SE" sz="1200">
                <a:solidFill>
                  <a:schemeClr val="bg1"/>
                </a:solidFill>
              </a:rPr>
              <a:t>• HH backscatter (gamma-0) 16 bits</a:t>
            </a:r>
          </a:p>
          <a:p>
            <a:pPr>
              <a:spcAft>
                <a:spcPts val="600"/>
              </a:spcAft>
            </a:pPr>
            <a:r>
              <a:rPr lang="sv-SE" sz="1200">
                <a:solidFill>
                  <a:schemeClr val="bg1"/>
                </a:solidFill>
              </a:rPr>
              <a:t>• HV backscatter (gamma-0) 16 bits</a:t>
            </a:r>
          </a:p>
          <a:p>
            <a:pPr>
              <a:spcAft>
                <a:spcPts val="600"/>
              </a:spcAft>
            </a:pPr>
            <a:r>
              <a:rPr lang="sv-SE" sz="1200">
                <a:solidFill>
                  <a:schemeClr val="bg1"/>
                </a:solidFill>
              </a:rPr>
              <a:t>• Mask image (no-data, water, layover, shadowing.) 8 bits</a:t>
            </a:r>
          </a:p>
          <a:p>
            <a:pPr>
              <a:spcAft>
                <a:spcPts val="600"/>
              </a:spcAft>
            </a:pPr>
            <a:r>
              <a:rPr lang="sv-SE" sz="1200">
                <a:solidFill>
                  <a:schemeClr val="bg1"/>
                </a:solidFill>
              </a:rPr>
              <a:t>• Local incidence angle image, 8 bits BYTE</a:t>
            </a:r>
          </a:p>
          <a:p>
            <a:pPr>
              <a:spcAft>
                <a:spcPts val="600"/>
              </a:spcAft>
            </a:pPr>
            <a:r>
              <a:rPr lang="sv-SE" sz="1200">
                <a:solidFill>
                  <a:schemeClr val="bg1"/>
                </a:solidFill>
              </a:rPr>
              <a:t>• Observation date image (DN = days after mission launch) 16 bits</a:t>
            </a:r>
          </a:p>
        </p:txBody>
      </p:sp>
    </p:spTree>
    <p:extLst>
      <p:ext uri="{BB962C8B-B14F-4D97-AF65-F5344CB8AC3E}">
        <p14:creationId xmlns:p14="http://schemas.microsoft.com/office/powerpoint/2010/main" val="12717299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6248242" y="1039572"/>
            <a:ext cx="2843005"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sv-SE" sz="1100">
              <a:solidFill>
                <a:srgbClr val="000000"/>
              </a:solidFill>
            </a:endParaRPr>
          </a:p>
          <a:p>
            <a:pPr>
              <a:spcAft>
                <a:spcPts val="600"/>
              </a:spcAft>
            </a:pPr>
            <a:r>
              <a:rPr lang="sv-SE" b="1" u="sng">
                <a:solidFill>
                  <a:srgbClr val="000000"/>
                </a:solidFill>
              </a:rPr>
              <a:t>Global coverage</a:t>
            </a:r>
            <a:endParaRPr lang="sv-SE" sz="1800" b="1" u="sng">
              <a:solidFill>
                <a:srgbClr val="000000"/>
              </a:solidFill>
            </a:endParaRPr>
          </a:p>
          <a:p>
            <a:pPr>
              <a:spcAft>
                <a:spcPts val="600"/>
              </a:spcAft>
              <a:buFont typeface="Arial" charset="0"/>
              <a:buChar char="•"/>
            </a:pPr>
            <a:r>
              <a:rPr lang="sv-SE">
                <a:solidFill>
                  <a:schemeClr val="accent2"/>
                </a:solidFill>
              </a:rPr>
              <a:t> PALSAR-2 2017 (released   </a:t>
            </a:r>
          </a:p>
          <a:p>
            <a:pPr>
              <a:spcAft>
                <a:spcPts val="600"/>
              </a:spcAft>
            </a:pPr>
            <a:r>
              <a:rPr lang="sv-SE">
                <a:solidFill>
                  <a:schemeClr val="accent2"/>
                </a:solidFill>
              </a:rPr>
              <a:t>                               May 2018)</a:t>
            </a:r>
          </a:p>
          <a:p>
            <a:pPr>
              <a:spcAft>
                <a:spcPts val="600"/>
              </a:spcAft>
              <a:buFont typeface="Arial" charset="0"/>
              <a:buChar char="•"/>
            </a:pPr>
            <a:r>
              <a:rPr lang="sv-SE"/>
              <a:t> PALSAR-2 2016</a:t>
            </a:r>
          </a:p>
          <a:p>
            <a:pPr>
              <a:spcAft>
                <a:spcPts val="600"/>
              </a:spcAft>
              <a:buFont typeface="Arial" charset="0"/>
              <a:buChar char="•"/>
            </a:pPr>
            <a:r>
              <a:rPr lang="sv-SE"/>
              <a:t> PALSAR-2 2015</a:t>
            </a:r>
          </a:p>
          <a:p>
            <a:pPr>
              <a:spcAft>
                <a:spcPts val="600"/>
              </a:spcAft>
              <a:buFont typeface="Arial" charset="0"/>
              <a:buChar char="•"/>
            </a:pPr>
            <a:r>
              <a:rPr lang="sv-SE" sz="1800"/>
              <a:t> PALSAR 2007 – 2010</a:t>
            </a:r>
            <a:endParaRPr lang="sv-SE"/>
          </a:p>
          <a:p>
            <a:pPr>
              <a:spcAft>
                <a:spcPts val="600"/>
              </a:spcAft>
              <a:buFont typeface="Arial" charset="0"/>
              <a:buChar char="•"/>
            </a:pPr>
            <a:r>
              <a:rPr lang="sv-SE"/>
              <a:t> JERS-1 ~1996 </a:t>
            </a:r>
            <a:endParaRPr lang="sv-SE" sz="100"/>
          </a:p>
          <a:p>
            <a:pPr>
              <a:spcAft>
                <a:spcPts val="600"/>
              </a:spcAft>
              <a:buFont typeface="Arial" charset="0"/>
              <a:buChar char="•"/>
            </a:pPr>
            <a:endParaRPr lang="sv-SE" sz="400"/>
          </a:p>
          <a:p>
            <a:pPr>
              <a:spcAft>
                <a:spcPts val="600"/>
              </a:spcAft>
              <a:buFont typeface="Arial" charset="0"/>
              <a:buChar char="•"/>
            </a:pPr>
            <a:r>
              <a:rPr lang="sv-SE" sz="1800"/>
              <a:t> Free download at:</a:t>
            </a:r>
          </a:p>
          <a:p>
            <a:pPr algn="ctr"/>
            <a:r>
              <a:rPr lang="en-US" sz="1800">
                <a:solidFill>
                  <a:srgbClr val="3366FF"/>
                </a:solidFill>
              </a:rPr>
              <a:t>http://www.eorc.jaxa.jp/ALOS/en/palsar_fnf/fnf_index.htm</a:t>
            </a:r>
            <a:endParaRPr lang="sv-SE" sz="1800">
              <a:solidFill>
                <a:srgbClr val="3366FF"/>
              </a:solidFill>
            </a:endParaRPr>
          </a:p>
        </p:txBody>
      </p:sp>
      <p:pic>
        <p:nvPicPr>
          <p:cNvPr id="7" name="Picture 6"/>
          <p:cNvPicPr>
            <a:picLocks noChangeAspect="1"/>
          </p:cNvPicPr>
          <p:nvPr/>
        </p:nvPicPr>
        <p:blipFill>
          <a:blip r:embed="rId2"/>
          <a:stretch>
            <a:fillRect/>
          </a:stretch>
        </p:blipFill>
        <p:spPr>
          <a:xfrm>
            <a:off x="0" y="1035299"/>
            <a:ext cx="6463538" cy="5621618"/>
          </a:xfrm>
          <a:prstGeom prst="rect">
            <a:avLst/>
          </a:prstGeom>
        </p:spPr>
      </p:pic>
      <p:sp>
        <p:nvSpPr>
          <p:cNvPr id="10" name="Title 9"/>
          <p:cNvSpPr>
            <a:spLocks noGrp="1" noChangeArrowheads="1"/>
          </p:cNvSpPr>
          <p:nvPr>
            <p:ph type="title"/>
          </p:nvPr>
        </p:nvSpPr>
        <p:spPr bwMode="auto">
          <a:xfrm>
            <a:off x="774958" y="-80535"/>
            <a:ext cx="8183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sv-SE" sz="2400" b="1"/>
              <a:t>GFOI Core Data Set – </a:t>
            </a:r>
          </a:p>
          <a:p>
            <a:pPr algn="ctr"/>
            <a:r>
              <a:rPr lang="sv-SE" sz="2400" b="1"/>
              <a:t>25 m L-band SAR mosaics </a:t>
            </a:r>
            <a:r>
              <a:rPr lang="sv-SE" sz="2000" b="1"/>
              <a:t>and Forest/Non-Forest maps</a:t>
            </a:r>
            <a:endParaRPr lang="sv-SE" sz="1400" b="1">
              <a:solidFill>
                <a:srgbClr val="000000"/>
              </a:solidFill>
            </a:endParaRPr>
          </a:p>
        </p:txBody>
      </p:sp>
    </p:spTree>
    <p:extLst>
      <p:ext uri="{BB962C8B-B14F-4D97-AF65-F5344CB8AC3E}">
        <p14:creationId xmlns:p14="http://schemas.microsoft.com/office/powerpoint/2010/main" val="8835740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6181860" y="1112840"/>
            <a:ext cx="290938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sv-SE" sz="1800">
              <a:solidFill>
                <a:srgbClr val="000000"/>
              </a:solidFill>
            </a:endParaRPr>
          </a:p>
          <a:p>
            <a:pPr>
              <a:spcAft>
                <a:spcPts val="600"/>
              </a:spcAft>
            </a:pPr>
            <a:r>
              <a:rPr lang="sv-SE" u="sng">
                <a:solidFill>
                  <a:srgbClr val="000000"/>
                </a:solidFill>
              </a:rPr>
              <a:t>Regional (pan-tropical) coverage (</a:t>
            </a:r>
            <a:r>
              <a:rPr lang="sv-SE" u="sng">
                <a:solidFill>
                  <a:srgbClr val="C0504D"/>
                </a:solidFill>
              </a:rPr>
              <a:t>25m</a:t>
            </a:r>
            <a:r>
              <a:rPr lang="sv-SE" u="sng">
                <a:solidFill>
                  <a:srgbClr val="000000"/>
                </a:solidFill>
              </a:rPr>
              <a:t>)</a:t>
            </a:r>
          </a:p>
          <a:p>
            <a:pPr>
              <a:spcAft>
                <a:spcPts val="600"/>
              </a:spcAft>
              <a:buFont typeface="Arial" charset="0"/>
              <a:buChar char="•"/>
            </a:pPr>
            <a:r>
              <a:rPr lang="sv-SE"/>
              <a:t> JERS-1: 1996 – 1998</a:t>
            </a:r>
            <a:endParaRPr lang="sv-SE">
              <a:solidFill>
                <a:schemeClr val="accent2"/>
              </a:solidFill>
            </a:endParaRPr>
          </a:p>
          <a:p>
            <a:pPr>
              <a:spcAft>
                <a:spcPts val="600"/>
              </a:spcAft>
              <a:buFont typeface="Arial" charset="0"/>
              <a:buChar char="•"/>
            </a:pPr>
            <a:endParaRPr lang="sv-SE"/>
          </a:p>
          <a:p>
            <a:pPr>
              <a:spcAft>
                <a:spcPts val="600"/>
              </a:spcAft>
            </a:pPr>
            <a:r>
              <a:rPr lang="sv-SE" u="sng">
                <a:solidFill>
                  <a:srgbClr val="000000"/>
                </a:solidFill>
              </a:rPr>
              <a:t>Global low resolution (</a:t>
            </a:r>
            <a:r>
              <a:rPr lang="sv-SE" u="sng">
                <a:solidFill>
                  <a:srgbClr val="C0504D"/>
                </a:solidFill>
              </a:rPr>
              <a:t>100m</a:t>
            </a:r>
            <a:r>
              <a:rPr lang="sv-SE" u="sng">
                <a:solidFill>
                  <a:srgbClr val="000000"/>
                </a:solidFill>
              </a:rPr>
              <a:t>) coverage</a:t>
            </a:r>
          </a:p>
          <a:p>
            <a:pPr>
              <a:spcAft>
                <a:spcPts val="600"/>
              </a:spcAft>
              <a:buFont typeface="Arial" charset="0"/>
              <a:buChar char="•"/>
            </a:pPr>
            <a:r>
              <a:rPr lang="sv-SE"/>
              <a:t> JERS-1: 1996 – 1998</a:t>
            </a:r>
            <a:endParaRPr lang="sv-SE">
              <a:solidFill>
                <a:schemeClr val="accent2"/>
              </a:solidFill>
            </a:endParaRPr>
          </a:p>
          <a:p>
            <a:pPr>
              <a:spcAft>
                <a:spcPts val="600"/>
              </a:spcAft>
              <a:buFont typeface="Arial" charset="0"/>
              <a:buChar char="•"/>
            </a:pPr>
            <a:endParaRPr lang="sv-SE"/>
          </a:p>
          <a:p>
            <a:pPr>
              <a:spcAft>
                <a:spcPts val="600"/>
              </a:spcAft>
              <a:buFont typeface="Arial" charset="0"/>
              <a:buChar char="•"/>
            </a:pPr>
            <a:r>
              <a:rPr lang="sv-SE" sz="1800"/>
              <a:t> Free download at:</a:t>
            </a:r>
          </a:p>
          <a:p>
            <a:pPr algn="ctr"/>
            <a:r>
              <a:rPr lang="en-US" sz="1800">
                <a:solidFill>
                  <a:srgbClr val="3366FF"/>
                </a:solidFill>
              </a:rPr>
              <a:t>http://www.eorc.jaxa.jp/ALOS/en/palsar_fnf/fnf_index.htm</a:t>
            </a:r>
            <a:endParaRPr lang="sv-SE" sz="1800">
              <a:solidFill>
                <a:srgbClr val="3366FF"/>
              </a:solidFill>
            </a:endParaRPr>
          </a:p>
        </p:txBody>
      </p:sp>
      <p:pic>
        <p:nvPicPr>
          <p:cNvPr id="13" name="Picture 12" descr="JAXA_Blue.g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9270" y="5901269"/>
            <a:ext cx="1401743" cy="846667"/>
          </a:xfrm>
          <a:prstGeom prst="rect">
            <a:avLst/>
          </a:prstGeom>
        </p:spPr>
      </p:pic>
      <p:pic>
        <p:nvPicPr>
          <p:cNvPr id="7" name="Picture 6"/>
          <p:cNvPicPr>
            <a:picLocks noChangeAspect="1"/>
          </p:cNvPicPr>
          <p:nvPr/>
        </p:nvPicPr>
        <p:blipFill>
          <a:blip r:embed="rId3"/>
          <a:stretch>
            <a:fillRect/>
          </a:stretch>
        </p:blipFill>
        <p:spPr>
          <a:xfrm>
            <a:off x="0" y="1035299"/>
            <a:ext cx="6463538" cy="5621618"/>
          </a:xfrm>
          <a:prstGeom prst="rect">
            <a:avLst/>
          </a:prstGeom>
        </p:spPr>
      </p:pic>
      <p:pic>
        <p:nvPicPr>
          <p:cNvPr id="8" name="Picture 7"/>
          <p:cNvPicPr>
            <a:picLocks noChangeAspect="1"/>
          </p:cNvPicPr>
          <p:nvPr/>
        </p:nvPicPr>
        <p:blipFill>
          <a:blip r:embed="rId4"/>
          <a:stretch>
            <a:fillRect/>
          </a:stretch>
        </p:blipFill>
        <p:spPr>
          <a:xfrm>
            <a:off x="395536" y="2982948"/>
            <a:ext cx="5589888" cy="2966332"/>
          </a:xfrm>
          <a:prstGeom prst="rect">
            <a:avLst/>
          </a:prstGeom>
        </p:spPr>
      </p:pic>
      <p:sp>
        <p:nvSpPr>
          <p:cNvPr id="10" name="Title 9"/>
          <p:cNvSpPr>
            <a:spLocks noGrp="1" noChangeArrowheads="1"/>
          </p:cNvSpPr>
          <p:nvPr>
            <p:ph type="title"/>
          </p:nvPr>
        </p:nvSpPr>
        <p:spPr bwMode="auto">
          <a:xfrm>
            <a:off x="583866" y="26988"/>
            <a:ext cx="837508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sv-SE" sz="2400" b="1"/>
              <a:t>GFOI Core Data Set – </a:t>
            </a:r>
          </a:p>
          <a:p>
            <a:pPr algn="ctr"/>
            <a:r>
              <a:rPr lang="sv-SE" sz="2400" b="1"/>
              <a:t>25 m L-band SAR mosaics </a:t>
            </a:r>
            <a:r>
              <a:rPr lang="sv-SE" sz="2000" b="1"/>
              <a:t>and Forest/Non-Forest maps</a:t>
            </a:r>
            <a:endParaRPr lang="sv-SE" sz="1400" b="1">
              <a:solidFill>
                <a:srgbClr val="000000"/>
              </a:solidFill>
            </a:endParaRPr>
          </a:p>
        </p:txBody>
      </p:sp>
    </p:spTree>
    <p:extLst>
      <p:ext uri="{BB962C8B-B14F-4D97-AF65-F5344CB8AC3E}">
        <p14:creationId xmlns:p14="http://schemas.microsoft.com/office/powerpoint/2010/main" val="9410377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527948"/>
            <a:ext cx="9144000" cy="369332"/>
          </a:xfrm>
          <a:prstGeom prst="rect">
            <a:avLst/>
          </a:prstGeom>
          <a:solidFill>
            <a:srgbClr val="FFFFFF"/>
          </a:solidFill>
        </p:spPr>
        <p:txBody>
          <a:bodyPr wrap="square" rtlCol="0">
            <a:spAutoFit/>
          </a:bodyPr>
          <a:lstStyle/>
          <a:p>
            <a:endParaRPr lang="en-GB" dirty="0">
              <a:solidFill>
                <a:prstClr val="black"/>
              </a:solidFill>
              <a:latin typeface="Calibri"/>
            </a:endParaRPr>
          </a:p>
        </p:txBody>
      </p:sp>
      <p:sp>
        <p:nvSpPr>
          <p:cNvPr id="6" name="Rectangle 5"/>
          <p:cNvSpPr>
            <a:spLocks noChangeArrowheads="1"/>
          </p:cNvSpPr>
          <p:nvPr/>
        </p:nvSpPr>
        <p:spPr bwMode="auto">
          <a:xfrm>
            <a:off x="359025" y="1556792"/>
            <a:ext cx="8784976"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1200"/>
              </a:spcAft>
            </a:pPr>
            <a:r>
              <a:rPr lang="en-US" sz="2200" b="1" dirty="0" smtClean="0">
                <a:solidFill>
                  <a:srgbClr val="1F497D"/>
                </a:solidFill>
                <a:latin typeface="Calibri"/>
                <a:cs typeface="Calibri"/>
              </a:rPr>
              <a:t>Global Mangrove Watch</a:t>
            </a:r>
          </a:p>
          <a:p>
            <a:pPr>
              <a:spcAft>
                <a:spcPts val="1200"/>
              </a:spcAft>
            </a:pPr>
            <a:r>
              <a:rPr lang="en-US" sz="2000" dirty="0">
                <a:solidFill>
                  <a:srgbClr val="1F497D"/>
                </a:solidFill>
                <a:latin typeface="Calibri"/>
                <a:cs typeface="Calibri"/>
              </a:rPr>
              <a:t>An international collaborative project established as part of JAXA</a:t>
            </a:r>
            <a:r>
              <a:rPr lang="sv-SE" sz="2000" dirty="0">
                <a:solidFill>
                  <a:srgbClr val="1F497D"/>
                </a:solidFill>
                <a:latin typeface="Calibri"/>
                <a:cs typeface="Calibri"/>
              </a:rPr>
              <a:t>’s</a:t>
            </a:r>
            <a:r>
              <a:rPr lang="en-US" sz="2000" dirty="0">
                <a:solidFill>
                  <a:srgbClr val="1F497D"/>
                </a:solidFill>
                <a:latin typeface="Calibri"/>
                <a:cs typeface="Calibri"/>
              </a:rPr>
              <a:t> Kyoto &amp; Carbon (K&amp;C) Initiative science </a:t>
            </a:r>
            <a:r>
              <a:rPr lang="en-US" sz="2000" dirty="0" err="1">
                <a:solidFill>
                  <a:srgbClr val="1F497D"/>
                </a:solidFill>
                <a:latin typeface="Calibri"/>
                <a:cs typeface="Calibri"/>
              </a:rPr>
              <a:t>programme. </a:t>
            </a:r>
          </a:p>
          <a:p>
            <a:pPr marL="0" lvl="1">
              <a:spcAft>
                <a:spcPts val="1200"/>
              </a:spcAft>
            </a:pPr>
            <a:r>
              <a:rPr lang="en-US" sz="2000" dirty="0">
                <a:solidFill>
                  <a:srgbClr val="1F497D"/>
                </a:solidFill>
                <a:latin typeface="Calibri"/>
                <a:cs typeface="Calibri"/>
              </a:rPr>
              <a:t>Mapping of </a:t>
            </a:r>
            <a:r>
              <a:rPr lang="en-US" sz="2000" b="1" dirty="0">
                <a:solidFill>
                  <a:srgbClr val="C0504D"/>
                </a:solidFill>
                <a:latin typeface="Calibri"/>
                <a:cs typeface="Calibri"/>
              </a:rPr>
              <a:t>extent</a:t>
            </a:r>
            <a:r>
              <a:rPr lang="en-US" sz="2000" b="1" dirty="0">
                <a:solidFill>
                  <a:srgbClr val="1F497D"/>
                </a:solidFill>
                <a:latin typeface="Calibri"/>
                <a:cs typeface="Calibri"/>
              </a:rPr>
              <a:t> and </a:t>
            </a:r>
            <a:r>
              <a:rPr lang="en-US" sz="2000" b="1" dirty="0">
                <a:solidFill>
                  <a:srgbClr val="C0504D"/>
                </a:solidFill>
                <a:latin typeface="Calibri"/>
                <a:cs typeface="Calibri"/>
              </a:rPr>
              <a:t>changes</a:t>
            </a:r>
            <a:r>
              <a:rPr lang="en-US" sz="2000" dirty="0">
                <a:solidFill>
                  <a:srgbClr val="C0504D"/>
                </a:solidFill>
                <a:latin typeface="Calibri"/>
                <a:cs typeface="Calibri"/>
              </a:rPr>
              <a:t> </a:t>
            </a:r>
            <a:r>
              <a:rPr lang="en-US" sz="2000" dirty="0">
                <a:solidFill>
                  <a:srgbClr val="1F497D"/>
                </a:solidFill>
                <a:latin typeface="Calibri"/>
                <a:cs typeface="Calibri"/>
              </a:rPr>
              <a:t>in </a:t>
            </a:r>
            <a:r>
              <a:rPr lang="en-US" sz="2000" b="1" dirty="0">
                <a:solidFill>
                  <a:srgbClr val="1F497D"/>
                </a:solidFill>
                <a:latin typeface="Calibri"/>
                <a:cs typeface="Calibri"/>
              </a:rPr>
              <a:t>global mangrove </a:t>
            </a:r>
            <a:r>
              <a:rPr lang="en-US" sz="2000" dirty="0">
                <a:solidFill>
                  <a:srgbClr val="1F497D"/>
                </a:solidFill>
                <a:latin typeface="Calibri"/>
                <a:cs typeface="Calibri"/>
              </a:rPr>
              <a:t>area </a:t>
            </a:r>
          </a:p>
          <a:p>
            <a:pPr marL="0" lvl="1">
              <a:spcAft>
                <a:spcPts val="1200"/>
              </a:spcAft>
            </a:pPr>
            <a:r>
              <a:rPr lang="en-US" sz="2000" b="1" dirty="0">
                <a:solidFill>
                  <a:srgbClr val="1F497D"/>
                </a:solidFill>
                <a:latin typeface="Calibri"/>
                <a:cs typeface="Calibri"/>
              </a:rPr>
              <a:t>Thematic Datasets</a:t>
            </a:r>
          </a:p>
          <a:p>
            <a:pPr lvl="1">
              <a:spcAft>
                <a:spcPts val="1200"/>
              </a:spcAft>
              <a:buFont typeface="Arial" charset="0"/>
              <a:buChar char="•"/>
            </a:pPr>
            <a:r>
              <a:rPr lang="en-US" sz="2000" dirty="0">
                <a:solidFill>
                  <a:srgbClr val="1F497D"/>
                </a:solidFill>
                <a:latin typeface="Calibri"/>
                <a:cs typeface="Calibri"/>
              </a:rPr>
              <a:t> Global mangrove </a:t>
            </a:r>
            <a:r>
              <a:rPr lang="en-US" sz="2000" b="1" dirty="0">
                <a:solidFill>
                  <a:srgbClr val="1F497D"/>
                </a:solidFill>
                <a:latin typeface="Calibri"/>
                <a:cs typeface="Calibri"/>
              </a:rPr>
              <a:t>baseline extent maps </a:t>
            </a:r>
            <a:r>
              <a:rPr lang="en-US" sz="2000" dirty="0">
                <a:solidFill>
                  <a:srgbClr val="1F497D"/>
                </a:solidFill>
                <a:latin typeface="Calibri"/>
                <a:cs typeface="Calibri"/>
              </a:rPr>
              <a:t>for 2010 (PALSAR + Landsat)</a:t>
            </a:r>
          </a:p>
          <a:p>
            <a:pPr lvl="1">
              <a:spcAft>
                <a:spcPts val="1200"/>
              </a:spcAft>
              <a:buFont typeface="Arial" charset="0"/>
              <a:buChar char="•"/>
            </a:pPr>
            <a:r>
              <a:rPr lang="en-US" sz="2000" dirty="0">
                <a:solidFill>
                  <a:srgbClr val="1F497D"/>
                </a:solidFill>
                <a:latin typeface="Calibri"/>
                <a:cs typeface="Calibri"/>
              </a:rPr>
              <a:t> Global </a:t>
            </a:r>
            <a:r>
              <a:rPr lang="en-US" sz="2000" b="1" dirty="0">
                <a:solidFill>
                  <a:srgbClr val="1F497D"/>
                </a:solidFill>
                <a:latin typeface="Calibri"/>
                <a:cs typeface="Calibri"/>
              </a:rPr>
              <a:t>maps of annual changes </a:t>
            </a:r>
            <a:r>
              <a:rPr lang="en-US" sz="2000" dirty="0">
                <a:solidFill>
                  <a:srgbClr val="1F497D"/>
                </a:solidFill>
                <a:latin typeface="Calibri"/>
                <a:cs typeface="Calibri"/>
              </a:rPr>
              <a:t>in the global mangrove extent </a:t>
            </a:r>
            <a:r>
              <a:rPr lang="mr-IN" sz="2000" dirty="0">
                <a:solidFill>
                  <a:srgbClr val="1F497D"/>
                </a:solidFill>
                <a:latin typeface="Calibri"/>
                <a:cs typeface="Calibri"/>
              </a:rPr>
              <a:t>–</a:t>
            </a:r>
            <a:r>
              <a:rPr lang="en-US" sz="2000" dirty="0">
                <a:solidFill>
                  <a:srgbClr val="1F497D"/>
                </a:solidFill>
                <a:latin typeface="Calibri"/>
                <a:cs typeface="Calibri"/>
              </a:rPr>
              <a:t> public release 2018/Q4</a:t>
            </a:r>
          </a:p>
          <a:p>
            <a:pPr lvl="2">
              <a:spcAft>
                <a:spcPts val="1200"/>
              </a:spcAft>
              <a:buFont typeface="Arial" charset="0"/>
              <a:buChar char="•"/>
            </a:pPr>
            <a:r>
              <a:rPr lang="en-US" sz="2000" dirty="0">
                <a:solidFill>
                  <a:srgbClr val="1F497D"/>
                </a:solidFill>
                <a:latin typeface="Calibri"/>
                <a:cs typeface="Calibri"/>
              </a:rPr>
              <a:t> 1996 (JERS-1)</a:t>
            </a:r>
          </a:p>
          <a:p>
            <a:pPr lvl="2">
              <a:spcAft>
                <a:spcPts val="1200"/>
              </a:spcAft>
              <a:buFont typeface="Arial" charset="0"/>
              <a:buChar char="•"/>
            </a:pPr>
            <a:r>
              <a:rPr lang="en-US" sz="2000" dirty="0">
                <a:solidFill>
                  <a:srgbClr val="1F497D"/>
                </a:solidFill>
                <a:latin typeface="Calibri"/>
                <a:cs typeface="Calibri"/>
              </a:rPr>
              <a:t> 2007 </a:t>
            </a:r>
            <a:r>
              <a:rPr lang="mr-IN" sz="2000" dirty="0">
                <a:solidFill>
                  <a:srgbClr val="1F497D"/>
                </a:solidFill>
                <a:latin typeface="Calibri"/>
                <a:cs typeface="Calibri"/>
              </a:rPr>
              <a:t>–</a:t>
            </a:r>
            <a:r>
              <a:rPr lang="en-US" sz="2000" dirty="0">
                <a:solidFill>
                  <a:srgbClr val="1F497D"/>
                </a:solidFill>
                <a:latin typeface="Calibri"/>
                <a:cs typeface="Calibri"/>
              </a:rPr>
              <a:t> 2009 (ALOS PALSAR)</a:t>
            </a:r>
          </a:p>
          <a:p>
            <a:pPr lvl="2">
              <a:spcAft>
                <a:spcPts val="1200"/>
              </a:spcAft>
              <a:buFont typeface="Arial" charset="0"/>
              <a:buChar char="•"/>
            </a:pPr>
            <a:r>
              <a:rPr lang="en-US" sz="2000" dirty="0">
                <a:solidFill>
                  <a:srgbClr val="1F497D"/>
                </a:solidFill>
                <a:latin typeface="Calibri"/>
                <a:cs typeface="Calibri"/>
              </a:rPr>
              <a:t> 2015, 2016 &amp; 2017 (ALOS-2 PALSAR-2)</a:t>
            </a:r>
          </a:p>
        </p:txBody>
      </p:sp>
    </p:spTree>
    <p:extLst>
      <p:ext uri="{BB962C8B-B14F-4D97-AF65-F5344CB8AC3E}">
        <p14:creationId xmlns:p14="http://schemas.microsoft.com/office/powerpoint/2010/main" val="1053420081"/>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xmlns:p14="http://schemas.microsoft.com/office/powerpoint/2010/main" spd="slow" advClick="0" advTm="9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116632"/>
            <a:ext cx="8198425" cy="523220"/>
          </a:xfrm>
          <a:prstGeom prst="rect">
            <a:avLst/>
          </a:prstGeom>
          <a:noFill/>
        </p:spPr>
        <p:txBody>
          <a:bodyPr wrap="square" rtlCol="0">
            <a:spAutoFit/>
          </a:bodyPr>
          <a:lstStyle/>
          <a:p>
            <a:pPr algn="ctr"/>
            <a:r>
              <a:rPr lang="en-US" altLang="ja-JP" sz="2800" b="1" dirty="0">
                <a:solidFill>
                  <a:srgbClr val="FFFFFF"/>
                </a:solidFill>
                <a:latin typeface="Arial" panose="020B0604020202020204" pitchFamily="34" charset="0"/>
                <a:cs typeface="Arial" panose="020B0604020202020204" pitchFamily="34" charset="0"/>
              </a:rPr>
              <a:t>ALOS-2</a:t>
            </a:r>
            <a:endParaRPr kumimoji="1" lang="ja-JP" altLang="en-US" sz="2800" b="1" dirty="0">
              <a:solidFill>
                <a:srgbClr val="FFFFFF"/>
              </a:solidFill>
              <a:latin typeface="Arial" panose="020B0604020202020204" pitchFamily="34" charset="0"/>
              <a:cs typeface="Arial" panose="020B0604020202020204" pitchFamily="34" charset="0"/>
            </a:endParaRPr>
          </a:p>
        </p:txBody>
      </p:sp>
      <p:sp>
        <p:nvSpPr>
          <p:cNvPr id="6" name="正方形/長方形 48">
            <a:extLst>
              <a:ext uri="{FF2B5EF4-FFF2-40B4-BE49-F238E27FC236}">
                <a16:creationId xmlns:a16="http://schemas.microsoft.com/office/drawing/2014/main" xmlns="" id="{1DD7AE36-B409-45FC-8A17-2F15AFDF23BE}"/>
              </a:ext>
            </a:extLst>
          </p:cNvPr>
          <p:cNvSpPr/>
          <p:nvPr/>
        </p:nvSpPr>
        <p:spPr>
          <a:xfrm>
            <a:off x="323528" y="908720"/>
            <a:ext cx="8604689" cy="553997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914400" lvl="1" indent="-457200">
              <a:spcAft>
                <a:spcPts val="1800"/>
              </a:spcAft>
              <a:buFont typeface="Arial"/>
              <a:buChar char="•"/>
            </a:pPr>
            <a:r>
              <a:rPr lang="en-US" altLang="ja-JP" sz="2400" dirty="0">
                <a:latin typeface="Arial" panose="020B0604020202020204" pitchFamily="34" charset="0"/>
                <a:cs typeface="Arial" panose="020B0604020202020204" pitchFamily="34" charset="0"/>
              </a:rPr>
              <a:t>PALSAR-2 operations nominal</a:t>
            </a:r>
          </a:p>
          <a:p>
            <a:pPr marL="914400" lvl="1" indent="-457200">
              <a:spcAft>
                <a:spcPts val="600"/>
              </a:spcAft>
              <a:buFont typeface="Arial"/>
              <a:buChar char="•"/>
            </a:pPr>
            <a:r>
              <a:rPr lang="en-US" altLang="ja-JP" sz="2400" dirty="0">
                <a:latin typeface="Arial" panose="020B0604020202020204" pitchFamily="34" charset="0"/>
                <a:cs typeface="Arial" panose="020B0604020202020204" pitchFamily="34" charset="0"/>
              </a:rPr>
              <a:t>Major revision of Basic Observation Scenario (BOS) implemented from Jan 2018</a:t>
            </a:r>
          </a:p>
          <a:p>
            <a:pPr marL="1257300" lvl="2" indent="-342900">
              <a:spcAft>
                <a:spcPts val="600"/>
              </a:spcAft>
              <a:buFontTx/>
              <a:buChar char="-"/>
            </a:pPr>
            <a:r>
              <a:rPr lang="en-US" altLang="ja-JP" sz="2000" dirty="0">
                <a:latin typeface="Arial" panose="020B0604020202020204" pitchFamily="34" charset="0"/>
                <a:cs typeface="Arial" panose="020B0604020202020204" pitchFamily="34" charset="0"/>
              </a:rPr>
              <a:t>10m dual-pol Fine Beam mode</a:t>
            </a:r>
          </a:p>
          <a:p>
            <a:pPr marL="1714500" lvl="3" indent="-342900">
              <a:spcAft>
                <a:spcPts val="600"/>
              </a:spcAft>
              <a:buFontTx/>
              <a:buChar char="-"/>
            </a:pPr>
            <a:r>
              <a:rPr lang="en-US" altLang="ja-JP" sz="1600" dirty="0">
                <a:latin typeface="Arial" panose="020B0604020202020204" pitchFamily="34" charset="0"/>
                <a:cs typeface="Arial" panose="020B0604020202020204" pitchFamily="34" charset="0"/>
              </a:rPr>
              <a:t>Observation windows increased (4 </a:t>
            </a:r>
            <a:r>
              <a:rPr lang="en-US" altLang="ja-JP" sz="1600" dirty="0">
                <a:latin typeface="Arial" panose="020B0604020202020204" pitchFamily="34" charset="0"/>
                <a:cs typeface="Arial" panose="020B0604020202020204" pitchFamily="34" charset="0"/>
                <a:sym typeface="Wingdings"/>
              </a:rPr>
              <a:t> 6)</a:t>
            </a:r>
          </a:p>
          <a:p>
            <a:pPr marL="1714500" lvl="3" indent="-342900">
              <a:spcAft>
                <a:spcPts val="600"/>
              </a:spcAft>
              <a:buFontTx/>
              <a:buChar char="-"/>
            </a:pPr>
            <a:r>
              <a:rPr lang="en-US" altLang="ja-JP" sz="1600" dirty="0">
                <a:latin typeface="Arial" panose="020B0604020202020204" pitchFamily="34" charset="0"/>
                <a:cs typeface="Arial" panose="020B0604020202020204" pitchFamily="34" charset="0"/>
              </a:rPr>
              <a:t>Boreal observations in May-Sept period to reduce seasonal impact on backscatter</a:t>
            </a:r>
          </a:p>
          <a:p>
            <a:pPr marL="1714500" lvl="3" indent="-342900">
              <a:spcAft>
                <a:spcPts val="600"/>
              </a:spcAft>
              <a:buFontTx/>
              <a:buChar char="-"/>
            </a:pPr>
            <a:r>
              <a:rPr lang="en-US" altLang="ja-JP" sz="1600" dirty="0">
                <a:latin typeface="Arial" panose="020B0604020202020204" pitchFamily="34" charset="0"/>
                <a:cs typeface="Arial" panose="020B0604020202020204" pitchFamily="34" charset="0"/>
              </a:rPr>
              <a:t>Increased obs frequency in the tropics</a:t>
            </a:r>
          </a:p>
          <a:p>
            <a:pPr marL="1257300" lvl="2" indent="-342900">
              <a:spcAft>
                <a:spcPts val="600"/>
              </a:spcAft>
              <a:buFontTx/>
              <a:buChar char="-"/>
            </a:pPr>
            <a:r>
              <a:rPr lang="en-US" altLang="ja-JP" sz="2000" dirty="0">
                <a:latin typeface="Arial" panose="020B0604020202020204" pitchFamily="34" charset="0"/>
                <a:cs typeface="Arial" panose="020B0604020202020204" pitchFamily="34" charset="0"/>
              </a:rPr>
              <a:t>50m ScanSAR</a:t>
            </a:r>
          </a:p>
          <a:p>
            <a:pPr marL="1714500" lvl="3" indent="-342900">
              <a:spcAft>
                <a:spcPts val="600"/>
              </a:spcAft>
              <a:buFontTx/>
              <a:buChar char="-"/>
            </a:pPr>
            <a:r>
              <a:rPr lang="en-US" altLang="ja-JP" sz="1600" dirty="0">
                <a:latin typeface="Arial" panose="020B0604020202020204" pitchFamily="34" charset="0"/>
                <a:cs typeface="Arial" panose="020B0604020202020204" pitchFamily="34" charset="0"/>
              </a:rPr>
              <a:t>Staggered observations to improve acq. Success rate</a:t>
            </a:r>
          </a:p>
          <a:p>
            <a:pPr marL="1714500" lvl="3" indent="-342900">
              <a:spcAft>
                <a:spcPts val="600"/>
              </a:spcAft>
              <a:buFontTx/>
              <a:buChar char="-"/>
            </a:pPr>
            <a:r>
              <a:rPr lang="en-US" altLang="ja-JP" sz="1600" dirty="0">
                <a:latin typeface="Arial" panose="020B0604020202020204" pitchFamily="34" charset="0"/>
                <a:cs typeface="Arial" panose="020B0604020202020204" pitchFamily="34" charset="0"/>
              </a:rPr>
              <a:t>Every 42-day repeat maintained</a:t>
            </a:r>
          </a:p>
          <a:p>
            <a:pPr marL="1257300" lvl="2" indent="-342900">
              <a:spcAft>
                <a:spcPts val="600"/>
              </a:spcAft>
              <a:buFontTx/>
              <a:buChar char="-"/>
            </a:pPr>
            <a:r>
              <a:rPr lang="en-US" altLang="ja-JP" sz="2000" dirty="0">
                <a:latin typeface="Arial" panose="020B0604020202020204" pitchFamily="34" charset="0"/>
                <a:cs typeface="Arial" panose="020B0604020202020204" pitchFamily="34" charset="0"/>
              </a:rPr>
              <a:t>6m Quad-pol </a:t>
            </a:r>
            <a:endParaRPr lang="en-AU" altLang="ja-JP" sz="2000" dirty="0">
              <a:latin typeface="Arial" panose="020B0604020202020204" pitchFamily="34" charset="0"/>
              <a:cs typeface="Arial" panose="020B0604020202020204" pitchFamily="34" charset="0"/>
            </a:endParaRPr>
          </a:p>
          <a:p>
            <a:pPr marL="1714500" lvl="3" indent="-342900">
              <a:spcAft>
                <a:spcPts val="600"/>
              </a:spcAft>
              <a:buFontTx/>
              <a:buChar char="-"/>
            </a:pPr>
            <a:r>
              <a:rPr lang="en-US" altLang="ja-JP" sz="1600" dirty="0">
                <a:latin typeface="Arial" panose="020B0604020202020204" pitchFamily="34" charset="0"/>
                <a:cs typeface="Arial" panose="020B0604020202020204" pitchFamily="34" charset="0"/>
              </a:rPr>
              <a:t>Global observations discontinued </a:t>
            </a:r>
            <a:r>
              <a:rPr lang="en-US" altLang="ja-JP" sz="1600" dirty="0">
                <a:latin typeface="Arial" panose="020B0604020202020204" pitchFamily="34" charset="0"/>
                <a:cs typeface="Arial" panose="020B0604020202020204" pitchFamily="34" charset="0"/>
                <a:sym typeface="Wingdings"/>
              </a:rPr>
              <a:t> </a:t>
            </a:r>
            <a:r>
              <a:rPr lang="en-US" altLang="ja-JP" sz="1600" dirty="0">
                <a:latin typeface="Arial" panose="020B0604020202020204" pitchFamily="34" charset="0"/>
                <a:cs typeface="Arial" panose="020B0604020202020204" pitchFamily="34" charset="0"/>
              </a:rPr>
              <a:t>focus on Super Sites</a:t>
            </a:r>
          </a:p>
          <a:p>
            <a:pPr marL="1257300" lvl="2" indent="-342900">
              <a:spcAft>
                <a:spcPts val="600"/>
              </a:spcAft>
              <a:buFontTx/>
              <a:buChar char="-"/>
            </a:pPr>
            <a:r>
              <a:rPr lang="en-US" altLang="ja-JP" sz="2000" dirty="0">
                <a:latin typeface="Arial" panose="020B0604020202020204" pitchFamily="34" charset="0"/>
                <a:cs typeface="Arial" panose="020B0604020202020204" pitchFamily="34" charset="0"/>
              </a:rPr>
              <a:t>3m Ultra-Fine </a:t>
            </a:r>
          </a:p>
          <a:p>
            <a:pPr marL="1714500" lvl="3" indent="-342900">
              <a:spcAft>
                <a:spcPts val="600"/>
              </a:spcAft>
              <a:buFontTx/>
              <a:buChar char="-"/>
            </a:pPr>
            <a:r>
              <a:rPr lang="en-US" altLang="ja-JP" sz="1600" dirty="0">
                <a:latin typeface="Arial" panose="020B0604020202020204" pitchFamily="34" charset="0"/>
                <a:cs typeface="Arial" panose="020B0604020202020204" pitchFamily="34" charset="0"/>
              </a:rPr>
              <a:t>Global observation plan completed</a:t>
            </a:r>
          </a:p>
        </p:txBody>
      </p:sp>
    </p:spTree>
    <p:extLst>
      <p:ext uri="{BB962C8B-B14F-4D97-AF65-F5344CB8AC3E}">
        <p14:creationId xmlns:p14="http://schemas.microsoft.com/office/powerpoint/2010/main" val="22679920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527948"/>
            <a:ext cx="9144000" cy="369332"/>
          </a:xfrm>
          <a:prstGeom prst="rect">
            <a:avLst/>
          </a:prstGeom>
          <a:solidFill>
            <a:srgbClr val="FFFFFF"/>
          </a:solidFill>
        </p:spPr>
        <p:txBody>
          <a:bodyPr wrap="square" rtlCol="0">
            <a:spAutoFit/>
          </a:bodyPr>
          <a:lstStyle/>
          <a:p>
            <a:endParaRPr lang="en-GB" dirty="0">
              <a:solidFill>
                <a:prstClr val="black"/>
              </a:solidFill>
              <a:latin typeface="Calibri"/>
            </a:endParaRPr>
          </a:p>
        </p:txBody>
      </p:sp>
      <p:sp>
        <p:nvSpPr>
          <p:cNvPr id="5" name="Rectangle 4"/>
          <p:cNvSpPr/>
          <p:nvPr/>
        </p:nvSpPr>
        <p:spPr>
          <a:xfrm>
            <a:off x="-36511" y="5660192"/>
            <a:ext cx="9212258" cy="1200328"/>
          </a:xfrm>
          <a:prstGeom prst="rect">
            <a:avLst/>
          </a:prstGeom>
          <a:solidFill>
            <a:schemeClr val="bg1"/>
          </a:solidFill>
        </p:spPr>
        <p:txBody>
          <a:bodyPr wrap="square">
            <a:spAutoFit/>
          </a:bodyPr>
          <a:lstStyle/>
          <a:p>
            <a:endParaRPr lang="en-GB" sz="2400">
              <a:solidFill>
                <a:prstClr val="black"/>
              </a:solidFill>
              <a:latin typeface="Calibri"/>
            </a:endParaRPr>
          </a:p>
          <a:p>
            <a:endParaRPr lang="en-GB" sz="2400">
              <a:solidFill>
                <a:prstClr val="black"/>
              </a:solidFill>
              <a:latin typeface="Calibri"/>
            </a:endParaRPr>
          </a:p>
          <a:p>
            <a:endParaRPr lang="en-GB" sz="2400">
              <a:solidFill>
                <a:prstClr val="black"/>
              </a:solidFill>
              <a:latin typeface="Calibri"/>
            </a:endParaRPr>
          </a:p>
        </p:txBody>
      </p:sp>
      <p:sp>
        <p:nvSpPr>
          <p:cNvPr id="7" name="Rectangle 6"/>
          <p:cNvSpPr/>
          <p:nvPr/>
        </p:nvSpPr>
        <p:spPr>
          <a:xfrm>
            <a:off x="4635500" y="1830676"/>
            <a:ext cx="4243917" cy="461665"/>
          </a:xfrm>
          <a:prstGeom prst="rect">
            <a:avLst/>
          </a:prstGeom>
        </p:spPr>
        <p:txBody>
          <a:bodyPr wrap="square">
            <a:spAutoFit/>
          </a:bodyPr>
          <a:lstStyle/>
          <a:p>
            <a:pPr algn="ctr"/>
            <a:r>
              <a:rPr lang="en-GB" sz="2400" dirty="0">
                <a:solidFill>
                  <a:srgbClr val="1F497D"/>
                </a:solidFill>
                <a:latin typeface="Calibri"/>
                <a:cs typeface="Arial"/>
              </a:rPr>
              <a:t>2010 global mangrove baseline</a:t>
            </a:r>
            <a:endParaRPr lang="en-GB" sz="2400">
              <a:solidFill>
                <a:prstClr val="black"/>
              </a:solidFill>
              <a:latin typeface="Calibri"/>
            </a:endParaRPr>
          </a:p>
        </p:txBody>
      </p:sp>
      <p:pic>
        <p:nvPicPr>
          <p:cNvPr id="8" name="Picture 7" descr="Screen Shot 2017-02-12 at 00.36.1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169" y="1319256"/>
            <a:ext cx="4116915" cy="2870050"/>
          </a:xfrm>
          <a:prstGeom prst="rect">
            <a:avLst/>
          </a:prstGeom>
        </p:spPr>
      </p:pic>
      <p:pic>
        <p:nvPicPr>
          <p:cNvPr id="9" name="Picture 8" descr="Screen Shot 2017-02-12 at 01.07.25.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1837" y="2589008"/>
            <a:ext cx="4116915" cy="2870050"/>
          </a:xfrm>
          <a:prstGeom prst="rect">
            <a:avLst/>
          </a:prstGeom>
        </p:spPr>
      </p:pic>
      <p:sp>
        <p:nvSpPr>
          <p:cNvPr id="10" name="Rectangle 9"/>
          <p:cNvSpPr/>
          <p:nvPr/>
        </p:nvSpPr>
        <p:spPr>
          <a:xfrm>
            <a:off x="1888531" y="1632757"/>
            <a:ext cx="2344803" cy="307777"/>
          </a:xfrm>
          <a:prstGeom prst="rect">
            <a:avLst/>
          </a:prstGeom>
        </p:spPr>
        <p:txBody>
          <a:bodyPr wrap="square">
            <a:spAutoFit/>
          </a:bodyPr>
          <a:lstStyle/>
          <a:p>
            <a:r>
              <a:rPr lang="en-GB" sz="1400" dirty="0">
                <a:solidFill>
                  <a:prstClr val="white"/>
                </a:solidFill>
                <a:latin typeface="Calibri"/>
                <a:cs typeface="Arial"/>
              </a:rPr>
              <a:t>Niger river delta, Nigeria</a:t>
            </a:r>
            <a:endParaRPr lang="en-GB" sz="1400">
              <a:solidFill>
                <a:prstClr val="white"/>
              </a:solidFill>
              <a:latin typeface="Calibri"/>
            </a:endParaRPr>
          </a:p>
        </p:txBody>
      </p:sp>
      <p:pic>
        <p:nvPicPr>
          <p:cNvPr id="11" name="Picture 10" descr="Screen Shot 2017-02-12 at 00.26.26.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657" y="4049766"/>
            <a:ext cx="4116915" cy="2870050"/>
          </a:xfrm>
          <a:prstGeom prst="rect">
            <a:avLst/>
          </a:prstGeom>
        </p:spPr>
      </p:pic>
      <p:sp>
        <p:nvSpPr>
          <p:cNvPr id="12" name="Rectangle 11"/>
          <p:cNvSpPr/>
          <p:nvPr/>
        </p:nvSpPr>
        <p:spPr>
          <a:xfrm>
            <a:off x="1187021" y="4281235"/>
            <a:ext cx="2792309" cy="307777"/>
          </a:xfrm>
          <a:prstGeom prst="rect">
            <a:avLst/>
          </a:prstGeom>
        </p:spPr>
        <p:txBody>
          <a:bodyPr wrap="square">
            <a:spAutoFit/>
          </a:bodyPr>
          <a:lstStyle/>
          <a:p>
            <a:r>
              <a:rPr lang="en-GB" sz="1400" dirty="0">
                <a:solidFill>
                  <a:srgbClr val="FFFFFF"/>
                </a:solidFill>
                <a:latin typeface="Calibri"/>
                <a:cs typeface="Arial"/>
              </a:rPr>
              <a:t>Sundarbans, India &amp; Bangladesh</a:t>
            </a:r>
            <a:endParaRPr lang="en-GB" sz="1400">
              <a:solidFill>
                <a:srgbClr val="FFFFFF"/>
              </a:solidFill>
              <a:latin typeface="Calibri"/>
            </a:endParaRPr>
          </a:p>
        </p:txBody>
      </p:sp>
      <p:sp>
        <p:nvSpPr>
          <p:cNvPr id="13" name="Rectangle 12"/>
          <p:cNvSpPr/>
          <p:nvPr/>
        </p:nvSpPr>
        <p:spPr>
          <a:xfrm>
            <a:off x="5742988" y="2818735"/>
            <a:ext cx="1951090" cy="307777"/>
          </a:xfrm>
          <a:prstGeom prst="rect">
            <a:avLst/>
          </a:prstGeom>
        </p:spPr>
        <p:txBody>
          <a:bodyPr wrap="square">
            <a:spAutoFit/>
          </a:bodyPr>
          <a:lstStyle/>
          <a:p>
            <a:r>
              <a:rPr lang="en-GB" sz="1400" dirty="0">
                <a:solidFill>
                  <a:srgbClr val="FFFFFF"/>
                </a:solidFill>
                <a:latin typeface="Calibri"/>
                <a:cs typeface="Arial"/>
              </a:rPr>
              <a:t>Guayaquil, Ecuador</a:t>
            </a:r>
            <a:endParaRPr lang="en-GB" sz="1400">
              <a:solidFill>
                <a:srgbClr val="FFFFFF"/>
              </a:solidFill>
              <a:latin typeface="Calibri"/>
            </a:endParaRPr>
          </a:p>
        </p:txBody>
      </p:sp>
    </p:spTree>
    <p:extLst>
      <p:ext uri="{BB962C8B-B14F-4D97-AF65-F5344CB8AC3E}">
        <p14:creationId xmlns:p14="http://schemas.microsoft.com/office/powerpoint/2010/main" val="3430160173"/>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xmlns:p14="http://schemas.microsoft.com/office/powerpoint/2010/main" spd="slow" advClick="0" advTm="9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x.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569" y="1988840"/>
            <a:ext cx="7668344" cy="3834172"/>
          </a:xfrm>
          <a:prstGeom prst="rect">
            <a:avLst/>
          </a:prstGeom>
        </p:spPr>
      </p:pic>
      <p:sp>
        <p:nvSpPr>
          <p:cNvPr id="6" name="Title 1"/>
          <p:cNvSpPr>
            <a:spLocks noGrp="1"/>
          </p:cNvSpPr>
          <p:nvPr>
            <p:ph type="title"/>
          </p:nvPr>
        </p:nvSpPr>
        <p:spPr>
          <a:xfrm>
            <a:off x="539552" y="1362472"/>
            <a:ext cx="8460432" cy="698376"/>
          </a:xfrm>
        </p:spPr>
        <p:txBody>
          <a:bodyPr>
            <a:noAutofit/>
          </a:bodyPr>
          <a:lstStyle/>
          <a:p>
            <a:pPr algn="ctr"/>
            <a:r>
              <a:rPr lang="en-US" sz="2400" dirty="0">
                <a:solidFill>
                  <a:srgbClr val="1F497D"/>
                </a:solidFill>
              </a:rPr>
              <a:t>Changes over time (7 epochs)</a:t>
            </a:r>
          </a:p>
        </p:txBody>
      </p:sp>
      <p:sp>
        <p:nvSpPr>
          <p:cNvPr id="2" name="TextBox 1"/>
          <p:cNvSpPr txBox="1"/>
          <p:nvPr/>
        </p:nvSpPr>
        <p:spPr>
          <a:xfrm>
            <a:off x="683570" y="5805266"/>
            <a:ext cx="7704855" cy="954107"/>
          </a:xfrm>
          <a:prstGeom prst="rect">
            <a:avLst/>
          </a:prstGeom>
          <a:noFill/>
        </p:spPr>
        <p:txBody>
          <a:bodyPr wrap="square" rtlCol="0">
            <a:spAutoFit/>
          </a:bodyPr>
          <a:lstStyle/>
          <a:p>
            <a:r>
              <a:rPr lang="en-GB" sz="1400">
                <a:solidFill>
                  <a:prstClr val="black"/>
                </a:solidFill>
                <a:latin typeface="Calibri"/>
                <a:ea typeface="Times New Roman"/>
                <a:cs typeface="Calibri"/>
              </a:rPr>
              <a:t>Kahan river delta, North Kalimantan, Indonesia. </a:t>
            </a:r>
          </a:p>
          <a:p>
            <a:r>
              <a:rPr lang="en-GB" sz="1400">
                <a:solidFill>
                  <a:prstClr val="black"/>
                </a:solidFill>
                <a:latin typeface="Calibri"/>
                <a:ea typeface="Times New Roman"/>
                <a:cs typeface="Calibri"/>
              </a:rPr>
              <a:t>(Left) Multi-temporal SAR composite (1996 JERS-1 SAR and 2016 ALOS-2 PALSAR-2) </a:t>
            </a:r>
          </a:p>
          <a:p>
            <a:r>
              <a:rPr lang="en-GB" sz="1400">
                <a:solidFill>
                  <a:prstClr val="black"/>
                </a:solidFill>
                <a:latin typeface="Calibri"/>
                <a:ea typeface="Times New Roman"/>
                <a:cs typeface="Calibri"/>
              </a:rPr>
              <a:t>(Right) Mangrove extent and changes, Red – mangroves lost 1996-2007, Orange – loss 2007-2016, Green – mangrove cover in 2016.</a:t>
            </a:r>
            <a:r>
              <a:rPr lang="en-GB" sz="1400">
                <a:solidFill>
                  <a:prstClr val="black"/>
                </a:solidFill>
                <a:latin typeface="Calibri"/>
              </a:rPr>
              <a:t> </a:t>
            </a:r>
          </a:p>
        </p:txBody>
      </p:sp>
    </p:spTree>
    <p:extLst>
      <p:ext uri="{BB962C8B-B14F-4D97-AF65-F5344CB8AC3E}">
        <p14:creationId xmlns:p14="http://schemas.microsoft.com/office/powerpoint/2010/main" val="2421697407"/>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xmlns:p14="http://schemas.microsoft.com/office/powerpoint/2010/main" spd="slow" advClick="0" advTm="900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12 at 16.28.3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2079708"/>
            <a:ext cx="7452940" cy="4887902"/>
          </a:xfrm>
          <a:prstGeom prst="rect">
            <a:avLst/>
          </a:prstGeom>
        </p:spPr>
      </p:pic>
      <p:sp>
        <p:nvSpPr>
          <p:cNvPr id="5" name="Rectangle 4"/>
          <p:cNvSpPr/>
          <p:nvPr/>
        </p:nvSpPr>
        <p:spPr>
          <a:xfrm>
            <a:off x="685641" y="1340770"/>
            <a:ext cx="7816262" cy="830997"/>
          </a:xfrm>
          <a:prstGeom prst="rect">
            <a:avLst/>
          </a:prstGeom>
        </p:spPr>
        <p:txBody>
          <a:bodyPr wrap="none">
            <a:spAutoFit/>
          </a:bodyPr>
          <a:lstStyle/>
          <a:p>
            <a:r>
              <a:rPr lang="en-GB" sz="2400" dirty="0">
                <a:solidFill>
                  <a:srgbClr val="1F497D"/>
                </a:solidFill>
                <a:latin typeface="Calibri"/>
                <a:cs typeface="Arial"/>
              </a:rPr>
              <a:t>Global 2010 baseline (v2.0) online at </a:t>
            </a:r>
            <a:r>
              <a:rPr lang="en-GB" sz="2400" dirty="0">
                <a:solidFill>
                  <a:srgbClr val="0000FF"/>
                </a:solidFill>
                <a:latin typeface="Calibri"/>
                <a:cs typeface="Arial"/>
              </a:rPr>
              <a:t>www.gfw.org </a:t>
            </a:r>
          </a:p>
          <a:p>
            <a:r>
              <a:rPr lang="en-GB" sz="2400" dirty="0">
                <a:solidFill>
                  <a:srgbClr val="1F497D"/>
                </a:solidFill>
                <a:latin typeface="Calibri"/>
                <a:cs typeface="Arial"/>
              </a:rPr>
              <a:t>and for public download at </a:t>
            </a:r>
            <a:r>
              <a:rPr lang="en-GB" sz="2400" dirty="0">
                <a:solidFill>
                  <a:srgbClr val="0000FF"/>
                </a:solidFill>
                <a:latin typeface="Calibri"/>
                <a:cs typeface="Arial"/>
              </a:rPr>
              <a:t>data.unep-wcmc.org/datasets/45</a:t>
            </a:r>
            <a:endParaRPr lang="en-GB" sz="2400">
              <a:solidFill>
                <a:srgbClr val="0000FF"/>
              </a:solidFill>
              <a:latin typeface="Calibri"/>
            </a:endParaRPr>
          </a:p>
        </p:txBody>
      </p:sp>
    </p:spTree>
    <p:extLst>
      <p:ext uri="{BB962C8B-B14F-4D97-AF65-F5344CB8AC3E}">
        <p14:creationId xmlns:p14="http://schemas.microsoft.com/office/powerpoint/2010/main" val="1891062683"/>
      </p:ext>
    </p:extLst>
  </p:cSld>
  <p:clrMapOvr>
    <a:masterClrMapping/>
  </p:clrMapOvr>
  <mc:AlternateContent xmlns:mc="http://schemas.openxmlformats.org/markup-compatibility/2006" xmlns:p14="http://schemas.microsoft.com/office/powerpoint/2010/main">
    <mc:Choice Requires="p14">
      <p:transition spd="slow" p14:dur="2000" advClick="0" advTm="9000">
        <p:fade/>
      </p:transition>
    </mc:Choice>
    <mc:Fallback xmlns="">
      <p:transition xmlns:p14="http://schemas.microsoft.com/office/powerpoint/2010/main" spd="slow" advClick="0" advTm="9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xmlns="" id="{93096774-9287-48C9-A3D3-5436454CBC46}"/>
              </a:ext>
            </a:extLst>
          </p:cNvPr>
          <p:cNvSpPr>
            <a:spLocks noGrp="1"/>
          </p:cNvSpPr>
          <p:nvPr>
            <p:ph type="title"/>
          </p:nvPr>
        </p:nvSpPr>
        <p:spPr>
          <a:xfrm>
            <a:off x="139212" y="-234950"/>
            <a:ext cx="8686800" cy="1143000"/>
          </a:xfrm>
        </p:spPr>
        <p:txBody>
          <a:bodyPr/>
          <a:lstStyle/>
          <a:p>
            <a:r>
              <a:rPr lang="en-US" altLang="ja-JP" sz="2400"/>
              <a:t>Schedule of ALOS/ALOS-2 </a:t>
            </a:r>
            <a:br>
              <a:rPr lang="en-US" altLang="ja-JP" sz="2400"/>
            </a:br>
            <a:r>
              <a:rPr lang="en-US" altLang="ja-JP" sz="2400"/>
              <a:t>Data Processing and Open Free Access</a:t>
            </a:r>
            <a:endParaRPr lang="ja-JP" altLang="en-US" sz="2400"/>
          </a:p>
        </p:txBody>
      </p:sp>
      <p:graphicFrame>
        <p:nvGraphicFramePr>
          <p:cNvPr id="2" name="コンテンツ プレースホルダー 1">
            <a:extLst>
              <a:ext uri="{FF2B5EF4-FFF2-40B4-BE49-F238E27FC236}">
                <a16:creationId xmlns:a16="http://schemas.microsoft.com/office/drawing/2014/main" xmlns="" id="{FF7C1E5D-3068-4610-96FE-E68E3627E8F8}"/>
              </a:ext>
            </a:extLst>
          </p:cNvPr>
          <p:cNvGraphicFramePr>
            <a:graphicFrameLocks noGrp="1"/>
          </p:cNvGraphicFramePr>
          <p:nvPr>
            <p:ph idx="1"/>
            <p:extLst>
              <p:ext uri="{D42A27DB-BD31-4B8C-83A1-F6EECF244321}">
                <p14:modId xmlns:p14="http://schemas.microsoft.com/office/powerpoint/2010/main" val="3913283987"/>
              </p:ext>
            </p:extLst>
          </p:nvPr>
        </p:nvGraphicFramePr>
        <p:xfrm>
          <a:off x="482112" y="980728"/>
          <a:ext cx="8229600" cy="5568819"/>
        </p:xfrm>
        <a:graphic>
          <a:graphicData uri="http://schemas.openxmlformats.org/drawingml/2006/table">
            <a:tbl>
              <a:tblPr firstRow="1" bandRow="1">
                <a:tableStyleId>{5940675A-B579-460E-94D1-54222C63F5DA}</a:tableStyleId>
              </a:tblPr>
              <a:tblGrid>
                <a:gridCol w="1057230">
                  <a:extLst>
                    <a:ext uri="{9D8B030D-6E8A-4147-A177-3AD203B41FA5}">
                      <a16:colId xmlns:a16="http://schemas.microsoft.com/office/drawing/2014/main" xmlns="" val="216831314"/>
                    </a:ext>
                  </a:extLst>
                </a:gridCol>
                <a:gridCol w="1262910">
                  <a:extLst>
                    <a:ext uri="{9D8B030D-6E8A-4147-A177-3AD203B41FA5}">
                      <a16:colId xmlns:a16="http://schemas.microsoft.com/office/drawing/2014/main" xmlns="" val="144147697"/>
                    </a:ext>
                  </a:extLst>
                </a:gridCol>
                <a:gridCol w="731158">
                  <a:extLst>
                    <a:ext uri="{9D8B030D-6E8A-4147-A177-3AD203B41FA5}">
                      <a16:colId xmlns:a16="http://schemas.microsoft.com/office/drawing/2014/main" xmlns="" val="549830786"/>
                    </a:ext>
                  </a:extLst>
                </a:gridCol>
                <a:gridCol w="731158">
                  <a:extLst>
                    <a:ext uri="{9D8B030D-6E8A-4147-A177-3AD203B41FA5}">
                      <a16:colId xmlns:a16="http://schemas.microsoft.com/office/drawing/2014/main" xmlns="" val="4054992732"/>
                    </a:ext>
                  </a:extLst>
                </a:gridCol>
                <a:gridCol w="731158">
                  <a:extLst>
                    <a:ext uri="{9D8B030D-6E8A-4147-A177-3AD203B41FA5}">
                      <a16:colId xmlns:a16="http://schemas.microsoft.com/office/drawing/2014/main" xmlns="" val="76840579"/>
                    </a:ext>
                  </a:extLst>
                </a:gridCol>
                <a:gridCol w="731158">
                  <a:extLst>
                    <a:ext uri="{9D8B030D-6E8A-4147-A177-3AD203B41FA5}">
                      <a16:colId xmlns:a16="http://schemas.microsoft.com/office/drawing/2014/main" xmlns="" val="2578297539"/>
                    </a:ext>
                  </a:extLst>
                </a:gridCol>
                <a:gridCol w="746207">
                  <a:extLst>
                    <a:ext uri="{9D8B030D-6E8A-4147-A177-3AD203B41FA5}">
                      <a16:colId xmlns:a16="http://schemas.microsoft.com/office/drawing/2014/main" xmlns="" val="1432654881"/>
                    </a:ext>
                  </a:extLst>
                </a:gridCol>
                <a:gridCol w="746207">
                  <a:extLst>
                    <a:ext uri="{9D8B030D-6E8A-4147-A177-3AD203B41FA5}">
                      <a16:colId xmlns:a16="http://schemas.microsoft.com/office/drawing/2014/main" xmlns="" val="1404245759"/>
                    </a:ext>
                  </a:extLst>
                </a:gridCol>
                <a:gridCol w="746207">
                  <a:extLst>
                    <a:ext uri="{9D8B030D-6E8A-4147-A177-3AD203B41FA5}">
                      <a16:colId xmlns:a16="http://schemas.microsoft.com/office/drawing/2014/main" xmlns="" val="402321086"/>
                    </a:ext>
                  </a:extLst>
                </a:gridCol>
                <a:gridCol w="746207">
                  <a:extLst>
                    <a:ext uri="{9D8B030D-6E8A-4147-A177-3AD203B41FA5}">
                      <a16:colId xmlns:a16="http://schemas.microsoft.com/office/drawing/2014/main" xmlns="" val="2245623083"/>
                    </a:ext>
                  </a:extLst>
                </a:gridCol>
              </a:tblGrid>
              <a:tr h="370902">
                <a:tc rowSpan="2" gridSpan="2">
                  <a:txBody>
                    <a:bodyPr/>
                    <a:lstStyle/>
                    <a:p>
                      <a:endParaRPr kumimoji="1" lang="ja-JP" altLang="en-US" sz="1800"/>
                    </a:p>
                  </a:txBody>
                  <a:tcPr marL="84406" marR="84406" marT="45728" marB="45728">
                    <a:solidFill>
                      <a:schemeClr val="bg1"/>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kumimoji="1" lang="en-US" altLang="ja-JP" sz="1800" b="1" dirty="0">
                          <a:solidFill>
                            <a:srgbClr val="FF0000"/>
                          </a:solidFill>
                        </a:rPr>
                        <a:t>2018</a:t>
                      </a:r>
                      <a:endParaRPr kumimoji="1" lang="ja-JP" altLang="en-US" sz="1800" b="1" dirty="0">
                        <a:solidFill>
                          <a:srgbClr val="FF0000"/>
                        </a:solidFill>
                      </a:endParaRPr>
                    </a:p>
                  </a:txBody>
                  <a:tcPr marL="84406" marR="84406" marT="45728" marB="45728">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800" b="1" dirty="0">
                          <a:solidFill>
                            <a:srgbClr val="FF0000"/>
                          </a:solidFill>
                        </a:rPr>
                        <a:t>2019</a:t>
                      </a:r>
                      <a:endParaRPr kumimoji="1" lang="ja-JP" altLang="en-US" sz="1800" b="1" dirty="0">
                        <a:solidFill>
                          <a:srgbClr val="FF0000"/>
                        </a:solidFill>
                      </a:endParaRPr>
                    </a:p>
                  </a:txBody>
                  <a:tcPr marL="84406" marR="84406" marT="45728" marB="45728">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050490734"/>
                  </a:ext>
                </a:extLst>
              </a:tr>
              <a:tr h="548732">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a:t>1Q</a:t>
                      </a:r>
                    </a:p>
                    <a:p>
                      <a:pPr algn="l"/>
                      <a:r>
                        <a:rPr kumimoji="1" lang="en-US" altLang="ja-JP" sz="1200"/>
                        <a:t>Jan</a:t>
                      </a:r>
                      <a:r>
                        <a:rPr kumimoji="1" lang="ja-JP" altLang="en-US" sz="1200"/>
                        <a:t>　</a:t>
                      </a:r>
                      <a:r>
                        <a:rPr kumimoji="1" lang="en-US" altLang="ja-JP" sz="1200"/>
                        <a:t>Mar</a:t>
                      </a:r>
                    </a:p>
                  </a:txBody>
                  <a:tcPr marL="84406" marR="84406" marT="45728" marB="45728">
                    <a:solidFill>
                      <a:schemeClr val="bg1"/>
                    </a:solidFill>
                  </a:tcPr>
                </a:tc>
                <a:tc>
                  <a:txBody>
                    <a:bodyPr/>
                    <a:lstStyle/>
                    <a:p>
                      <a:pPr algn="ctr"/>
                      <a:r>
                        <a:rPr kumimoji="1" lang="en-US" altLang="ja-JP" sz="1800"/>
                        <a:t>2Q</a:t>
                      </a:r>
                    </a:p>
                    <a:p>
                      <a:pPr algn="ctr"/>
                      <a:r>
                        <a:rPr kumimoji="1" lang="en-US" altLang="ja-JP" sz="1200"/>
                        <a:t>Apr</a:t>
                      </a:r>
                      <a:r>
                        <a:rPr kumimoji="1" lang="ja-JP" altLang="en-US" sz="1200"/>
                        <a:t>　</a:t>
                      </a:r>
                      <a:r>
                        <a:rPr kumimoji="1" lang="en-US" altLang="ja-JP" sz="1200"/>
                        <a:t>Jun</a:t>
                      </a:r>
                    </a:p>
                  </a:txBody>
                  <a:tcPr marL="84406" marR="84406" marT="45728" marB="45728">
                    <a:solidFill>
                      <a:schemeClr val="bg1"/>
                    </a:solidFill>
                  </a:tcPr>
                </a:tc>
                <a:tc>
                  <a:txBody>
                    <a:bodyPr/>
                    <a:lstStyle/>
                    <a:p>
                      <a:pPr algn="ctr"/>
                      <a:r>
                        <a:rPr kumimoji="1" lang="en-US" altLang="ja-JP" sz="180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Jul</a:t>
                      </a:r>
                      <a:r>
                        <a:rPr kumimoji="1" lang="ja-JP" altLang="en-US" sz="1200"/>
                        <a:t>　</a:t>
                      </a:r>
                      <a:r>
                        <a:rPr kumimoji="1" lang="en-US" altLang="ja-JP" sz="1200"/>
                        <a:t>Sept</a:t>
                      </a:r>
                    </a:p>
                  </a:txBody>
                  <a:tcPr marL="84406" marR="84406" marT="45728" marB="45728">
                    <a:solidFill>
                      <a:schemeClr val="bg1"/>
                    </a:solidFill>
                  </a:tcPr>
                </a:tc>
                <a:tc>
                  <a:txBody>
                    <a:bodyPr/>
                    <a:lstStyle/>
                    <a:p>
                      <a:pPr algn="ctr"/>
                      <a:r>
                        <a:rPr kumimoji="1" lang="en-US" altLang="ja-JP" sz="180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Oct</a:t>
                      </a:r>
                      <a:r>
                        <a:rPr kumimoji="1" lang="ja-JP" altLang="en-US" sz="1200"/>
                        <a:t>　</a:t>
                      </a:r>
                      <a:r>
                        <a:rPr kumimoji="1" lang="en-US" altLang="ja-JP" sz="1200"/>
                        <a:t>Dec</a:t>
                      </a:r>
                    </a:p>
                  </a:txBody>
                  <a:tcPr marL="84406" marR="84406" marT="45728" marB="45728">
                    <a:solidFill>
                      <a:schemeClr val="bg1"/>
                    </a:solidFill>
                  </a:tcPr>
                </a:tc>
                <a:tc>
                  <a:txBody>
                    <a:bodyPr/>
                    <a:lstStyle/>
                    <a:p>
                      <a:pPr algn="ctr"/>
                      <a:r>
                        <a:rPr kumimoji="1" lang="en-US" altLang="ja-JP" sz="1800"/>
                        <a:t>1Q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Jan</a:t>
                      </a:r>
                      <a:r>
                        <a:rPr kumimoji="1" lang="ja-JP" altLang="en-US" sz="1200"/>
                        <a:t>　</a:t>
                      </a:r>
                      <a:r>
                        <a:rPr kumimoji="1" lang="en-US" altLang="ja-JP" sz="1200"/>
                        <a:t>Mar</a:t>
                      </a:r>
                    </a:p>
                  </a:txBody>
                  <a:tcPr marL="84406" marR="84406" marT="45728" marB="45728">
                    <a:solidFill>
                      <a:schemeClr val="bg1"/>
                    </a:solidFill>
                  </a:tcPr>
                </a:tc>
                <a:tc>
                  <a:txBody>
                    <a:bodyPr/>
                    <a:lstStyle/>
                    <a:p>
                      <a:pPr algn="ctr"/>
                      <a:r>
                        <a:rPr kumimoji="1" lang="en-US" altLang="ja-JP" sz="1800"/>
                        <a:t>2Q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Apr</a:t>
                      </a:r>
                      <a:r>
                        <a:rPr kumimoji="1" lang="ja-JP" altLang="en-US" sz="1200"/>
                        <a:t>　</a:t>
                      </a:r>
                      <a:r>
                        <a:rPr kumimoji="1" lang="en-US" altLang="ja-JP" sz="1200"/>
                        <a:t>Jun</a:t>
                      </a:r>
                    </a:p>
                  </a:txBody>
                  <a:tcPr marL="84406" marR="84406" marT="45728" marB="45728">
                    <a:solidFill>
                      <a:schemeClr val="bg1"/>
                    </a:solidFill>
                  </a:tcPr>
                </a:tc>
                <a:tc>
                  <a:txBody>
                    <a:bodyPr/>
                    <a:lstStyle/>
                    <a:p>
                      <a:pPr algn="ctr"/>
                      <a:r>
                        <a:rPr kumimoji="1" lang="en-US" altLang="ja-JP" sz="180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Jul</a:t>
                      </a:r>
                      <a:r>
                        <a:rPr kumimoji="1" lang="ja-JP" altLang="en-US" sz="1200"/>
                        <a:t>　</a:t>
                      </a:r>
                      <a:r>
                        <a:rPr kumimoji="1" lang="en-US" altLang="ja-JP" sz="1200"/>
                        <a:t>Sept</a:t>
                      </a:r>
                    </a:p>
                  </a:txBody>
                  <a:tcPr marL="84406" marR="84406" marT="45728" marB="45728">
                    <a:solidFill>
                      <a:schemeClr val="bg1"/>
                    </a:solidFill>
                  </a:tcPr>
                </a:tc>
                <a:tc>
                  <a:txBody>
                    <a:bodyPr/>
                    <a:lstStyle/>
                    <a:p>
                      <a:pPr algn="ctr"/>
                      <a:r>
                        <a:rPr kumimoji="1" lang="en-US" altLang="ja-JP" sz="180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Oct</a:t>
                      </a:r>
                      <a:r>
                        <a:rPr kumimoji="1" lang="ja-JP" altLang="en-US" sz="1200"/>
                        <a:t>　</a:t>
                      </a:r>
                      <a:r>
                        <a:rPr kumimoji="1" lang="en-US" altLang="ja-JP" sz="1200"/>
                        <a:t>Dec</a:t>
                      </a:r>
                    </a:p>
                  </a:txBody>
                  <a:tcPr marL="84406" marR="84406" marT="45728" marB="45728">
                    <a:solidFill>
                      <a:schemeClr val="bg1"/>
                    </a:solidFill>
                  </a:tcPr>
                </a:tc>
                <a:extLst>
                  <a:ext uri="{0D108BD9-81ED-4DB2-BD59-A6C34878D82A}">
                    <a16:rowId xmlns:a16="http://schemas.microsoft.com/office/drawing/2014/main" xmlns="" val="2884558386"/>
                  </a:ext>
                </a:extLst>
              </a:tr>
              <a:tr h="1658912">
                <a:tc rowSpan="2">
                  <a:txBody>
                    <a:bodyPr/>
                    <a:lstStyle/>
                    <a:p>
                      <a:pPr algn="ctr"/>
                      <a:r>
                        <a:rPr kumimoji="1" lang="en-US" altLang="ja-JP" sz="1800" b="1"/>
                        <a:t>ALOS</a:t>
                      </a:r>
                      <a:endParaRPr kumimoji="1" lang="ja-JP" altLang="en-US" sz="1800" b="1"/>
                    </a:p>
                  </a:txBody>
                  <a:tcPr marL="84406" marR="84406" marT="45728" marB="45728">
                    <a:solidFill>
                      <a:schemeClr val="bg1"/>
                    </a:solidFill>
                  </a:tcPr>
                </a:tc>
                <a:tc>
                  <a:txBody>
                    <a:bodyPr/>
                    <a:lstStyle/>
                    <a:p>
                      <a:pPr algn="ctr"/>
                      <a:r>
                        <a:rPr kumimoji="1" lang="en-US" altLang="ja-JP" sz="1800" b="1"/>
                        <a:t>AVNIR-2</a:t>
                      </a:r>
                    </a:p>
                    <a:p>
                      <a:pPr algn="ctr"/>
                      <a:r>
                        <a:rPr kumimoji="1" lang="en-US" altLang="ja-JP" sz="1800" b="1"/>
                        <a:t>(10m)</a:t>
                      </a:r>
                    </a:p>
                    <a:p>
                      <a:pPr algn="ctr"/>
                      <a:endParaRPr kumimoji="1" lang="en-US" altLang="ja-JP" sz="1800" b="1"/>
                    </a:p>
                    <a:p>
                      <a:pPr algn="ctr"/>
                      <a:endParaRPr kumimoji="1" lang="en-US" altLang="ja-JP" sz="1800" b="1"/>
                    </a:p>
                  </a:txBody>
                  <a:tcPr marL="84406" marR="84406" marT="45728" marB="45728">
                    <a:solidFill>
                      <a:schemeClr val="bg1"/>
                    </a:solidFill>
                  </a:tcPr>
                </a:tc>
                <a:tc>
                  <a:txBody>
                    <a:bodyPr/>
                    <a:lstStyle/>
                    <a:p>
                      <a:endParaRPr kumimoji="1" lang="en-US" altLang="ja-JP" sz="1800"/>
                    </a:p>
                    <a:p>
                      <a:endParaRPr kumimoji="1" lang="en-US" altLang="ja-JP" sz="1800"/>
                    </a:p>
                    <a:p>
                      <a:endParaRPr kumimoji="1" lang="en-US" altLang="ja-JP" sz="1800"/>
                    </a:p>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r>
                        <a:rPr kumimoji="1" lang="en-US" altLang="ja-JP" sz="1800"/>
                        <a:t>     </a:t>
                      </a:r>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xmlns="" val="2023287892"/>
                  </a:ext>
                </a:extLst>
              </a:tr>
              <a:tr h="1694129">
                <a:tc vMerge="1">
                  <a:txBody>
                    <a:bodyPr/>
                    <a:lstStyle/>
                    <a:p>
                      <a:endParaRPr kumimoji="1" lang="ja-JP" altLang="en-US"/>
                    </a:p>
                  </a:txBody>
                  <a:tcPr/>
                </a:tc>
                <a:tc>
                  <a:txBody>
                    <a:bodyPr/>
                    <a:lstStyle/>
                    <a:p>
                      <a:pPr algn="ctr"/>
                      <a:r>
                        <a:rPr kumimoji="1" lang="en-US" altLang="ja-JP" sz="1800" b="1"/>
                        <a:t>PALSAR</a:t>
                      </a:r>
                    </a:p>
                    <a:p>
                      <a:pPr algn="ctr"/>
                      <a:r>
                        <a:rPr kumimoji="1" lang="en-US" altLang="ja-JP" sz="1800" b="1"/>
                        <a:t>(10m)</a:t>
                      </a:r>
                    </a:p>
                    <a:p>
                      <a:pPr algn="ctr"/>
                      <a:endParaRPr kumimoji="1" lang="en-US" altLang="ja-JP" sz="1800" b="1"/>
                    </a:p>
                    <a:p>
                      <a:pPr algn="ctr"/>
                      <a:endParaRPr kumimoji="1" lang="ja-JP" altLang="en-US" sz="1800" b="1"/>
                    </a:p>
                  </a:txBody>
                  <a:tcPr marL="84406" marR="84406" marT="45728" marB="45728">
                    <a:solidFill>
                      <a:schemeClr val="bg1"/>
                    </a:solidFill>
                  </a:tcPr>
                </a:tc>
                <a:tc>
                  <a:txBody>
                    <a:bodyPr/>
                    <a:lstStyle/>
                    <a:p>
                      <a:endParaRPr kumimoji="1" lang="en-US" altLang="ja-JP" sz="1800" dirty="0"/>
                    </a:p>
                    <a:p>
                      <a:endParaRPr kumimoji="1" lang="en-US" altLang="ja-JP" sz="1800" dirty="0"/>
                    </a:p>
                    <a:p>
                      <a:endParaRPr kumimoji="1" lang="en-US" altLang="ja-JP" sz="1800" dirty="0"/>
                    </a:p>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xmlns="" val="378632528"/>
                  </a:ext>
                </a:extLst>
              </a:tr>
              <a:tr h="619440">
                <a:tc rowSpan="2">
                  <a:txBody>
                    <a:bodyPr/>
                    <a:lstStyle/>
                    <a:p>
                      <a:pPr algn="ctr"/>
                      <a:r>
                        <a:rPr kumimoji="1" lang="en-US" altLang="ja-JP" sz="1800" b="1" dirty="0"/>
                        <a:t>ALOS-2</a:t>
                      </a:r>
                      <a:endParaRPr kumimoji="1" lang="ja-JP" altLang="en-US" sz="1800" b="1" dirty="0"/>
                    </a:p>
                  </a:txBody>
                  <a:tcPr marL="84406" marR="84406" marT="45728" marB="45728">
                    <a:solidFill>
                      <a:schemeClr val="bg1"/>
                    </a:solidFill>
                  </a:tcPr>
                </a:tc>
                <a:tc>
                  <a:txBody>
                    <a:bodyPr/>
                    <a:lstStyle/>
                    <a:p>
                      <a:pPr algn="ctr"/>
                      <a:r>
                        <a:rPr kumimoji="1" lang="en-US" altLang="ja-JP" sz="1800" b="1" dirty="0" err="1"/>
                        <a:t>ScanSAR</a:t>
                      </a:r>
                      <a:endParaRPr kumimoji="1" lang="en-US" altLang="ja-JP" sz="1800" b="1" dirty="0"/>
                    </a:p>
                    <a:p>
                      <a:pPr algn="ctr"/>
                      <a:r>
                        <a:rPr kumimoji="1" lang="en-US" altLang="ja-JP" sz="1800" b="1" dirty="0"/>
                        <a:t>(100m)</a:t>
                      </a:r>
                    </a:p>
                  </a:txBody>
                  <a:tcPr marL="84406" marR="84406" marT="45728" marB="45728">
                    <a:solidFill>
                      <a:schemeClr val="bg1"/>
                    </a:solidFill>
                  </a:tcPr>
                </a:tc>
                <a:tc>
                  <a:txBody>
                    <a:bodyPr/>
                    <a:lstStyle/>
                    <a:p>
                      <a:endParaRPr kumimoji="1" lang="en-US" altLang="ja-JP" sz="1800" dirty="0"/>
                    </a:p>
                    <a:p>
                      <a:endParaRPr kumimoji="1" lang="en-US" altLang="ja-JP"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xmlns="" val="3621754171"/>
                  </a:ext>
                </a:extLst>
              </a:tr>
              <a:tr h="656048">
                <a:tc vMerge="1">
                  <a:txBody>
                    <a:bodyPr/>
                    <a:lstStyle/>
                    <a:p>
                      <a:pPr algn="ctr"/>
                      <a:endParaRPr kumimoji="1" lang="ja-JP" altLang="en-US" b="1"/>
                    </a:p>
                  </a:txBody>
                  <a:tcPr>
                    <a:solidFill>
                      <a:schemeClr val="bg1"/>
                    </a:solidFill>
                  </a:tcPr>
                </a:tc>
                <a:tc>
                  <a:txBody>
                    <a:bodyPr/>
                    <a:lstStyle/>
                    <a:p>
                      <a:pPr algn="ctr"/>
                      <a:r>
                        <a:rPr kumimoji="1" lang="en-US" altLang="ja-JP" sz="1800" b="1" dirty="0"/>
                        <a:t>Fine Mode</a:t>
                      </a:r>
                    </a:p>
                    <a:p>
                      <a:pPr algn="ctr"/>
                      <a:r>
                        <a:rPr kumimoji="1" lang="en-US" altLang="ja-JP" sz="1800" b="1" dirty="0"/>
                        <a:t>(10m)</a:t>
                      </a:r>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extLst>
                  <a:ext uri="{0D108BD9-81ED-4DB2-BD59-A6C34878D82A}">
                    <a16:rowId xmlns:a16="http://schemas.microsoft.com/office/drawing/2014/main" xmlns="" val="2255624114"/>
                  </a:ext>
                </a:extLst>
              </a:tr>
            </a:tbl>
          </a:graphicData>
        </a:graphic>
      </p:graphicFrame>
      <p:sp>
        <p:nvSpPr>
          <p:cNvPr id="3" name="二等辺三角形 2">
            <a:extLst>
              <a:ext uri="{FF2B5EF4-FFF2-40B4-BE49-F238E27FC236}">
                <a16:creationId xmlns:a16="http://schemas.microsoft.com/office/drawing/2014/main" xmlns="" id="{4B56FEC3-A30F-47FE-B816-F635EA05FF06}"/>
              </a:ext>
            </a:extLst>
          </p:cNvPr>
          <p:cNvSpPr/>
          <p:nvPr/>
        </p:nvSpPr>
        <p:spPr>
          <a:xfrm>
            <a:off x="5047479" y="2037998"/>
            <a:ext cx="265235" cy="17145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prstClr val="white"/>
              </a:solidFill>
              <a:latin typeface="Calibri"/>
              <a:ea typeface="ＭＳ Ｐゴシック"/>
            </a:endParaRPr>
          </a:p>
        </p:txBody>
      </p:sp>
      <p:sp>
        <p:nvSpPr>
          <p:cNvPr id="6" name="二等辺三角形 5">
            <a:extLst>
              <a:ext uri="{FF2B5EF4-FFF2-40B4-BE49-F238E27FC236}">
                <a16:creationId xmlns:a16="http://schemas.microsoft.com/office/drawing/2014/main" xmlns="" id="{2211660F-6F7F-4CBA-A045-ABB9F2626974}"/>
              </a:ext>
            </a:extLst>
          </p:cNvPr>
          <p:cNvSpPr/>
          <p:nvPr/>
        </p:nvSpPr>
        <p:spPr>
          <a:xfrm>
            <a:off x="6521341" y="2031065"/>
            <a:ext cx="266700" cy="17145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prstClr val="white"/>
              </a:solidFill>
              <a:latin typeface="Calibri"/>
              <a:ea typeface="ＭＳ Ｐゴシック"/>
            </a:endParaRPr>
          </a:p>
        </p:txBody>
      </p:sp>
      <p:sp>
        <p:nvSpPr>
          <p:cNvPr id="4" name="矢印: 右 3">
            <a:extLst>
              <a:ext uri="{FF2B5EF4-FFF2-40B4-BE49-F238E27FC236}">
                <a16:creationId xmlns:a16="http://schemas.microsoft.com/office/drawing/2014/main" xmlns="" id="{99091808-B4FB-43B1-B645-4C6D9654FC2F}"/>
              </a:ext>
            </a:extLst>
          </p:cNvPr>
          <p:cNvSpPr/>
          <p:nvPr/>
        </p:nvSpPr>
        <p:spPr>
          <a:xfrm>
            <a:off x="2791757" y="2900693"/>
            <a:ext cx="3655791" cy="502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r>
              <a:rPr kumimoji="1" lang="en-US" altLang="ja-JP" dirty="0">
                <a:solidFill>
                  <a:prstClr val="white"/>
                </a:solidFill>
                <a:latin typeface="Calibri"/>
                <a:ea typeface="ＭＳ Ｐゴシック"/>
              </a:rPr>
              <a:t>Data Processing</a:t>
            </a:r>
            <a:endParaRPr kumimoji="1" lang="ja-JP" altLang="en-US" dirty="0">
              <a:solidFill>
                <a:prstClr val="white"/>
              </a:solidFill>
              <a:latin typeface="Calibri"/>
              <a:ea typeface="ＭＳ Ｐゴシック"/>
            </a:endParaRPr>
          </a:p>
        </p:txBody>
      </p:sp>
      <p:sp>
        <p:nvSpPr>
          <p:cNvPr id="5" name="テキスト ボックス 4">
            <a:extLst>
              <a:ext uri="{FF2B5EF4-FFF2-40B4-BE49-F238E27FC236}">
                <a16:creationId xmlns:a16="http://schemas.microsoft.com/office/drawing/2014/main" xmlns="" id="{7800A2BB-534C-4945-9386-D59048665CD0}"/>
              </a:ext>
            </a:extLst>
          </p:cNvPr>
          <p:cNvSpPr txBox="1"/>
          <p:nvPr/>
        </p:nvSpPr>
        <p:spPr>
          <a:xfrm>
            <a:off x="4657442" y="2296784"/>
            <a:ext cx="1465385" cy="410369"/>
          </a:xfrm>
          <a:prstGeom prst="rect">
            <a:avLst/>
          </a:prstGeom>
          <a:noFill/>
        </p:spPr>
        <p:txBody>
          <a:bodyPr>
            <a:spAutoFit/>
          </a:bodyPr>
          <a:lstStyle/>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±60</a:t>
            </a:r>
          </a:p>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Degree Area </a:t>
            </a:r>
          </a:p>
        </p:txBody>
      </p:sp>
      <p:sp>
        <p:nvSpPr>
          <p:cNvPr id="9" name="テキスト ボックス 8">
            <a:extLst>
              <a:ext uri="{FF2B5EF4-FFF2-40B4-BE49-F238E27FC236}">
                <a16:creationId xmlns:a16="http://schemas.microsoft.com/office/drawing/2014/main" xmlns="" id="{33EDDC1B-27C9-41C8-8288-21547C7B1856}"/>
              </a:ext>
            </a:extLst>
          </p:cNvPr>
          <p:cNvSpPr txBox="1"/>
          <p:nvPr/>
        </p:nvSpPr>
        <p:spPr>
          <a:xfrm>
            <a:off x="6134483" y="2297930"/>
            <a:ext cx="1040423" cy="255134"/>
          </a:xfrm>
          <a:prstGeom prst="rect">
            <a:avLst/>
          </a:prstGeom>
          <a:noFill/>
        </p:spPr>
        <p:txBody>
          <a:bodyPr>
            <a:spAutoFit/>
          </a:bodyPr>
          <a:lstStyle/>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Global </a:t>
            </a:r>
          </a:p>
        </p:txBody>
      </p:sp>
      <p:sp>
        <p:nvSpPr>
          <p:cNvPr id="10" name="矢印: 右 9">
            <a:extLst>
              <a:ext uri="{FF2B5EF4-FFF2-40B4-BE49-F238E27FC236}">
                <a16:creationId xmlns:a16="http://schemas.microsoft.com/office/drawing/2014/main" xmlns="" id="{67614AF7-17A9-4222-A0DC-E46EF15A1F06}"/>
              </a:ext>
            </a:extLst>
          </p:cNvPr>
          <p:cNvSpPr/>
          <p:nvPr/>
        </p:nvSpPr>
        <p:spPr>
          <a:xfrm>
            <a:off x="4657440" y="4618807"/>
            <a:ext cx="4054272" cy="47286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r>
              <a:rPr kumimoji="1" lang="en-US" altLang="ja-JP" dirty="0">
                <a:solidFill>
                  <a:prstClr val="white"/>
                </a:solidFill>
                <a:latin typeface="Calibri"/>
                <a:ea typeface="ＭＳ Ｐゴシック"/>
              </a:rPr>
              <a:t>Data Processing</a:t>
            </a:r>
            <a:endParaRPr kumimoji="1" lang="ja-JP" altLang="en-US" dirty="0">
              <a:solidFill>
                <a:prstClr val="white"/>
              </a:solidFill>
              <a:latin typeface="Calibri"/>
              <a:ea typeface="ＭＳ Ｐゴシック"/>
            </a:endParaRPr>
          </a:p>
        </p:txBody>
      </p:sp>
      <p:pic>
        <p:nvPicPr>
          <p:cNvPr id="33875" name="図 7">
            <a:extLst>
              <a:ext uri="{FF2B5EF4-FFF2-40B4-BE49-F238E27FC236}">
                <a16:creationId xmlns:a16="http://schemas.microsoft.com/office/drawing/2014/main" xmlns="" id="{37CEAB9C-F892-4575-9AE1-8BA9B5AE24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377459">
            <a:off x="227137" y="2506315"/>
            <a:ext cx="165441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6" name="図 17">
            <a:extLst>
              <a:ext uri="{FF2B5EF4-FFF2-40B4-BE49-F238E27FC236}">
                <a16:creationId xmlns:a16="http://schemas.microsoft.com/office/drawing/2014/main" xmlns="" id="{B5B15B95-DDBB-4B02-AA23-8E52B6513E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123" y="5631172"/>
            <a:ext cx="101844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二等辺三角形 17">
            <a:extLst>
              <a:ext uri="{FF2B5EF4-FFF2-40B4-BE49-F238E27FC236}">
                <a16:creationId xmlns:a16="http://schemas.microsoft.com/office/drawing/2014/main" xmlns="" id="{70321F10-A4D7-4755-A90D-78FFD9CDE1F4}"/>
              </a:ext>
            </a:extLst>
          </p:cNvPr>
          <p:cNvSpPr/>
          <p:nvPr/>
        </p:nvSpPr>
        <p:spPr>
          <a:xfrm>
            <a:off x="3390427" y="2055009"/>
            <a:ext cx="265235" cy="17145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prstClr val="white"/>
              </a:solidFill>
              <a:latin typeface="Calibri"/>
              <a:ea typeface="ＭＳ Ｐゴシック"/>
            </a:endParaRPr>
          </a:p>
        </p:txBody>
      </p:sp>
      <p:sp>
        <p:nvSpPr>
          <p:cNvPr id="19" name="テキスト ボックス 18">
            <a:extLst>
              <a:ext uri="{FF2B5EF4-FFF2-40B4-BE49-F238E27FC236}">
                <a16:creationId xmlns:a16="http://schemas.microsoft.com/office/drawing/2014/main" xmlns="" id="{0ED0F046-38F2-4C4B-A93B-471EC6A28360}"/>
              </a:ext>
            </a:extLst>
          </p:cNvPr>
          <p:cNvSpPr txBox="1"/>
          <p:nvPr/>
        </p:nvSpPr>
        <p:spPr>
          <a:xfrm>
            <a:off x="2789620" y="2285196"/>
            <a:ext cx="1465385" cy="255134"/>
          </a:xfrm>
          <a:prstGeom prst="rect">
            <a:avLst/>
          </a:prstGeom>
          <a:noFill/>
        </p:spPr>
        <p:txBody>
          <a:bodyPr>
            <a:spAutoFit/>
          </a:bodyPr>
          <a:lstStyle/>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Japan Area</a:t>
            </a:r>
            <a:endParaRPr kumimoji="1" lang="ja-JP" altLang="en-US" sz="1400" b="1" dirty="0">
              <a:solidFill>
                <a:srgbClr val="000090"/>
              </a:solidFill>
              <a:latin typeface="Calibri"/>
              <a:ea typeface="ＭＳ Ｐゴシック" panose="020B0600070205080204" pitchFamily="50" charset="-128"/>
              <a:cs typeface="Arial" panose="020B0604020202020204" pitchFamily="34" charset="0"/>
            </a:endParaRPr>
          </a:p>
        </p:txBody>
      </p:sp>
      <p:sp>
        <p:nvSpPr>
          <p:cNvPr id="20" name="二等辺三角形 19">
            <a:extLst>
              <a:ext uri="{FF2B5EF4-FFF2-40B4-BE49-F238E27FC236}">
                <a16:creationId xmlns:a16="http://schemas.microsoft.com/office/drawing/2014/main" xmlns="" id="{9144D970-4879-4D4B-B6B9-085C2524B29A}"/>
              </a:ext>
            </a:extLst>
          </p:cNvPr>
          <p:cNvSpPr/>
          <p:nvPr/>
        </p:nvSpPr>
        <p:spPr>
          <a:xfrm>
            <a:off x="6567916" y="3874047"/>
            <a:ext cx="265235" cy="17145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prstClr val="white"/>
              </a:solidFill>
              <a:latin typeface="Calibri"/>
              <a:ea typeface="ＭＳ Ｐゴシック"/>
            </a:endParaRPr>
          </a:p>
        </p:txBody>
      </p:sp>
      <p:sp>
        <p:nvSpPr>
          <p:cNvPr id="21" name="二等辺三角形 20">
            <a:extLst>
              <a:ext uri="{FF2B5EF4-FFF2-40B4-BE49-F238E27FC236}">
                <a16:creationId xmlns:a16="http://schemas.microsoft.com/office/drawing/2014/main" xmlns="" id="{C960F3BA-CD59-4154-995B-481C13569E9C}"/>
              </a:ext>
            </a:extLst>
          </p:cNvPr>
          <p:cNvSpPr/>
          <p:nvPr/>
        </p:nvSpPr>
        <p:spPr>
          <a:xfrm>
            <a:off x="8388842" y="3880960"/>
            <a:ext cx="266700" cy="17145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prstClr val="white"/>
              </a:solidFill>
              <a:latin typeface="Calibri"/>
              <a:ea typeface="ＭＳ Ｐゴシック"/>
            </a:endParaRPr>
          </a:p>
        </p:txBody>
      </p:sp>
      <p:sp>
        <p:nvSpPr>
          <p:cNvPr id="22" name="テキスト ボックス 21">
            <a:extLst>
              <a:ext uri="{FF2B5EF4-FFF2-40B4-BE49-F238E27FC236}">
                <a16:creationId xmlns:a16="http://schemas.microsoft.com/office/drawing/2014/main" xmlns="" id="{8E813FAB-52E0-4CB5-9D9F-9AFE7F6C26AB}"/>
              </a:ext>
            </a:extLst>
          </p:cNvPr>
          <p:cNvSpPr txBox="1"/>
          <p:nvPr/>
        </p:nvSpPr>
        <p:spPr>
          <a:xfrm>
            <a:off x="6100456" y="4047489"/>
            <a:ext cx="1465385" cy="410369"/>
          </a:xfrm>
          <a:prstGeom prst="rect">
            <a:avLst/>
          </a:prstGeom>
          <a:noFill/>
        </p:spPr>
        <p:txBody>
          <a:bodyPr>
            <a:spAutoFit/>
          </a:bodyPr>
          <a:lstStyle/>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±60</a:t>
            </a:r>
          </a:p>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Degree Area </a:t>
            </a:r>
          </a:p>
        </p:txBody>
      </p:sp>
      <p:sp>
        <p:nvSpPr>
          <p:cNvPr id="23" name="テキスト ボックス 22">
            <a:extLst>
              <a:ext uri="{FF2B5EF4-FFF2-40B4-BE49-F238E27FC236}">
                <a16:creationId xmlns:a16="http://schemas.microsoft.com/office/drawing/2014/main" xmlns="" id="{FA2015C0-ECC8-4A33-BF54-5A58DEB2B6D7}"/>
              </a:ext>
            </a:extLst>
          </p:cNvPr>
          <p:cNvSpPr txBox="1"/>
          <p:nvPr/>
        </p:nvSpPr>
        <p:spPr>
          <a:xfrm>
            <a:off x="8002213" y="4166710"/>
            <a:ext cx="1040423" cy="255134"/>
          </a:xfrm>
          <a:prstGeom prst="rect">
            <a:avLst/>
          </a:prstGeom>
          <a:noFill/>
        </p:spPr>
        <p:txBody>
          <a:bodyPr>
            <a:spAutoFit/>
          </a:bodyPr>
          <a:lstStyle/>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Global</a:t>
            </a:r>
          </a:p>
        </p:txBody>
      </p:sp>
      <p:sp>
        <p:nvSpPr>
          <p:cNvPr id="24" name="二等辺三角形 23">
            <a:extLst>
              <a:ext uri="{FF2B5EF4-FFF2-40B4-BE49-F238E27FC236}">
                <a16:creationId xmlns:a16="http://schemas.microsoft.com/office/drawing/2014/main" xmlns="" id="{85FE19F4-A7D7-481D-A1F0-AA1592B99DF4}"/>
              </a:ext>
            </a:extLst>
          </p:cNvPr>
          <p:cNvSpPr/>
          <p:nvPr/>
        </p:nvSpPr>
        <p:spPr>
          <a:xfrm>
            <a:off x="5047479" y="3859794"/>
            <a:ext cx="265235" cy="17145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prstClr val="white"/>
              </a:solidFill>
              <a:latin typeface="Calibri"/>
              <a:ea typeface="ＭＳ Ｐゴシック"/>
            </a:endParaRPr>
          </a:p>
        </p:txBody>
      </p:sp>
      <p:sp>
        <p:nvSpPr>
          <p:cNvPr id="25" name="テキスト ボックス 24">
            <a:extLst>
              <a:ext uri="{FF2B5EF4-FFF2-40B4-BE49-F238E27FC236}">
                <a16:creationId xmlns:a16="http://schemas.microsoft.com/office/drawing/2014/main" xmlns="" id="{3975FAAD-84F4-4972-8596-95E2D593EA3C}"/>
              </a:ext>
            </a:extLst>
          </p:cNvPr>
          <p:cNvSpPr txBox="1"/>
          <p:nvPr/>
        </p:nvSpPr>
        <p:spPr>
          <a:xfrm>
            <a:off x="4645602" y="4154596"/>
            <a:ext cx="1465385" cy="255134"/>
          </a:xfrm>
          <a:prstGeom prst="rect">
            <a:avLst/>
          </a:prstGeom>
          <a:noFill/>
        </p:spPr>
        <p:txBody>
          <a:bodyPr>
            <a:spAutoFit/>
          </a:bodyPr>
          <a:lstStyle/>
          <a:p>
            <a:pPr algn="ctr" defTabSz="914400" eaLnBrk="0" fontAlgn="base" hangingPunct="0">
              <a:lnSpc>
                <a:spcPts val="1200"/>
              </a:lnSpc>
              <a:spcBef>
                <a:spcPct val="0"/>
              </a:spcBef>
              <a:spcAft>
                <a:spcPct val="0"/>
              </a:spcAft>
              <a:defRPr/>
            </a:pPr>
            <a:r>
              <a:rPr kumimoji="1" lang="en-US" altLang="ja-JP" sz="1400" b="1" dirty="0">
                <a:solidFill>
                  <a:srgbClr val="000090"/>
                </a:solidFill>
                <a:latin typeface="Calibri"/>
                <a:ea typeface="ＭＳ Ｐゴシック" panose="020B0600070205080204" pitchFamily="50" charset="-128"/>
                <a:cs typeface="Arial" panose="020B0604020202020204" pitchFamily="34" charset="0"/>
              </a:rPr>
              <a:t>Japan Area</a:t>
            </a:r>
            <a:endParaRPr kumimoji="1" lang="ja-JP" altLang="en-US" sz="1400" b="1" dirty="0">
              <a:solidFill>
                <a:srgbClr val="000090"/>
              </a:solidFill>
              <a:latin typeface="Calibri"/>
              <a:ea typeface="ＭＳ Ｐゴシック" panose="020B060007020508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xmlns="" id="{1CC4EDB1-27B5-48EE-BF56-0AB7F0BE9E0A}"/>
              </a:ext>
            </a:extLst>
          </p:cNvPr>
          <p:cNvSpPr txBox="1"/>
          <p:nvPr/>
        </p:nvSpPr>
        <p:spPr>
          <a:xfrm>
            <a:off x="2947851" y="5312490"/>
            <a:ext cx="2460229" cy="453970"/>
          </a:xfrm>
          <a:prstGeom prst="rect">
            <a:avLst/>
          </a:prstGeom>
          <a:noFill/>
        </p:spPr>
        <p:txBody>
          <a:bodyPr wrap="none" rtlCol="0">
            <a:spAutoFit/>
          </a:bodyPr>
          <a:lstStyle/>
          <a:p>
            <a:pPr algn="ctr" defTabSz="914400" eaLnBrk="0" fontAlgn="base" hangingPunct="0">
              <a:lnSpc>
                <a:spcPts val="3000"/>
              </a:lnSpc>
              <a:spcBef>
                <a:spcPct val="0"/>
              </a:spcBef>
              <a:spcAft>
                <a:spcPct val="0"/>
              </a:spcAft>
            </a:pPr>
            <a:r>
              <a:rPr kumimoji="1" lang="en-US" altLang="ja-JP" sz="1600" b="1" dirty="0">
                <a:solidFill>
                  <a:srgbClr val="000090"/>
                </a:solidFill>
                <a:latin typeface="Calibri"/>
                <a:ea typeface="ＭＳ Ｐゴシック" panose="020B0600070205080204" pitchFamily="50" charset="-128"/>
                <a:cs typeface="Arial" panose="020B0604020202020204" pitchFamily="34" charset="0"/>
              </a:rPr>
              <a:t>Under negotiation with PD</a:t>
            </a:r>
            <a:endParaRPr kumimoji="1" lang="ja-JP" altLang="en-US" sz="1600" b="1" dirty="0">
              <a:solidFill>
                <a:srgbClr val="000090"/>
              </a:solidFill>
              <a:latin typeface="Calibri"/>
              <a:ea typeface="ＭＳ Ｐゴシック" panose="020B0600070205080204" pitchFamily="50"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xmlns="" id="{2C225BAB-DF8D-4FCB-BF42-0E8D035B0564}"/>
              </a:ext>
            </a:extLst>
          </p:cNvPr>
          <p:cNvSpPr txBox="1"/>
          <p:nvPr/>
        </p:nvSpPr>
        <p:spPr>
          <a:xfrm>
            <a:off x="2947851" y="5927241"/>
            <a:ext cx="2460229" cy="453970"/>
          </a:xfrm>
          <a:prstGeom prst="rect">
            <a:avLst/>
          </a:prstGeom>
          <a:noFill/>
        </p:spPr>
        <p:txBody>
          <a:bodyPr wrap="none" rtlCol="0">
            <a:spAutoFit/>
          </a:bodyPr>
          <a:lstStyle/>
          <a:p>
            <a:pPr algn="ctr" defTabSz="914400" eaLnBrk="0" fontAlgn="base" hangingPunct="0">
              <a:lnSpc>
                <a:spcPts val="3000"/>
              </a:lnSpc>
              <a:spcBef>
                <a:spcPct val="0"/>
              </a:spcBef>
              <a:spcAft>
                <a:spcPct val="0"/>
              </a:spcAft>
            </a:pPr>
            <a:r>
              <a:rPr kumimoji="1" lang="en-US" altLang="ja-JP" sz="1600" b="1" dirty="0">
                <a:solidFill>
                  <a:srgbClr val="000090"/>
                </a:solidFill>
                <a:latin typeface="Calibri"/>
                <a:ea typeface="ＭＳ Ｐゴシック" panose="020B0600070205080204" pitchFamily="50" charset="-128"/>
                <a:cs typeface="Arial" panose="020B0604020202020204" pitchFamily="34" charset="0"/>
              </a:rPr>
              <a:t>Under negotiation with PD</a:t>
            </a:r>
            <a:endParaRPr kumimoji="1" lang="ja-JP" altLang="en-US" sz="1600" b="1" dirty="0">
              <a:solidFill>
                <a:srgbClr val="000090"/>
              </a:solidFill>
              <a:latin typeface="Calibri"/>
              <a:ea typeface="ＭＳ Ｐゴシック" panose="020B0600070205080204" pitchFamily="50" charset="-128"/>
              <a:cs typeface="Arial" panose="020B0604020202020204" pitchFamily="34" charset="0"/>
            </a:endParaRPr>
          </a:p>
        </p:txBody>
      </p:sp>
      <p:sp>
        <p:nvSpPr>
          <p:cNvPr id="7" name="四角形: 角を丸くする 6">
            <a:extLst>
              <a:ext uri="{FF2B5EF4-FFF2-40B4-BE49-F238E27FC236}">
                <a16:creationId xmlns:a16="http://schemas.microsoft.com/office/drawing/2014/main" xmlns="" id="{C8FC3084-D981-4E12-BE68-25ED4DE16CF3}"/>
              </a:ext>
            </a:extLst>
          </p:cNvPr>
          <p:cNvSpPr/>
          <p:nvPr/>
        </p:nvSpPr>
        <p:spPr>
          <a:xfrm>
            <a:off x="4657440" y="3610544"/>
            <a:ext cx="4168572" cy="100826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kumimoji="1" lang="ja-JP" altLang="en-US">
              <a:solidFill>
                <a:prstClr val="white"/>
              </a:solidFill>
              <a:latin typeface="Calibri"/>
              <a:ea typeface="ＭＳ Ｐゴシック"/>
            </a:endParaRPr>
          </a:p>
        </p:txBody>
      </p:sp>
      <p:sp>
        <p:nvSpPr>
          <p:cNvPr id="26" name="テキスト ボックス 25">
            <a:extLst>
              <a:ext uri="{FF2B5EF4-FFF2-40B4-BE49-F238E27FC236}">
                <a16:creationId xmlns:a16="http://schemas.microsoft.com/office/drawing/2014/main" xmlns="" id="{83E087A6-AF91-4795-8D98-0A5980803CBE}"/>
              </a:ext>
            </a:extLst>
          </p:cNvPr>
          <p:cNvSpPr txBox="1"/>
          <p:nvPr/>
        </p:nvSpPr>
        <p:spPr>
          <a:xfrm>
            <a:off x="5413029" y="3470928"/>
            <a:ext cx="2657398" cy="453970"/>
          </a:xfrm>
          <a:prstGeom prst="rect">
            <a:avLst/>
          </a:prstGeom>
          <a:noFill/>
        </p:spPr>
        <p:txBody>
          <a:bodyPr wrap="none" rtlCol="0">
            <a:spAutoFit/>
          </a:bodyPr>
          <a:lstStyle/>
          <a:p>
            <a:pPr algn="ctr" defTabSz="914400" eaLnBrk="0" fontAlgn="base" hangingPunct="0">
              <a:lnSpc>
                <a:spcPts val="3000"/>
              </a:lnSpc>
              <a:spcBef>
                <a:spcPct val="0"/>
              </a:spcBef>
              <a:spcAft>
                <a:spcPct val="0"/>
              </a:spcAft>
            </a:pPr>
            <a:r>
              <a:rPr kumimoji="1" lang="en-US" altLang="ja-JP" sz="1600" b="1" dirty="0">
                <a:solidFill>
                  <a:srgbClr val="000090"/>
                </a:solidFill>
                <a:latin typeface="Calibri"/>
                <a:ea typeface="ＭＳ Ｐゴシック" panose="020B0600070205080204" pitchFamily="50" charset="-128"/>
                <a:cs typeface="Arial" panose="020B0604020202020204" pitchFamily="34" charset="0"/>
              </a:rPr>
              <a:t>Under negotiation with METI</a:t>
            </a:r>
            <a:endParaRPr kumimoji="1" lang="ja-JP" altLang="en-US" sz="1600" b="1" dirty="0">
              <a:solidFill>
                <a:srgbClr val="000090"/>
              </a:solidFill>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43830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48">
            <a:extLst>
              <a:ext uri="{FF2B5EF4-FFF2-40B4-BE49-F238E27FC236}">
                <a16:creationId xmlns:a16="http://schemas.microsoft.com/office/drawing/2014/main" xmlns="" id="{1DD7AE36-B409-45FC-8A17-2F15AFDF23BE}"/>
              </a:ext>
            </a:extLst>
          </p:cNvPr>
          <p:cNvSpPr/>
          <p:nvPr/>
        </p:nvSpPr>
        <p:spPr>
          <a:xfrm>
            <a:off x="179512" y="2996952"/>
            <a:ext cx="8604689" cy="58477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lvl="1" algn="ctr">
              <a:spcAft>
                <a:spcPts val="1800"/>
              </a:spcAft>
            </a:pPr>
            <a:r>
              <a:rPr lang="en-US" altLang="ja-JP" sz="3200" dirty="0">
                <a:latin typeface="Arial" panose="020B0604020202020204" pitchFamily="34" charset="0"/>
                <a:cs typeface="Arial" panose="020B0604020202020204" pitchFamily="34" charset="0"/>
              </a:rPr>
              <a:t>Near-future missions</a:t>
            </a:r>
          </a:p>
        </p:txBody>
      </p:sp>
    </p:spTree>
    <p:extLst>
      <p:ext uri="{BB962C8B-B14F-4D97-AF65-F5344CB8AC3E}">
        <p14:creationId xmlns:p14="http://schemas.microsoft.com/office/powerpoint/2010/main" val="26627259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
          <p:cNvGraphicFramePr>
            <a:graphicFrameLocks noGrp="1"/>
          </p:cNvGraphicFramePr>
          <p:nvPr>
            <p:extLst>
              <p:ext uri="{D42A27DB-BD31-4B8C-83A1-F6EECF244321}">
                <p14:modId xmlns:p14="http://schemas.microsoft.com/office/powerpoint/2010/main" val="2525207000"/>
              </p:ext>
            </p:extLst>
          </p:nvPr>
        </p:nvGraphicFramePr>
        <p:xfrm>
          <a:off x="289140" y="1182762"/>
          <a:ext cx="8638392" cy="5118954"/>
        </p:xfrm>
        <a:graphic>
          <a:graphicData uri="http://schemas.openxmlformats.org/drawingml/2006/table">
            <a:tbl>
              <a:tblPr firstRow="1" bandRow="1">
                <a:tableStyleId>{00A15C55-8517-42AA-B614-E9B94910E393}</a:tableStyleId>
              </a:tblPr>
              <a:tblGrid>
                <a:gridCol w="1079799">
                  <a:extLst>
                    <a:ext uri="{9D8B030D-6E8A-4147-A177-3AD203B41FA5}">
                      <a16:colId xmlns:a16="http://schemas.microsoft.com/office/drawing/2014/main" xmlns="" val="20000"/>
                    </a:ext>
                  </a:extLst>
                </a:gridCol>
                <a:gridCol w="1079799">
                  <a:extLst>
                    <a:ext uri="{9D8B030D-6E8A-4147-A177-3AD203B41FA5}">
                      <a16:colId xmlns:a16="http://schemas.microsoft.com/office/drawing/2014/main" xmlns="" val="20001"/>
                    </a:ext>
                  </a:extLst>
                </a:gridCol>
                <a:gridCol w="1079799">
                  <a:extLst>
                    <a:ext uri="{9D8B030D-6E8A-4147-A177-3AD203B41FA5}">
                      <a16:colId xmlns:a16="http://schemas.microsoft.com/office/drawing/2014/main" xmlns="" val="20002"/>
                    </a:ext>
                  </a:extLst>
                </a:gridCol>
                <a:gridCol w="1079799">
                  <a:extLst>
                    <a:ext uri="{9D8B030D-6E8A-4147-A177-3AD203B41FA5}">
                      <a16:colId xmlns:a16="http://schemas.microsoft.com/office/drawing/2014/main" xmlns="" val="20003"/>
                    </a:ext>
                  </a:extLst>
                </a:gridCol>
                <a:gridCol w="1079799">
                  <a:extLst>
                    <a:ext uri="{9D8B030D-6E8A-4147-A177-3AD203B41FA5}">
                      <a16:colId xmlns:a16="http://schemas.microsoft.com/office/drawing/2014/main" xmlns="" val="20004"/>
                    </a:ext>
                  </a:extLst>
                </a:gridCol>
                <a:gridCol w="1079799">
                  <a:extLst>
                    <a:ext uri="{9D8B030D-6E8A-4147-A177-3AD203B41FA5}">
                      <a16:colId xmlns:a16="http://schemas.microsoft.com/office/drawing/2014/main" xmlns="" val="20005"/>
                    </a:ext>
                  </a:extLst>
                </a:gridCol>
                <a:gridCol w="1079799">
                  <a:extLst>
                    <a:ext uri="{9D8B030D-6E8A-4147-A177-3AD203B41FA5}">
                      <a16:colId xmlns:a16="http://schemas.microsoft.com/office/drawing/2014/main" xmlns="" val="20006"/>
                    </a:ext>
                  </a:extLst>
                </a:gridCol>
                <a:gridCol w="1079799">
                  <a:extLst>
                    <a:ext uri="{9D8B030D-6E8A-4147-A177-3AD203B41FA5}">
                      <a16:colId xmlns:a16="http://schemas.microsoft.com/office/drawing/2014/main" xmlns="" val="20007"/>
                    </a:ext>
                  </a:extLst>
                </a:gridCol>
              </a:tblGrid>
              <a:tr h="392558">
                <a:tc>
                  <a:txBody>
                    <a:bodyPr/>
                    <a:lstStyle/>
                    <a:p>
                      <a:pPr algn="ctr"/>
                      <a:r>
                        <a:rPr kumimoji="1" lang="en-US" altLang="ja-JP" sz="2000" dirty="0"/>
                        <a:t>2014</a:t>
                      </a:r>
                      <a:endParaRPr kumimoji="1" lang="ja-JP" altLang="en-US" sz="2000" b="1" i="0" dirty="0">
                        <a:solidFill>
                          <a:schemeClr val="bg1"/>
                        </a:solidFill>
                      </a:endParaRPr>
                    </a:p>
                  </a:txBody>
                  <a:tcPr anchor="ctr">
                    <a:solidFill>
                      <a:schemeClr val="accent1"/>
                    </a:solidFill>
                  </a:tcPr>
                </a:tc>
                <a:tc>
                  <a:txBody>
                    <a:bodyPr/>
                    <a:lstStyle/>
                    <a:p>
                      <a:pPr algn="ctr"/>
                      <a:r>
                        <a:rPr kumimoji="1" lang="en-US" altLang="ja-JP" sz="2000" dirty="0"/>
                        <a:t>2015</a:t>
                      </a:r>
                      <a:endParaRPr kumimoji="1" lang="ja-JP" altLang="en-US" sz="2000" b="1" i="0" dirty="0">
                        <a:solidFill>
                          <a:schemeClr val="bg1"/>
                        </a:solidFill>
                      </a:endParaRPr>
                    </a:p>
                  </a:txBody>
                  <a:tcPr anchor="ctr">
                    <a:solidFill>
                      <a:schemeClr val="accent1"/>
                    </a:solidFill>
                  </a:tcPr>
                </a:tc>
                <a:tc>
                  <a:txBody>
                    <a:bodyPr/>
                    <a:lstStyle/>
                    <a:p>
                      <a:pPr algn="ctr"/>
                      <a:r>
                        <a:rPr kumimoji="1" lang="en-US" altLang="ja-JP" sz="2000" dirty="0"/>
                        <a:t>2016</a:t>
                      </a:r>
                      <a:endParaRPr kumimoji="1" lang="ja-JP" altLang="en-US" sz="2000" b="1" i="0" dirty="0">
                        <a:solidFill>
                          <a:schemeClr val="bg1"/>
                        </a:solidFill>
                      </a:endParaRPr>
                    </a:p>
                  </a:txBody>
                  <a:tcPr anchor="ctr">
                    <a:solidFill>
                      <a:schemeClr val="accent1"/>
                    </a:solidFill>
                  </a:tcPr>
                </a:tc>
                <a:tc>
                  <a:txBody>
                    <a:bodyPr/>
                    <a:lstStyle/>
                    <a:p>
                      <a:pPr algn="ctr"/>
                      <a:r>
                        <a:rPr kumimoji="1" lang="en-US" altLang="ja-JP" sz="2000" dirty="0"/>
                        <a:t>2017</a:t>
                      </a:r>
                      <a:endParaRPr kumimoji="1" lang="ja-JP" altLang="en-US" sz="2000" b="1" i="0" dirty="0">
                        <a:solidFill>
                          <a:schemeClr val="bg1"/>
                        </a:solidFill>
                      </a:endParaRPr>
                    </a:p>
                  </a:txBody>
                  <a:tcPr anchor="ctr">
                    <a:solidFill>
                      <a:schemeClr val="accent1"/>
                    </a:solidFill>
                  </a:tcPr>
                </a:tc>
                <a:tc>
                  <a:txBody>
                    <a:bodyPr/>
                    <a:lstStyle/>
                    <a:p>
                      <a:pPr algn="ctr"/>
                      <a:r>
                        <a:rPr kumimoji="1" lang="en-US" altLang="ja-JP" sz="2000" dirty="0"/>
                        <a:t>2018</a:t>
                      </a:r>
                      <a:endParaRPr kumimoji="1" lang="ja-JP" altLang="en-US" sz="2000" b="1" i="0" dirty="0">
                        <a:solidFill>
                          <a:schemeClr val="bg1"/>
                        </a:solidFill>
                      </a:endParaRPr>
                    </a:p>
                  </a:txBody>
                  <a:tcPr anchor="ctr">
                    <a:solidFill>
                      <a:schemeClr val="accent1"/>
                    </a:solidFill>
                  </a:tcPr>
                </a:tc>
                <a:tc>
                  <a:txBody>
                    <a:bodyPr/>
                    <a:lstStyle/>
                    <a:p>
                      <a:pPr algn="ctr"/>
                      <a:r>
                        <a:rPr kumimoji="1" lang="en-US" altLang="ja-JP" sz="2000" dirty="0"/>
                        <a:t>2019</a:t>
                      </a:r>
                      <a:endParaRPr kumimoji="1" lang="ja-JP" altLang="en-US" sz="2000" b="1" i="0" dirty="0">
                        <a:solidFill>
                          <a:schemeClr val="bg1"/>
                        </a:solidFill>
                      </a:endParaRPr>
                    </a:p>
                  </a:txBody>
                  <a:tcPr anchor="ctr">
                    <a:solidFill>
                      <a:schemeClr val="accent1"/>
                    </a:solidFill>
                  </a:tcPr>
                </a:tc>
                <a:tc>
                  <a:txBody>
                    <a:bodyPr/>
                    <a:lstStyle/>
                    <a:p>
                      <a:pPr algn="ctr"/>
                      <a:r>
                        <a:rPr kumimoji="1" lang="en-US" altLang="ja-JP" sz="2000" dirty="0"/>
                        <a:t>2020</a:t>
                      </a:r>
                      <a:endParaRPr kumimoji="1" lang="ja-JP" altLang="en-US" sz="2000" b="1" i="0" dirty="0">
                        <a:solidFill>
                          <a:schemeClr val="bg1"/>
                        </a:solidFill>
                      </a:endParaRPr>
                    </a:p>
                  </a:txBody>
                  <a:tcPr anchor="ctr">
                    <a:solidFill>
                      <a:schemeClr val="accent1"/>
                    </a:solidFill>
                  </a:tcPr>
                </a:tc>
                <a:tc>
                  <a:txBody>
                    <a:bodyPr/>
                    <a:lstStyle/>
                    <a:p>
                      <a:pPr algn="ctr"/>
                      <a:r>
                        <a:rPr kumimoji="1" lang="en-US" altLang="ja-JP" sz="2000" dirty="0"/>
                        <a:t>2021</a:t>
                      </a:r>
                      <a:endParaRPr kumimoji="1" lang="ja-JP" altLang="en-US" sz="2000" b="1" i="0" dirty="0">
                        <a:solidFill>
                          <a:schemeClr val="bg1"/>
                        </a:solidFill>
                      </a:endParaRPr>
                    </a:p>
                  </a:txBody>
                  <a:tcPr anchor="ctr">
                    <a:solidFill>
                      <a:schemeClr val="accent1"/>
                    </a:solidFill>
                  </a:tcPr>
                </a:tc>
                <a:extLst>
                  <a:ext uri="{0D108BD9-81ED-4DB2-BD59-A6C34878D82A}">
                    <a16:rowId xmlns:a16="http://schemas.microsoft.com/office/drawing/2014/main" xmlns="" val="10000"/>
                  </a:ext>
                </a:extLst>
              </a:tr>
              <a:tr h="4722714">
                <a:tc>
                  <a:txBody>
                    <a:bodyPr/>
                    <a:lstStyle/>
                    <a:p>
                      <a:pPr algn="ctr"/>
                      <a:endParaRPr kumimoji="1" lang="ja-JP" altLang="en-US" sz="1400" b="1">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extLst>
                  <a:ext uri="{0D108BD9-81ED-4DB2-BD59-A6C34878D82A}">
                    <a16:rowId xmlns:a16="http://schemas.microsoft.com/office/drawing/2014/main" xmlns="" val="10001"/>
                  </a:ext>
                </a:extLst>
              </a:tr>
            </a:tbl>
          </a:graphicData>
        </a:graphic>
      </p:graphicFrame>
      <p:sp>
        <p:nvSpPr>
          <p:cNvPr id="29" name="二等辺三角形 4"/>
          <p:cNvSpPr/>
          <p:nvPr/>
        </p:nvSpPr>
        <p:spPr>
          <a:xfrm>
            <a:off x="332585" y="2746040"/>
            <a:ext cx="215149" cy="193637"/>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0" name="テキスト ボックス 6"/>
          <p:cNvSpPr txBox="1"/>
          <p:nvPr/>
        </p:nvSpPr>
        <p:spPr>
          <a:xfrm>
            <a:off x="536976" y="2682845"/>
            <a:ext cx="968189"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Launch</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31" name="右矢印 7"/>
          <p:cNvSpPr/>
          <p:nvPr/>
        </p:nvSpPr>
        <p:spPr>
          <a:xfrm>
            <a:off x="465653" y="3058013"/>
            <a:ext cx="303474" cy="30121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2" name="右矢印 12"/>
          <p:cNvSpPr/>
          <p:nvPr/>
        </p:nvSpPr>
        <p:spPr>
          <a:xfrm>
            <a:off x="713077" y="3393299"/>
            <a:ext cx="360040" cy="30121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4" name="テキスト ボックス 14"/>
          <p:cNvSpPr txBox="1"/>
          <p:nvPr/>
        </p:nvSpPr>
        <p:spPr>
          <a:xfrm>
            <a:off x="713077" y="3040220"/>
            <a:ext cx="2234001" cy="338554"/>
          </a:xfrm>
          <a:prstGeom prst="rect">
            <a:avLst/>
          </a:prstGeom>
          <a:noFill/>
        </p:spPr>
        <p:txBody>
          <a:bodyPr wrap="square" rtlCol="0">
            <a:spAutoFit/>
          </a:bodyPr>
          <a:lstStyle/>
          <a:p>
            <a:r>
              <a:rPr kumimoji="1" lang="en-US" altLang="ja-JP" sz="1600" dirty="0">
                <a:latin typeface="Arial" panose="020B0604020202020204" pitchFamily="34" charset="0"/>
                <a:ea typeface="メイリオ" panose="020B0604030504040204" pitchFamily="50" charset="-128"/>
                <a:cs typeface="Arial" panose="020B0604020202020204" pitchFamily="34" charset="0"/>
              </a:rPr>
              <a:t>Initial C/O</a:t>
            </a:r>
          </a:p>
        </p:txBody>
      </p:sp>
      <p:sp>
        <p:nvSpPr>
          <p:cNvPr id="38" name="テキスト ボックス 15"/>
          <p:cNvSpPr txBox="1"/>
          <p:nvPr/>
        </p:nvSpPr>
        <p:spPr>
          <a:xfrm>
            <a:off x="1071364" y="3400260"/>
            <a:ext cx="2234001"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Initial Cal-Val</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39" name="二等辺三角形 16"/>
          <p:cNvSpPr/>
          <p:nvPr/>
        </p:nvSpPr>
        <p:spPr>
          <a:xfrm>
            <a:off x="1001984" y="3832308"/>
            <a:ext cx="215149" cy="193637"/>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40" name="テキスト ボックス 17"/>
          <p:cNvSpPr txBox="1"/>
          <p:nvPr/>
        </p:nvSpPr>
        <p:spPr>
          <a:xfrm>
            <a:off x="1217133" y="3781786"/>
            <a:ext cx="2234001"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Product release</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41" name="右矢印 20"/>
          <p:cNvSpPr/>
          <p:nvPr/>
        </p:nvSpPr>
        <p:spPr>
          <a:xfrm>
            <a:off x="5810686" y="4083445"/>
            <a:ext cx="3116846" cy="301214"/>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42" name="テキスト ボックス 21"/>
          <p:cNvSpPr txBox="1"/>
          <p:nvPr/>
        </p:nvSpPr>
        <p:spPr>
          <a:xfrm>
            <a:off x="1155256" y="4324918"/>
            <a:ext cx="3248315" cy="338554"/>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Mission operation (5 years)</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43" name="テキスト ボックス 22"/>
          <p:cNvSpPr txBox="1"/>
          <p:nvPr/>
        </p:nvSpPr>
        <p:spPr>
          <a:xfrm>
            <a:off x="6174847" y="4340401"/>
            <a:ext cx="2680839"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Post-mission operation</a:t>
            </a:r>
          </a:p>
        </p:txBody>
      </p:sp>
      <p:sp>
        <p:nvSpPr>
          <p:cNvPr id="52" name="右矢印 28"/>
          <p:cNvSpPr/>
          <p:nvPr/>
        </p:nvSpPr>
        <p:spPr>
          <a:xfrm>
            <a:off x="7122514" y="5046751"/>
            <a:ext cx="1758872" cy="301214"/>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53" name="右矢印 30"/>
          <p:cNvSpPr/>
          <p:nvPr/>
        </p:nvSpPr>
        <p:spPr>
          <a:xfrm>
            <a:off x="7515266" y="5643189"/>
            <a:ext cx="1365609" cy="301214"/>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54" name="テキスト ボックス 32"/>
          <p:cNvSpPr txBox="1"/>
          <p:nvPr/>
        </p:nvSpPr>
        <p:spPr>
          <a:xfrm>
            <a:off x="1449540" y="4898390"/>
            <a:ext cx="1275407" cy="646331"/>
          </a:xfrm>
          <a:prstGeom prst="rect">
            <a:avLst/>
          </a:prstGeom>
          <a:noFill/>
        </p:spPr>
        <p:txBody>
          <a:bodyPr wrap="square" rtlCol="0">
            <a:spAutoFit/>
          </a:bodyPr>
          <a:lstStyle/>
          <a:p>
            <a:pPr algn="ctr"/>
            <a:r>
              <a:rPr lang="en-US" altLang="ja-JP" b="1" dirty="0">
                <a:latin typeface="Arial" panose="020B0604020202020204" pitchFamily="34" charset="0"/>
                <a:ea typeface="メイリオ" panose="020B0604030504040204" pitchFamily="50" charset="-128"/>
                <a:cs typeface="Arial" panose="020B0604020202020204" pitchFamily="34" charset="0"/>
              </a:rPr>
              <a:t>ALOS-3</a:t>
            </a:r>
          </a:p>
          <a:p>
            <a:pPr algn="ctr"/>
            <a:r>
              <a:rPr lang="en-US" altLang="ja-JP" b="1" dirty="0">
                <a:latin typeface="Arial" panose="020B0604020202020204" pitchFamily="34" charset="0"/>
                <a:ea typeface="メイリオ" panose="020B0604030504040204" pitchFamily="50" charset="-128"/>
                <a:cs typeface="Arial" panose="020B0604020202020204" pitchFamily="34" charset="0"/>
              </a:rPr>
              <a:t>(Optical)</a:t>
            </a:r>
            <a:endParaRPr lang="en-US" altLang="ja-JP"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55" name="テキスト ボックス 1"/>
          <p:cNvSpPr txBox="1"/>
          <p:nvPr/>
        </p:nvSpPr>
        <p:spPr>
          <a:xfrm>
            <a:off x="70816" y="2438263"/>
            <a:ext cx="978946" cy="307777"/>
          </a:xfrm>
          <a:prstGeom prst="rect">
            <a:avLst/>
          </a:prstGeom>
          <a:noFill/>
        </p:spPr>
        <p:txBody>
          <a:bodyPr wrap="square" rtlCol="0">
            <a:spAutoFit/>
          </a:bodyPr>
          <a:lstStyle/>
          <a:p>
            <a:r>
              <a:rPr lang="en-US" altLang="ja-JP" sz="1400">
                <a:latin typeface="Arial" panose="020B0604020202020204" pitchFamily="34" charset="0"/>
                <a:ea typeface="メイリオ" panose="020B0604030504040204" pitchFamily="50" charset="-128"/>
                <a:cs typeface="Arial" panose="020B0604020202020204" pitchFamily="34" charset="0"/>
              </a:rPr>
              <a:t>May </a:t>
            </a:r>
            <a:r>
              <a:rPr kumimoji="1" lang="en-US" altLang="ja-JP" sz="1400">
                <a:latin typeface="Arial" panose="020B0604020202020204" pitchFamily="34" charset="0"/>
                <a:ea typeface="メイリオ" panose="020B0604030504040204" pitchFamily="50" charset="-128"/>
                <a:cs typeface="Arial" panose="020B0604020202020204" pitchFamily="34" charset="0"/>
              </a:rPr>
              <a:t>24</a:t>
            </a:r>
            <a:endParaRPr kumimoji="1" lang="ja-JP" altLang="en-US" sz="1400">
              <a:latin typeface="Arial" panose="020B0604020202020204" pitchFamily="34" charset="0"/>
              <a:ea typeface="メイリオ" panose="020B0604030504040204" pitchFamily="50" charset="-128"/>
              <a:cs typeface="Arial" panose="020B0604020202020204" pitchFamily="34" charset="0"/>
            </a:endParaRPr>
          </a:p>
        </p:txBody>
      </p:sp>
      <p:sp>
        <p:nvSpPr>
          <p:cNvPr id="56" name="タイトル 1"/>
          <p:cNvSpPr>
            <a:spLocks noGrp="1"/>
          </p:cNvSpPr>
          <p:nvPr>
            <p:ph type="title"/>
          </p:nvPr>
        </p:nvSpPr>
        <p:spPr>
          <a:xfrm>
            <a:off x="467544" y="22146"/>
            <a:ext cx="8229600" cy="650414"/>
          </a:xfrm>
        </p:spPr>
        <p:txBody>
          <a:bodyPr>
            <a:normAutofit/>
          </a:bodyPr>
          <a:lstStyle/>
          <a:p>
            <a:pPr algn="ctr"/>
            <a:r>
              <a:rPr lang="en-US" altLang="ja-JP" b="1" dirty="0">
                <a:solidFill>
                  <a:srgbClr val="FFFFFF"/>
                </a:solidFill>
                <a:latin typeface="Arial"/>
                <a:ea typeface="メイリオ" panose="020B0604030504040204" pitchFamily="50" charset="-128"/>
                <a:cs typeface="Arial"/>
              </a:rPr>
              <a:t>ALOS series development/operation</a:t>
            </a:r>
            <a:endParaRPr kumimoji="1" lang="ja-JP" altLang="en-US" b="1" dirty="0">
              <a:solidFill>
                <a:srgbClr val="FFFFFF"/>
              </a:solidFill>
              <a:latin typeface="Arial"/>
              <a:ea typeface="メイリオ" panose="020B0604030504040204" pitchFamily="50" charset="-128"/>
              <a:cs typeface="Arial"/>
            </a:endParaRPr>
          </a:p>
        </p:txBody>
      </p:sp>
      <p:sp>
        <p:nvSpPr>
          <p:cNvPr id="57" name="右矢印 18"/>
          <p:cNvSpPr/>
          <p:nvPr/>
        </p:nvSpPr>
        <p:spPr>
          <a:xfrm>
            <a:off x="440159" y="4090000"/>
            <a:ext cx="5428147" cy="30121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59" name="右矢印 28">
            <a:extLst>
              <a:ext uri="{FF2B5EF4-FFF2-40B4-BE49-F238E27FC236}">
                <a16:creationId xmlns:a16="http://schemas.microsoft.com/office/drawing/2014/main" xmlns="" id="{3A1937A2-8476-4C86-B4D2-B6707F9AA2DF}"/>
              </a:ext>
            </a:extLst>
          </p:cNvPr>
          <p:cNvSpPr/>
          <p:nvPr/>
        </p:nvSpPr>
        <p:spPr>
          <a:xfrm>
            <a:off x="2697706" y="5031268"/>
            <a:ext cx="4662987" cy="321573"/>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36">
            <a:extLst>
              <a:ext uri="{FF2B5EF4-FFF2-40B4-BE49-F238E27FC236}">
                <a16:creationId xmlns:a16="http://schemas.microsoft.com/office/drawing/2014/main" xmlns="" id="{AD09F8FA-89D3-420F-91C5-02C528F625F6}"/>
              </a:ext>
            </a:extLst>
          </p:cNvPr>
          <p:cNvSpPr txBox="1"/>
          <p:nvPr/>
        </p:nvSpPr>
        <p:spPr>
          <a:xfrm>
            <a:off x="218937" y="1660828"/>
            <a:ext cx="1275407" cy="646331"/>
          </a:xfrm>
          <a:prstGeom prst="rect">
            <a:avLst/>
          </a:prstGeom>
          <a:noFill/>
        </p:spPr>
        <p:txBody>
          <a:bodyPr wrap="square" rtlCol="0">
            <a:spAutoFit/>
          </a:bodyPr>
          <a:lstStyle/>
          <a:p>
            <a:pPr algn="ctr"/>
            <a:r>
              <a:rPr lang="en-US" altLang="ja-JP" b="1" dirty="0">
                <a:latin typeface="Arial" panose="020B0604020202020204" pitchFamily="34" charset="0"/>
                <a:ea typeface="メイリオ" panose="020B0604030504040204" pitchFamily="50" charset="-128"/>
                <a:cs typeface="Arial" panose="020B0604020202020204" pitchFamily="34" charset="0"/>
              </a:rPr>
              <a:t>ALOS-2</a:t>
            </a:r>
          </a:p>
          <a:p>
            <a:pPr algn="ctr"/>
            <a:r>
              <a:rPr lang="en-US" altLang="ja-JP" b="1" dirty="0">
                <a:latin typeface="Arial" panose="020B0604020202020204" pitchFamily="34" charset="0"/>
                <a:ea typeface="メイリオ" panose="020B0604030504040204" pitchFamily="50" charset="-128"/>
                <a:cs typeface="Arial" panose="020B0604020202020204" pitchFamily="34" charset="0"/>
              </a:rPr>
              <a:t>(L-SAR)</a:t>
            </a:r>
            <a:endParaRPr lang="en-US" altLang="ja-JP"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61" name="右矢印 28">
            <a:extLst>
              <a:ext uri="{FF2B5EF4-FFF2-40B4-BE49-F238E27FC236}">
                <a16:creationId xmlns:a16="http://schemas.microsoft.com/office/drawing/2014/main" xmlns="" id="{114DE4F6-EA09-4E1F-BBE4-4D5B35F3AE67}"/>
              </a:ext>
            </a:extLst>
          </p:cNvPr>
          <p:cNvSpPr/>
          <p:nvPr/>
        </p:nvSpPr>
        <p:spPr>
          <a:xfrm>
            <a:off x="3539530" y="5625100"/>
            <a:ext cx="4262440" cy="319303"/>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2" name="直線コネクタ 8"/>
          <p:cNvCxnSpPr/>
          <p:nvPr/>
        </p:nvCxnSpPr>
        <p:spPr>
          <a:xfrm flipH="1">
            <a:off x="5142145" y="1583228"/>
            <a:ext cx="21772" cy="4691796"/>
          </a:xfrm>
          <a:prstGeom prst="line">
            <a:avLst/>
          </a:prstGeom>
          <a:ln w="101600">
            <a:solidFill>
              <a:srgbClr val="FF00FF">
                <a:alpha val="50000"/>
              </a:srgbClr>
            </a:solidFill>
          </a:ln>
        </p:spPr>
        <p:style>
          <a:lnRef idx="1">
            <a:schemeClr val="accent1"/>
          </a:lnRef>
          <a:fillRef idx="0">
            <a:schemeClr val="accent1"/>
          </a:fillRef>
          <a:effectRef idx="0">
            <a:schemeClr val="accent1"/>
          </a:effectRef>
          <a:fontRef idx="minor">
            <a:schemeClr val="tx1"/>
          </a:fontRef>
        </p:style>
      </p:cxnSp>
      <p:pic>
        <p:nvPicPr>
          <p:cNvPr id="63" name="Picture 2" descr="F:\Resources\ALOS2\新CG\2_leaflet_smal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8083" y="2190434"/>
            <a:ext cx="2102232" cy="1158796"/>
          </a:xfrm>
          <a:prstGeom prst="rect">
            <a:avLst/>
          </a:prstGeom>
          <a:noFill/>
        </p:spPr>
      </p:pic>
      <p:sp>
        <p:nvSpPr>
          <p:cNvPr id="64" name="テキスト ボックス 38">
            <a:extLst>
              <a:ext uri="{FF2B5EF4-FFF2-40B4-BE49-F238E27FC236}">
                <a16:creationId xmlns:a16="http://schemas.microsoft.com/office/drawing/2014/main" xmlns="" id="{93F822DD-6425-47AB-8B7B-B982E7D1BC0D}"/>
              </a:ext>
            </a:extLst>
          </p:cNvPr>
          <p:cNvSpPr txBox="1"/>
          <p:nvPr/>
        </p:nvSpPr>
        <p:spPr>
          <a:xfrm>
            <a:off x="2331870" y="5470630"/>
            <a:ext cx="1275407" cy="646331"/>
          </a:xfrm>
          <a:prstGeom prst="rect">
            <a:avLst/>
          </a:prstGeom>
          <a:noFill/>
        </p:spPr>
        <p:txBody>
          <a:bodyPr wrap="square" rtlCol="0">
            <a:spAutoFit/>
          </a:bodyPr>
          <a:lstStyle/>
          <a:p>
            <a:pPr algn="ctr"/>
            <a:r>
              <a:rPr lang="en-US" altLang="ja-JP" b="1" dirty="0">
                <a:latin typeface="Arial" panose="020B0604020202020204" pitchFamily="34" charset="0"/>
                <a:ea typeface="メイリオ" panose="020B0604030504040204" pitchFamily="50" charset="-128"/>
                <a:cs typeface="Arial" panose="020B0604020202020204" pitchFamily="34" charset="0"/>
              </a:rPr>
              <a:t>ALOS-4</a:t>
            </a:r>
          </a:p>
          <a:p>
            <a:pPr algn="ctr"/>
            <a:r>
              <a:rPr lang="en-US" altLang="ja-JP" b="1" dirty="0">
                <a:latin typeface="Arial" panose="020B0604020202020204" pitchFamily="34" charset="0"/>
                <a:ea typeface="メイリオ" panose="020B0604030504040204" pitchFamily="50" charset="-128"/>
                <a:cs typeface="Arial" panose="020B0604020202020204" pitchFamily="34" charset="0"/>
              </a:rPr>
              <a:t>(L-SAR)</a:t>
            </a:r>
            <a:endParaRPr lang="en-US" altLang="ja-JP"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65" name="テキスト ボックス 40">
            <a:extLst>
              <a:ext uri="{FF2B5EF4-FFF2-40B4-BE49-F238E27FC236}">
                <a16:creationId xmlns:a16="http://schemas.microsoft.com/office/drawing/2014/main" xmlns="" id="{4A39F16D-72DC-448C-B936-0A34A4E27869}"/>
              </a:ext>
            </a:extLst>
          </p:cNvPr>
          <p:cNvSpPr txBox="1"/>
          <p:nvPr/>
        </p:nvSpPr>
        <p:spPr>
          <a:xfrm>
            <a:off x="2943271" y="5392662"/>
            <a:ext cx="3248315" cy="338554"/>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Development</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66" name="テキスト ボックス 42">
            <a:extLst>
              <a:ext uri="{FF2B5EF4-FFF2-40B4-BE49-F238E27FC236}">
                <a16:creationId xmlns:a16="http://schemas.microsoft.com/office/drawing/2014/main" xmlns="" id="{A69E6DF3-D20B-4120-9DAA-77E5A399045A}"/>
              </a:ext>
            </a:extLst>
          </p:cNvPr>
          <p:cNvSpPr txBox="1"/>
          <p:nvPr/>
        </p:nvSpPr>
        <p:spPr>
          <a:xfrm>
            <a:off x="2050349" y="4813617"/>
            <a:ext cx="3248315" cy="338554"/>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Development</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70" name="二等辺三角形 4"/>
          <p:cNvSpPr/>
          <p:nvPr/>
        </p:nvSpPr>
        <p:spPr>
          <a:xfrm>
            <a:off x="7175921" y="4788339"/>
            <a:ext cx="215149" cy="193637"/>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71" name="テキスト ボックス 6"/>
          <p:cNvSpPr txBox="1"/>
          <p:nvPr/>
        </p:nvSpPr>
        <p:spPr>
          <a:xfrm>
            <a:off x="7380312" y="4725144"/>
            <a:ext cx="968189"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Launch</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72" name="二等辺三角形 4"/>
          <p:cNvSpPr/>
          <p:nvPr/>
        </p:nvSpPr>
        <p:spPr>
          <a:xfrm>
            <a:off x="7647892" y="5436411"/>
            <a:ext cx="215149" cy="193637"/>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73" name="テキスト ボックス 6"/>
          <p:cNvSpPr txBox="1"/>
          <p:nvPr/>
        </p:nvSpPr>
        <p:spPr>
          <a:xfrm>
            <a:off x="7852283" y="5373216"/>
            <a:ext cx="968189"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Launch</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521879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73B97ED3-4626-4E18-9F46-61B181BEBA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049" y="1380901"/>
            <a:ext cx="3221571" cy="2146840"/>
          </a:xfrm>
          <a:prstGeom prst="rect">
            <a:avLst/>
          </a:prstGeom>
        </p:spPr>
      </p:pic>
      <p:sp>
        <p:nvSpPr>
          <p:cNvPr id="5" name="テキスト ボックス 4"/>
          <p:cNvSpPr txBox="1"/>
          <p:nvPr/>
        </p:nvSpPr>
        <p:spPr>
          <a:xfrm>
            <a:off x="5940152" y="4472774"/>
            <a:ext cx="3046367" cy="338554"/>
          </a:xfrm>
          <a:prstGeom prst="rect">
            <a:avLst/>
          </a:prstGeom>
          <a:noFill/>
        </p:spPr>
        <p:txBody>
          <a:bodyPr wrap="square" rtlCol="0">
            <a:spAutoFit/>
          </a:bodyPr>
          <a:lstStyle/>
          <a:p>
            <a:pPr algn="ctr" fontAlgn="base">
              <a:spcBef>
                <a:spcPct val="0"/>
              </a:spcBef>
              <a:spcAft>
                <a:spcPct val="0"/>
              </a:spcAft>
            </a:pPr>
            <a:r>
              <a:rPr lang="en-US" altLang="ja-JP" sz="1600" dirty="0">
                <a:solidFill>
                  <a:prstClr val="black"/>
                </a:solidFill>
                <a:latin typeface="Arial" panose="020B0604020202020204" pitchFamily="34" charset="0"/>
                <a:cs typeface="Arial" panose="020B0604020202020204" pitchFamily="34" charset="0"/>
              </a:rPr>
              <a:t>In-orbit configuration</a:t>
            </a:r>
            <a:endParaRPr lang="en-US" sz="1600" dirty="0">
              <a:solidFill>
                <a:prstClr val="black"/>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6012160" y="3722497"/>
            <a:ext cx="2880320" cy="584775"/>
          </a:xfrm>
          <a:prstGeom prst="rect">
            <a:avLst/>
          </a:prstGeom>
          <a:noFill/>
        </p:spPr>
        <p:txBody>
          <a:bodyPr wrap="square" rtlCol="0">
            <a:spAutoFit/>
          </a:bodyPr>
          <a:lstStyle/>
          <a:p>
            <a:pPr fontAlgn="base">
              <a:spcBef>
                <a:spcPct val="0"/>
              </a:spcBef>
              <a:spcAft>
                <a:spcPct val="0"/>
              </a:spcAft>
            </a:pPr>
            <a:r>
              <a:rPr lang="en-US" altLang="ja-JP" sz="1600" dirty="0">
                <a:solidFill>
                  <a:prstClr val="black"/>
                </a:solidFill>
              </a:rPr>
              <a:t>Wide-swath and high-resolution optical imager (WISH)</a:t>
            </a:r>
            <a:endParaRPr lang="en-US" sz="16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557946302"/>
              </p:ext>
            </p:extLst>
          </p:nvPr>
        </p:nvGraphicFramePr>
        <p:xfrm>
          <a:off x="35496" y="836712"/>
          <a:ext cx="5832647" cy="5882639"/>
        </p:xfrm>
        <a:graphic>
          <a:graphicData uri="http://schemas.openxmlformats.org/drawingml/2006/table">
            <a:tbl>
              <a:tblPr firstRow="1" bandRow="1">
                <a:tableStyleId>{5C22544A-7EE6-4342-B048-85BDC9FD1C3A}</a:tableStyleId>
              </a:tblPr>
              <a:tblGrid>
                <a:gridCol w="595723">
                  <a:extLst>
                    <a:ext uri="{9D8B030D-6E8A-4147-A177-3AD203B41FA5}">
                      <a16:colId xmlns:a16="http://schemas.microsoft.com/office/drawing/2014/main" xmlns="" val="20000"/>
                    </a:ext>
                  </a:extLst>
                </a:gridCol>
                <a:gridCol w="969133">
                  <a:extLst>
                    <a:ext uri="{9D8B030D-6E8A-4147-A177-3AD203B41FA5}">
                      <a16:colId xmlns:a16="http://schemas.microsoft.com/office/drawing/2014/main" xmlns="" val="20001"/>
                    </a:ext>
                  </a:extLst>
                </a:gridCol>
                <a:gridCol w="4267791">
                  <a:extLst>
                    <a:ext uri="{9D8B030D-6E8A-4147-A177-3AD203B41FA5}">
                      <a16:colId xmlns:a16="http://schemas.microsoft.com/office/drawing/2014/main" xmlns="" val="20002"/>
                    </a:ext>
                  </a:extLst>
                </a:gridCol>
              </a:tblGrid>
              <a:tr h="308441">
                <a:tc gridSpan="2">
                  <a:txBody>
                    <a:bodyPr/>
                    <a:lstStyle/>
                    <a:p>
                      <a:pPr algn="ctr"/>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Items</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pPr algn="ctr"/>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Specifications</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00"/>
                  </a:ext>
                </a:extLst>
              </a:tr>
              <a:tr h="0">
                <a:tc rowSpan="4">
                  <a:txBody>
                    <a:bodyPr/>
                    <a:lstStyle/>
                    <a:p>
                      <a:pPr algn="ct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Orbit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Type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Sun-synchronous sub-recurrent</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01"/>
                  </a:ext>
                </a:extLst>
              </a:tr>
              <a:tr h="0">
                <a:tc v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Altitude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669 km at the equator</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02"/>
                  </a:ext>
                </a:extLst>
              </a:tr>
              <a:tr h="0">
                <a:tc vMerge="1">
                  <a:txBody>
                    <a:bodyPr/>
                    <a:lstStyle/>
                    <a:p>
                      <a:endParaRPr kumimoji="1" lang="ja-JP" altLang="en-US"/>
                    </a:p>
                  </a:txBody>
                  <a:tcPr/>
                </a:tc>
                <a:tc>
                  <a:txBody>
                    <a:bodyPr/>
                    <a:lstStyle/>
                    <a:p>
                      <a:r>
                        <a:rPr kumimoji="1" lang="en-US" altLang="zh-TW" sz="1400" dirty="0">
                          <a:latin typeface="Arial" panose="020B0604020202020204" pitchFamily="34" charset="0"/>
                          <a:ea typeface="ＭＳ Ｐゴシック" panose="020B0600070205080204" pitchFamily="50" charset="-128"/>
                          <a:cs typeface="Arial" panose="020B0604020202020204" pitchFamily="34" charset="0"/>
                        </a:rPr>
                        <a:t>Local Sun Time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10:30 am +/- 15 minutes at the descending node</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tc>
                <a:extLst>
                  <a:ext uri="{0D108BD9-81ED-4DB2-BD59-A6C34878D82A}">
                    <a16:rowId xmlns:a16="http://schemas.microsoft.com/office/drawing/2014/main" xmlns="" val="10003"/>
                  </a:ext>
                </a:extLst>
              </a:tr>
              <a:tr h="0">
                <a:tc vMerge="1">
                  <a:txBody>
                    <a:bodyPr/>
                    <a:lstStyle/>
                    <a:p>
                      <a:endParaRPr kumimoji="1" lang="ja-JP" altLang="en-US"/>
                    </a:p>
                  </a:txBody>
                  <a:tcPr/>
                </a:tc>
                <a:tc>
                  <a:txBody>
                    <a:bodyPr/>
                    <a:lstStyle/>
                    <a:p>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Revisit</a:t>
                      </a:r>
                      <a:endParaRPr kumimoji="1" lang="ja-JP" altLang="en-US"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solidFill>
                            <a:schemeClr val="accent2"/>
                          </a:solidFill>
                          <a:latin typeface="Arial" panose="020B0604020202020204" pitchFamily="34" charset="0"/>
                          <a:ea typeface="ＭＳ Ｐゴシック" panose="020B0600070205080204" pitchFamily="50" charset="-128"/>
                          <a:cs typeface="Arial" panose="020B0604020202020204" pitchFamily="34" charset="0"/>
                        </a:rPr>
                        <a:t>35 days </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(Sub-cycle 3 days)</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04"/>
                  </a:ext>
                </a:extLst>
              </a:tr>
              <a:tr h="0">
                <a:tc gridSpan="2">
                  <a:txBody>
                    <a:bodyPr/>
                    <a:lstStyle/>
                    <a:p>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Instruments</a:t>
                      </a:r>
                      <a:endParaRPr kumimoji="1" lang="ja-JP" altLang="en-US"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sz="1600"/>
                    </a:p>
                  </a:txBody>
                  <a:tcPr/>
                </a:tc>
                <a:tc>
                  <a:txBody>
                    <a:bodyPr/>
                    <a:lstStyle/>
                    <a:p>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 Wide-swath and high-resolution optical imager </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WISH</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as a tentative)</a:t>
                      </a:r>
                    </a:p>
                    <a:p>
                      <a:r>
                        <a:rPr kumimoji="1" lang="en-US" altLang="ja-JP" sz="14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Dual-</a:t>
                      </a:r>
                      <a:r>
                        <a:rPr kumimoji="1" lang="en-US" altLang="ja-JP" sz="1400" b="0" baseline="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frequencies Infrared sensor (hosted payload)</a:t>
                      </a:r>
                      <a:endParaRPr kumimoji="1" lang="en-US" altLang="ja-JP" sz="14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05"/>
                  </a:ext>
                </a:extLst>
              </a:tr>
              <a:tr h="0">
                <a:tc gridSpan="2">
                  <a:txBody>
                    <a:bodyPr/>
                    <a:lstStyle/>
                    <a:p>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Ground Sampling Distance (GSD)</a:t>
                      </a:r>
                      <a:endParaRPr kumimoji="1" lang="ja-JP" altLang="en-US"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Panchromatic band of WISH </a:t>
                      </a:r>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(Pa): 0.8 m</a:t>
                      </a:r>
                    </a:p>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Multispectral</a:t>
                      </a:r>
                      <a:r>
                        <a:rPr kumimoji="1" lang="en-US" altLang="ja-JP" sz="1400" baseline="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band of WISH </a:t>
                      </a:r>
                      <a:r>
                        <a:rPr kumimoji="1" lang="en-US" altLang="ja-JP" sz="1400" baseline="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(Mu): 3.2 </a:t>
                      </a:r>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m (6 bands)</a:t>
                      </a:r>
                    </a:p>
                  </a:txBody>
                  <a:tcPr/>
                </a:tc>
                <a:extLst>
                  <a:ext uri="{0D108BD9-81ED-4DB2-BD59-A6C34878D82A}">
                    <a16:rowId xmlns:a16="http://schemas.microsoft.com/office/drawing/2014/main" xmlns="" val="10006"/>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Quantization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R="33231"/>
                </a:tc>
                <a:tc hMerge="1">
                  <a:txBody>
                    <a:bodyPr/>
                    <a:lstStyle/>
                    <a:p>
                      <a:endParaRPr kumimoji="1" lang="ja-JP" altLang="en-US"/>
                    </a:p>
                  </a:txBody>
                  <a:tcPr/>
                </a:tc>
                <a:tc>
                  <a:txBody>
                    <a:bodyPr/>
                    <a:lstStyle/>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 bit / pixel</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279720071"/>
                  </a:ext>
                </a:extLst>
              </a:tr>
              <a:tr h="0">
                <a:tc gridSpan="2">
                  <a:txBody>
                    <a:bodyPr/>
                    <a:lstStyle/>
                    <a:p>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Swath</a:t>
                      </a:r>
                      <a:r>
                        <a:rPr kumimoji="1" lang="en-US" altLang="ja-JP" sz="1400" baseline="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 width</a:t>
                      </a:r>
                      <a:endParaRPr kumimoji="1" lang="ja-JP" altLang="en-US"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solidFill>
                            <a:srgbClr val="C0504D"/>
                          </a:solidFill>
                          <a:latin typeface="Arial" panose="020B0604020202020204" pitchFamily="34" charset="0"/>
                          <a:ea typeface="ＭＳ Ｐゴシック" panose="020B0600070205080204" pitchFamily="50" charset="-128"/>
                          <a:cs typeface="Arial" panose="020B0604020202020204" pitchFamily="34" charset="0"/>
                        </a:rPr>
                        <a:t>km at nadir</a:t>
                      </a:r>
                    </a:p>
                  </a:txBody>
                  <a:tcPr/>
                </a:tc>
                <a:extLst>
                  <a:ext uri="{0D108BD9-81ED-4DB2-BD59-A6C34878D82A}">
                    <a16:rowId xmlns:a16="http://schemas.microsoft.com/office/drawing/2014/main" xmlns="" val="10007"/>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Mission data rate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R="33231"/>
                </a:tc>
                <a:tc hMerge="1">
                  <a:txBody>
                    <a:bodyPr/>
                    <a:lstStyle/>
                    <a:p>
                      <a:endParaRPr kumimoji="1" lang="ja-JP" altLang="en-US"/>
                    </a:p>
                  </a:txBody>
                  <a:tcPr/>
                </a:tc>
                <a:tc>
                  <a:txBody>
                    <a:bodyPr/>
                    <a:lstStyle/>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Approx.</a:t>
                      </a:r>
                      <a:r>
                        <a:rPr kumimoji="1" lang="en-US" altLang="ja-JP" sz="1400" baseline="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 </a:t>
                      </a:r>
                      <a:r>
                        <a:rPr kumimoji="1" lang="en-US" altLang="ja-JP"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Gbps</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(after onboard data compression:  1/4</a:t>
                      </a:r>
                      <a:r>
                        <a:rPr kumimoji="1" lang="en-US" altLang="ja-JP" sz="1400" baseline="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(Pa) and </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1/3 (Mu))</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08"/>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data downlink</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en-US" altLang="ja-JP" sz="1600"/>
                    </a:p>
                  </a:txBody>
                  <a:tcPr/>
                </a:tc>
                <a:tc>
                  <a:txBody>
                    <a:bodyPr/>
                    <a:lstStyle/>
                    <a:p>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Direct Transmission: Ka and X-band </a:t>
                      </a:r>
                    </a:p>
                    <a:p>
                      <a:r>
                        <a:rPr kumimoji="1" lang="en-US" altLang="ja-JP" sz="1400" i="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via.</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the Optical Data Relay Satellite</a:t>
                      </a:r>
                    </a:p>
                  </a:txBody>
                  <a:tcPr/>
                </a:tc>
                <a:extLst>
                  <a:ext uri="{0D108BD9-81ED-4DB2-BD59-A6C34878D82A}">
                    <a16:rowId xmlns:a16="http://schemas.microsoft.com/office/drawing/2014/main" xmlns="" val="10009"/>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Mass</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sz="1600"/>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Approx. 3 tons at launch</a:t>
                      </a:r>
                      <a:r>
                        <a:rPr kumimoji="1" lang="ja-JP" altLang="en-US" sz="1400" baseline="0"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10"/>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Size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m×3.5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on orbit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11"/>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Duty</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 mins / recurrent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a16="http://schemas.microsoft.com/office/drawing/2014/main" xmlns="" val="10012"/>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Design life time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Over 7 years</a:t>
                      </a:r>
                    </a:p>
                  </a:txBody>
                  <a:tcPr/>
                </a:tc>
                <a:extLst>
                  <a:ext uri="{0D108BD9-81ED-4DB2-BD59-A6C34878D82A}">
                    <a16:rowId xmlns:a16="http://schemas.microsoft.com/office/drawing/2014/main" xmlns="" val="10013"/>
                  </a:ext>
                </a:extLst>
              </a:tr>
            </a:tbl>
          </a:graphicData>
        </a:graphic>
      </p:graphicFrame>
      <p:sp>
        <p:nvSpPr>
          <p:cNvPr id="18" name="タイトル 1"/>
          <p:cNvSpPr txBox="1">
            <a:spLocks/>
          </p:cNvSpPr>
          <p:nvPr/>
        </p:nvSpPr>
        <p:spPr>
          <a:xfrm>
            <a:off x="384458" y="26988"/>
            <a:ext cx="8375084" cy="615950"/>
          </a:xfrm>
          <a:prstGeom prst="rect">
            <a:avLst/>
          </a:prstGeom>
        </p:spPr>
        <p:txBody>
          <a:bodyPr anchor="ctr">
            <a:normAutofit/>
          </a:bodyPr>
          <a:lstStyle>
            <a:lvl1pPr algn="ctr" rtl="0" eaLnBrk="0" fontAlgn="base" hangingPunct="0">
              <a:spcBef>
                <a:spcPct val="0"/>
              </a:spcBef>
              <a:spcAft>
                <a:spcPct val="0"/>
              </a:spcAft>
              <a:defRPr kumimoji="1" sz="2800" b="1" kern="1200">
                <a:solidFill>
                  <a:schemeClr val="bg1"/>
                </a:solidFill>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a:lstStyle>
          <a:p>
            <a:r>
              <a:rPr lang="en-US" altLang="ja-JP"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ALOS-3</a:t>
            </a:r>
            <a:endParaRPr lang="ja-JP" altLang="en-US" dirty="0">
              <a:solidFill>
                <a:prstClr val="white"/>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14" name="スライド番号プレースホルダ 3"/>
          <p:cNvSpPr>
            <a:spLocks noGrp="1"/>
          </p:cNvSpPr>
          <p:nvPr>
            <p:ph type="sldNum" sz="quarter" idx="12"/>
          </p:nvPr>
        </p:nvSpPr>
        <p:spPr>
          <a:xfrm>
            <a:off x="8578362" y="6605588"/>
            <a:ext cx="565638" cy="2524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861118-D4C2-4B9B-B840-FFC4721AB545}" type="slidenum">
              <a:rPr kumimoji="0" lang="en-US" altLang="ja-JP" sz="1200" b="0" i="0" u="none" strike="noStrike" kern="0" cap="none" spc="0" normalizeH="0" baseline="0" noProof="0" smtClean="0">
                <a:ln>
                  <a:noFill/>
                </a:ln>
                <a:solidFill>
                  <a:prstClr val="black"/>
                </a:solidFill>
                <a:effectLst/>
                <a:uLnTx/>
                <a:uFillTx/>
                <a:latin typeface="Calibri" panose="020F0502020204030204" pitchFamily="34"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ja-JP" sz="1200" b="0" i="0" u="none" strike="noStrike" kern="0" cap="none" spc="0" normalizeH="0" baseline="0" noProof="0" dirty="0">
              <a:ln>
                <a:noFill/>
              </a:ln>
              <a:solidFill>
                <a:prstClr val="black"/>
              </a:solidFill>
              <a:effectLst/>
              <a:uLnTx/>
              <a:uFillTx/>
              <a:latin typeface="Calibri" panose="020F0502020204030204" pitchFamily="34" charset="0"/>
            </a:endParaRPr>
          </a:p>
        </p:txBody>
      </p:sp>
      <p:cxnSp>
        <p:nvCxnSpPr>
          <p:cNvPr id="11" name="直線コネクタ 10"/>
          <p:cNvCxnSpPr>
            <a:cxnSpLocks/>
          </p:cNvCxnSpPr>
          <p:nvPr/>
        </p:nvCxnSpPr>
        <p:spPr>
          <a:xfrm flipV="1">
            <a:off x="7452320" y="2745058"/>
            <a:ext cx="504056" cy="1043982"/>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6661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75515" y="26988"/>
            <a:ext cx="8488973" cy="615950"/>
          </a:xfrm>
          <a:prstGeom prst="rect">
            <a:avLst/>
          </a:prstGeom>
        </p:spPr>
        <p:txBody>
          <a:bodyPr anchor="ctr"/>
          <a:lstStyle>
            <a:lvl1pPr algn="ctr" rtl="0" eaLnBrk="0" fontAlgn="base" hangingPunct="0">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a:lstStyle>
          <a:p>
            <a:pPr>
              <a:defRPr/>
            </a:pPr>
            <a:r>
              <a:rPr lang="en-US" altLang="ja-JP" dirty="0">
                <a:latin typeface="Tahoma" panose="020B0604030504040204" pitchFamily="34" charset="0"/>
                <a:ea typeface="Tahoma" panose="020B0604030504040204" pitchFamily="34" charset="0"/>
                <a:cs typeface="Tahoma" panose="020B0604030504040204" pitchFamily="34" charset="0"/>
              </a:rPr>
              <a:t>ALOS-3 WISH</a:t>
            </a:r>
            <a:endParaRPr lang="ja-JP" altLang="en-US" dirty="0">
              <a:solidFill>
                <a:prstClr val="white"/>
              </a:solidFill>
              <a:effectLst/>
              <a:latin typeface="Tahoma" panose="020B0604030504040204" pitchFamily="34" charset="0"/>
              <a:ea typeface="ＭＳ Ｐゴシック"/>
              <a:cs typeface="Tahoma" panose="020B0604030504040204"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1931536464"/>
              </p:ext>
            </p:extLst>
          </p:nvPr>
        </p:nvGraphicFramePr>
        <p:xfrm>
          <a:off x="118630" y="2088232"/>
          <a:ext cx="8928992" cy="504056"/>
        </p:xfrm>
        <a:graphic>
          <a:graphicData uri="http://schemas.openxmlformats.org/drawingml/2006/table">
            <a:tbl>
              <a:tblPr/>
              <a:tblGrid>
                <a:gridCol w="1165232">
                  <a:extLst>
                    <a:ext uri="{9D8B030D-6E8A-4147-A177-3AD203B41FA5}">
                      <a16:colId xmlns:a16="http://schemas.microsoft.com/office/drawing/2014/main" xmlns="" val="20000"/>
                    </a:ext>
                  </a:extLst>
                </a:gridCol>
                <a:gridCol w="129396">
                  <a:extLst>
                    <a:ext uri="{9D8B030D-6E8A-4147-A177-3AD203B41FA5}">
                      <a16:colId xmlns:a16="http://schemas.microsoft.com/office/drawing/2014/main" xmlns="" val="20001"/>
                    </a:ext>
                  </a:extLst>
                </a:gridCol>
                <a:gridCol w="129396">
                  <a:extLst>
                    <a:ext uri="{9D8B030D-6E8A-4147-A177-3AD203B41FA5}">
                      <a16:colId xmlns:a16="http://schemas.microsoft.com/office/drawing/2014/main" xmlns="" val="20002"/>
                    </a:ext>
                  </a:extLst>
                </a:gridCol>
                <a:gridCol w="129396">
                  <a:extLst>
                    <a:ext uri="{9D8B030D-6E8A-4147-A177-3AD203B41FA5}">
                      <a16:colId xmlns:a16="http://schemas.microsoft.com/office/drawing/2014/main" xmlns="" val="20003"/>
                    </a:ext>
                  </a:extLst>
                </a:gridCol>
                <a:gridCol w="129396">
                  <a:extLst>
                    <a:ext uri="{9D8B030D-6E8A-4147-A177-3AD203B41FA5}">
                      <a16:colId xmlns:a16="http://schemas.microsoft.com/office/drawing/2014/main" xmlns="" val="20004"/>
                    </a:ext>
                  </a:extLst>
                </a:gridCol>
                <a:gridCol w="129396">
                  <a:extLst>
                    <a:ext uri="{9D8B030D-6E8A-4147-A177-3AD203B41FA5}">
                      <a16:colId xmlns:a16="http://schemas.microsoft.com/office/drawing/2014/main" xmlns="" val="20005"/>
                    </a:ext>
                  </a:extLst>
                </a:gridCol>
                <a:gridCol w="129396">
                  <a:extLst>
                    <a:ext uri="{9D8B030D-6E8A-4147-A177-3AD203B41FA5}">
                      <a16:colId xmlns:a16="http://schemas.microsoft.com/office/drawing/2014/main" xmlns="" val="20006"/>
                    </a:ext>
                  </a:extLst>
                </a:gridCol>
                <a:gridCol w="129396">
                  <a:extLst>
                    <a:ext uri="{9D8B030D-6E8A-4147-A177-3AD203B41FA5}">
                      <a16:colId xmlns:a16="http://schemas.microsoft.com/office/drawing/2014/main" xmlns="" val="20007"/>
                    </a:ext>
                  </a:extLst>
                </a:gridCol>
                <a:gridCol w="129396">
                  <a:extLst>
                    <a:ext uri="{9D8B030D-6E8A-4147-A177-3AD203B41FA5}">
                      <a16:colId xmlns:a16="http://schemas.microsoft.com/office/drawing/2014/main" xmlns="" val="20008"/>
                    </a:ext>
                  </a:extLst>
                </a:gridCol>
                <a:gridCol w="129396">
                  <a:extLst>
                    <a:ext uri="{9D8B030D-6E8A-4147-A177-3AD203B41FA5}">
                      <a16:colId xmlns:a16="http://schemas.microsoft.com/office/drawing/2014/main" xmlns="" val="20009"/>
                    </a:ext>
                  </a:extLst>
                </a:gridCol>
                <a:gridCol w="129396">
                  <a:extLst>
                    <a:ext uri="{9D8B030D-6E8A-4147-A177-3AD203B41FA5}">
                      <a16:colId xmlns:a16="http://schemas.microsoft.com/office/drawing/2014/main" xmlns="" val="20010"/>
                    </a:ext>
                  </a:extLst>
                </a:gridCol>
                <a:gridCol w="129396">
                  <a:extLst>
                    <a:ext uri="{9D8B030D-6E8A-4147-A177-3AD203B41FA5}">
                      <a16:colId xmlns:a16="http://schemas.microsoft.com/office/drawing/2014/main" xmlns="" val="20011"/>
                    </a:ext>
                  </a:extLst>
                </a:gridCol>
                <a:gridCol w="129396">
                  <a:extLst>
                    <a:ext uri="{9D8B030D-6E8A-4147-A177-3AD203B41FA5}">
                      <a16:colId xmlns:a16="http://schemas.microsoft.com/office/drawing/2014/main" xmlns="" val="20012"/>
                    </a:ext>
                  </a:extLst>
                </a:gridCol>
                <a:gridCol w="129396">
                  <a:extLst>
                    <a:ext uri="{9D8B030D-6E8A-4147-A177-3AD203B41FA5}">
                      <a16:colId xmlns:a16="http://schemas.microsoft.com/office/drawing/2014/main" xmlns="" val="20013"/>
                    </a:ext>
                  </a:extLst>
                </a:gridCol>
                <a:gridCol w="129396">
                  <a:extLst>
                    <a:ext uri="{9D8B030D-6E8A-4147-A177-3AD203B41FA5}">
                      <a16:colId xmlns:a16="http://schemas.microsoft.com/office/drawing/2014/main" xmlns="" val="20014"/>
                    </a:ext>
                  </a:extLst>
                </a:gridCol>
                <a:gridCol w="129396">
                  <a:extLst>
                    <a:ext uri="{9D8B030D-6E8A-4147-A177-3AD203B41FA5}">
                      <a16:colId xmlns:a16="http://schemas.microsoft.com/office/drawing/2014/main" xmlns="" val="20015"/>
                    </a:ext>
                  </a:extLst>
                </a:gridCol>
                <a:gridCol w="129396">
                  <a:extLst>
                    <a:ext uri="{9D8B030D-6E8A-4147-A177-3AD203B41FA5}">
                      <a16:colId xmlns:a16="http://schemas.microsoft.com/office/drawing/2014/main" xmlns="" val="20016"/>
                    </a:ext>
                  </a:extLst>
                </a:gridCol>
                <a:gridCol w="129396">
                  <a:extLst>
                    <a:ext uri="{9D8B030D-6E8A-4147-A177-3AD203B41FA5}">
                      <a16:colId xmlns:a16="http://schemas.microsoft.com/office/drawing/2014/main" xmlns="" val="20017"/>
                    </a:ext>
                  </a:extLst>
                </a:gridCol>
                <a:gridCol w="129396">
                  <a:extLst>
                    <a:ext uri="{9D8B030D-6E8A-4147-A177-3AD203B41FA5}">
                      <a16:colId xmlns:a16="http://schemas.microsoft.com/office/drawing/2014/main" xmlns="" val="20018"/>
                    </a:ext>
                  </a:extLst>
                </a:gridCol>
                <a:gridCol w="129396">
                  <a:extLst>
                    <a:ext uri="{9D8B030D-6E8A-4147-A177-3AD203B41FA5}">
                      <a16:colId xmlns:a16="http://schemas.microsoft.com/office/drawing/2014/main" xmlns="" val="20019"/>
                    </a:ext>
                  </a:extLst>
                </a:gridCol>
                <a:gridCol w="129396">
                  <a:extLst>
                    <a:ext uri="{9D8B030D-6E8A-4147-A177-3AD203B41FA5}">
                      <a16:colId xmlns:a16="http://schemas.microsoft.com/office/drawing/2014/main" xmlns="" val="20020"/>
                    </a:ext>
                  </a:extLst>
                </a:gridCol>
                <a:gridCol w="129396">
                  <a:extLst>
                    <a:ext uri="{9D8B030D-6E8A-4147-A177-3AD203B41FA5}">
                      <a16:colId xmlns:a16="http://schemas.microsoft.com/office/drawing/2014/main" xmlns="" val="20021"/>
                    </a:ext>
                  </a:extLst>
                </a:gridCol>
                <a:gridCol w="129396">
                  <a:extLst>
                    <a:ext uri="{9D8B030D-6E8A-4147-A177-3AD203B41FA5}">
                      <a16:colId xmlns:a16="http://schemas.microsoft.com/office/drawing/2014/main" xmlns="" val="20022"/>
                    </a:ext>
                  </a:extLst>
                </a:gridCol>
                <a:gridCol w="129396">
                  <a:extLst>
                    <a:ext uri="{9D8B030D-6E8A-4147-A177-3AD203B41FA5}">
                      <a16:colId xmlns:a16="http://schemas.microsoft.com/office/drawing/2014/main" xmlns="" val="20023"/>
                    </a:ext>
                  </a:extLst>
                </a:gridCol>
                <a:gridCol w="129396">
                  <a:extLst>
                    <a:ext uri="{9D8B030D-6E8A-4147-A177-3AD203B41FA5}">
                      <a16:colId xmlns:a16="http://schemas.microsoft.com/office/drawing/2014/main" xmlns="" val="20024"/>
                    </a:ext>
                  </a:extLst>
                </a:gridCol>
                <a:gridCol w="129396">
                  <a:extLst>
                    <a:ext uri="{9D8B030D-6E8A-4147-A177-3AD203B41FA5}">
                      <a16:colId xmlns:a16="http://schemas.microsoft.com/office/drawing/2014/main" xmlns="" val="20025"/>
                    </a:ext>
                  </a:extLst>
                </a:gridCol>
                <a:gridCol w="129396">
                  <a:extLst>
                    <a:ext uri="{9D8B030D-6E8A-4147-A177-3AD203B41FA5}">
                      <a16:colId xmlns:a16="http://schemas.microsoft.com/office/drawing/2014/main" xmlns="" val="20026"/>
                    </a:ext>
                  </a:extLst>
                </a:gridCol>
                <a:gridCol w="129396">
                  <a:extLst>
                    <a:ext uri="{9D8B030D-6E8A-4147-A177-3AD203B41FA5}">
                      <a16:colId xmlns:a16="http://schemas.microsoft.com/office/drawing/2014/main" xmlns="" val="20027"/>
                    </a:ext>
                  </a:extLst>
                </a:gridCol>
                <a:gridCol w="129396">
                  <a:extLst>
                    <a:ext uri="{9D8B030D-6E8A-4147-A177-3AD203B41FA5}">
                      <a16:colId xmlns:a16="http://schemas.microsoft.com/office/drawing/2014/main" xmlns="" val="20028"/>
                    </a:ext>
                  </a:extLst>
                </a:gridCol>
                <a:gridCol w="129396">
                  <a:extLst>
                    <a:ext uri="{9D8B030D-6E8A-4147-A177-3AD203B41FA5}">
                      <a16:colId xmlns:a16="http://schemas.microsoft.com/office/drawing/2014/main" xmlns="" val="20029"/>
                    </a:ext>
                  </a:extLst>
                </a:gridCol>
                <a:gridCol w="129396">
                  <a:extLst>
                    <a:ext uri="{9D8B030D-6E8A-4147-A177-3AD203B41FA5}">
                      <a16:colId xmlns:a16="http://schemas.microsoft.com/office/drawing/2014/main" xmlns="" val="20030"/>
                    </a:ext>
                  </a:extLst>
                </a:gridCol>
                <a:gridCol w="129396">
                  <a:extLst>
                    <a:ext uri="{9D8B030D-6E8A-4147-A177-3AD203B41FA5}">
                      <a16:colId xmlns:a16="http://schemas.microsoft.com/office/drawing/2014/main" xmlns="" val="20031"/>
                    </a:ext>
                  </a:extLst>
                </a:gridCol>
                <a:gridCol w="129396">
                  <a:extLst>
                    <a:ext uri="{9D8B030D-6E8A-4147-A177-3AD203B41FA5}">
                      <a16:colId xmlns:a16="http://schemas.microsoft.com/office/drawing/2014/main" xmlns="" val="20032"/>
                    </a:ext>
                  </a:extLst>
                </a:gridCol>
                <a:gridCol w="129396">
                  <a:extLst>
                    <a:ext uri="{9D8B030D-6E8A-4147-A177-3AD203B41FA5}">
                      <a16:colId xmlns:a16="http://schemas.microsoft.com/office/drawing/2014/main" xmlns="" val="20033"/>
                    </a:ext>
                  </a:extLst>
                </a:gridCol>
                <a:gridCol w="129396">
                  <a:extLst>
                    <a:ext uri="{9D8B030D-6E8A-4147-A177-3AD203B41FA5}">
                      <a16:colId xmlns:a16="http://schemas.microsoft.com/office/drawing/2014/main" xmlns="" val="20034"/>
                    </a:ext>
                  </a:extLst>
                </a:gridCol>
                <a:gridCol w="129396">
                  <a:extLst>
                    <a:ext uri="{9D8B030D-6E8A-4147-A177-3AD203B41FA5}">
                      <a16:colId xmlns:a16="http://schemas.microsoft.com/office/drawing/2014/main" xmlns="" val="20035"/>
                    </a:ext>
                  </a:extLst>
                </a:gridCol>
                <a:gridCol w="129396">
                  <a:extLst>
                    <a:ext uri="{9D8B030D-6E8A-4147-A177-3AD203B41FA5}">
                      <a16:colId xmlns:a16="http://schemas.microsoft.com/office/drawing/2014/main" xmlns="" val="20036"/>
                    </a:ext>
                  </a:extLst>
                </a:gridCol>
                <a:gridCol w="129396">
                  <a:extLst>
                    <a:ext uri="{9D8B030D-6E8A-4147-A177-3AD203B41FA5}">
                      <a16:colId xmlns:a16="http://schemas.microsoft.com/office/drawing/2014/main" xmlns="" val="20037"/>
                    </a:ext>
                  </a:extLst>
                </a:gridCol>
                <a:gridCol w="129396">
                  <a:extLst>
                    <a:ext uri="{9D8B030D-6E8A-4147-A177-3AD203B41FA5}">
                      <a16:colId xmlns:a16="http://schemas.microsoft.com/office/drawing/2014/main" xmlns="" val="20038"/>
                    </a:ext>
                  </a:extLst>
                </a:gridCol>
                <a:gridCol w="129396">
                  <a:extLst>
                    <a:ext uri="{9D8B030D-6E8A-4147-A177-3AD203B41FA5}">
                      <a16:colId xmlns:a16="http://schemas.microsoft.com/office/drawing/2014/main" xmlns="" val="20039"/>
                    </a:ext>
                  </a:extLst>
                </a:gridCol>
                <a:gridCol w="129396">
                  <a:extLst>
                    <a:ext uri="{9D8B030D-6E8A-4147-A177-3AD203B41FA5}">
                      <a16:colId xmlns:a16="http://schemas.microsoft.com/office/drawing/2014/main" xmlns="" val="20040"/>
                    </a:ext>
                  </a:extLst>
                </a:gridCol>
                <a:gridCol w="129396">
                  <a:extLst>
                    <a:ext uri="{9D8B030D-6E8A-4147-A177-3AD203B41FA5}">
                      <a16:colId xmlns:a16="http://schemas.microsoft.com/office/drawing/2014/main" xmlns="" val="20041"/>
                    </a:ext>
                  </a:extLst>
                </a:gridCol>
                <a:gridCol w="129396">
                  <a:extLst>
                    <a:ext uri="{9D8B030D-6E8A-4147-A177-3AD203B41FA5}">
                      <a16:colId xmlns:a16="http://schemas.microsoft.com/office/drawing/2014/main" xmlns="" val="20042"/>
                    </a:ext>
                  </a:extLst>
                </a:gridCol>
                <a:gridCol w="129396">
                  <a:extLst>
                    <a:ext uri="{9D8B030D-6E8A-4147-A177-3AD203B41FA5}">
                      <a16:colId xmlns:a16="http://schemas.microsoft.com/office/drawing/2014/main" xmlns="" val="20043"/>
                    </a:ext>
                  </a:extLst>
                </a:gridCol>
                <a:gridCol w="129396">
                  <a:extLst>
                    <a:ext uri="{9D8B030D-6E8A-4147-A177-3AD203B41FA5}">
                      <a16:colId xmlns:a16="http://schemas.microsoft.com/office/drawing/2014/main" xmlns="" val="20044"/>
                    </a:ext>
                  </a:extLst>
                </a:gridCol>
                <a:gridCol w="129396">
                  <a:extLst>
                    <a:ext uri="{9D8B030D-6E8A-4147-A177-3AD203B41FA5}">
                      <a16:colId xmlns:a16="http://schemas.microsoft.com/office/drawing/2014/main" xmlns="" val="20045"/>
                    </a:ext>
                  </a:extLst>
                </a:gridCol>
                <a:gridCol w="129396">
                  <a:extLst>
                    <a:ext uri="{9D8B030D-6E8A-4147-A177-3AD203B41FA5}">
                      <a16:colId xmlns:a16="http://schemas.microsoft.com/office/drawing/2014/main" xmlns="" val="20046"/>
                    </a:ext>
                  </a:extLst>
                </a:gridCol>
                <a:gridCol w="129396">
                  <a:extLst>
                    <a:ext uri="{9D8B030D-6E8A-4147-A177-3AD203B41FA5}">
                      <a16:colId xmlns:a16="http://schemas.microsoft.com/office/drawing/2014/main" xmlns="" val="20047"/>
                    </a:ext>
                  </a:extLst>
                </a:gridCol>
                <a:gridCol w="129396">
                  <a:extLst>
                    <a:ext uri="{9D8B030D-6E8A-4147-A177-3AD203B41FA5}">
                      <a16:colId xmlns:a16="http://schemas.microsoft.com/office/drawing/2014/main" xmlns="" val="20048"/>
                    </a:ext>
                  </a:extLst>
                </a:gridCol>
                <a:gridCol w="129396">
                  <a:extLst>
                    <a:ext uri="{9D8B030D-6E8A-4147-A177-3AD203B41FA5}">
                      <a16:colId xmlns:a16="http://schemas.microsoft.com/office/drawing/2014/main" xmlns="" val="20049"/>
                    </a:ext>
                  </a:extLst>
                </a:gridCol>
                <a:gridCol w="129396">
                  <a:extLst>
                    <a:ext uri="{9D8B030D-6E8A-4147-A177-3AD203B41FA5}">
                      <a16:colId xmlns:a16="http://schemas.microsoft.com/office/drawing/2014/main" xmlns="" val="20050"/>
                    </a:ext>
                  </a:extLst>
                </a:gridCol>
                <a:gridCol w="129396">
                  <a:extLst>
                    <a:ext uri="{9D8B030D-6E8A-4147-A177-3AD203B41FA5}">
                      <a16:colId xmlns:a16="http://schemas.microsoft.com/office/drawing/2014/main" xmlns="" val="20051"/>
                    </a:ext>
                  </a:extLst>
                </a:gridCol>
                <a:gridCol w="129396">
                  <a:extLst>
                    <a:ext uri="{9D8B030D-6E8A-4147-A177-3AD203B41FA5}">
                      <a16:colId xmlns:a16="http://schemas.microsoft.com/office/drawing/2014/main" xmlns="" val="20052"/>
                    </a:ext>
                  </a:extLst>
                </a:gridCol>
                <a:gridCol w="129396">
                  <a:extLst>
                    <a:ext uri="{9D8B030D-6E8A-4147-A177-3AD203B41FA5}">
                      <a16:colId xmlns:a16="http://schemas.microsoft.com/office/drawing/2014/main" xmlns="" val="20053"/>
                    </a:ext>
                  </a:extLst>
                </a:gridCol>
                <a:gridCol w="129396">
                  <a:extLst>
                    <a:ext uri="{9D8B030D-6E8A-4147-A177-3AD203B41FA5}">
                      <a16:colId xmlns:a16="http://schemas.microsoft.com/office/drawing/2014/main" xmlns="" val="20054"/>
                    </a:ext>
                  </a:extLst>
                </a:gridCol>
                <a:gridCol w="129396">
                  <a:extLst>
                    <a:ext uri="{9D8B030D-6E8A-4147-A177-3AD203B41FA5}">
                      <a16:colId xmlns:a16="http://schemas.microsoft.com/office/drawing/2014/main" xmlns="" val="20055"/>
                    </a:ext>
                  </a:extLst>
                </a:gridCol>
                <a:gridCol w="129396">
                  <a:extLst>
                    <a:ext uri="{9D8B030D-6E8A-4147-A177-3AD203B41FA5}">
                      <a16:colId xmlns:a16="http://schemas.microsoft.com/office/drawing/2014/main" xmlns="" val="20056"/>
                    </a:ext>
                  </a:extLst>
                </a:gridCol>
                <a:gridCol w="129396">
                  <a:extLst>
                    <a:ext uri="{9D8B030D-6E8A-4147-A177-3AD203B41FA5}">
                      <a16:colId xmlns:a16="http://schemas.microsoft.com/office/drawing/2014/main" xmlns="" val="20057"/>
                    </a:ext>
                  </a:extLst>
                </a:gridCol>
                <a:gridCol w="129396">
                  <a:extLst>
                    <a:ext uri="{9D8B030D-6E8A-4147-A177-3AD203B41FA5}">
                      <a16:colId xmlns:a16="http://schemas.microsoft.com/office/drawing/2014/main" xmlns="" val="20058"/>
                    </a:ext>
                  </a:extLst>
                </a:gridCol>
                <a:gridCol w="129396">
                  <a:extLst>
                    <a:ext uri="{9D8B030D-6E8A-4147-A177-3AD203B41FA5}">
                      <a16:colId xmlns:a16="http://schemas.microsoft.com/office/drawing/2014/main" xmlns="" val="20059"/>
                    </a:ext>
                  </a:extLst>
                </a:gridCol>
                <a:gridCol w="129396">
                  <a:extLst>
                    <a:ext uri="{9D8B030D-6E8A-4147-A177-3AD203B41FA5}">
                      <a16:colId xmlns:a16="http://schemas.microsoft.com/office/drawing/2014/main" xmlns="" val="20060"/>
                    </a:ext>
                  </a:extLst>
                </a:gridCol>
              </a:tblGrid>
              <a:tr h="299620">
                <a:tc rowSpan="2">
                  <a:txBody>
                    <a:bodyPr/>
                    <a:lstStyle/>
                    <a:p>
                      <a:pPr algn="ctr" fontAlgn="ctr"/>
                      <a:r>
                        <a:rPr lang="en-US" altLang="ja-JP" sz="1600" b="1" i="0" u="none" strike="noStrike" dirty="0">
                          <a:solidFill>
                            <a:srgbClr val="000000"/>
                          </a:solidFill>
                          <a:effectLst/>
                          <a:latin typeface="+mn-lt"/>
                        </a:rPr>
                        <a:t>Wavelength</a:t>
                      </a:r>
                      <a:endParaRPr lang="ja-JP" altLang="en-US" sz="16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ctr"/>
                      <a:r>
                        <a:rPr lang="fr-FR" sz="1600" b="1" i="0" u="none" strike="noStrike" dirty="0">
                          <a:solidFill>
                            <a:srgbClr val="000000"/>
                          </a:solidFill>
                          <a:effectLst/>
                          <a:latin typeface="+mn-lt"/>
                        </a:rPr>
                        <a:t>400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dirty="0">
                          <a:solidFill>
                            <a:srgbClr val="000000"/>
                          </a:solidFill>
                          <a:effectLst/>
                          <a:latin typeface="+mn-lt"/>
                        </a:rPr>
                        <a:t>500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a:solidFill>
                            <a:srgbClr val="000000"/>
                          </a:solidFill>
                          <a:effectLst/>
                          <a:latin typeface="+mn-lt"/>
                        </a:rPr>
                        <a:t>600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dirty="0">
                          <a:solidFill>
                            <a:srgbClr val="000000"/>
                          </a:solidFill>
                          <a:effectLst/>
                          <a:latin typeface="+mn-lt"/>
                        </a:rPr>
                        <a:t>700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dirty="0">
                          <a:solidFill>
                            <a:srgbClr val="000000"/>
                          </a:solidFill>
                          <a:effectLst/>
                          <a:latin typeface="+mn-lt"/>
                        </a:rPr>
                        <a:t>800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a:solidFill>
                            <a:srgbClr val="000000"/>
                          </a:solidFill>
                          <a:effectLst/>
                          <a:latin typeface="+mn-lt"/>
                        </a:rPr>
                        <a:t>900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04436">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88793971"/>
              </p:ext>
            </p:extLst>
          </p:nvPr>
        </p:nvGraphicFramePr>
        <p:xfrm>
          <a:off x="118630" y="4270202"/>
          <a:ext cx="8928992" cy="842366"/>
        </p:xfrm>
        <a:graphic>
          <a:graphicData uri="http://schemas.openxmlformats.org/drawingml/2006/table">
            <a:tbl>
              <a:tblPr/>
              <a:tblGrid>
                <a:gridCol w="1165232">
                  <a:extLst>
                    <a:ext uri="{9D8B030D-6E8A-4147-A177-3AD203B41FA5}">
                      <a16:colId xmlns:a16="http://schemas.microsoft.com/office/drawing/2014/main" xmlns="" val="20000"/>
                    </a:ext>
                  </a:extLst>
                </a:gridCol>
                <a:gridCol w="129396">
                  <a:extLst>
                    <a:ext uri="{9D8B030D-6E8A-4147-A177-3AD203B41FA5}">
                      <a16:colId xmlns:a16="http://schemas.microsoft.com/office/drawing/2014/main" xmlns="" val="20001"/>
                    </a:ext>
                  </a:extLst>
                </a:gridCol>
                <a:gridCol w="129396">
                  <a:extLst>
                    <a:ext uri="{9D8B030D-6E8A-4147-A177-3AD203B41FA5}">
                      <a16:colId xmlns:a16="http://schemas.microsoft.com/office/drawing/2014/main" xmlns="" val="20002"/>
                    </a:ext>
                  </a:extLst>
                </a:gridCol>
                <a:gridCol w="129396">
                  <a:extLst>
                    <a:ext uri="{9D8B030D-6E8A-4147-A177-3AD203B41FA5}">
                      <a16:colId xmlns:a16="http://schemas.microsoft.com/office/drawing/2014/main" xmlns="" val="20003"/>
                    </a:ext>
                  </a:extLst>
                </a:gridCol>
                <a:gridCol w="129396">
                  <a:extLst>
                    <a:ext uri="{9D8B030D-6E8A-4147-A177-3AD203B41FA5}">
                      <a16:colId xmlns:a16="http://schemas.microsoft.com/office/drawing/2014/main" xmlns="" val="20004"/>
                    </a:ext>
                  </a:extLst>
                </a:gridCol>
                <a:gridCol w="129396">
                  <a:extLst>
                    <a:ext uri="{9D8B030D-6E8A-4147-A177-3AD203B41FA5}">
                      <a16:colId xmlns:a16="http://schemas.microsoft.com/office/drawing/2014/main" xmlns="" val="20005"/>
                    </a:ext>
                  </a:extLst>
                </a:gridCol>
                <a:gridCol w="129396">
                  <a:extLst>
                    <a:ext uri="{9D8B030D-6E8A-4147-A177-3AD203B41FA5}">
                      <a16:colId xmlns:a16="http://schemas.microsoft.com/office/drawing/2014/main" xmlns="" val="20006"/>
                    </a:ext>
                  </a:extLst>
                </a:gridCol>
                <a:gridCol w="129396">
                  <a:extLst>
                    <a:ext uri="{9D8B030D-6E8A-4147-A177-3AD203B41FA5}">
                      <a16:colId xmlns:a16="http://schemas.microsoft.com/office/drawing/2014/main" xmlns="" val="20007"/>
                    </a:ext>
                  </a:extLst>
                </a:gridCol>
                <a:gridCol w="129396">
                  <a:extLst>
                    <a:ext uri="{9D8B030D-6E8A-4147-A177-3AD203B41FA5}">
                      <a16:colId xmlns:a16="http://schemas.microsoft.com/office/drawing/2014/main" xmlns="" val="20008"/>
                    </a:ext>
                  </a:extLst>
                </a:gridCol>
                <a:gridCol w="129396">
                  <a:extLst>
                    <a:ext uri="{9D8B030D-6E8A-4147-A177-3AD203B41FA5}">
                      <a16:colId xmlns:a16="http://schemas.microsoft.com/office/drawing/2014/main" xmlns="" val="20009"/>
                    </a:ext>
                  </a:extLst>
                </a:gridCol>
                <a:gridCol w="129396">
                  <a:extLst>
                    <a:ext uri="{9D8B030D-6E8A-4147-A177-3AD203B41FA5}">
                      <a16:colId xmlns:a16="http://schemas.microsoft.com/office/drawing/2014/main" xmlns="" val="20010"/>
                    </a:ext>
                  </a:extLst>
                </a:gridCol>
                <a:gridCol w="129396">
                  <a:extLst>
                    <a:ext uri="{9D8B030D-6E8A-4147-A177-3AD203B41FA5}">
                      <a16:colId xmlns:a16="http://schemas.microsoft.com/office/drawing/2014/main" xmlns="" val="20011"/>
                    </a:ext>
                  </a:extLst>
                </a:gridCol>
                <a:gridCol w="129396">
                  <a:extLst>
                    <a:ext uri="{9D8B030D-6E8A-4147-A177-3AD203B41FA5}">
                      <a16:colId xmlns:a16="http://schemas.microsoft.com/office/drawing/2014/main" xmlns="" val="20012"/>
                    </a:ext>
                  </a:extLst>
                </a:gridCol>
                <a:gridCol w="129396">
                  <a:extLst>
                    <a:ext uri="{9D8B030D-6E8A-4147-A177-3AD203B41FA5}">
                      <a16:colId xmlns:a16="http://schemas.microsoft.com/office/drawing/2014/main" xmlns="" val="20013"/>
                    </a:ext>
                  </a:extLst>
                </a:gridCol>
                <a:gridCol w="129396">
                  <a:extLst>
                    <a:ext uri="{9D8B030D-6E8A-4147-A177-3AD203B41FA5}">
                      <a16:colId xmlns:a16="http://schemas.microsoft.com/office/drawing/2014/main" xmlns="" val="20014"/>
                    </a:ext>
                  </a:extLst>
                </a:gridCol>
                <a:gridCol w="129396">
                  <a:extLst>
                    <a:ext uri="{9D8B030D-6E8A-4147-A177-3AD203B41FA5}">
                      <a16:colId xmlns:a16="http://schemas.microsoft.com/office/drawing/2014/main" xmlns="" val="20015"/>
                    </a:ext>
                  </a:extLst>
                </a:gridCol>
                <a:gridCol w="129396">
                  <a:extLst>
                    <a:ext uri="{9D8B030D-6E8A-4147-A177-3AD203B41FA5}">
                      <a16:colId xmlns:a16="http://schemas.microsoft.com/office/drawing/2014/main" xmlns="" val="20016"/>
                    </a:ext>
                  </a:extLst>
                </a:gridCol>
                <a:gridCol w="129396">
                  <a:extLst>
                    <a:ext uri="{9D8B030D-6E8A-4147-A177-3AD203B41FA5}">
                      <a16:colId xmlns:a16="http://schemas.microsoft.com/office/drawing/2014/main" xmlns="" val="20017"/>
                    </a:ext>
                  </a:extLst>
                </a:gridCol>
                <a:gridCol w="129396">
                  <a:extLst>
                    <a:ext uri="{9D8B030D-6E8A-4147-A177-3AD203B41FA5}">
                      <a16:colId xmlns:a16="http://schemas.microsoft.com/office/drawing/2014/main" xmlns="" val="20018"/>
                    </a:ext>
                  </a:extLst>
                </a:gridCol>
                <a:gridCol w="129396">
                  <a:extLst>
                    <a:ext uri="{9D8B030D-6E8A-4147-A177-3AD203B41FA5}">
                      <a16:colId xmlns:a16="http://schemas.microsoft.com/office/drawing/2014/main" xmlns="" val="20019"/>
                    </a:ext>
                  </a:extLst>
                </a:gridCol>
                <a:gridCol w="129396">
                  <a:extLst>
                    <a:ext uri="{9D8B030D-6E8A-4147-A177-3AD203B41FA5}">
                      <a16:colId xmlns:a16="http://schemas.microsoft.com/office/drawing/2014/main" xmlns="" val="20020"/>
                    </a:ext>
                  </a:extLst>
                </a:gridCol>
                <a:gridCol w="129396">
                  <a:extLst>
                    <a:ext uri="{9D8B030D-6E8A-4147-A177-3AD203B41FA5}">
                      <a16:colId xmlns:a16="http://schemas.microsoft.com/office/drawing/2014/main" xmlns="" val="20021"/>
                    </a:ext>
                  </a:extLst>
                </a:gridCol>
                <a:gridCol w="129396">
                  <a:extLst>
                    <a:ext uri="{9D8B030D-6E8A-4147-A177-3AD203B41FA5}">
                      <a16:colId xmlns:a16="http://schemas.microsoft.com/office/drawing/2014/main" xmlns="" val="20022"/>
                    </a:ext>
                  </a:extLst>
                </a:gridCol>
                <a:gridCol w="129396">
                  <a:extLst>
                    <a:ext uri="{9D8B030D-6E8A-4147-A177-3AD203B41FA5}">
                      <a16:colId xmlns:a16="http://schemas.microsoft.com/office/drawing/2014/main" xmlns="" val="20023"/>
                    </a:ext>
                  </a:extLst>
                </a:gridCol>
                <a:gridCol w="129396">
                  <a:extLst>
                    <a:ext uri="{9D8B030D-6E8A-4147-A177-3AD203B41FA5}">
                      <a16:colId xmlns:a16="http://schemas.microsoft.com/office/drawing/2014/main" xmlns="" val="20024"/>
                    </a:ext>
                  </a:extLst>
                </a:gridCol>
                <a:gridCol w="129396">
                  <a:extLst>
                    <a:ext uri="{9D8B030D-6E8A-4147-A177-3AD203B41FA5}">
                      <a16:colId xmlns:a16="http://schemas.microsoft.com/office/drawing/2014/main" xmlns="" val="20025"/>
                    </a:ext>
                  </a:extLst>
                </a:gridCol>
                <a:gridCol w="129396">
                  <a:extLst>
                    <a:ext uri="{9D8B030D-6E8A-4147-A177-3AD203B41FA5}">
                      <a16:colId xmlns:a16="http://schemas.microsoft.com/office/drawing/2014/main" xmlns="" val="20026"/>
                    </a:ext>
                  </a:extLst>
                </a:gridCol>
                <a:gridCol w="129396">
                  <a:extLst>
                    <a:ext uri="{9D8B030D-6E8A-4147-A177-3AD203B41FA5}">
                      <a16:colId xmlns:a16="http://schemas.microsoft.com/office/drawing/2014/main" xmlns="" val="20027"/>
                    </a:ext>
                  </a:extLst>
                </a:gridCol>
                <a:gridCol w="129396">
                  <a:extLst>
                    <a:ext uri="{9D8B030D-6E8A-4147-A177-3AD203B41FA5}">
                      <a16:colId xmlns:a16="http://schemas.microsoft.com/office/drawing/2014/main" xmlns="" val="20028"/>
                    </a:ext>
                  </a:extLst>
                </a:gridCol>
                <a:gridCol w="129396">
                  <a:extLst>
                    <a:ext uri="{9D8B030D-6E8A-4147-A177-3AD203B41FA5}">
                      <a16:colId xmlns:a16="http://schemas.microsoft.com/office/drawing/2014/main" xmlns="" val="20029"/>
                    </a:ext>
                  </a:extLst>
                </a:gridCol>
                <a:gridCol w="129396">
                  <a:extLst>
                    <a:ext uri="{9D8B030D-6E8A-4147-A177-3AD203B41FA5}">
                      <a16:colId xmlns:a16="http://schemas.microsoft.com/office/drawing/2014/main" xmlns="" val="20030"/>
                    </a:ext>
                  </a:extLst>
                </a:gridCol>
                <a:gridCol w="129396">
                  <a:extLst>
                    <a:ext uri="{9D8B030D-6E8A-4147-A177-3AD203B41FA5}">
                      <a16:colId xmlns:a16="http://schemas.microsoft.com/office/drawing/2014/main" xmlns="" val="20031"/>
                    </a:ext>
                  </a:extLst>
                </a:gridCol>
                <a:gridCol w="129396">
                  <a:extLst>
                    <a:ext uri="{9D8B030D-6E8A-4147-A177-3AD203B41FA5}">
                      <a16:colId xmlns:a16="http://schemas.microsoft.com/office/drawing/2014/main" xmlns="" val="20032"/>
                    </a:ext>
                  </a:extLst>
                </a:gridCol>
                <a:gridCol w="129396">
                  <a:extLst>
                    <a:ext uri="{9D8B030D-6E8A-4147-A177-3AD203B41FA5}">
                      <a16:colId xmlns:a16="http://schemas.microsoft.com/office/drawing/2014/main" xmlns="" val="20033"/>
                    </a:ext>
                  </a:extLst>
                </a:gridCol>
                <a:gridCol w="129396">
                  <a:extLst>
                    <a:ext uri="{9D8B030D-6E8A-4147-A177-3AD203B41FA5}">
                      <a16:colId xmlns:a16="http://schemas.microsoft.com/office/drawing/2014/main" xmlns="" val="20034"/>
                    </a:ext>
                  </a:extLst>
                </a:gridCol>
                <a:gridCol w="129396">
                  <a:extLst>
                    <a:ext uri="{9D8B030D-6E8A-4147-A177-3AD203B41FA5}">
                      <a16:colId xmlns:a16="http://schemas.microsoft.com/office/drawing/2014/main" xmlns="" val="20035"/>
                    </a:ext>
                  </a:extLst>
                </a:gridCol>
                <a:gridCol w="129396">
                  <a:extLst>
                    <a:ext uri="{9D8B030D-6E8A-4147-A177-3AD203B41FA5}">
                      <a16:colId xmlns:a16="http://schemas.microsoft.com/office/drawing/2014/main" xmlns="" val="20036"/>
                    </a:ext>
                  </a:extLst>
                </a:gridCol>
                <a:gridCol w="129396">
                  <a:extLst>
                    <a:ext uri="{9D8B030D-6E8A-4147-A177-3AD203B41FA5}">
                      <a16:colId xmlns:a16="http://schemas.microsoft.com/office/drawing/2014/main" xmlns="" val="20037"/>
                    </a:ext>
                  </a:extLst>
                </a:gridCol>
                <a:gridCol w="129396">
                  <a:extLst>
                    <a:ext uri="{9D8B030D-6E8A-4147-A177-3AD203B41FA5}">
                      <a16:colId xmlns:a16="http://schemas.microsoft.com/office/drawing/2014/main" xmlns="" val="20038"/>
                    </a:ext>
                  </a:extLst>
                </a:gridCol>
                <a:gridCol w="129396">
                  <a:extLst>
                    <a:ext uri="{9D8B030D-6E8A-4147-A177-3AD203B41FA5}">
                      <a16:colId xmlns:a16="http://schemas.microsoft.com/office/drawing/2014/main" xmlns="" val="20039"/>
                    </a:ext>
                  </a:extLst>
                </a:gridCol>
                <a:gridCol w="129396">
                  <a:extLst>
                    <a:ext uri="{9D8B030D-6E8A-4147-A177-3AD203B41FA5}">
                      <a16:colId xmlns:a16="http://schemas.microsoft.com/office/drawing/2014/main" xmlns="" val="20040"/>
                    </a:ext>
                  </a:extLst>
                </a:gridCol>
                <a:gridCol w="129396">
                  <a:extLst>
                    <a:ext uri="{9D8B030D-6E8A-4147-A177-3AD203B41FA5}">
                      <a16:colId xmlns:a16="http://schemas.microsoft.com/office/drawing/2014/main" xmlns="" val="20041"/>
                    </a:ext>
                  </a:extLst>
                </a:gridCol>
                <a:gridCol w="129396">
                  <a:extLst>
                    <a:ext uri="{9D8B030D-6E8A-4147-A177-3AD203B41FA5}">
                      <a16:colId xmlns:a16="http://schemas.microsoft.com/office/drawing/2014/main" xmlns="" val="20042"/>
                    </a:ext>
                  </a:extLst>
                </a:gridCol>
                <a:gridCol w="129396">
                  <a:extLst>
                    <a:ext uri="{9D8B030D-6E8A-4147-A177-3AD203B41FA5}">
                      <a16:colId xmlns:a16="http://schemas.microsoft.com/office/drawing/2014/main" xmlns="" val="20043"/>
                    </a:ext>
                  </a:extLst>
                </a:gridCol>
                <a:gridCol w="129396">
                  <a:extLst>
                    <a:ext uri="{9D8B030D-6E8A-4147-A177-3AD203B41FA5}">
                      <a16:colId xmlns:a16="http://schemas.microsoft.com/office/drawing/2014/main" xmlns="" val="20044"/>
                    </a:ext>
                  </a:extLst>
                </a:gridCol>
                <a:gridCol w="129396">
                  <a:extLst>
                    <a:ext uri="{9D8B030D-6E8A-4147-A177-3AD203B41FA5}">
                      <a16:colId xmlns:a16="http://schemas.microsoft.com/office/drawing/2014/main" xmlns="" val="20045"/>
                    </a:ext>
                  </a:extLst>
                </a:gridCol>
                <a:gridCol w="129396">
                  <a:extLst>
                    <a:ext uri="{9D8B030D-6E8A-4147-A177-3AD203B41FA5}">
                      <a16:colId xmlns:a16="http://schemas.microsoft.com/office/drawing/2014/main" xmlns="" val="20046"/>
                    </a:ext>
                  </a:extLst>
                </a:gridCol>
                <a:gridCol w="129396">
                  <a:extLst>
                    <a:ext uri="{9D8B030D-6E8A-4147-A177-3AD203B41FA5}">
                      <a16:colId xmlns:a16="http://schemas.microsoft.com/office/drawing/2014/main" xmlns="" val="20047"/>
                    </a:ext>
                  </a:extLst>
                </a:gridCol>
                <a:gridCol w="129396">
                  <a:extLst>
                    <a:ext uri="{9D8B030D-6E8A-4147-A177-3AD203B41FA5}">
                      <a16:colId xmlns:a16="http://schemas.microsoft.com/office/drawing/2014/main" xmlns="" val="20048"/>
                    </a:ext>
                  </a:extLst>
                </a:gridCol>
                <a:gridCol w="129396">
                  <a:extLst>
                    <a:ext uri="{9D8B030D-6E8A-4147-A177-3AD203B41FA5}">
                      <a16:colId xmlns:a16="http://schemas.microsoft.com/office/drawing/2014/main" xmlns="" val="20049"/>
                    </a:ext>
                  </a:extLst>
                </a:gridCol>
                <a:gridCol w="129396">
                  <a:extLst>
                    <a:ext uri="{9D8B030D-6E8A-4147-A177-3AD203B41FA5}">
                      <a16:colId xmlns:a16="http://schemas.microsoft.com/office/drawing/2014/main" xmlns="" val="20050"/>
                    </a:ext>
                  </a:extLst>
                </a:gridCol>
                <a:gridCol w="129396">
                  <a:extLst>
                    <a:ext uri="{9D8B030D-6E8A-4147-A177-3AD203B41FA5}">
                      <a16:colId xmlns:a16="http://schemas.microsoft.com/office/drawing/2014/main" xmlns="" val="20051"/>
                    </a:ext>
                  </a:extLst>
                </a:gridCol>
                <a:gridCol w="129396">
                  <a:extLst>
                    <a:ext uri="{9D8B030D-6E8A-4147-A177-3AD203B41FA5}">
                      <a16:colId xmlns:a16="http://schemas.microsoft.com/office/drawing/2014/main" xmlns="" val="20052"/>
                    </a:ext>
                  </a:extLst>
                </a:gridCol>
                <a:gridCol w="129396">
                  <a:extLst>
                    <a:ext uri="{9D8B030D-6E8A-4147-A177-3AD203B41FA5}">
                      <a16:colId xmlns:a16="http://schemas.microsoft.com/office/drawing/2014/main" xmlns="" val="20053"/>
                    </a:ext>
                  </a:extLst>
                </a:gridCol>
                <a:gridCol w="129396">
                  <a:extLst>
                    <a:ext uri="{9D8B030D-6E8A-4147-A177-3AD203B41FA5}">
                      <a16:colId xmlns:a16="http://schemas.microsoft.com/office/drawing/2014/main" xmlns="" val="20054"/>
                    </a:ext>
                  </a:extLst>
                </a:gridCol>
                <a:gridCol w="129396">
                  <a:extLst>
                    <a:ext uri="{9D8B030D-6E8A-4147-A177-3AD203B41FA5}">
                      <a16:colId xmlns:a16="http://schemas.microsoft.com/office/drawing/2014/main" xmlns="" val="20055"/>
                    </a:ext>
                  </a:extLst>
                </a:gridCol>
                <a:gridCol w="129396">
                  <a:extLst>
                    <a:ext uri="{9D8B030D-6E8A-4147-A177-3AD203B41FA5}">
                      <a16:colId xmlns:a16="http://schemas.microsoft.com/office/drawing/2014/main" xmlns="" val="20056"/>
                    </a:ext>
                  </a:extLst>
                </a:gridCol>
                <a:gridCol w="129396">
                  <a:extLst>
                    <a:ext uri="{9D8B030D-6E8A-4147-A177-3AD203B41FA5}">
                      <a16:colId xmlns:a16="http://schemas.microsoft.com/office/drawing/2014/main" xmlns="" val="20057"/>
                    </a:ext>
                  </a:extLst>
                </a:gridCol>
                <a:gridCol w="129396">
                  <a:extLst>
                    <a:ext uri="{9D8B030D-6E8A-4147-A177-3AD203B41FA5}">
                      <a16:colId xmlns:a16="http://schemas.microsoft.com/office/drawing/2014/main" xmlns="" val="20058"/>
                    </a:ext>
                  </a:extLst>
                </a:gridCol>
                <a:gridCol w="129396">
                  <a:extLst>
                    <a:ext uri="{9D8B030D-6E8A-4147-A177-3AD203B41FA5}">
                      <a16:colId xmlns:a16="http://schemas.microsoft.com/office/drawing/2014/main" xmlns="" val="20059"/>
                    </a:ext>
                  </a:extLst>
                </a:gridCol>
                <a:gridCol w="129396">
                  <a:extLst>
                    <a:ext uri="{9D8B030D-6E8A-4147-A177-3AD203B41FA5}">
                      <a16:colId xmlns:a16="http://schemas.microsoft.com/office/drawing/2014/main" xmlns="" val="20060"/>
                    </a:ext>
                  </a:extLst>
                </a:gridCol>
              </a:tblGrid>
              <a:tr h="120338">
                <a:tc rowSpan="7">
                  <a:txBody>
                    <a:bodyPr/>
                    <a:lstStyle/>
                    <a:p>
                      <a:pPr algn="ctr" fontAlgn="ctr"/>
                      <a:r>
                        <a:rPr lang="en-US" altLang="ja-JP" sz="1800" b="1" i="0" u="none" strike="noStrike" dirty="0">
                          <a:solidFill>
                            <a:srgbClr val="000000"/>
                          </a:solidFill>
                          <a:effectLst/>
                          <a:latin typeface="+mn-lt"/>
                        </a:rPr>
                        <a:t>ALOS</a:t>
                      </a:r>
                    </a:p>
                    <a:p>
                      <a:pPr algn="ctr" fontAlgn="ctr"/>
                      <a:r>
                        <a:rPr lang="en-US" sz="1400" b="1" i="0" u="none" strike="noStrike" dirty="0">
                          <a:solidFill>
                            <a:srgbClr val="000000"/>
                          </a:solidFill>
                          <a:effectLst/>
                          <a:latin typeface="+mn-lt"/>
                        </a:rPr>
                        <a:t>PRISM</a:t>
                      </a:r>
                    </a:p>
                    <a:p>
                      <a:pPr algn="ctr" fontAlgn="ctr"/>
                      <a:r>
                        <a:rPr lang="en-US" sz="1400" b="1" i="0" u="none" strike="noStrike" dirty="0">
                          <a:solidFill>
                            <a:srgbClr val="000000"/>
                          </a:solidFill>
                          <a:effectLst/>
                          <a:latin typeface="+mn-lt"/>
                        </a:rPr>
                        <a:t>AVNIR-2</a:t>
                      </a:r>
                      <a:endParaRPr lang="fr-FR" sz="14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0338">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866504357"/>
              </p:ext>
            </p:extLst>
          </p:nvPr>
        </p:nvGraphicFramePr>
        <p:xfrm>
          <a:off x="118630" y="2733382"/>
          <a:ext cx="8918656" cy="1083042"/>
        </p:xfrm>
        <a:graphic>
          <a:graphicData uri="http://schemas.openxmlformats.org/drawingml/2006/table">
            <a:tbl>
              <a:tblPr/>
              <a:tblGrid>
                <a:gridCol w="1154896">
                  <a:extLst>
                    <a:ext uri="{9D8B030D-6E8A-4147-A177-3AD203B41FA5}">
                      <a16:colId xmlns:a16="http://schemas.microsoft.com/office/drawing/2014/main" xmlns="" val="20000"/>
                    </a:ext>
                  </a:extLst>
                </a:gridCol>
                <a:gridCol w="129396">
                  <a:extLst>
                    <a:ext uri="{9D8B030D-6E8A-4147-A177-3AD203B41FA5}">
                      <a16:colId xmlns:a16="http://schemas.microsoft.com/office/drawing/2014/main" xmlns="" val="20001"/>
                    </a:ext>
                  </a:extLst>
                </a:gridCol>
                <a:gridCol w="129396">
                  <a:extLst>
                    <a:ext uri="{9D8B030D-6E8A-4147-A177-3AD203B41FA5}">
                      <a16:colId xmlns:a16="http://schemas.microsoft.com/office/drawing/2014/main" xmlns="" val="20002"/>
                    </a:ext>
                  </a:extLst>
                </a:gridCol>
                <a:gridCol w="129396">
                  <a:extLst>
                    <a:ext uri="{9D8B030D-6E8A-4147-A177-3AD203B41FA5}">
                      <a16:colId xmlns:a16="http://schemas.microsoft.com/office/drawing/2014/main" xmlns="" val="20003"/>
                    </a:ext>
                  </a:extLst>
                </a:gridCol>
                <a:gridCol w="129396">
                  <a:extLst>
                    <a:ext uri="{9D8B030D-6E8A-4147-A177-3AD203B41FA5}">
                      <a16:colId xmlns:a16="http://schemas.microsoft.com/office/drawing/2014/main" xmlns="" val="20004"/>
                    </a:ext>
                  </a:extLst>
                </a:gridCol>
                <a:gridCol w="129396">
                  <a:extLst>
                    <a:ext uri="{9D8B030D-6E8A-4147-A177-3AD203B41FA5}">
                      <a16:colId xmlns:a16="http://schemas.microsoft.com/office/drawing/2014/main" xmlns="" val="20005"/>
                    </a:ext>
                  </a:extLst>
                </a:gridCol>
                <a:gridCol w="129396">
                  <a:extLst>
                    <a:ext uri="{9D8B030D-6E8A-4147-A177-3AD203B41FA5}">
                      <a16:colId xmlns:a16="http://schemas.microsoft.com/office/drawing/2014/main" xmlns="" val="20006"/>
                    </a:ext>
                  </a:extLst>
                </a:gridCol>
                <a:gridCol w="129396">
                  <a:extLst>
                    <a:ext uri="{9D8B030D-6E8A-4147-A177-3AD203B41FA5}">
                      <a16:colId xmlns:a16="http://schemas.microsoft.com/office/drawing/2014/main" xmlns="" val="20007"/>
                    </a:ext>
                  </a:extLst>
                </a:gridCol>
                <a:gridCol w="129396">
                  <a:extLst>
                    <a:ext uri="{9D8B030D-6E8A-4147-A177-3AD203B41FA5}">
                      <a16:colId xmlns:a16="http://schemas.microsoft.com/office/drawing/2014/main" xmlns="" val="20008"/>
                    </a:ext>
                  </a:extLst>
                </a:gridCol>
                <a:gridCol w="129396">
                  <a:extLst>
                    <a:ext uri="{9D8B030D-6E8A-4147-A177-3AD203B41FA5}">
                      <a16:colId xmlns:a16="http://schemas.microsoft.com/office/drawing/2014/main" xmlns="" val="20009"/>
                    </a:ext>
                  </a:extLst>
                </a:gridCol>
                <a:gridCol w="129396">
                  <a:extLst>
                    <a:ext uri="{9D8B030D-6E8A-4147-A177-3AD203B41FA5}">
                      <a16:colId xmlns:a16="http://schemas.microsoft.com/office/drawing/2014/main" xmlns="" val="20010"/>
                    </a:ext>
                  </a:extLst>
                </a:gridCol>
                <a:gridCol w="129396">
                  <a:extLst>
                    <a:ext uri="{9D8B030D-6E8A-4147-A177-3AD203B41FA5}">
                      <a16:colId xmlns:a16="http://schemas.microsoft.com/office/drawing/2014/main" xmlns="" val="20011"/>
                    </a:ext>
                  </a:extLst>
                </a:gridCol>
                <a:gridCol w="129396">
                  <a:extLst>
                    <a:ext uri="{9D8B030D-6E8A-4147-A177-3AD203B41FA5}">
                      <a16:colId xmlns:a16="http://schemas.microsoft.com/office/drawing/2014/main" xmlns="" val="20012"/>
                    </a:ext>
                  </a:extLst>
                </a:gridCol>
                <a:gridCol w="129396">
                  <a:extLst>
                    <a:ext uri="{9D8B030D-6E8A-4147-A177-3AD203B41FA5}">
                      <a16:colId xmlns:a16="http://schemas.microsoft.com/office/drawing/2014/main" xmlns="" val="20013"/>
                    </a:ext>
                  </a:extLst>
                </a:gridCol>
                <a:gridCol w="129396">
                  <a:extLst>
                    <a:ext uri="{9D8B030D-6E8A-4147-A177-3AD203B41FA5}">
                      <a16:colId xmlns:a16="http://schemas.microsoft.com/office/drawing/2014/main" xmlns="" val="20014"/>
                    </a:ext>
                  </a:extLst>
                </a:gridCol>
                <a:gridCol w="129396">
                  <a:extLst>
                    <a:ext uri="{9D8B030D-6E8A-4147-A177-3AD203B41FA5}">
                      <a16:colId xmlns:a16="http://schemas.microsoft.com/office/drawing/2014/main" xmlns="" val="20015"/>
                    </a:ext>
                  </a:extLst>
                </a:gridCol>
                <a:gridCol w="129396">
                  <a:extLst>
                    <a:ext uri="{9D8B030D-6E8A-4147-A177-3AD203B41FA5}">
                      <a16:colId xmlns:a16="http://schemas.microsoft.com/office/drawing/2014/main" xmlns="" val="20016"/>
                    </a:ext>
                  </a:extLst>
                </a:gridCol>
                <a:gridCol w="129396">
                  <a:extLst>
                    <a:ext uri="{9D8B030D-6E8A-4147-A177-3AD203B41FA5}">
                      <a16:colId xmlns:a16="http://schemas.microsoft.com/office/drawing/2014/main" xmlns="" val="20017"/>
                    </a:ext>
                  </a:extLst>
                </a:gridCol>
                <a:gridCol w="129396">
                  <a:extLst>
                    <a:ext uri="{9D8B030D-6E8A-4147-A177-3AD203B41FA5}">
                      <a16:colId xmlns:a16="http://schemas.microsoft.com/office/drawing/2014/main" xmlns="" val="20018"/>
                    </a:ext>
                  </a:extLst>
                </a:gridCol>
                <a:gridCol w="129396">
                  <a:extLst>
                    <a:ext uri="{9D8B030D-6E8A-4147-A177-3AD203B41FA5}">
                      <a16:colId xmlns:a16="http://schemas.microsoft.com/office/drawing/2014/main" xmlns="" val="20019"/>
                    </a:ext>
                  </a:extLst>
                </a:gridCol>
                <a:gridCol w="129396">
                  <a:extLst>
                    <a:ext uri="{9D8B030D-6E8A-4147-A177-3AD203B41FA5}">
                      <a16:colId xmlns:a16="http://schemas.microsoft.com/office/drawing/2014/main" xmlns="" val="20020"/>
                    </a:ext>
                  </a:extLst>
                </a:gridCol>
                <a:gridCol w="129396">
                  <a:extLst>
                    <a:ext uri="{9D8B030D-6E8A-4147-A177-3AD203B41FA5}">
                      <a16:colId xmlns:a16="http://schemas.microsoft.com/office/drawing/2014/main" xmlns="" val="20021"/>
                    </a:ext>
                  </a:extLst>
                </a:gridCol>
                <a:gridCol w="129396">
                  <a:extLst>
                    <a:ext uri="{9D8B030D-6E8A-4147-A177-3AD203B41FA5}">
                      <a16:colId xmlns:a16="http://schemas.microsoft.com/office/drawing/2014/main" xmlns="" val="20022"/>
                    </a:ext>
                  </a:extLst>
                </a:gridCol>
                <a:gridCol w="129396">
                  <a:extLst>
                    <a:ext uri="{9D8B030D-6E8A-4147-A177-3AD203B41FA5}">
                      <a16:colId xmlns:a16="http://schemas.microsoft.com/office/drawing/2014/main" xmlns="" val="20023"/>
                    </a:ext>
                  </a:extLst>
                </a:gridCol>
                <a:gridCol w="129396">
                  <a:extLst>
                    <a:ext uri="{9D8B030D-6E8A-4147-A177-3AD203B41FA5}">
                      <a16:colId xmlns:a16="http://schemas.microsoft.com/office/drawing/2014/main" xmlns="" val="20024"/>
                    </a:ext>
                  </a:extLst>
                </a:gridCol>
                <a:gridCol w="129396">
                  <a:extLst>
                    <a:ext uri="{9D8B030D-6E8A-4147-A177-3AD203B41FA5}">
                      <a16:colId xmlns:a16="http://schemas.microsoft.com/office/drawing/2014/main" xmlns="" val="20025"/>
                    </a:ext>
                  </a:extLst>
                </a:gridCol>
                <a:gridCol w="129396">
                  <a:extLst>
                    <a:ext uri="{9D8B030D-6E8A-4147-A177-3AD203B41FA5}">
                      <a16:colId xmlns:a16="http://schemas.microsoft.com/office/drawing/2014/main" xmlns="" val="20026"/>
                    </a:ext>
                  </a:extLst>
                </a:gridCol>
                <a:gridCol w="129396">
                  <a:extLst>
                    <a:ext uri="{9D8B030D-6E8A-4147-A177-3AD203B41FA5}">
                      <a16:colId xmlns:a16="http://schemas.microsoft.com/office/drawing/2014/main" xmlns="" val="20027"/>
                    </a:ext>
                  </a:extLst>
                </a:gridCol>
                <a:gridCol w="129396">
                  <a:extLst>
                    <a:ext uri="{9D8B030D-6E8A-4147-A177-3AD203B41FA5}">
                      <a16:colId xmlns:a16="http://schemas.microsoft.com/office/drawing/2014/main" xmlns="" val="20028"/>
                    </a:ext>
                  </a:extLst>
                </a:gridCol>
                <a:gridCol w="129396">
                  <a:extLst>
                    <a:ext uri="{9D8B030D-6E8A-4147-A177-3AD203B41FA5}">
                      <a16:colId xmlns:a16="http://schemas.microsoft.com/office/drawing/2014/main" xmlns="" val="20029"/>
                    </a:ext>
                  </a:extLst>
                </a:gridCol>
                <a:gridCol w="129396">
                  <a:extLst>
                    <a:ext uri="{9D8B030D-6E8A-4147-A177-3AD203B41FA5}">
                      <a16:colId xmlns:a16="http://schemas.microsoft.com/office/drawing/2014/main" xmlns="" val="20030"/>
                    </a:ext>
                  </a:extLst>
                </a:gridCol>
                <a:gridCol w="129396">
                  <a:extLst>
                    <a:ext uri="{9D8B030D-6E8A-4147-A177-3AD203B41FA5}">
                      <a16:colId xmlns:a16="http://schemas.microsoft.com/office/drawing/2014/main" xmlns="" val="20031"/>
                    </a:ext>
                  </a:extLst>
                </a:gridCol>
                <a:gridCol w="129396">
                  <a:extLst>
                    <a:ext uri="{9D8B030D-6E8A-4147-A177-3AD203B41FA5}">
                      <a16:colId xmlns:a16="http://schemas.microsoft.com/office/drawing/2014/main" xmlns="" val="20032"/>
                    </a:ext>
                  </a:extLst>
                </a:gridCol>
                <a:gridCol w="129396">
                  <a:extLst>
                    <a:ext uri="{9D8B030D-6E8A-4147-A177-3AD203B41FA5}">
                      <a16:colId xmlns:a16="http://schemas.microsoft.com/office/drawing/2014/main" xmlns="" val="20033"/>
                    </a:ext>
                  </a:extLst>
                </a:gridCol>
                <a:gridCol w="129396">
                  <a:extLst>
                    <a:ext uri="{9D8B030D-6E8A-4147-A177-3AD203B41FA5}">
                      <a16:colId xmlns:a16="http://schemas.microsoft.com/office/drawing/2014/main" xmlns="" val="20034"/>
                    </a:ext>
                  </a:extLst>
                </a:gridCol>
                <a:gridCol w="129396">
                  <a:extLst>
                    <a:ext uri="{9D8B030D-6E8A-4147-A177-3AD203B41FA5}">
                      <a16:colId xmlns:a16="http://schemas.microsoft.com/office/drawing/2014/main" xmlns="" val="20035"/>
                    </a:ext>
                  </a:extLst>
                </a:gridCol>
                <a:gridCol w="129396">
                  <a:extLst>
                    <a:ext uri="{9D8B030D-6E8A-4147-A177-3AD203B41FA5}">
                      <a16:colId xmlns:a16="http://schemas.microsoft.com/office/drawing/2014/main" xmlns="" val="20036"/>
                    </a:ext>
                  </a:extLst>
                </a:gridCol>
                <a:gridCol w="129396">
                  <a:extLst>
                    <a:ext uri="{9D8B030D-6E8A-4147-A177-3AD203B41FA5}">
                      <a16:colId xmlns:a16="http://schemas.microsoft.com/office/drawing/2014/main" xmlns="" val="20037"/>
                    </a:ext>
                  </a:extLst>
                </a:gridCol>
                <a:gridCol w="129396">
                  <a:extLst>
                    <a:ext uri="{9D8B030D-6E8A-4147-A177-3AD203B41FA5}">
                      <a16:colId xmlns:a16="http://schemas.microsoft.com/office/drawing/2014/main" xmlns="" val="20038"/>
                    </a:ext>
                  </a:extLst>
                </a:gridCol>
                <a:gridCol w="129396">
                  <a:extLst>
                    <a:ext uri="{9D8B030D-6E8A-4147-A177-3AD203B41FA5}">
                      <a16:colId xmlns:a16="http://schemas.microsoft.com/office/drawing/2014/main" xmlns="" val="20039"/>
                    </a:ext>
                  </a:extLst>
                </a:gridCol>
                <a:gridCol w="129396">
                  <a:extLst>
                    <a:ext uri="{9D8B030D-6E8A-4147-A177-3AD203B41FA5}">
                      <a16:colId xmlns:a16="http://schemas.microsoft.com/office/drawing/2014/main" xmlns="" val="20040"/>
                    </a:ext>
                  </a:extLst>
                </a:gridCol>
                <a:gridCol w="129396">
                  <a:extLst>
                    <a:ext uri="{9D8B030D-6E8A-4147-A177-3AD203B41FA5}">
                      <a16:colId xmlns:a16="http://schemas.microsoft.com/office/drawing/2014/main" xmlns="" val="20041"/>
                    </a:ext>
                  </a:extLst>
                </a:gridCol>
                <a:gridCol w="129396">
                  <a:extLst>
                    <a:ext uri="{9D8B030D-6E8A-4147-A177-3AD203B41FA5}">
                      <a16:colId xmlns:a16="http://schemas.microsoft.com/office/drawing/2014/main" xmlns="" val="20042"/>
                    </a:ext>
                  </a:extLst>
                </a:gridCol>
                <a:gridCol w="129396">
                  <a:extLst>
                    <a:ext uri="{9D8B030D-6E8A-4147-A177-3AD203B41FA5}">
                      <a16:colId xmlns:a16="http://schemas.microsoft.com/office/drawing/2014/main" xmlns="" val="20043"/>
                    </a:ext>
                  </a:extLst>
                </a:gridCol>
                <a:gridCol w="129396">
                  <a:extLst>
                    <a:ext uri="{9D8B030D-6E8A-4147-A177-3AD203B41FA5}">
                      <a16:colId xmlns:a16="http://schemas.microsoft.com/office/drawing/2014/main" xmlns="" val="20044"/>
                    </a:ext>
                  </a:extLst>
                </a:gridCol>
                <a:gridCol w="129396">
                  <a:extLst>
                    <a:ext uri="{9D8B030D-6E8A-4147-A177-3AD203B41FA5}">
                      <a16:colId xmlns:a16="http://schemas.microsoft.com/office/drawing/2014/main" xmlns="" val="20045"/>
                    </a:ext>
                  </a:extLst>
                </a:gridCol>
                <a:gridCol w="129396">
                  <a:extLst>
                    <a:ext uri="{9D8B030D-6E8A-4147-A177-3AD203B41FA5}">
                      <a16:colId xmlns:a16="http://schemas.microsoft.com/office/drawing/2014/main" xmlns="" val="20046"/>
                    </a:ext>
                  </a:extLst>
                </a:gridCol>
                <a:gridCol w="129396">
                  <a:extLst>
                    <a:ext uri="{9D8B030D-6E8A-4147-A177-3AD203B41FA5}">
                      <a16:colId xmlns:a16="http://schemas.microsoft.com/office/drawing/2014/main" xmlns="" val="20047"/>
                    </a:ext>
                  </a:extLst>
                </a:gridCol>
                <a:gridCol w="129396">
                  <a:extLst>
                    <a:ext uri="{9D8B030D-6E8A-4147-A177-3AD203B41FA5}">
                      <a16:colId xmlns:a16="http://schemas.microsoft.com/office/drawing/2014/main" xmlns="" val="20048"/>
                    </a:ext>
                  </a:extLst>
                </a:gridCol>
                <a:gridCol w="129396">
                  <a:extLst>
                    <a:ext uri="{9D8B030D-6E8A-4147-A177-3AD203B41FA5}">
                      <a16:colId xmlns:a16="http://schemas.microsoft.com/office/drawing/2014/main" xmlns="" val="20049"/>
                    </a:ext>
                  </a:extLst>
                </a:gridCol>
                <a:gridCol w="129396">
                  <a:extLst>
                    <a:ext uri="{9D8B030D-6E8A-4147-A177-3AD203B41FA5}">
                      <a16:colId xmlns:a16="http://schemas.microsoft.com/office/drawing/2014/main" xmlns="" val="20050"/>
                    </a:ext>
                  </a:extLst>
                </a:gridCol>
                <a:gridCol w="129396">
                  <a:extLst>
                    <a:ext uri="{9D8B030D-6E8A-4147-A177-3AD203B41FA5}">
                      <a16:colId xmlns:a16="http://schemas.microsoft.com/office/drawing/2014/main" xmlns="" val="20051"/>
                    </a:ext>
                  </a:extLst>
                </a:gridCol>
                <a:gridCol w="129396">
                  <a:extLst>
                    <a:ext uri="{9D8B030D-6E8A-4147-A177-3AD203B41FA5}">
                      <a16:colId xmlns:a16="http://schemas.microsoft.com/office/drawing/2014/main" xmlns="" val="20052"/>
                    </a:ext>
                  </a:extLst>
                </a:gridCol>
                <a:gridCol w="129396">
                  <a:extLst>
                    <a:ext uri="{9D8B030D-6E8A-4147-A177-3AD203B41FA5}">
                      <a16:colId xmlns:a16="http://schemas.microsoft.com/office/drawing/2014/main" xmlns="" val="20053"/>
                    </a:ext>
                  </a:extLst>
                </a:gridCol>
                <a:gridCol w="129396">
                  <a:extLst>
                    <a:ext uri="{9D8B030D-6E8A-4147-A177-3AD203B41FA5}">
                      <a16:colId xmlns:a16="http://schemas.microsoft.com/office/drawing/2014/main" xmlns="" val="20054"/>
                    </a:ext>
                  </a:extLst>
                </a:gridCol>
                <a:gridCol w="129396">
                  <a:extLst>
                    <a:ext uri="{9D8B030D-6E8A-4147-A177-3AD203B41FA5}">
                      <a16:colId xmlns:a16="http://schemas.microsoft.com/office/drawing/2014/main" xmlns="" val="20055"/>
                    </a:ext>
                  </a:extLst>
                </a:gridCol>
                <a:gridCol w="129396">
                  <a:extLst>
                    <a:ext uri="{9D8B030D-6E8A-4147-A177-3AD203B41FA5}">
                      <a16:colId xmlns:a16="http://schemas.microsoft.com/office/drawing/2014/main" xmlns="" val="20056"/>
                    </a:ext>
                  </a:extLst>
                </a:gridCol>
                <a:gridCol w="129396">
                  <a:extLst>
                    <a:ext uri="{9D8B030D-6E8A-4147-A177-3AD203B41FA5}">
                      <a16:colId xmlns:a16="http://schemas.microsoft.com/office/drawing/2014/main" xmlns="" val="20057"/>
                    </a:ext>
                  </a:extLst>
                </a:gridCol>
                <a:gridCol w="129396">
                  <a:extLst>
                    <a:ext uri="{9D8B030D-6E8A-4147-A177-3AD203B41FA5}">
                      <a16:colId xmlns:a16="http://schemas.microsoft.com/office/drawing/2014/main" xmlns="" val="20058"/>
                    </a:ext>
                  </a:extLst>
                </a:gridCol>
                <a:gridCol w="129396">
                  <a:extLst>
                    <a:ext uri="{9D8B030D-6E8A-4147-A177-3AD203B41FA5}">
                      <a16:colId xmlns:a16="http://schemas.microsoft.com/office/drawing/2014/main" xmlns="" val="20059"/>
                    </a:ext>
                  </a:extLst>
                </a:gridCol>
                <a:gridCol w="129396">
                  <a:extLst>
                    <a:ext uri="{9D8B030D-6E8A-4147-A177-3AD203B41FA5}">
                      <a16:colId xmlns:a16="http://schemas.microsoft.com/office/drawing/2014/main" xmlns="" val="20060"/>
                    </a:ext>
                  </a:extLst>
                </a:gridCol>
              </a:tblGrid>
              <a:tr h="120338">
                <a:tc rowSpan="9">
                  <a:txBody>
                    <a:bodyPr/>
                    <a:lstStyle/>
                    <a:p>
                      <a:pPr algn="ctr" fontAlgn="ctr"/>
                      <a:r>
                        <a:rPr lang="en-US" altLang="ja-JP" sz="1800" b="1" i="0" u="none" strike="noStrike" dirty="0">
                          <a:solidFill>
                            <a:srgbClr val="000000"/>
                          </a:solidFill>
                          <a:effectLst/>
                          <a:latin typeface="+mn-lt"/>
                        </a:rPr>
                        <a:t>ALOS-3</a:t>
                      </a:r>
                    </a:p>
                    <a:p>
                      <a:pPr algn="ctr" fontAlgn="ctr"/>
                      <a:r>
                        <a:rPr lang="en-US" altLang="ja-JP" sz="1400" b="1" i="0" u="none" strike="noStrike" dirty="0">
                          <a:solidFill>
                            <a:srgbClr val="000000"/>
                          </a:solidFill>
                          <a:effectLst/>
                          <a:latin typeface="+mn-lt"/>
                        </a:rPr>
                        <a:t>WISH</a:t>
                      </a:r>
                      <a:endParaRPr lang="ja-JP" altLang="en-US" sz="14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0" name="テキスト ボックス 9"/>
          <p:cNvSpPr txBox="1">
            <a:spLocks noChangeArrowheads="1"/>
          </p:cNvSpPr>
          <p:nvPr/>
        </p:nvSpPr>
        <p:spPr bwMode="auto">
          <a:xfrm>
            <a:off x="1826147" y="4680520"/>
            <a:ext cx="572593" cy="307777"/>
          </a:xfrm>
          <a:prstGeom prst="rect">
            <a:avLst/>
          </a:prstGeom>
          <a:solidFill>
            <a:schemeClr val="bg1"/>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a:t>Blue</a:t>
            </a:r>
            <a:endParaRPr lang="ja-JP" altLang="en-US"/>
          </a:p>
        </p:txBody>
      </p:sp>
      <p:sp>
        <p:nvSpPr>
          <p:cNvPr id="11" name="テキスト ボックス 10"/>
          <p:cNvSpPr txBox="1">
            <a:spLocks noChangeArrowheads="1"/>
          </p:cNvSpPr>
          <p:nvPr/>
        </p:nvSpPr>
        <p:spPr bwMode="auto">
          <a:xfrm>
            <a:off x="3063355" y="4824536"/>
            <a:ext cx="635000"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Green</a:t>
            </a:r>
            <a:endParaRPr lang="ja-JP" altLang="en-US" sz="1400" b="1">
              <a:solidFill>
                <a:srgbClr val="C00000"/>
              </a:solidFill>
            </a:endParaRPr>
          </a:p>
        </p:txBody>
      </p:sp>
      <p:sp>
        <p:nvSpPr>
          <p:cNvPr id="12" name="テキスト ボックス 12"/>
          <p:cNvSpPr txBox="1">
            <a:spLocks noChangeArrowheads="1"/>
          </p:cNvSpPr>
          <p:nvPr/>
        </p:nvSpPr>
        <p:spPr bwMode="auto">
          <a:xfrm>
            <a:off x="4346427" y="4896544"/>
            <a:ext cx="468312"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Red</a:t>
            </a:r>
            <a:endParaRPr lang="ja-JP" altLang="en-US" sz="1400" b="1">
              <a:solidFill>
                <a:srgbClr val="C00000"/>
              </a:solidFill>
            </a:endParaRPr>
          </a:p>
        </p:txBody>
      </p:sp>
      <p:sp>
        <p:nvSpPr>
          <p:cNvPr id="13" name="テキスト ボックス 14"/>
          <p:cNvSpPr txBox="1">
            <a:spLocks noChangeArrowheads="1"/>
          </p:cNvSpPr>
          <p:nvPr/>
        </p:nvSpPr>
        <p:spPr bwMode="auto">
          <a:xfrm>
            <a:off x="6434659" y="5040560"/>
            <a:ext cx="839788"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solidFill>
                  <a:srgbClr val="C00000"/>
                </a:solidFill>
              </a:rPr>
              <a:t>Near-IR</a:t>
            </a:r>
            <a:endParaRPr lang="ja-JP" altLang="en-US" sz="1400" b="1" dirty="0">
              <a:solidFill>
                <a:srgbClr val="C00000"/>
              </a:solidFill>
            </a:endParaRPr>
          </a:p>
        </p:txBody>
      </p:sp>
      <p:sp>
        <p:nvSpPr>
          <p:cNvPr id="24" name="テキスト ボックス 8"/>
          <p:cNvSpPr txBox="1">
            <a:spLocks noChangeArrowheads="1"/>
          </p:cNvSpPr>
          <p:nvPr/>
        </p:nvSpPr>
        <p:spPr bwMode="auto">
          <a:xfrm>
            <a:off x="1232168" y="3639269"/>
            <a:ext cx="830677" cy="307777"/>
          </a:xfrm>
          <a:prstGeom prst="rect">
            <a:avLst/>
          </a:prstGeom>
          <a:solidFill>
            <a:schemeClr val="bg1"/>
          </a:solidFill>
          <a:ln>
            <a:solidFill>
              <a:srgbClr val="C00000"/>
            </a:solid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dirty="0"/>
              <a:t>Coastal</a:t>
            </a:r>
            <a:endParaRPr lang="ja-JP" altLang="en-US" dirty="0"/>
          </a:p>
        </p:txBody>
      </p:sp>
      <p:sp>
        <p:nvSpPr>
          <p:cNvPr id="25" name="テキスト ボックス 9"/>
          <p:cNvSpPr txBox="1">
            <a:spLocks noChangeArrowheads="1"/>
          </p:cNvSpPr>
          <p:nvPr/>
        </p:nvSpPr>
        <p:spPr bwMode="auto">
          <a:xfrm>
            <a:off x="2066316" y="3096344"/>
            <a:ext cx="572593" cy="307777"/>
          </a:xfrm>
          <a:prstGeom prst="rect">
            <a:avLst/>
          </a:prstGeom>
          <a:solidFill>
            <a:schemeClr val="bg1"/>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a:t>Blue</a:t>
            </a:r>
            <a:endParaRPr lang="ja-JP" altLang="en-US"/>
          </a:p>
        </p:txBody>
      </p:sp>
      <p:sp>
        <p:nvSpPr>
          <p:cNvPr id="26" name="テキスト ボックス 10"/>
          <p:cNvSpPr txBox="1">
            <a:spLocks noChangeArrowheads="1"/>
          </p:cNvSpPr>
          <p:nvPr/>
        </p:nvSpPr>
        <p:spPr bwMode="auto">
          <a:xfrm>
            <a:off x="3084029" y="3240360"/>
            <a:ext cx="635000"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Green</a:t>
            </a:r>
            <a:endParaRPr lang="ja-JP" altLang="en-US" sz="1400" b="1">
              <a:solidFill>
                <a:srgbClr val="C00000"/>
              </a:solidFill>
            </a:endParaRPr>
          </a:p>
        </p:txBody>
      </p:sp>
      <p:sp>
        <p:nvSpPr>
          <p:cNvPr id="27" name="テキスト ボックス 12"/>
          <p:cNvSpPr txBox="1">
            <a:spLocks noChangeArrowheads="1"/>
          </p:cNvSpPr>
          <p:nvPr/>
        </p:nvSpPr>
        <p:spPr bwMode="auto">
          <a:xfrm>
            <a:off x="4295093" y="3384376"/>
            <a:ext cx="468312"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Red</a:t>
            </a:r>
            <a:endParaRPr lang="ja-JP" altLang="en-US" sz="1400" b="1">
              <a:solidFill>
                <a:srgbClr val="C00000"/>
              </a:solidFill>
            </a:endParaRPr>
          </a:p>
        </p:txBody>
      </p:sp>
      <p:sp>
        <p:nvSpPr>
          <p:cNvPr id="28" name="テキスト ボックス 13"/>
          <p:cNvSpPr txBox="1">
            <a:spLocks noChangeArrowheads="1"/>
          </p:cNvSpPr>
          <p:nvPr/>
        </p:nvSpPr>
        <p:spPr bwMode="auto">
          <a:xfrm>
            <a:off x="4946870" y="3724473"/>
            <a:ext cx="960519" cy="307777"/>
          </a:xfrm>
          <a:prstGeom prst="rect">
            <a:avLst/>
          </a:prstGeom>
          <a:solidFill>
            <a:schemeClr val="bg1"/>
          </a:solidFill>
          <a:ln>
            <a:solidFill>
              <a:srgbClr val="C00000"/>
            </a:solid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dirty="0" err="1">
                <a:solidFill>
                  <a:srgbClr val="C00000"/>
                </a:solidFill>
              </a:rPr>
              <a:t>RedEdge</a:t>
            </a:r>
            <a:endParaRPr lang="ja-JP" altLang="en-US" sz="1400" b="1" dirty="0">
              <a:solidFill>
                <a:srgbClr val="C00000"/>
              </a:solidFill>
            </a:endParaRPr>
          </a:p>
        </p:txBody>
      </p:sp>
      <p:sp>
        <p:nvSpPr>
          <p:cNvPr id="29" name="テキスト ボックス 14"/>
          <p:cNvSpPr txBox="1">
            <a:spLocks noChangeArrowheads="1"/>
          </p:cNvSpPr>
          <p:nvPr/>
        </p:nvSpPr>
        <p:spPr bwMode="auto">
          <a:xfrm>
            <a:off x="6455333" y="3508449"/>
            <a:ext cx="839788"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solidFill>
                  <a:srgbClr val="C00000"/>
                </a:solidFill>
              </a:rPr>
              <a:t>Near-IR</a:t>
            </a:r>
            <a:endParaRPr lang="ja-JP" altLang="en-US" sz="1400" b="1" dirty="0">
              <a:solidFill>
                <a:srgbClr val="C00000"/>
              </a:solidFill>
            </a:endParaRPr>
          </a:p>
        </p:txBody>
      </p:sp>
      <p:sp>
        <p:nvSpPr>
          <p:cNvPr id="4" name="テキスト ボックス 3"/>
          <p:cNvSpPr txBox="1"/>
          <p:nvPr/>
        </p:nvSpPr>
        <p:spPr>
          <a:xfrm>
            <a:off x="179512" y="1646892"/>
            <a:ext cx="8339591" cy="369332"/>
          </a:xfrm>
          <a:prstGeom prst="rect">
            <a:avLst/>
          </a:prstGeom>
          <a:noFill/>
        </p:spPr>
        <p:txBody>
          <a:bodyPr wrap="none" rtlCol="0">
            <a:spAutoFit/>
          </a:bodyPr>
          <a:lstStyle/>
          <a:p>
            <a:r>
              <a:rPr kumimoji="1" lang="en-US" altLang="ja-JP" dirty="0"/>
              <a:t>Observation channel band allocations among optical satellites (visible to near-infrared).</a:t>
            </a:r>
            <a:endParaRPr kumimoji="1" lang="ja-JP" altLang="en-US" dirty="0"/>
          </a:p>
        </p:txBody>
      </p:sp>
      <p:sp>
        <p:nvSpPr>
          <p:cNvPr id="31" name="スライド番号プレースホルダ 3"/>
          <p:cNvSpPr>
            <a:spLocks noGrp="1"/>
          </p:cNvSpPr>
          <p:nvPr>
            <p:ph type="sldNum" sz="quarter" idx="12"/>
          </p:nvPr>
        </p:nvSpPr>
        <p:spPr>
          <a:xfrm>
            <a:off x="8578362" y="7497068"/>
            <a:ext cx="565638" cy="2524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861118-D4C2-4B9B-B840-FFC4721AB545}" type="slidenum">
              <a:rPr kumimoji="0" lang="en-US" altLang="ja-JP" sz="1200" b="0" i="0" u="none" strike="noStrike" kern="0" cap="none" spc="0" normalizeH="0" baseline="0" noProof="0" smtClean="0">
                <a:ln>
                  <a:noFill/>
                </a:ln>
                <a:solidFill>
                  <a:prstClr val="black"/>
                </a:solidFill>
                <a:effectLst/>
                <a:uLnTx/>
                <a:uFillTx/>
                <a:latin typeface="Calibri" panose="020F0502020204030204" pitchFamily="34" charset="0"/>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ja-JP" sz="12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67883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315066" y="26988"/>
            <a:ext cx="8488973" cy="615950"/>
          </a:xfrm>
          <a:prstGeom prst="rect">
            <a:avLst/>
          </a:prstGeom>
        </p:spPr>
        <p:txBody>
          <a:bodyPr anchor="ctr"/>
          <a:lstStyle>
            <a:lvl1pPr algn="ctr" rtl="0" eaLnBrk="0" fontAlgn="base" hangingPunct="0">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a:lstStyle>
          <a:p>
            <a:pPr>
              <a:defRPr/>
            </a:pPr>
            <a:r>
              <a:rPr lang="en-US" altLang="ja-JP" dirty="0">
                <a:latin typeface="Tahoma" panose="020B0604030504040204" pitchFamily="34" charset="0"/>
                <a:ea typeface="Tahoma" panose="020B0604030504040204" pitchFamily="34" charset="0"/>
                <a:cs typeface="Tahoma" panose="020B0604030504040204" pitchFamily="34" charset="0"/>
              </a:rPr>
              <a:t>ALOS-3 Observation Modes</a:t>
            </a:r>
            <a:endParaRPr lang="ja-JP" altLang="en-US" dirty="0">
              <a:solidFill>
                <a:prstClr val="white"/>
              </a:solidFill>
              <a:effectLst/>
              <a:latin typeface="Tahoma" panose="020B0604030504040204" pitchFamily="34" charset="0"/>
              <a:ea typeface="ＭＳ Ｐゴシック"/>
              <a:cs typeface="Tahoma" panose="020B0604030504040204" pitchFamily="34" charset="0"/>
            </a:endParaRPr>
          </a:p>
        </p:txBody>
      </p:sp>
      <p:sp>
        <p:nvSpPr>
          <p:cNvPr id="31" name="スライド番号プレースホルダ 3"/>
          <p:cNvSpPr>
            <a:spLocks noGrp="1"/>
          </p:cNvSpPr>
          <p:nvPr>
            <p:ph type="sldNum" sz="quarter" idx="12"/>
          </p:nvPr>
        </p:nvSpPr>
        <p:spPr>
          <a:xfrm>
            <a:off x="8578362" y="6605588"/>
            <a:ext cx="565638" cy="2524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861118-D4C2-4B9B-B840-FFC4721AB545}" type="slidenum">
              <a:rPr kumimoji="0" lang="en-US" altLang="ja-JP" sz="1200" b="0" i="0" u="none" strike="noStrike" kern="0" cap="none" spc="0" normalizeH="0" baseline="0" noProof="0" smtClean="0">
                <a:ln>
                  <a:noFill/>
                </a:ln>
                <a:solidFill>
                  <a:prstClr val="black"/>
                </a:solidFill>
                <a:effectLst/>
                <a:uLnTx/>
                <a:uFillTx/>
                <a:latin typeface="Calibri" panose="020F0502020204030204" pitchFamily="34" charset="0"/>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ja-JP" sz="1200" b="0" i="0" u="none" strike="noStrike" kern="0" cap="none" spc="0" normalizeH="0" baseline="0" noProof="0" dirty="0">
              <a:ln>
                <a:noFill/>
              </a:ln>
              <a:solidFill>
                <a:prstClr val="black"/>
              </a:solidFill>
              <a:effectLst/>
              <a:uLnTx/>
              <a:uFillTx/>
              <a:latin typeface="Calibri" panose="020F0502020204030204" pitchFamily="34" charset="0"/>
            </a:endParaRPr>
          </a:p>
        </p:txBody>
      </p:sp>
      <p:graphicFrame>
        <p:nvGraphicFramePr>
          <p:cNvPr id="30" name="表 29"/>
          <p:cNvGraphicFramePr>
            <a:graphicFrameLocks noGrp="1"/>
          </p:cNvGraphicFramePr>
          <p:nvPr>
            <p:extLst>
              <p:ext uri="{D42A27DB-BD31-4B8C-83A1-F6EECF244321}">
                <p14:modId xmlns:p14="http://schemas.microsoft.com/office/powerpoint/2010/main" val="1687264830"/>
              </p:ext>
            </p:extLst>
          </p:nvPr>
        </p:nvGraphicFramePr>
        <p:xfrm>
          <a:off x="107504" y="796495"/>
          <a:ext cx="8964487" cy="5664154"/>
        </p:xfrm>
        <a:graphic>
          <a:graphicData uri="http://schemas.openxmlformats.org/drawingml/2006/table">
            <a:tbl>
              <a:tblPr bandRow="1">
                <a:tableStyleId>{5C22544A-7EE6-4342-B048-85BDC9FD1C3A}</a:tableStyleId>
              </a:tblPr>
              <a:tblGrid>
                <a:gridCol w="384599">
                  <a:extLst>
                    <a:ext uri="{9D8B030D-6E8A-4147-A177-3AD203B41FA5}">
                      <a16:colId xmlns:a16="http://schemas.microsoft.com/office/drawing/2014/main" xmlns="" val="20000"/>
                    </a:ext>
                  </a:extLst>
                </a:gridCol>
                <a:gridCol w="1331969">
                  <a:extLst>
                    <a:ext uri="{9D8B030D-6E8A-4147-A177-3AD203B41FA5}">
                      <a16:colId xmlns:a16="http://schemas.microsoft.com/office/drawing/2014/main" xmlns="" val="20001"/>
                    </a:ext>
                  </a:extLst>
                </a:gridCol>
                <a:gridCol w="7247919">
                  <a:extLst>
                    <a:ext uri="{9D8B030D-6E8A-4147-A177-3AD203B41FA5}">
                      <a16:colId xmlns:a16="http://schemas.microsoft.com/office/drawing/2014/main" xmlns="" val="20002"/>
                    </a:ext>
                  </a:extLst>
                </a:gridCol>
              </a:tblGrid>
              <a:tr h="1048329">
                <a:tc>
                  <a:txBody>
                    <a:bodyPr/>
                    <a:lstStyle/>
                    <a:p>
                      <a:r>
                        <a:rPr kumimoji="1" lang="en-US" altLang="ja-JP" sz="1600" b="1" dirty="0">
                          <a:solidFill>
                            <a:srgbClr val="FF0000"/>
                          </a:solidFill>
                        </a:rPr>
                        <a:t>1</a:t>
                      </a:r>
                      <a:endParaRPr kumimoji="1" lang="ja-JP" altLang="en-US" sz="1600" b="1" dirty="0">
                        <a:solidFill>
                          <a:srgbClr val="FF0000"/>
                        </a:solidFill>
                      </a:endParaRPr>
                    </a:p>
                  </a:txBody>
                  <a:tcPr/>
                </a:tc>
                <a:tc>
                  <a:txBody>
                    <a:bodyPr/>
                    <a:lstStyle/>
                    <a:p>
                      <a:r>
                        <a:rPr kumimoji="1" lang="en-US" altLang="ja-JP" sz="1600" b="1" dirty="0">
                          <a:solidFill>
                            <a:srgbClr val="FF0000"/>
                          </a:solidFill>
                        </a:rPr>
                        <a:t>Strip-map observation</a:t>
                      </a:r>
                    </a:p>
                    <a:p>
                      <a:endParaRPr kumimoji="1" lang="ja-JP" altLang="en-US" sz="1600" b="1" dirty="0">
                        <a:solidFill>
                          <a:srgbClr val="FF0000"/>
                        </a:solidFill>
                      </a:endParaRPr>
                    </a:p>
                  </a:txBody>
                  <a:tcPr/>
                </a:tc>
                <a:tc>
                  <a:txBody>
                    <a:bodyPr/>
                    <a:lstStyle/>
                    <a:p>
                      <a:r>
                        <a:rPr kumimoji="1" lang="en-US" altLang="ja-JP" sz="1600" dirty="0">
                          <a:solidFill>
                            <a:schemeClr val="tx1"/>
                          </a:solidFill>
                        </a:rPr>
                        <a:t>The satellite can normally perform observation covering 70 km in width and 4,000 km in along-track direction as the strip-map observation mode. To increase the acquisition frequency, the images will be taken by less than 25 deg. pointing angle in cross-track direction (GSD &lt; 1m) when the satellite track is in oceans.</a:t>
                      </a:r>
                      <a:endParaRPr kumimoji="1" lang="ja-JP" altLang="en-US" sz="1600" dirty="0">
                        <a:solidFill>
                          <a:schemeClr val="tx1"/>
                        </a:solidFill>
                      </a:endParaRPr>
                    </a:p>
                  </a:txBody>
                  <a:tcPr/>
                </a:tc>
                <a:extLst>
                  <a:ext uri="{0D108BD9-81ED-4DB2-BD59-A6C34878D82A}">
                    <a16:rowId xmlns:a16="http://schemas.microsoft.com/office/drawing/2014/main" xmlns="" val="10000"/>
                  </a:ext>
                </a:extLst>
              </a:tr>
              <a:tr h="845625">
                <a:tc>
                  <a:txBody>
                    <a:bodyPr/>
                    <a:lstStyle/>
                    <a:p>
                      <a:r>
                        <a:rPr kumimoji="1" lang="en-US" altLang="ja-JP" sz="1600" b="1"/>
                        <a:t>2</a:t>
                      </a:r>
                      <a:endParaRPr kumimoji="1" lang="ja-JP" altLang="en-US" sz="1600" b="1"/>
                    </a:p>
                  </a:txBody>
                  <a:tcPr/>
                </a:tc>
                <a:tc>
                  <a:txBody>
                    <a:bodyPr/>
                    <a:lstStyle/>
                    <a:p>
                      <a:r>
                        <a:rPr kumimoji="1" lang="en-US" altLang="ja-JP" sz="1600" b="1" dirty="0"/>
                        <a:t>Point observation</a:t>
                      </a:r>
                      <a:endParaRPr kumimoji="1" lang="ja-JP" altLang="en-US" sz="1600" b="1" dirty="0"/>
                    </a:p>
                  </a:txBody>
                  <a:tcPr/>
                </a:tc>
                <a:tc>
                  <a:txBody>
                    <a:bodyPr/>
                    <a:lstStyle/>
                    <a:p>
                      <a:r>
                        <a:rPr kumimoji="1" lang="en-US" altLang="ja-JP" sz="1600" dirty="0"/>
                        <a:t>If the user has a certain ground point or an area of interest (AOI), the satellite can observe there using pointing capability within 60 deg. This mode will be used for natural disaster monitoring, for example.</a:t>
                      </a:r>
                      <a:endParaRPr kumimoji="1" lang="ja-JP" altLang="en-US" sz="1600" dirty="0"/>
                    </a:p>
                  </a:txBody>
                  <a:tcPr/>
                </a:tc>
                <a:extLst>
                  <a:ext uri="{0D108BD9-81ED-4DB2-BD59-A6C34878D82A}">
                    <a16:rowId xmlns:a16="http://schemas.microsoft.com/office/drawing/2014/main" xmlns="" val="10001"/>
                  </a:ext>
                </a:extLst>
              </a:tr>
              <a:tr h="886609">
                <a:tc>
                  <a:txBody>
                    <a:bodyPr/>
                    <a:lstStyle/>
                    <a:p>
                      <a:r>
                        <a:rPr kumimoji="1" lang="en-US" altLang="ja-JP" sz="1600" b="1"/>
                        <a:t>3</a:t>
                      </a:r>
                      <a:endParaRPr kumimoji="1" lang="ja-JP" altLang="en-US" sz="1600" b="1"/>
                    </a:p>
                  </a:txBody>
                  <a:tcPr/>
                </a:tc>
                <a:tc>
                  <a:txBody>
                    <a:bodyPr/>
                    <a:lstStyle/>
                    <a:p>
                      <a:r>
                        <a:rPr kumimoji="1" lang="en-US" altLang="ja-JP" sz="1600" b="1" dirty="0"/>
                        <a:t>Observation direction changing</a:t>
                      </a:r>
                      <a:endParaRPr kumimoji="1" lang="ja-JP" altLang="en-US" sz="1600" b="1" dirty="0"/>
                    </a:p>
                  </a:txBody>
                  <a:tcPr/>
                </a:tc>
                <a:tc>
                  <a:txBody>
                    <a:bodyPr/>
                    <a:lstStyle/>
                    <a:p>
                      <a:r>
                        <a:rPr kumimoji="1" lang="en-US" altLang="ja-JP" sz="1600" dirty="0"/>
                        <a:t>The satellite can observe any given point by the pointing capability up to 60 deg. in all direction against the satellite nadir. In the case of Japan, it can be activated within 24 hours after receiving the request. This will be used when the large natural disaster happens e.g. the expecting </a:t>
                      </a:r>
                      <a:r>
                        <a:rPr kumimoji="1" lang="en-US" altLang="ja-JP" sz="1600" dirty="0" err="1"/>
                        <a:t>Nankai</a:t>
                      </a:r>
                      <a:r>
                        <a:rPr kumimoji="1" lang="en-US" altLang="ja-JP" sz="1600" dirty="0"/>
                        <a:t> Trough large earthquake. </a:t>
                      </a:r>
                      <a:endParaRPr kumimoji="1" lang="ja-JP" altLang="en-US" sz="1600" dirty="0"/>
                    </a:p>
                  </a:txBody>
                  <a:tcPr/>
                </a:tc>
                <a:extLst>
                  <a:ext uri="{0D108BD9-81ED-4DB2-BD59-A6C34878D82A}">
                    <a16:rowId xmlns:a16="http://schemas.microsoft.com/office/drawing/2014/main" xmlns="" val="10002"/>
                  </a:ext>
                </a:extLst>
              </a:tr>
              <a:tr h="886609">
                <a:tc>
                  <a:txBody>
                    <a:bodyPr/>
                    <a:lstStyle/>
                    <a:p>
                      <a:r>
                        <a:rPr kumimoji="1" lang="en-US" altLang="ja-JP" sz="1600" b="1" dirty="0"/>
                        <a:t>4</a:t>
                      </a:r>
                      <a:endParaRPr kumimoji="1" lang="ja-JP" altLang="en-US" sz="1600" b="1" dirty="0"/>
                    </a:p>
                  </a:txBody>
                  <a:tcPr/>
                </a:tc>
                <a:tc>
                  <a:txBody>
                    <a:bodyPr/>
                    <a:lstStyle/>
                    <a:p>
                      <a:r>
                        <a:rPr kumimoji="1" lang="en-US" altLang="ja-JP" sz="1600" b="1" dirty="0"/>
                        <a:t>Wide-area observation</a:t>
                      </a:r>
                      <a:endParaRPr kumimoji="1" lang="ja-JP" altLang="en-US" sz="1600" b="1" dirty="0"/>
                    </a:p>
                  </a:txBody>
                  <a:tcPr/>
                </a:tc>
                <a:tc>
                  <a:txBody>
                    <a:bodyPr/>
                    <a:lstStyle/>
                    <a:p>
                      <a:r>
                        <a:rPr kumimoji="1" lang="en-US" altLang="ja-JP" sz="1600" dirty="0"/>
                        <a:t>This mode can cover in wide-ranging area of 200 km (in along-track direction) x 100 km (in cross-track direction) by satellite’s single orbital passage. This will be also used when the large natural disaster happens. </a:t>
                      </a:r>
                      <a:endParaRPr kumimoji="1" lang="ja-JP" altLang="en-US" sz="1600" dirty="0"/>
                    </a:p>
                  </a:txBody>
                  <a:tcPr/>
                </a:tc>
                <a:extLst>
                  <a:ext uri="{0D108BD9-81ED-4DB2-BD59-A6C34878D82A}">
                    <a16:rowId xmlns:a16="http://schemas.microsoft.com/office/drawing/2014/main" xmlns="" val="10003"/>
                  </a:ext>
                </a:extLst>
              </a:tr>
              <a:tr h="1152592">
                <a:tc>
                  <a:txBody>
                    <a:bodyPr/>
                    <a:lstStyle/>
                    <a:p>
                      <a:r>
                        <a:rPr kumimoji="1" lang="en-US" altLang="ja-JP" sz="1600" b="1" dirty="0">
                          <a:solidFill>
                            <a:srgbClr val="FF0000"/>
                          </a:solidFill>
                        </a:rPr>
                        <a:t>5</a:t>
                      </a:r>
                      <a:endParaRPr kumimoji="1" lang="ja-JP" altLang="en-US" sz="1600" b="1" dirty="0">
                        <a:solidFill>
                          <a:srgbClr val="FF0000"/>
                        </a:solidFill>
                      </a:endParaRPr>
                    </a:p>
                  </a:txBody>
                  <a:tcPr/>
                </a:tc>
                <a:tc>
                  <a:txBody>
                    <a:bodyPr/>
                    <a:lstStyle/>
                    <a:p>
                      <a:r>
                        <a:rPr kumimoji="1" lang="en-US" altLang="ja-JP" sz="1600" b="1" dirty="0">
                          <a:solidFill>
                            <a:srgbClr val="FF0000"/>
                          </a:solidFill>
                        </a:rPr>
                        <a:t>Stereoscopic observation</a:t>
                      </a:r>
                      <a:endParaRPr kumimoji="1" lang="ja-JP" altLang="en-US" sz="1600" b="1" dirty="0">
                        <a:solidFill>
                          <a:srgbClr val="FF0000"/>
                        </a:solidFill>
                      </a:endParaRPr>
                    </a:p>
                  </a:txBody>
                  <a:tcPr/>
                </a:tc>
                <a:tc>
                  <a:txBody>
                    <a:bodyPr/>
                    <a:lstStyle/>
                    <a:p>
                      <a:pPr marL="0" indent="0">
                        <a:buFont typeface="Arial" panose="020B0604020202020204" pitchFamily="34" charset="0"/>
                        <a:buNone/>
                      </a:pPr>
                      <a:r>
                        <a:rPr kumimoji="1" lang="en-US" altLang="ja-JP" sz="1600" dirty="0"/>
                        <a:t>Two ways proposes to acquire stereo-pair image: 1) in single orbit path, and 2) combining two strip-map observations by nadir view and backward view in neighboring path after three days (sub-cycle revisit orbit). The way 1) will be however not sufficient base-to-height ratio (B/H) to derive terrain information. As the advantages of the way 2), that is possible to set suitable B/H, and can acquire images over large area. However, this will depend on weather conditions i.e. cloud covers, to success stereo image acquisition within short period as a disadvantage.</a:t>
                      </a:r>
                    </a:p>
                  </a:txBody>
                  <a:tcPr/>
                </a:tc>
                <a:extLst>
                  <a:ext uri="{0D108BD9-81ED-4DB2-BD59-A6C34878D82A}">
                    <a16:rowId xmlns:a16="http://schemas.microsoft.com/office/drawing/2014/main" xmlns="" val="10004"/>
                  </a:ext>
                </a:extLst>
              </a:tr>
            </a:tbl>
          </a:graphicData>
        </a:graphic>
      </p:graphicFrame>
      <p:sp>
        <p:nvSpPr>
          <p:cNvPr id="32" name="テキスト ボックス 31"/>
          <p:cNvSpPr txBox="1"/>
          <p:nvPr/>
        </p:nvSpPr>
        <p:spPr>
          <a:xfrm>
            <a:off x="179512" y="6474822"/>
            <a:ext cx="4368504"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1 and 5 will be used in the basic observations.</a:t>
            </a:r>
            <a:endParaRPr kumimoji="1" lang="ja-JP" altLang="en-US" sz="1600" dirty="0">
              <a:latin typeface="Arial" panose="020B0604020202020204" pitchFamily="34" charset="0"/>
              <a:cs typeface="Arial" panose="020B0604020202020204" pitchFamily="34" charset="0"/>
            </a:endParaRPr>
          </a:p>
        </p:txBody>
      </p:sp>
      <p:grpSp>
        <p:nvGrpSpPr>
          <p:cNvPr id="3" name="グループ化 2"/>
          <p:cNvGrpSpPr/>
          <p:nvPr/>
        </p:nvGrpSpPr>
        <p:grpSpPr>
          <a:xfrm>
            <a:off x="72009" y="764705"/>
            <a:ext cx="9036495" cy="6048671"/>
            <a:chOff x="72009" y="764705"/>
            <a:chExt cx="9036495" cy="6048671"/>
          </a:xfrm>
        </p:grpSpPr>
        <p:sp>
          <p:nvSpPr>
            <p:cNvPr id="33" name="正方形/長方形 32"/>
            <p:cNvSpPr/>
            <p:nvPr/>
          </p:nvSpPr>
          <p:spPr>
            <a:xfrm>
              <a:off x="72009" y="764705"/>
              <a:ext cx="9036495" cy="1102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正方形/長方形 8"/>
            <p:cNvSpPr/>
            <p:nvPr/>
          </p:nvSpPr>
          <p:spPr>
            <a:xfrm>
              <a:off x="72009" y="4653135"/>
              <a:ext cx="9036495" cy="1807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正方形/長方形 9"/>
            <p:cNvSpPr/>
            <p:nvPr/>
          </p:nvSpPr>
          <p:spPr>
            <a:xfrm>
              <a:off x="72009" y="2686845"/>
              <a:ext cx="9036495" cy="1102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p:cNvSpPr txBox="1"/>
            <p:nvPr/>
          </p:nvSpPr>
          <p:spPr>
            <a:xfrm>
              <a:off x="4451968" y="6474822"/>
              <a:ext cx="184666" cy="338554"/>
            </a:xfrm>
            <a:prstGeom prst="rect">
              <a:avLst/>
            </a:prstGeom>
            <a:noFill/>
          </p:spPr>
          <p:txBody>
            <a:bodyPr wrap="none" rtlCol="0">
              <a:spAutoFit/>
            </a:bodyPr>
            <a:lstStyle/>
            <a:p>
              <a:endParaRPr kumimoji="1" lang="ja-JP" alt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11972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116632"/>
            <a:ext cx="8198425" cy="523220"/>
          </a:xfrm>
          <a:prstGeom prst="rect">
            <a:avLst/>
          </a:prstGeom>
          <a:noFill/>
        </p:spPr>
        <p:txBody>
          <a:bodyPr wrap="square" rtlCol="0">
            <a:spAutoFit/>
          </a:bodyPr>
          <a:lstStyle/>
          <a:p>
            <a:pPr algn="ctr"/>
            <a:r>
              <a:rPr lang="en-US" altLang="ja-JP" sz="2800" b="1" dirty="0">
                <a:solidFill>
                  <a:srgbClr val="FFFFFF"/>
                </a:solidFill>
                <a:latin typeface="Arial" panose="020B0604020202020204" pitchFamily="34" charset="0"/>
                <a:cs typeface="Arial" panose="020B0604020202020204" pitchFamily="34" charset="0"/>
              </a:rPr>
              <a:t>ALOS-4</a:t>
            </a:r>
            <a:endParaRPr kumimoji="1" lang="ja-JP" altLang="en-US" sz="2800" b="1" dirty="0">
              <a:solidFill>
                <a:srgbClr val="FFFFFF"/>
              </a:solidFill>
              <a:latin typeface="Arial" panose="020B0604020202020204" pitchFamily="34" charset="0"/>
              <a:cs typeface="Arial" panose="020B0604020202020204" pitchFamily="34" charset="0"/>
            </a:endParaRPr>
          </a:p>
        </p:txBody>
      </p:sp>
      <p:sp>
        <p:nvSpPr>
          <p:cNvPr id="6" name="正方形/長方形 48">
            <a:extLst>
              <a:ext uri="{FF2B5EF4-FFF2-40B4-BE49-F238E27FC236}">
                <a16:creationId xmlns:a16="http://schemas.microsoft.com/office/drawing/2014/main" xmlns="" id="{1DD7AE36-B409-45FC-8A17-2F15AFDF23BE}"/>
              </a:ext>
            </a:extLst>
          </p:cNvPr>
          <p:cNvSpPr/>
          <p:nvPr/>
        </p:nvSpPr>
        <p:spPr>
          <a:xfrm>
            <a:off x="227429" y="1209616"/>
            <a:ext cx="8604689" cy="521681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lvl="1" algn="ctr">
              <a:spcAft>
                <a:spcPts val="1800"/>
              </a:spcAft>
            </a:pPr>
            <a:r>
              <a:rPr lang="en-US" altLang="ja-JP" sz="2800" b="1" dirty="0">
                <a:latin typeface="Arial" panose="020B0604020202020204" pitchFamily="34" charset="0"/>
                <a:cs typeface="Arial" panose="020B0604020202020204" pitchFamily="34" charset="0"/>
              </a:rPr>
              <a:t>Mission Objectives</a:t>
            </a:r>
          </a:p>
          <a:p>
            <a:pPr marL="914400" lvl="1" indent="-457200">
              <a:spcAft>
                <a:spcPts val="1800"/>
              </a:spcAft>
              <a:buFont typeface="+mj-lt"/>
              <a:buAutoNum type="arabicPeriod"/>
            </a:pPr>
            <a:r>
              <a:rPr lang="en-US" altLang="ja-JP" sz="2400" b="1" dirty="0">
                <a:latin typeface="Arial" panose="020B0604020202020204" pitchFamily="34" charset="0"/>
                <a:cs typeface="Arial" panose="020B0604020202020204" pitchFamily="34" charset="0"/>
              </a:rPr>
              <a:t>Precise monitoring of land deformation and subsidence</a:t>
            </a:r>
            <a:r>
              <a:rPr lang="en-US" altLang="ja-JP" sz="2400" dirty="0">
                <a:latin typeface="Arial" panose="020B0604020202020204" pitchFamily="34" charset="0"/>
                <a:cs typeface="Arial" panose="020B0604020202020204" pitchFamily="34" charset="0"/>
              </a:rPr>
              <a:t> for detecting anomalies at an early stage</a:t>
            </a:r>
          </a:p>
          <a:p>
            <a:pPr marL="914400" lvl="1" indent="-457200">
              <a:spcAft>
                <a:spcPts val="600"/>
              </a:spcAft>
              <a:buFont typeface="+mj-lt"/>
              <a:buAutoNum type="arabicPeriod"/>
            </a:pPr>
            <a:r>
              <a:rPr lang="en-US" altLang="ja-JP" sz="2400" b="1" dirty="0">
                <a:latin typeface="Arial" panose="020B0604020202020204" pitchFamily="34" charset="0"/>
                <a:cs typeface="Arial" panose="020B0604020202020204" pitchFamily="34" charset="0"/>
              </a:rPr>
              <a:t>Continuation and enhancement of the ALOS-2 mission and also exploring new applications</a:t>
            </a:r>
          </a:p>
          <a:p>
            <a:pPr marL="1257300" lvl="2" indent="-342900">
              <a:spcAft>
                <a:spcPts val="600"/>
              </a:spcAft>
              <a:buFontTx/>
              <a:buChar char="-"/>
            </a:pPr>
            <a:r>
              <a:rPr lang="en-US" altLang="ja-JP" sz="2400" dirty="0">
                <a:latin typeface="Arial" panose="020B0604020202020204" pitchFamily="34" charset="0"/>
                <a:cs typeface="Arial" panose="020B0604020202020204" pitchFamily="34" charset="0"/>
              </a:rPr>
              <a:t>All-weather disaster monitoring</a:t>
            </a:r>
          </a:p>
          <a:p>
            <a:pPr marL="1257300" lvl="2" indent="-342900">
              <a:spcAft>
                <a:spcPts val="600"/>
              </a:spcAft>
              <a:buFontTx/>
              <a:buChar char="-"/>
            </a:pPr>
            <a:r>
              <a:rPr lang="en-US" altLang="ja-JP" sz="2400" dirty="0">
                <a:solidFill>
                  <a:srgbClr val="008000"/>
                </a:solidFill>
                <a:latin typeface="Arial" panose="020B0604020202020204" pitchFamily="34" charset="0"/>
                <a:cs typeface="Arial" panose="020B0604020202020204" pitchFamily="34" charset="0"/>
              </a:rPr>
              <a:t>Forest monitoring</a:t>
            </a:r>
          </a:p>
          <a:p>
            <a:pPr marL="1257300" lvl="2" indent="-342900">
              <a:spcAft>
                <a:spcPts val="600"/>
              </a:spcAft>
              <a:buFontTx/>
              <a:buChar char="-"/>
            </a:pPr>
            <a:r>
              <a:rPr lang="en-US" altLang="ja-JP" sz="2400" dirty="0">
                <a:latin typeface="Arial" panose="020B0604020202020204" pitchFamily="34" charset="0"/>
                <a:cs typeface="Arial" panose="020B0604020202020204" pitchFamily="34" charset="0"/>
              </a:rPr>
              <a:t>Sea ice monitoring</a:t>
            </a:r>
          </a:p>
          <a:p>
            <a:pPr marL="1257300" lvl="2" indent="-342900">
              <a:spcAft>
                <a:spcPts val="600"/>
              </a:spcAft>
              <a:buFontTx/>
              <a:buChar char="-"/>
            </a:pPr>
            <a:r>
              <a:rPr lang="en-US" altLang="ja-JP" sz="2400" dirty="0">
                <a:latin typeface="Arial" panose="020B0604020202020204" pitchFamily="34" charset="0"/>
                <a:cs typeface="Arial" panose="020B0604020202020204" pitchFamily="34" charset="0"/>
              </a:rPr>
              <a:t>Large infrastructure monitoring,  etc.</a:t>
            </a:r>
          </a:p>
          <a:p>
            <a:pPr marL="914400" lvl="1" indent="-457200">
              <a:spcBef>
                <a:spcPts val="1200"/>
              </a:spcBef>
              <a:spcAft>
                <a:spcPts val="600"/>
              </a:spcAft>
              <a:buFont typeface="+mj-lt"/>
              <a:buAutoNum type="arabicPeriod"/>
            </a:pPr>
            <a:r>
              <a:rPr lang="en-US" altLang="ja-JP" sz="2400" b="1" dirty="0">
                <a:latin typeface="Arial" panose="020B0604020202020204" pitchFamily="34" charset="0"/>
                <a:cs typeface="Arial" panose="020B0604020202020204" pitchFamily="34" charset="0"/>
              </a:rPr>
              <a:t>Marine monitoring with AIS</a:t>
            </a:r>
            <a:r>
              <a:rPr lang="en-US" altLang="ja-JP" sz="2400" dirty="0">
                <a:latin typeface="Arial" panose="020B0604020202020204" pitchFamily="34" charset="0"/>
                <a:cs typeface="Arial" panose="020B0604020202020204" pitchFamily="34" charset="0"/>
              </a:rPr>
              <a:t> (Automatic Identification System)</a:t>
            </a:r>
          </a:p>
        </p:txBody>
      </p:sp>
    </p:spTree>
    <p:extLst>
      <p:ext uri="{BB962C8B-B14F-4D97-AF65-F5344CB8AC3E}">
        <p14:creationId xmlns:p14="http://schemas.microsoft.com/office/powerpoint/2010/main" val="51723473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6600"/>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5242</TotalTime>
  <Words>2222</Words>
  <Application>Microsoft Macintosh PowerPoint</Application>
  <PresentationFormat>On-screen Show (4:3)</PresentationFormat>
  <Paragraphs>1418</Paragraphs>
  <Slides>22</Slides>
  <Notes>5</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デザインの設定</vt:lpstr>
      <vt:lpstr>テーマ1</vt:lpstr>
      <vt:lpstr>Office テーマ</vt:lpstr>
      <vt:lpstr>PowerPoint Presentation</vt:lpstr>
      <vt:lpstr>PowerPoint Presentation</vt:lpstr>
      <vt:lpstr>Schedule of ALOS/ALOS-2  Data Processing and Open Free Access</vt:lpstr>
      <vt:lpstr>PowerPoint Presentation</vt:lpstr>
      <vt:lpstr>ALOS series development/operation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MOLI Overview</vt:lpstr>
      <vt:lpstr>Foot print design for terrain relief calbaration</vt:lpstr>
      <vt:lpstr>MOLI data products</vt:lpstr>
      <vt:lpstr>PowerPoint Presentation</vt:lpstr>
      <vt:lpstr>GFOI Core Data Set –  25 m L-band SAR mosaics and Forest/Non-Forest maps</vt:lpstr>
      <vt:lpstr>GFOI Core Data Set –  25 m L-band SAR mosaics and Forest/Non-Forest maps</vt:lpstr>
      <vt:lpstr>PowerPoint Presentation</vt:lpstr>
      <vt:lpstr>PowerPoint Presentation</vt:lpstr>
      <vt:lpstr>Changes over time (7 epochs)</vt:lpstr>
      <vt:lpstr>PowerPoint Presentation</vt:lpstr>
    </vt:vector>
  </TitlesOfParts>
  <Company>宇宙航空研究開発機構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平成27年度　環境研究総合推進費 2-1504「ボルネオの熱帯泥炭林における炭素動態の広域評価システムの開発」 さ 第1回　アドバイザリーボード会合</dc:title>
  <dc:creator>各自設定して下さい</dc:creator>
  <cp:lastModifiedBy>Ake Rosenqvist</cp:lastModifiedBy>
  <cp:revision>342</cp:revision>
  <dcterms:created xsi:type="dcterms:W3CDTF">2015-07-27T01:07:20Z</dcterms:created>
  <dcterms:modified xsi:type="dcterms:W3CDTF">2018-09-04T08:11:54Z</dcterms:modified>
</cp:coreProperties>
</file>