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00" r:id="rId2"/>
    <p:sldId id="329" r:id="rId3"/>
    <p:sldId id="330" r:id="rId4"/>
    <p:sldId id="331" r:id="rId5"/>
    <p:sldId id="332" r:id="rId6"/>
    <p:sldId id="273" r:id="rId7"/>
    <p:sldId id="271" r:id="rId8"/>
    <p:sldId id="272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73482" autoAdjust="0"/>
  </p:normalViewPr>
  <p:slideViewPr>
    <p:cSldViewPr snapToGrid="0" snapToObjects="1">
      <p:cViewPr varScale="1">
        <p:scale>
          <a:sx n="68" d="100"/>
          <a:sy n="68" d="100"/>
        </p:scale>
        <p:origin x="240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330" cy="7633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952A5-DAAD-469F-8CC2-FF2B46D05B99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88C50-2D6E-4BD9-8501-75C147439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37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8C50-2D6E-4BD9-8501-75C147439DF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15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Aims for</a:t>
            </a:r>
            <a:r>
              <a:rPr lang="en-GB" sz="1200" baseline="0" dirty="0"/>
              <a:t> Joanne:</a:t>
            </a:r>
            <a:r>
              <a:rPr lang="en-GB" sz="1200" dirty="0"/>
              <a:t> to identify gaps in data supply chain for GFOI and investigate obstacles to take-up of Methods and Guidance Documentation developed for REDD+ climate finance.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8C50-2D6E-4BD9-8501-75C147439DF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97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4493F-C21A-4F3A-9208-E5E6F055B0D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4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34979-4846-4758-B1D5-A15818267BF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B3DE-72CE-47A5-AC65-F93C2D2A8A4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1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0D4E-CC26-433B-AF49-0B901B0FC19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0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F0121-5AC4-40A7-9C03-5839AF1F2CA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9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13D98-C702-4C18-A7D8-5692734F8D6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8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C772C-8938-46C3-8DF1-AD82C91E604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4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B92CF-89E7-449F-870A-4E32D718BAC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1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9D846-7563-498D-8165-ED76624945A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0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3B644-DD2F-4250-91E6-8B4B123991E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5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6721-555A-46F5-8224-668FEA04294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4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28663"/>
            <a:ext cx="8229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888" y="6221413"/>
            <a:ext cx="620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050066-00BE-445A-B7E5-9021D84962D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" name="Picture 9" descr="NERC long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100013"/>
            <a:ext cx="25225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 descr="NCEO-logo-we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30175"/>
            <a:ext cx="22923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0" y="1484313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1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18930" y="3061726"/>
            <a:ext cx="7772400" cy="1470025"/>
          </a:xfrm>
        </p:spPr>
        <p:txBody>
          <a:bodyPr/>
          <a:lstStyle/>
          <a:p>
            <a:r>
              <a:rPr lang="en-GB" b="1" dirty="0"/>
              <a:t>Joint UK GEO/CEOS Office &amp;</a:t>
            </a:r>
            <a:br>
              <a:rPr lang="en-GB" b="1" dirty="0"/>
            </a:br>
            <a:r>
              <a:rPr lang="en-GB" b="1" dirty="0"/>
              <a:t>UK ICF </a:t>
            </a:r>
            <a:br>
              <a:rPr lang="en-GB" b="1" dirty="0"/>
            </a:br>
            <a:br>
              <a:rPr lang="en-GB" dirty="0"/>
            </a:br>
            <a:br>
              <a:rPr lang="en-GB" dirty="0"/>
            </a:br>
            <a:endParaRPr lang="en-GB" sz="2400" dirty="0"/>
          </a:p>
        </p:txBody>
      </p:sp>
      <p:pic>
        <p:nvPicPr>
          <p:cNvPr id="1026" name="Picture 2" descr="GEO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 bwMode="auto">
          <a:xfrm>
            <a:off x="1195268" y="3930093"/>
            <a:ext cx="3327116" cy="12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k space agency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9" y="104506"/>
            <a:ext cx="697064" cy="68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efr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61" y="111924"/>
            <a:ext cx="1327796" cy="67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eos_logo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98721" y="4006238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0"/>
          <p:cNvSpPr txBox="1">
            <a:spLocks/>
          </p:cNvSpPr>
          <p:nvPr/>
        </p:nvSpPr>
        <p:spPr>
          <a:xfrm>
            <a:off x="4998721" y="4985291"/>
            <a:ext cx="3870960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Committee on Earth Observation Satellites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82" y="104506"/>
            <a:ext cx="873977" cy="6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4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2428" y="790846"/>
            <a:ext cx="505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People (as of May 2018)</a:t>
            </a:r>
          </a:p>
        </p:txBody>
      </p:sp>
      <p:pic>
        <p:nvPicPr>
          <p:cNvPr id="8" name="Picture 4" descr="Image result for uk space agency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9" y="104506"/>
            <a:ext cx="697064" cy="68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Defr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61" y="111924"/>
            <a:ext cx="1327796" cy="67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82" y="104506"/>
            <a:ext cx="873977" cy="686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" t="11512" r="3511" b="1490"/>
          <a:stretch/>
        </p:blipFill>
        <p:spPr>
          <a:xfrm>
            <a:off x="165369" y="1663429"/>
            <a:ext cx="8735439" cy="447472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C3C7108-D6C1-6945-95FA-C34A8D427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2" y="6138154"/>
            <a:ext cx="3383594" cy="56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BC7C56-AA61-8748-9E66-0D8CA2635235}"/>
              </a:ext>
            </a:extLst>
          </p:cNvPr>
          <p:cNvSpPr/>
          <p:nvPr/>
        </p:nvSpPr>
        <p:spPr>
          <a:xfrm>
            <a:off x="3846746" y="6422065"/>
            <a:ext cx="2512937" cy="2839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Selina Newell, BEIS</a:t>
            </a:r>
          </a:p>
        </p:txBody>
      </p:sp>
    </p:spTree>
    <p:extLst>
      <p:ext uri="{BB962C8B-B14F-4D97-AF65-F5344CB8AC3E}">
        <p14:creationId xmlns:p14="http://schemas.microsoft.com/office/powerpoint/2010/main" val="134072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936" y="840337"/>
            <a:ext cx="808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UK expert reps to GEO and CEOS</a:t>
            </a:r>
          </a:p>
        </p:txBody>
      </p:sp>
      <p:pic>
        <p:nvPicPr>
          <p:cNvPr id="8" name="Picture 4" descr="Image result for uk space agency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9" y="104506"/>
            <a:ext cx="697064" cy="68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Defr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61" y="111924"/>
            <a:ext cx="1327796" cy="67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82" y="104506"/>
            <a:ext cx="873977" cy="68634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639470"/>
              </p:ext>
            </p:extLst>
          </p:nvPr>
        </p:nvGraphicFramePr>
        <p:xfrm>
          <a:off x="114297" y="81751"/>
          <a:ext cx="8938262" cy="6916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9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9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894">
                <a:tc>
                  <a:txBody>
                    <a:bodyPr/>
                    <a:lstStyle/>
                    <a:p>
                      <a:r>
                        <a:rPr lang="en-GB" dirty="0"/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Name and 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388">
                <a:tc>
                  <a:txBody>
                    <a:bodyPr/>
                    <a:lstStyle/>
                    <a:p>
                      <a:r>
                        <a:rPr lang="en-GB" dirty="0"/>
                        <a:t>GEO EXCOM</a:t>
                      </a:r>
                      <a:r>
                        <a:rPr lang="en-GB" baseline="0" dirty="0"/>
                        <a:t>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Iain Williams (Defra Deputy Chief Scientific Advisor)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653">
                <a:tc>
                  <a:txBody>
                    <a:bodyPr/>
                    <a:lstStyle/>
                    <a:p>
                      <a:r>
                        <a:rPr lang="en-GB" dirty="0"/>
                        <a:t>GEO Disasters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expert secondment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James Norris (Ordnance Survey)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653">
                <a:tc>
                  <a:txBody>
                    <a:bodyPr/>
                    <a:lstStyle/>
                    <a:p>
                      <a:r>
                        <a:rPr lang="en-GB" dirty="0"/>
                        <a:t>GEO Data</a:t>
                      </a:r>
                      <a:r>
                        <a:rPr lang="en-GB" baseline="0" dirty="0"/>
                        <a:t> Sharing Working Group (DSWG) (chair)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Miles Gabriel (</a:t>
                      </a:r>
                      <a:r>
                        <a:rPr lang="en-GB" baseline="0" dirty="0"/>
                        <a:t>ESRI UK)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653">
                <a:tc>
                  <a:txBody>
                    <a:bodyPr/>
                    <a:lstStyle/>
                    <a:p>
                      <a:r>
                        <a:rPr lang="en-GB" dirty="0"/>
                        <a:t>GEO Data Sharing national focal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Garry Baker (BGS)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388">
                <a:tc>
                  <a:txBody>
                    <a:bodyPr/>
                    <a:lstStyle/>
                    <a:p>
                      <a:r>
                        <a:rPr lang="en-GB" dirty="0"/>
                        <a:t>CEOS Working Group on Information Systems &amp; Services (WGISS)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Federica Moscato (Catapult)</a:t>
                      </a:r>
                    </a:p>
                    <a:p>
                      <a:r>
                        <a:rPr lang="en-GB" dirty="0"/>
                        <a:t>Esther Conway (CEDA)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653">
                <a:tc>
                  <a:txBody>
                    <a:bodyPr/>
                    <a:lstStyle/>
                    <a:p>
                      <a:r>
                        <a:rPr lang="en-GB" dirty="0"/>
                        <a:t>CEOS WG</a:t>
                      </a:r>
                      <a:r>
                        <a:rPr lang="en-GB" baseline="0" dirty="0"/>
                        <a:t> on Calibration and Validation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Nigel Fox (NPL)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388">
                <a:tc>
                  <a:txBody>
                    <a:bodyPr/>
                    <a:lstStyle/>
                    <a:p>
                      <a:r>
                        <a:rPr lang="en-GB" dirty="0"/>
                        <a:t>CEOS Ad Hoc Team </a:t>
                      </a:r>
                      <a:r>
                        <a:rPr lang="en-GB" baseline="0" dirty="0"/>
                        <a:t>Space Data Coordination Group (SDCG) for GFOI (co-chair)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Joanne Nightingale</a:t>
                      </a:r>
                      <a:r>
                        <a:rPr lang="en-GB" baseline="0" dirty="0"/>
                        <a:t> (NPL)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388">
                <a:tc>
                  <a:txBody>
                    <a:bodyPr/>
                    <a:lstStyle/>
                    <a:p>
                      <a:r>
                        <a:rPr lang="en-GB" dirty="0"/>
                        <a:t>GEO Programme board sub-group on Paris</a:t>
                      </a:r>
                      <a:r>
                        <a:rPr lang="en-GB" baseline="0" dirty="0"/>
                        <a:t> Agreement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Marie-Fanny Racault (NCEO-PML)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53">
                <a:tc>
                  <a:txBody>
                    <a:bodyPr/>
                    <a:lstStyle/>
                    <a:p>
                      <a:r>
                        <a:rPr lang="en-GB" dirty="0"/>
                        <a:t>CEOS</a:t>
                      </a:r>
                      <a:r>
                        <a:rPr lang="en-GB" baseline="0" dirty="0"/>
                        <a:t> WG Climate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Chris Merchant (NCEO-Reading)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4388">
                <a:tc>
                  <a:txBody>
                    <a:bodyPr/>
                    <a:lstStyle/>
                    <a:p>
                      <a:r>
                        <a:rPr lang="en-GB" dirty="0"/>
                        <a:t>CEOS Ad Hoc Team on Future</a:t>
                      </a:r>
                      <a:r>
                        <a:rPr lang="en-GB" baseline="0" dirty="0"/>
                        <a:t> Data Architectures, CEOS LSI-VC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Joao </a:t>
                      </a:r>
                      <a:r>
                        <a:rPr lang="en-GB" dirty="0" err="1"/>
                        <a:t>Carrieras</a:t>
                      </a:r>
                      <a:r>
                        <a:rPr lang="en-GB" dirty="0"/>
                        <a:t> (NCEO-Sheffield)</a:t>
                      </a:r>
                      <a:r>
                        <a:rPr lang="en-GB" baseline="0" dirty="0"/>
                        <a:t> and Dan Wicks (Catapult)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894">
                <a:tc>
                  <a:txBody>
                    <a:bodyPr/>
                    <a:lstStyle/>
                    <a:p>
                      <a:r>
                        <a:rPr lang="en-GB" dirty="0"/>
                        <a:t>GEO GFOI (Leads</a:t>
                      </a:r>
                      <a:r>
                        <a:rPr lang="en-GB" baseline="0" dirty="0"/>
                        <a:t> group)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/>
                        <a:t>Selina Newall(BEIS climate team)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894">
                <a:tc>
                  <a:txBody>
                    <a:bodyPr/>
                    <a:lstStyle/>
                    <a:p>
                      <a:r>
                        <a:rPr lang="en-GB" dirty="0"/>
                        <a:t>CEOS</a:t>
                      </a:r>
                      <a:r>
                        <a:rPr lang="en-GB" baseline="0" dirty="0"/>
                        <a:t> WG Disasters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/>
                        <a:t>Dave Hodgson (DMCII)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53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3157" y="790846"/>
            <a:ext cx="427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Highlights</a:t>
            </a:r>
          </a:p>
        </p:txBody>
      </p:sp>
      <p:pic>
        <p:nvPicPr>
          <p:cNvPr id="8" name="Picture 4" descr="Image result for uk space agenc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9" y="104506"/>
            <a:ext cx="697064" cy="68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Defr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61" y="111924"/>
            <a:ext cx="1327796" cy="67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82" y="104506"/>
            <a:ext cx="873977" cy="686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7122" y="1789889"/>
            <a:ext cx="765631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2014, 2016: Publications of GFOI Methods and Guidance documentation for REDD+: Jim Penman.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Sept 2016: UK hosted the GFOI Policy Forum and the CEOS SDCG-10.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2017: UK invited to join the GFOI leads group (Dan Doherty - Selina Newall, BEIS)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Late 2017: Office support of appointment of Joanne Nightingale to co-chair CEOS SDCG. </a:t>
            </a:r>
          </a:p>
        </p:txBody>
      </p:sp>
    </p:spTree>
    <p:extLst>
      <p:ext uri="{BB962C8B-B14F-4D97-AF65-F5344CB8AC3E}">
        <p14:creationId xmlns:p14="http://schemas.microsoft.com/office/powerpoint/2010/main" val="342275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5image1766656">
            <a:extLst>
              <a:ext uri="{FF2B5EF4-FFF2-40B4-BE49-F238E27FC236}">
                <a16:creationId xmlns:a16="http://schemas.microsoft.com/office/drawing/2014/main" id="{EFE15EF3-2485-564C-B462-9B80408AF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655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725387"/>
            <a:ext cx="7668344" cy="698785"/>
          </a:xfrm>
        </p:spPr>
        <p:txBody>
          <a:bodyPr/>
          <a:lstStyle/>
          <a:p>
            <a:pPr algn="l"/>
            <a:r>
              <a:rPr lang="en-GB" sz="3200" dirty="0"/>
              <a:t>UK Expertise Workshop </a:t>
            </a:r>
            <a:r>
              <a:rPr lang="en-GB" sz="1800" dirty="0"/>
              <a:t>– </a:t>
            </a:r>
            <a:r>
              <a:rPr lang="en-GB" sz="1600" dirty="0"/>
              <a:t>tidying our own backyard!</a:t>
            </a:r>
            <a:endParaRPr lang="en-GB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36512" y="1562100"/>
            <a:ext cx="5721828" cy="2286084"/>
          </a:xfrm>
        </p:spPr>
        <p:txBody>
          <a:bodyPr/>
          <a:lstStyle/>
          <a:p>
            <a:r>
              <a:rPr lang="en-GB" sz="2200" dirty="0"/>
              <a:t>UK Government, Academic and Commercial entities + GFOI/FAO</a:t>
            </a:r>
          </a:p>
          <a:p>
            <a:r>
              <a:rPr lang="en-GB" sz="2200" dirty="0"/>
              <a:t>Key strength in Earth Observation (application and R&amp;D)</a:t>
            </a:r>
          </a:p>
          <a:p>
            <a:r>
              <a:rPr lang="en-GB" sz="2200" dirty="0"/>
              <a:t>Projects widely dispersed but many projects in some countries could potentially be aligned and better coordinated with GFOI</a:t>
            </a:r>
          </a:p>
          <a:p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9" y="4151648"/>
            <a:ext cx="4879296" cy="2724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49" y="1326318"/>
            <a:ext cx="2800351" cy="2100263"/>
          </a:xfrm>
          <a:prstGeom prst="rect">
            <a:avLst/>
          </a:prstGeom>
        </p:spPr>
      </p:pic>
      <p:sp>
        <p:nvSpPr>
          <p:cNvPr id="13" name="Content Placeholder 6"/>
          <p:cNvSpPr txBox="1">
            <a:spLocks/>
          </p:cNvSpPr>
          <p:nvPr/>
        </p:nvSpPr>
        <p:spPr>
          <a:xfrm>
            <a:off x="142009" y="3356992"/>
            <a:ext cx="3009524" cy="2664295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58" y="3562350"/>
            <a:ext cx="3329341" cy="33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8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95" y="702990"/>
            <a:ext cx="6004205" cy="698785"/>
          </a:xfrm>
        </p:spPr>
        <p:txBody>
          <a:bodyPr/>
          <a:lstStyle/>
          <a:p>
            <a:r>
              <a:rPr lang="en-GB" dirty="0"/>
              <a:t>Upcoming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95" y="1817440"/>
            <a:ext cx="8822479" cy="50405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400" b="1" i="1" dirty="0"/>
              <a:t>Potential work</a:t>
            </a:r>
            <a:r>
              <a:rPr lang="en-GB" sz="2400" b="1" dirty="0"/>
              <a:t>: </a:t>
            </a:r>
            <a:r>
              <a:rPr lang="en-GB" sz="2400" dirty="0"/>
              <a:t>Follow-on to World Bank Country Needs Assessments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  <a:p>
            <a:pPr>
              <a:spcBef>
                <a:spcPts val="0"/>
              </a:spcBef>
            </a:pPr>
            <a:r>
              <a:rPr lang="en-GB" sz="2400" dirty="0"/>
              <a:t>Evidence gathering to understand the gaps/needs/barriers to countries implementing NFMS are and how these may be overcome through our potential larger TA programme</a:t>
            </a:r>
          </a:p>
          <a:p>
            <a:pPr>
              <a:spcBef>
                <a:spcPts val="0"/>
              </a:spcBef>
            </a:pPr>
            <a:endParaRPr lang="en-GB" sz="2400" dirty="0"/>
          </a:p>
          <a:p>
            <a:pPr>
              <a:spcBef>
                <a:spcPts val="0"/>
              </a:spcBef>
            </a:pPr>
            <a:r>
              <a:rPr lang="en-GB" sz="2400" dirty="0"/>
              <a:t>Development of MRV implementation plans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>
              <a:spcBef>
                <a:spcPts val="0"/>
              </a:spcBef>
            </a:pPr>
            <a:r>
              <a:rPr lang="en-GB" sz="2400" dirty="0"/>
              <a:t>Implement FLINT (Full Lands Integration Tool) to test how it can be used to enable countries to provide IPCC compliant MRV reporting</a:t>
            </a:r>
          </a:p>
        </p:txBody>
      </p:sp>
    </p:spTree>
    <p:extLst>
      <p:ext uri="{BB962C8B-B14F-4D97-AF65-F5344CB8AC3E}">
        <p14:creationId xmlns:p14="http://schemas.microsoft.com/office/powerpoint/2010/main" val="107537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Case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12" y="1895128"/>
            <a:ext cx="8750471" cy="2304256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/>
              <a:t>Conservation, sustainable forest management and enhancement</a:t>
            </a:r>
          </a:p>
          <a:p>
            <a:pPr marL="0" indent="0" algn="ctr">
              <a:buNone/>
            </a:pPr>
            <a:endParaRPr lang="en-GB" sz="1600" b="1" dirty="0"/>
          </a:p>
          <a:p>
            <a:pPr marL="0" indent="0" algn="ctr">
              <a:buNone/>
            </a:pPr>
            <a:r>
              <a:rPr lang="en-GB" sz="20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 a technical assistance program that incentivises developing countries to implement a flexible and long-term </a:t>
            </a:r>
            <a:r>
              <a:rPr lang="en-GB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monitoring </a:t>
            </a:r>
            <a:r>
              <a:rPr lang="en-GB" sz="20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system to accurately report greenhouse gas emissions from Agriculture, Forestry and Other Land Uses as per the </a:t>
            </a:r>
            <a:r>
              <a:rPr lang="en-GB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IPCC </a:t>
            </a:r>
            <a:r>
              <a:rPr lang="en-GB" sz="20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guidelines, unlocks results based finance, and encourages sustainable forest and land use management practices</a:t>
            </a:r>
          </a:p>
          <a:p>
            <a:pPr marL="0" indent="0" algn="ctr">
              <a:buNone/>
            </a:pPr>
            <a:endParaRPr lang="en-GB" sz="2000" i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9" y="6317370"/>
            <a:ext cx="702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* Pending internal BEIS process and still subject to ministerial approval*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2011" y="4392100"/>
            <a:ext cx="8750471" cy="504622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Key Features of *Potential* new Programme: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GB" sz="14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2011" y="4936806"/>
            <a:ext cx="8750471" cy="2142898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000" dirty="0"/>
              <a:t>Focus on operational solutions targeting the real </a:t>
            </a:r>
            <a:r>
              <a:rPr lang="en-GB" sz="2000" b="1" dirty="0"/>
              <a:t>barriers to change (Institutional arrangements/management; Data; Capability; Capacity) </a:t>
            </a:r>
            <a:r>
              <a:rPr lang="en-GB" sz="2000" dirty="0"/>
              <a:t>based on genuine need and sustainable approaches</a:t>
            </a:r>
          </a:p>
          <a:p>
            <a:pPr>
              <a:spcBef>
                <a:spcPts val="0"/>
              </a:spcBef>
            </a:pPr>
            <a:r>
              <a:rPr lang="en-GB" sz="2000" b="1" dirty="0"/>
              <a:t>At scale.  </a:t>
            </a:r>
            <a:r>
              <a:rPr lang="en-GB" sz="2000" dirty="0"/>
              <a:t>Global in reach although country specific.</a:t>
            </a:r>
          </a:p>
          <a:p>
            <a:pPr>
              <a:spcBef>
                <a:spcPts val="0"/>
              </a:spcBef>
            </a:pPr>
            <a:r>
              <a:rPr lang="en-GB" sz="2000" b="1" dirty="0"/>
              <a:t>Long-term.</a:t>
            </a:r>
            <a:r>
              <a:rPr lang="en-GB" sz="2000" dirty="0"/>
              <a:t> Complementing other efforts but being clear why this is different – focus on reduced emissions and helping support and end to end system.</a:t>
            </a:r>
          </a:p>
          <a:p>
            <a:pPr>
              <a:spcBef>
                <a:spcPts val="0"/>
              </a:spcBef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3606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Case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12" y="1601416"/>
            <a:ext cx="9001988" cy="5256584"/>
          </a:xfrm>
        </p:spPr>
        <p:txBody>
          <a:bodyPr/>
          <a:lstStyle/>
          <a:p>
            <a:r>
              <a:rPr lang="en-GB" sz="2000" b="1" dirty="0"/>
              <a:t>Needs driven. </a:t>
            </a:r>
            <a:r>
              <a:rPr lang="en-GB" sz="2000" dirty="0"/>
              <a:t>Menu of activities that are then chosen from after prioritised needs assessment.  Not all activities in all countries. Reflective of UK’s unique selling point and added value in this field – scale, expertise in remote sensing </a:t>
            </a:r>
            <a:r>
              <a:rPr lang="en-GB" sz="2000" dirty="0" err="1"/>
              <a:t>etc</a:t>
            </a:r>
            <a:r>
              <a:rPr lang="en-GB" sz="2000" dirty="0"/>
              <a:t>, experience in large development and governance programmes.</a:t>
            </a:r>
          </a:p>
          <a:p>
            <a:r>
              <a:rPr lang="en-GB" sz="2000" b="1" dirty="0"/>
              <a:t>Beyond Carbon. </a:t>
            </a:r>
            <a:r>
              <a:rPr lang="en-GB" sz="2000" dirty="0"/>
              <a:t>Always mindful of our high level objectives of reducing emissions and increasing ambition. But to make it sustainable we are looking beyond carbon.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400" b="1" dirty="0"/>
              <a:t>Timings:</a:t>
            </a:r>
            <a:endParaRPr lang="en-GB" sz="2000" b="1" dirty="0"/>
          </a:p>
          <a:p>
            <a:r>
              <a:rPr lang="en-GB" sz="2000" dirty="0"/>
              <a:t>Exact scope still being defined.</a:t>
            </a:r>
          </a:p>
          <a:p>
            <a:r>
              <a:rPr lang="en-GB" sz="2000" dirty="0"/>
              <a:t>Delivery model also tbc but will involve a number of different partners with a managing partner.</a:t>
            </a:r>
          </a:p>
          <a:p>
            <a:r>
              <a:rPr lang="en-GB" sz="2000" dirty="0"/>
              <a:t>BC written and approved early 2019 for mid-2019 start….</a:t>
            </a:r>
          </a:p>
          <a:p>
            <a:r>
              <a:rPr lang="en-GB" sz="2000" dirty="0"/>
              <a:t>ODA, Climate Finance, Value for money for the UK taxpayer, free and open procurement.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8225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37676</TotalTime>
  <Words>699</Words>
  <Application>Microsoft Macintosh PowerPoint</Application>
  <PresentationFormat>On-screen Show (4:3)</PresentationFormat>
  <Paragraphs>70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Droid Serif</vt:lpstr>
      <vt:lpstr>Times New Roman</vt:lpstr>
      <vt:lpstr>1_Office Theme</vt:lpstr>
      <vt:lpstr>Joint UK GEO/CEOS Office &amp; UK ICF    </vt:lpstr>
      <vt:lpstr>PowerPoint Presentation</vt:lpstr>
      <vt:lpstr>PowerPoint Presentation</vt:lpstr>
      <vt:lpstr>PowerPoint Presentation</vt:lpstr>
      <vt:lpstr>PowerPoint Presentation</vt:lpstr>
      <vt:lpstr>UK Expertise Workshop – tidying our own backyard!</vt:lpstr>
      <vt:lpstr>Upcoming contributions</vt:lpstr>
      <vt:lpstr>Business Case Development</vt:lpstr>
      <vt:lpstr>Business Case Development</vt:lpstr>
    </vt:vector>
  </TitlesOfParts>
  <Company>University of Leicester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NCEO and Air Quality</dc:title>
  <dc:creator>rg82</dc:creator>
  <cp:lastModifiedBy>Microsoft Office User</cp:lastModifiedBy>
  <cp:revision>381</cp:revision>
  <dcterms:created xsi:type="dcterms:W3CDTF">2015-02-10T15:49:13Z</dcterms:created>
  <dcterms:modified xsi:type="dcterms:W3CDTF">2018-09-04T13:21:16Z</dcterms:modified>
</cp:coreProperties>
</file>