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310" r:id="rId3"/>
    <p:sldId id="314" r:id="rId4"/>
    <p:sldId id="288" r:id="rId5"/>
    <p:sldId id="311" r:id="rId6"/>
    <p:sldId id="340" r:id="rId7"/>
    <p:sldId id="34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01" autoAdjust="0"/>
  </p:normalViewPr>
  <p:slideViewPr>
    <p:cSldViewPr snapToGrid="0" snapToObjects="1">
      <p:cViewPr varScale="1">
        <p:scale>
          <a:sx n="122" d="100"/>
          <a:sy n="122" d="100"/>
        </p:scale>
        <p:origin x="-4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29437-75B1-F440-B0E8-20654144081B}" type="datetimeFigureOut">
              <a:t>04/09/18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AA615-7B11-504A-8DB0-34D1906A23D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39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14D61452-8D9E-704F-996B-6C3F2BF8A491}" type="slidenum">
              <a:rPr lang="en-US" altLang="ja-JP" sz="1200"/>
              <a:pPr/>
              <a:t>3</a:t>
            </a:fld>
            <a:endParaRPr lang="en-US" altLang="ja-JP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14D61452-8D9E-704F-996B-6C3F2BF8A491}" type="slidenum">
              <a:rPr lang="en-US" altLang="ja-JP" sz="1200"/>
              <a:pPr/>
              <a:t>5</a:t>
            </a:fld>
            <a:endParaRPr lang="en-US" altLang="ja-JP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1pPr>
            <a:lvl2pPr marL="742950" indent="-28575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2pPr>
            <a:lvl3pPr marL="11430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3pPr>
            <a:lvl4pPr marL="16002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4pPr>
            <a:lvl5pPr marL="2057400" indent="-228600"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chemeClr val="tx1"/>
                </a:solidFill>
                <a:latin typeface="Times" charset="0"/>
                <a:ea typeface="Osaka" charset="0"/>
                <a:cs typeface="Osaka" charset="0"/>
              </a:defRPr>
            </a:lvl9pPr>
          </a:lstStyle>
          <a:p>
            <a:fld id="{14D61452-8D9E-704F-996B-6C3F2BF8A491}" type="slidenum">
              <a:rPr lang="en-US" altLang="ja-JP" sz="1200"/>
              <a:pPr/>
              <a:t>6</a:t>
            </a:fld>
            <a:endParaRPr lang="en-US" altLang="ja-JP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-17282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41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6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22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2709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685082"/>
            <a:ext cx="6400800" cy="608014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charset="0"/>
              <a:buNone/>
              <a:defRPr sz="3600" baseline="0" smtClean="0">
                <a:solidFill>
                  <a:schemeClr val="bg1">
                    <a:lumMod val="85000"/>
                  </a:schemeClr>
                </a:solidFill>
                <a:latin typeface="Microsoft Sans Serif" panose="020B0604020202020204" pitchFamily="34" charset="0"/>
                <a:cs typeface="Kalinga" panose="020B0502040204020203" pitchFamily="34" charset="0"/>
              </a:defRPr>
            </a:lvl1pPr>
          </a:lstStyle>
          <a:p>
            <a:pPr lvl="0"/>
            <a:r>
              <a:rPr lang="en-US" altLang="en-US" noProof="0" dirty="0"/>
              <a:t>Subtitle</a:t>
            </a:r>
            <a:endParaRPr lang="en-GB" altLang="en-US" noProof="0" dirty="0"/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2708921"/>
            <a:ext cx="7772400" cy="753753"/>
          </a:xfrm>
          <a:prstGeom prst="rect">
            <a:avLst/>
          </a:prstGeom>
        </p:spPr>
        <p:txBody>
          <a:bodyPr/>
          <a:lstStyle>
            <a:lvl1pPr>
              <a:defRPr sz="4400" baseline="0" smtClean="0">
                <a:solidFill>
                  <a:schemeClr val="bg1"/>
                </a:solidFill>
                <a:latin typeface="Microsoft Sans Serif" panose="020B0604020202020204" pitchFamily="34" charset="0"/>
                <a:cs typeface="Kalinga" panose="020B0502040204020203" pitchFamily="34" charset="0"/>
              </a:defRPr>
            </a:lvl1pPr>
          </a:lstStyle>
          <a:p>
            <a:pPr lvl="0"/>
            <a:r>
              <a:rPr lang="en-US" altLang="en-US" noProof="0" dirty="0"/>
              <a:t>Title</a:t>
            </a:r>
            <a:endParaRPr lang="en-GB" altLang="en-US" noProof="0" dirty="0"/>
          </a:p>
        </p:txBody>
      </p:sp>
      <p:sp>
        <p:nvSpPr>
          <p:cNvPr id="9" name="CHANGING THE ECONOMICS OF SPACE"/>
          <p:cNvSpPr txBox="1"/>
          <p:nvPr userDrawn="1"/>
        </p:nvSpPr>
        <p:spPr>
          <a:xfrm>
            <a:off x="2999696" y="1146230"/>
            <a:ext cx="406347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z="1600" dirty="0">
                <a:solidFill>
                  <a:prstClr val="white">
                    <a:lumMod val="85000"/>
                  </a:prstClr>
                </a:solidFill>
                <a:latin typeface="Kalinga" panose="020B0502040204020203" pitchFamily="34" charset="0"/>
                <a:cs typeface="Kalinga" panose="020B0502040204020203" pitchFamily="34" charset="0"/>
              </a:rPr>
              <a:t>CHANGING THE ECONOMICS OF SPACE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173706" y="6381329"/>
            <a:ext cx="796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white"/>
                </a:solidFill>
                <a:latin typeface="MS Reference Sans Serif"/>
                <a:ea typeface="ＭＳ Ｐゴシック" charset="-128"/>
                <a:cs typeface="Kalinga" panose="020B0502040204020203" pitchFamily="34" charset="0"/>
              </a:rPr>
              <a:t>© SSTL 2018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721" y="266774"/>
            <a:ext cx="2304558" cy="744803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1635" y="1688803"/>
            <a:ext cx="1782365" cy="520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50402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75146" cy="6885384"/>
          </a:xfrm>
          <a:prstGeom prst="rect">
            <a:avLst/>
          </a:prstGeom>
          <a:gradFill>
            <a:gsLst>
              <a:gs pos="0">
                <a:srgbClr val="45B75F"/>
              </a:gs>
              <a:gs pos="45514">
                <a:srgbClr val="246132"/>
              </a:gs>
              <a:gs pos="100000">
                <a:srgbClr val="123019"/>
              </a:gs>
            </a:gsLst>
            <a:path path="circle">
              <a:fillToRect l="-19636" t="62278" r="119636" b="37721"/>
            </a:path>
          </a:gra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0881" y="188641"/>
            <a:ext cx="8227349" cy="55763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latin typeface="Microsoft Sans Serif" panose="020B0604020202020204" pitchFamily="34" charset="0"/>
                <a:cs typeface="Kalinga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00880" y="939107"/>
            <a:ext cx="8245607" cy="5398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200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Arial" panose="020B0604020202020204" pitchFamily="34" charset="0"/>
              <a:buNone/>
              <a:defRPr lang="en-US" altLang="en-US" sz="3600" baseline="0" dirty="0" smtClean="0"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>
              <a:defRPr sz="2800" baseline="0">
                <a:latin typeface="MS Reference Sans Serif" panose="020B0604030504040204" pitchFamily="34" charset="0"/>
                <a:cs typeface="Kalinga" panose="020B0502040204020203" pitchFamily="34" charset="0"/>
              </a:defRPr>
            </a:lvl2pPr>
            <a:lvl3pPr marL="914400" indent="0">
              <a:buFontTx/>
              <a:buNone/>
              <a:defRPr lang="en-US" altLang="en-US" dirty="0" smtClean="0"/>
            </a:lvl3pPr>
            <a:lvl4pPr>
              <a:defRPr sz="2400" baseline="0">
                <a:latin typeface="MS Reference Sans Serif" panose="020B0604030504040204" pitchFamily="34" charset="0"/>
                <a:cs typeface="Kalinga" panose="020B0502040204020203" pitchFamily="34" charset="0"/>
              </a:defRPr>
            </a:lvl4pPr>
          </a:lstStyle>
          <a:p>
            <a:pPr lvl="0"/>
            <a:r>
              <a:rPr lang="en-US" altLang="en-US" dirty="0"/>
              <a:t>Content</a:t>
            </a:r>
          </a:p>
          <a:p>
            <a:pPr lvl="0"/>
            <a:endParaRPr lang="en-US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56863" y="6597352"/>
            <a:ext cx="1278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MS Reference Sans Serif"/>
                <a:ea typeface="ＭＳ Ｐゴシック" charset="-128"/>
                <a:cs typeface="Kalinga" panose="020B0502040204020203" pitchFamily="34" charset="0"/>
              </a:rPr>
              <a:t>© SSTL 2018 </a:t>
            </a:r>
          </a:p>
        </p:txBody>
      </p:sp>
      <p:pic>
        <p:nvPicPr>
          <p:cNvPr id="9" name="Picture 41" descr="EOS-A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80198">
            <a:off x="718942" y="131699"/>
            <a:ext cx="221456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173369"/>
      </p:ext>
    </p:extLst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3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0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9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8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42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6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70E521E-1702-6846-9506-2EC0E0ACC7E5}" type="datetimeFigureOut">
              <a:t>04/09/18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D9F63E4-FBA7-5049-9E8A-4023EE9BA9F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4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7-02-01 at 10.45.47.png"/>
          <p:cNvPicPr>
            <a:picLocks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 scaling="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0"/>
          <a:stretch/>
        </p:blipFill>
        <p:spPr>
          <a:xfrm>
            <a:off x="-2" y="6415311"/>
            <a:ext cx="9144000" cy="447175"/>
          </a:xfrm>
          <a:prstGeom prst="rect">
            <a:avLst/>
          </a:prstGeom>
        </p:spPr>
      </p:pic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019617" y="6424754"/>
            <a:ext cx="1000323" cy="39241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457200" indent="-4572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en-US" altLang="es-AR" sz="1600" dirty="0">
                <a:solidFill>
                  <a:schemeClr val="bg1"/>
                </a:solidFill>
                <a:latin typeface="Mistral"/>
                <a:cs typeface="Mistral"/>
              </a:rPr>
              <a:t> </a:t>
            </a:r>
            <a:fld id="{77BBA0FC-CFF5-481A-A63F-4BAFC5F1DA9D}" type="slidenum">
              <a:rPr lang="en-US" altLang="es-AR" sz="1800">
                <a:solidFill>
                  <a:schemeClr val="bg1"/>
                </a:solidFill>
                <a:latin typeface="Mistral"/>
                <a:cs typeface="Mistral"/>
              </a:rPr>
              <a:pPr algn="r">
                <a:lnSpc>
                  <a:spcPct val="110000"/>
                </a:lnSpc>
              </a:pPr>
              <a:t>‹#›</a:t>
            </a:fld>
            <a:endParaRPr lang="en-US" altLang="es-AR" sz="1600" dirty="0">
              <a:solidFill>
                <a:schemeClr val="bg1"/>
              </a:solidFill>
              <a:latin typeface="Mistral"/>
              <a:cs typeface="Mistr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40931"/>
            <a:ext cx="9144000" cy="38911"/>
          </a:xfrm>
          <a:prstGeom prst="rect">
            <a:avLst/>
          </a:prstGeom>
        </p:spPr>
      </p:pic>
      <p:pic>
        <p:nvPicPr>
          <p:cNvPr id="6" name="Picture 5" descr="soloEO-compressed.pdf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797" y="149582"/>
            <a:ext cx="844143" cy="31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8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-36513" y="1416600"/>
            <a:ext cx="9144000" cy="8366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prstClr val="black"/>
              </a:solidFill>
              <a:latin typeface="Arial" charset="0"/>
              <a:ea typeface="ＭＳ Ｐゴシック" pitchFamily="-128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xmlns:p14="http://schemas.microsoft.com/office/powerpoint/2010/main" spd="slow">
    <p:fade/>
  </p:transition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rgbClr val="163063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63063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63063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63063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163063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63063"/>
        </a:buClr>
        <a:buFont typeface="Arial" charset="0"/>
        <a:buChar char="•"/>
        <a:defRPr sz="2800" kern="1200">
          <a:solidFill>
            <a:srgbClr val="163063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63063"/>
          </a:solidFill>
          <a:latin typeface="Arial" charset="0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63063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63063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63063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7574" y="840964"/>
            <a:ext cx="7290810" cy="5684380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48000" tIns="48000" rIns="48000" bIns="48000" rtlCol="0" anchor="t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1F49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Payload Design &amp;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1F497D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Build</a:t>
            </a:r>
          </a:p>
        </p:txBody>
      </p:sp>
      <p:graphicFrame>
        <p:nvGraphicFramePr>
          <p:cNvPr id="6" name="Group 2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556979"/>
              </p:ext>
            </p:extLst>
          </p:nvPr>
        </p:nvGraphicFramePr>
        <p:xfrm>
          <a:off x="1115616" y="1152999"/>
          <a:ext cx="6553200" cy="5115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03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9840"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Parameter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Centre frequency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S-band: 3.2 GHz (9.4 cm)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123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Bandwidth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200 MHz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Antenna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Microstrip patch phased array (3m x 1m)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Peak RF power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1.8kW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Polarisations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HH, HV, VH, VV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Imaging polarization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Single, dual, tri- or quad polar 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Design life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 years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&lt;450kg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Orbit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583 km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SSO</a:t>
                      </a: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,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10:30 am 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LTAN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Propulsion system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Xenon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Payload duty cycle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C0504D"/>
                          </a:solidFill>
                          <a:effectLst/>
                        </a:rPr>
                        <a:t>2 min per orbit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504D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Payload data memory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Up </a:t>
                      </a: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to </a:t>
                      </a: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256 GBytes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Downlink rate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500 Mbps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 X-band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9840">
                <a:tc>
                  <a:txBody>
                    <a:bodyPr/>
                    <a:lstStyle/>
                    <a:p>
                      <a:pPr marL="540000" marR="0" lvl="0" indent="-3429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Geolocation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48000" marB="48000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&lt;50m</a:t>
                      </a:r>
                      <a:endParaRPr kumimoji="0" lang="en-US" sz="1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00" marR="54000" marT="48000" marB="48000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45640">
            <a:off x="5482615" y="2271839"/>
            <a:ext cx="5034441" cy="29921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3960" y="64886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  </a:t>
            </a:r>
            <a:endParaRPr lang="en-US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NovaSAR primary </a:t>
            </a:r>
            <a:r>
              <a:rPr lang="en-GB" sz="3200" smtClean="0"/>
              <a:t>payload: SAR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2472364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NovaSAR s</a:t>
            </a:r>
            <a:r>
              <a:rPr lang="en-GB" sz="3200" smtClean="0"/>
              <a:t>econdary payload: AIS</a:t>
            </a:r>
            <a:endParaRPr lang="en-GB" sz="3200" dirty="0"/>
          </a:p>
        </p:txBody>
      </p:sp>
      <p:pic>
        <p:nvPicPr>
          <p:cNvPr id="5" name="Picture 10" descr="http://eijournal.com/newsite/wp-content/uploads/2011/10/ExactEarth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360" y="893892"/>
            <a:ext cx="4116247" cy="231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0"/>
          <p:cNvSpPr txBox="1">
            <a:spLocks noChangeArrowheads="1"/>
          </p:cNvSpPr>
          <p:nvPr/>
        </p:nvSpPr>
        <p:spPr bwMode="auto">
          <a:xfrm>
            <a:off x="4932040" y="980728"/>
            <a:ext cx="3947750" cy="210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000" indent="-342000" eaLnBrk="1" fontAlgn="base" hangingPunct="1">
              <a:spcBef>
                <a:spcPts val="576"/>
              </a:spcBef>
              <a:buFont typeface="Arial Rounded MT" panose="020B0604020202020204"/>
              <a:buChar char="›"/>
            </a:pPr>
            <a:r>
              <a:rPr lang="en-GB" dirty="0" err="1">
                <a:solidFill>
                  <a:srgbClr val="1F497D">
                    <a:lumMod val="75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NovaSAR</a:t>
            </a:r>
            <a:r>
              <a:rPr lang="en-GB" dirty="0">
                <a:solidFill>
                  <a:srgbClr val="1F497D">
                    <a:lumMod val="75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includes </a:t>
            </a:r>
            <a:r>
              <a:rPr lang="en-GB">
                <a:solidFill>
                  <a:srgbClr val="1F497D">
                    <a:lumMod val="75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an </a:t>
            </a:r>
            <a:r>
              <a:rPr lang="en-GB" smtClean="0">
                <a:solidFill>
                  <a:srgbClr val="1F497D">
                    <a:lumMod val="75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Automatic Identification System (AIS) for </a:t>
            </a:r>
            <a:r>
              <a:rPr lang="en-GB" dirty="0">
                <a:solidFill>
                  <a:srgbClr val="1F497D">
                    <a:lumMod val="75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ship identification and tracking</a:t>
            </a:r>
          </a:p>
          <a:p>
            <a:pPr marL="342000" indent="-342000" eaLnBrk="1" fontAlgn="base" hangingPunct="1">
              <a:spcBef>
                <a:spcPts val="576"/>
              </a:spcBef>
              <a:buFont typeface="Arial Rounded MT" panose="020B0604020202020204"/>
              <a:buChar char="›"/>
            </a:pPr>
            <a:r>
              <a:rPr lang="en-GB" dirty="0">
                <a:solidFill>
                  <a:srgbClr val="1F497D">
                    <a:lumMod val="75000"/>
                  </a:srgb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SAR and AIS data from the same platform can help identify ships transmitting false ID information or no ID information.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79712" y="3573016"/>
            <a:ext cx="6169900" cy="3074519"/>
            <a:chOff x="991699" y="2420433"/>
            <a:chExt cx="8633354" cy="3856542"/>
          </a:xfrm>
        </p:grpSpPr>
        <p:pic>
          <p:nvPicPr>
            <p:cNvPr id="9" name="Picture 5" descr="Ports1 S-Band QUAD COMPAC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99" y="2420433"/>
              <a:ext cx="8633354" cy="3808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spect="1" noChangeArrowheads="1"/>
            </p:cNvSpPr>
            <p:nvPr/>
          </p:nvSpPr>
          <p:spPr bwMode="auto">
            <a:xfrm>
              <a:off x="5723467" y="4711700"/>
              <a:ext cx="113506" cy="9683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Rectangle 7"/>
            <p:cNvSpPr>
              <a:spLocks noChangeAspect="1" noChangeArrowheads="1"/>
            </p:cNvSpPr>
            <p:nvPr/>
          </p:nvSpPr>
          <p:spPr bwMode="auto">
            <a:xfrm>
              <a:off x="7584282" y="2611438"/>
              <a:ext cx="113506" cy="952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AutoShape 8"/>
            <p:cNvSpPr>
              <a:spLocks noChangeAspect="1" noChangeArrowheads="1"/>
            </p:cNvSpPr>
            <p:nvPr/>
          </p:nvSpPr>
          <p:spPr bwMode="auto">
            <a:xfrm>
              <a:off x="5675313" y="4648200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AutoShape 9"/>
            <p:cNvSpPr>
              <a:spLocks noChangeAspect="1" noChangeArrowheads="1"/>
            </p:cNvSpPr>
            <p:nvPr/>
          </p:nvSpPr>
          <p:spPr bwMode="auto">
            <a:xfrm>
              <a:off x="7537847" y="2738438"/>
              <a:ext cx="218413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7782059" y="2747964"/>
              <a:ext cx="759038" cy="30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prstClr val="white"/>
                  </a:solidFill>
                </a:rPr>
                <a:t>SAR</a:t>
              </a:r>
            </a:p>
          </p:txBody>
        </p:sp>
        <p:sp>
          <p:nvSpPr>
            <p:cNvPr id="15" name="Text Box 11"/>
            <p:cNvSpPr txBox="1">
              <a:spLocks noChangeAspect="1" noChangeArrowheads="1"/>
            </p:cNvSpPr>
            <p:nvPr/>
          </p:nvSpPr>
          <p:spPr bwMode="auto">
            <a:xfrm>
              <a:off x="7807854" y="2544765"/>
              <a:ext cx="733240" cy="308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algn="ctr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prstClr val="white"/>
                  </a:solidFill>
                </a:rPr>
                <a:t>AIS</a:t>
              </a:r>
            </a:p>
          </p:txBody>
        </p:sp>
        <p:sp>
          <p:nvSpPr>
            <p:cNvPr id="16" name="AutoShape 12"/>
            <p:cNvSpPr>
              <a:spLocks noChangeAspect="1" noChangeArrowheads="1"/>
            </p:cNvSpPr>
            <p:nvPr/>
          </p:nvSpPr>
          <p:spPr bwMode="auto">
            <a:xfrm>
              <a:off x="6294438" y="3806826"/>
              <a:ext cx="218414" cy="214313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AutoShape 13"/>
            <p:cNvSpPr>
              <a:spLocks noChangeAspect="1" noChangeArrowheads="1"/>
            </p:cNvSpPr>
            <p:nvPr/>
          </p:nvSpPr>
          <p:spPr bwMode="auto">
            <a:xfrm>
              <a:off x="4822296" y="3057525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8" name="AutoShape 14"/>
            <p:cNvSpPr>
              <a:spLocks noChangeAspect="1" noChangeArrowheads="1"/>
            </p:cNvSpPr>
            <p:nvPr/>
          </p:nvSpPr>
          <p:spPr bwMode="auto">
            <a:xfrm>
              <a:off x="4529932" y="2627313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AutoShape 15"/>
            <p:cNvSpPr>
              <a:spLocks noChangeAspect="1" noChangeArrowheads="1"/>
            </p:cNvSpPr>
            <p:nvPr/>
          </p:nvSpPr>
          <p:spPr bwMode="auto">
            <a:xfrm>
              <a:off x="3647679" y="3243263"/>
              <a:ext cx="218413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0" name="AutoShape 16"/>
            <p:cNvSpPr>
              <a:spLocks noChangeAspect="1" noChangeArrowheads="1"/>
            </p:cNvSpPr>
            <p:nvPr/>
          </p:nvSpPr>
          <p:spPr bwMode="auto">
            <a:xfrm>
              <a:off x="3740547" y="3306763"/>
              <a:ext cx="218413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1" name="AutoShape 17"/>
            <p:cNvSpPr>
              <a:spLocks noChangeAspect="1" noChangeArrowheads="1"/>
            </p:cNvSpPr>
            <p:nvPr/>
          </p:nvSpPr>
          <p:spPr bwMode="auto">
            <a:xfrm>
              <a:off x="4184254" y="3586163"/>
              <a:ext cx="218413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" name="AutoShape 18"/>
            <p:cNvSpPr>
              <a:spLocks noChangeAspect="1" noChangeArrowheads="1"/>
            </p:cNvSpPr>
            <p:nvPr/>
          </p:nvSpPr>
          <p:spPr bwMode="auto">
            <a:xfrm>
              <a:off x="2242609" y="3897313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AutoShape 19"/>
            <p:cNvSpPr>
              <a:spLocks noChangeAspect="1" noChangeArrowheads="1"/>
            </p:cNvSpPr>
            <p:nvPr/>
          </p:nvSpPr>
          <p:spPr bwMode="auto">
            <a:xfrm>
              <a:off x="8126017" y="5437188"/>
              <a:ext cx="21669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4" name="AutoShape 20"/>
            <p:cNvSpPr>
              <a:spLocks noChangeAspect="1" noChangeArrowheads="1"/>
            </p:cNvSpPr>
            <p:nvPr/>
          </p:nvSpPr>
          <p:spPr bwMode="auto">
            <a:xfrm>
              <a:off x="7780338" y="5783263"/>
              <a:ext cx="21669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AutoShape 21"/>
            <p:cNvSpPr>
              <a:spLocks noChangeAspect="1" noChangeArrowheads="1"/>
            </p:cNvSpPr>
            <p:nvPr/>
          </p:nvSpPr>
          <p:spPr bwMode="auto">
            <a:xfrm>
              <a:off x="9108017" y="5457825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AutoShape 22"/>
            <p:cNvSpPr>
              <a:spLocks noChangeAspect="1" noChangeArrowheads="1"/>
            </p:cNvSpPr>
            <p:nvPr/>
          </p:nvSpPr>
          <p:spPr bwMode="auto">
            <a:xfrm>
              <a:off x="3078428" y="4233863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AutoShape 23"/>
            <p:cNvSpPr>
              <a:spLocks noChangeAspect="1" noChangeArrowheads="1"/>
            </p:cNvSpPr>
            <p:nvPr/>
          </p:nvSpPr>
          <p:spPr bwMode="auto">
            <a:xfrm>
              <a:off x="2688035" y="3771900"/>
              <a:ext cx="218413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8" name="AutoShape 24"/>
            <p:cNvSpPr>
              <a:spLocks noChangeAspect="1" noChangeArrowheads="1"/>
            </p:cNvSpPr>
            <p:nvPr/>
          </p:nvSpPr>
          <p:spPr bwMode="auto">
            <a:xfrm>
              <a:off x="2275285" y="4610100"/>
              <a:ext cx="218413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9" name="AutoShape 25"/>
            <p:cNvSpPr>
              <a:spLocks noChangeAspect="1" noChangeArrowheads="1"/>
            </p:cNvSpPr>
            <p:nvPr/>
          </p:nvSpPr>
          <p:spPr bwMode="auto">
            <a:xfrm>
              <a:off x="5835254" y="5235576"/>
              <a:ext cx="218413" cy="214313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0" name="AutoShape 26"/>
            <p:cNvSpPr>
              <a:spLocks noChangeAspect="1" noChangeArrowheads="1"/>
            </p:cNvSpPr>
            <p:nvPr/>
          </p:nvSpPr>
          <p:spPr bwMode="auto">
            <a:xfrm>
              <a:off x="6096662" y="5900738"/>
              <a:ext cx="218413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1" name="AutoShape 27"/>
            <p:cNvSpPr>
              <a:spLocks noChangeAspect="1" noChangeArrowheads="1"/>
            </p:cNvSpPr>
            <p:nvPr/>
          </p:nvSpPr>
          <p:spPr bwMode="auto">
            <a:xfrm>
              <a:off x="1221053" y="6061075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" name="AutoShape 28"/>
            <p:cNvSpPr>
              <a:spLocks noChangeAspect="1" noChangeArrowheads="1"/>
            </p:cNvSpPr>
            <p:nvPr/>
          </p:nvSpPr>
          <p:spPr bwMode="auto">
            <a:xfrm>
              <a:off x="1630363" y="5870575"/>
              <a:ext cx="218414" cy="215900"/>
            </a:xfrm>
            <a:prstGeom prst="diamond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3" name="Rectangle 29"/>
            <p:cNvSpPr>
              <a:spLocks noChangeAspect="1" noChangeArrowheads="1"/>
            </p:cNvSpPr>
            <p:nvPr/>
          </p:nvSpPr>
          <p:spPr bwMode="auto">
            <a:xfrm>
              <a:off x="6351192" y="3862389"/>
              <a:ext cx="113506" cy="9683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4" name="Rectangle 30"/>
            <p:cNvSpPr>
              <a:spLocks noChangeAspect="1" noChangeArrowheads="1"/>
            </p:cNvSpPr>
            <p:nvPr/>
          </p:nvSpPr>
          <p:spPr bwMode="auto">
            <a:xfrm>
              <a:off x="4879050" y="3113089"/>
              <a:ext cx="113506" cy="9683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5" name="Rectangle 31"/>
            <p:cNvSpPr>
              <a:spLocks noChangeAspect="1" noChangeArrowheads="1"/>
            </p:cNvSpPr>
            <p:nvPr/>
          </p:nvSpPr>
          <p:spPr bwMode="auto">
            <a:xfrm>
              <a:off x="3706152" y="3303589"/>
              <a:ext cx="113506" cy="9683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6" name="Rectangle 32"/>
            <p:cNvSpPr>
              <a:spLocks noChangeAspect="1" noChangeArrowheads="1"/>
            </p:cNvSpPr>
            <p:nvPr/>
          </p:nvSpPr>
          <p:spPr bwMode="auto">
            <a:xfrm>
              <a:off x="4232409" y="3648075"/>
              <a:ext cx="113506" cy="9683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7" name="Rectangle 33"/>
            <p:cNvSpPr>
              <a:spLocks noChangeAspect="1" noChangeArrowheads="1"/>
            </p:cNvSpPr>
            <p:nvPr/>
          </p:nvSpPr>
          <p:spPr bwMode="auto">
            <a:xfrm>
              <a:off x="5883408" y="5295900"/>
              <a:ext cx="115226" cy="952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8" name="Rectangle 34"/>
            <p:cNvSpPr>
              <a:spLocks noChangeAspect="1" noChangeArrowheads="1"/>
            </p:cNvSpPr>
            <p:nvPr/>
          </p:nvSpPr>
          <p:spPr bwMode="auto">
            <a:xfrm>
              <a:off x="4868731" y="4135438"/>
              <a:ext cx="113506" cy="952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Rectangle 35"/>
            <p:cNvSpPr>
              <a:spLocks noChangeAspect="1" noChangeArrowheads="1"/>
            </p:cNvSpPr>
            <p:nvPr/>
          </p:nvSpPr>
          <p:spPr bwMode="auto">
            <a:xfrm>
              <a:off x="9164771" y="5516563"/>
              <a:ext cx="113506" cy="952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0" name="Rectangle 36"/>
            <p:cNvSpPr>
              <a:spLocks noChangeAspect="1" noChangeArrowheads="1"/>
            </p:cNvSpPr>
            <p:nvPr/>
          </p:nvSpPr>
          <p:spPr bwMode="auto">
            <a:xfrm>
              <a:off x="8170731" y="5497513"/>
              <a:ext cx="113506" cy="952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1" name="Rectangle 37"/>
            <p:cNvSpPr>
              <a:spLocks noChangeAspect="1" noChangeArrowheads="1"/>
            </p:cNvSpPr>
            <p:nvPr/>
          </p:nvSpPr>
          <p:spPr bwMode="auto">
            <a:xfrm>
              <a:off x="7826773" y="5840413"/>
              <a:ext cx="113506" cy="952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2" name="Rectangle 38"/>
            <p:cNvSpPr>
              <a:spLocks noChangeAspect="1" noChangeArrowheads="1"/>
            </p:cNvSpPr>
            <p:nvPr/>
          </p:nvSpPr>
          <p:spPr bwMode="auto">
            <a:xfrm>
              <a:off x="3126582" y="4292600"/>
              <a:ext cx="113506" cy="9683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3" name="Rectangle 39"/>
            <p:cNvSpPr>
              <a:spLocks noChangeAspect="1" noChangeArrowheads="1"/>
            </p:cNvSpPr>
            <p:nvPr/>
          </p:nvSpPr>
          <p:spPr bwMode="auto">
            <a:xfrm>
              <a:off x="2736190" y="3832225"/>
              <a:ext cx="113506" cy="96838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4" name="Rectangle 40"/>
            <p:cNvSpPr>
              <a:spLocks noChangeAspect="1" noChangeArrowheads="1"/>
            </p:cNvSpPr>
            <p:nvPr/>
          </p:nvSpPr>
          <p:spPr bwMode="auto">
            <a:xfrm>
              <a:off x="2326878" y="4675188"/>
              <a:ext cx="115226" cy="95250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5" name="Rectangle 41"/>
            <p:cNvSpPr>
              <a:spLocks noChangeAspect="1" noChangeArrowheads="1"/>
            </p:cNvSpPr>
            <p:nvPr/>
          </p:nvSpPr>
          <p:spPr bwMode="auto">
            <a:xfrm>
              <a:off x="1683677" y="5935664"/>
              <a:ext cx="113506" cy="96837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400" dirty="0">
                <a:solidFill>
                  <a:prstClr val="black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3888" y="3644899"/>
              <a:ext cx="1357257" cy="2266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  <a:latin typeface="MS Reference Sans Serif"/>
                </a:rPr>
                <a:t>False AIS</a:t>
              </a:r>
            </a:p>
          </p:txBody>
        </p:sp>
        <p:cxnSp>
          <p:nvCxnSpPr>
            <p:cNvPr id="47" name="Straight Arrow Connector 46"/>
            <p:cNvCxnSpPr>
              <a:stCxn id="46" idx="2"/>
              <a:endCxn id="38" idx="3"/>
            </p:cNvCxnSpPr>
            <p:nvPr/>
          </p:nvCxnSpPr>
          <p:spPr>
            <a:xfrm flipH="1">
              <a:off x="4982237" y="3871573"/>
              <a:ext cx="570279" cy="31149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6199850" y="5589588"/>
              <a:ext cx="1092067" cy="215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  <a:latin typeface="MS Reference Sans Serif"/>
                </a:rPr>
                <a:t>No AIS</a:t>
              </a:r>
            </a:p>
          </p:txBody>
        </p:sp>
        <p:cxnSp>
          <p:nvCxnSpPr>
            <p:cNvPr id="49" name="Straight Arrow Connector 48"/>
            <p:cNvCxnSpPr>
              <a:stCxn id="48" idx="2"/>
              <a:endCxn id="30" idx="3"/>
            </p:cNvCxnSpPr>
            <p:nvPr/>
          </p:nvCxnSpPr>
          <p:spPr>
            <a:xfrm flipH="1">
              <a:off x="6315076" y="5805488"/>
              <a:ext cx="431668" cy="20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5264283" y="2709863"/>
              <a:ext cx="1092067" cy="215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  <a:latin typeface="MS Reference Sans Serif"/>
                </a:rPr>
                <a:t>No AIS</a:t>
              </a:r>
            </a:p>
          </p:txBody>
        </p:sp>
        <p:cxnSp>
          <p:nvCxnSpPr>
            <p:cNvPr id="51" name="Straight Arrow Connector 50"/>
            <p:cNvCxnSpPr>
              <a:stCxn id="50" idx="1"/>
              <a:endCxn id="18" idx="3"/>
            </p:cNvCxnSpPr>
            <p:nvPr/>
          </p:nvCxnSpPr>
          <p:spPr>
            <a:xfrm flipH="1" flipV="1">
              <a:off x="4748345" y="2735263"/>
              <a:ext cx="515938" cy="825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3080147" y="3933825"/>
              <a:ext cx="1092067" cy="2159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200" dirty="0">
                  <a:solidFill>
                    <a:prstClr val="white"/>
                  </a:solidFill>
                  <a:latin typeface="MS Reference Sans Serif"/>
                </a:rPr>
                <a:t>No AIS</a:t>
              </a:r>
            </a:p>
          </p:txBody>
        </p:sp>
        <p:cxnSp>
          <p:nvCxnSpPr>
            <p:cNvPr id="53" name="Straight Arrow Connector 52"/>
            <p:cNvCxnSpPr>
              <a:stCxn id="52" idx="1"/>
            </p:cNvCxnSpPr>
            <p:nvPr/>
          </p:nvCxnSpPr>
          <p:spPr>
            <a:xfrm flipH="1" flipV="1">
              <a:off x="2455863" y="4005263"/>
              <a:ext cx="624285" cy="365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2" idx="0"/>
              <a:endCxn id="20" idx="2"/>
            </p:cNvCxnSpPr>
            <p:nvPr/>
          </p:nvCxnSpPr>
          <p:spPr>
            <a:xfrm flipV="1">
              <a:off x="3627042" y="3522663"/>
              <a:ext cx="223573" cy="4111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/>
            <p:cNvSpPr/>
            <p:nvPr/>
          </p:nvSpPr>
          <p:spPr>
            <a:xfrm>
              <a:off x="1129903" y="5229225"/>
              <a:ext cx="1272415" cy="1778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prstClr val="white"/>
                  </a:solidFill>
                  <a:latin typeface="MS Reference Sans Serif"/>
                </a:rPr>
                <a:t>No AIS</a:t>
              </a:r>
            </a:p>
          </p:txBody>
        </p:sp>
        <p:cxnSp>
          <p:nvCxnSpPr>
            <p:cNvPr id="56" name="Straight Arrow Connector 55"/>
            <p:cNvCxnSpPr>
              <a:stCxn id="55" idx="2"/>
              <a:endCxn id="31" idx="0"/>
            </p:cNvCxnSpPr>
            <p:nvPr/>
          </p:nvCxnSpPr>
          <p:spPr>
            <a:xfrm flipH="1">
              <a:off x="1330261" y="5407075"/>
              <a:ext cx="435850" cy="6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2106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707" y="810283"/>
            <a:ext cx="8826487" cy="4601299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n-GB" altLang="ja-JP" sz="1800" b="1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Orbit</a:t>
            </a: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Repeat cycle: 14 days</a:t>
            </a: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14.9 rev/day (~97 min/orbit)</a:t>
            </a: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209 rev/cycle</a:t>
            </a: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192 km ground track distance @ Equator</a:t>
            </a:r>
            <a:endParaRPr lang="en-GB" altLang="ja-JP" sz="1800">
              <a:solidFill>
                <a:srgbClr val="C0504D"/>
              </a:solidFill>
              <a:latin typeface="Arial" charset="0"/>
              <a:ea typeface="Osaka" charset="0"/>
              <a:cs typeface="Arial" charset="0"/>
            </a:endParaRP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Observation sequence: </a:t>
            </a:r>
            <a:r>
              <a:rPr lang="en-GB" altLang="ja-JP" sz="1800" b="1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adjacent paths on consecutive days </a:t>
            </a:r>
          </a:p>
          <a:p>
            <a:pPr marL="0" indent="0">
              <a:buNone/>
            </a:pPr>
            <a:endParaRPr lang="en-GB" altLang="ja-JP" sz="1800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ja-JP" sz="1800" b="1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Observation capacity</a:t>
            </a: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NovaSAR duty cycle: 2 minutes/orbit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9609" y="25371"/>
            <a:ext cx="6571119" cy="6178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ja-JP" sz="2400" b="1" smtClean="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                    NovaSAR</a:t>
            </a:r>
            <a:endParaRPr lang="en-GB" altLang="ja-JP" sz="2400" b="1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</p:txBody>
      </p:sp>
      <p:pic>
        <p:nvPicPr>
          <p:cNvPr id="5" name="Picture 4" descr="Nominal orbit wor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0" y="3912809"/>
            <a:ext cx="4913995" cy="24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3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451201"/>
              </p:ext>
            </p:extLst>
          </p:nvPr>
        </p:nvGraphicFramePr>
        <p:xfrm>
          <a:off x="827584" y="1052736"/>
          <a:ext cx="7992888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1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Mode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Ground range resolution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Incidence </a:t>
                      </a:r>
                      <a:r>
                        <a:rPr lang="en-GB" sz="1100" smtClean="0">
                          <a:effectLst/>
                        </a:rPr>
                        <a:t>angle</a:t>
                      </a:r>
                      <a:r>
                        <a:rPr lang="en-GB" sz="1100" baseline="0" smtClean="0">
                          <a:effectLst/>
                        </a:rPr>
                        <a:t> range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Swath width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Sensitivity (NE</a:t>
                      </a:r>
                      <a:r>
                        <a:rPr lang="el-GR" sz="1100" dirty="0">
                          <a:effectLst/>
                        </a:rPr>
                        <a:t>σ</a:t>
                      </a:r>
                      <a:r>
                        <a:rPr lang="en-GB" sz="1100" dirty="0">
                          <a:effectLst/>
                        </a:rPr>
                        <a:t>0)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Azimuth ambiguity </a:t>
                      </a:r>
                      <a:r>
                        <a:rPr lang="en-GB" sz="1100">
                          <a:effectLst/>
                        </a:rPr>
                        <a:t>ratio</a:t>
                      </a:r>
                      <a:r>
                        <a:rPr lang="en-GB" sz="1100" baseline="0" smtClean="0">
                          <a:effectLst/>
                        </a:rPr>
                        <a:t> </a:t>
                      </a:r>
                      <a:r>
                        <a:rPr lang="en-GB" sz="1100" smtClean="0">
                          <a:effectLst/>
                        </a:rPr>
                        <a:t>(</a:t>
                      </a:r>
                      <a:r>
                        <a:rPr lang="en-GB" sz="1100" dirty="0">
                          <a:effectLst/>
                        </a:rPr>
                        <a:t>DTAR)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Range ambiguity ratio (DTAR)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No. of looks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smtClean="0">
                          <a:solidFill>
                            <a:schemeClr val="tx1"/>
                          </a:solidFill>
                          <a:effectLst/>
                        </a:rPr>
                        <a:t>Stripmap</a:t>
                      </a:r>
                      <a:r>
                        <a:rPr lang="en-GB" sz="1100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1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(18 beams)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6m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16.0 - 31.2°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13-20 km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&lt;-18.5 ~ -19.5 dB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&lt;-17 ~    -20 dB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&lt;-16.5 ~ -18 dB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effectLst/>
                        </a:rPr>
                        <a:t>ScanSAR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 beams)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20m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15.8 - 25.4°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100 km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&lt;-18.5 dB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&lt;-17 dB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&lt;-17 dB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20m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25.0 - 29.4°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50 km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&lt;-20.0 dB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&lt;-17.5 dB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&lt;-16.5 dB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2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</a:rPr>
                        <a:t>ScanSAR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</a:rPr>
                        <a:t>Wide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 beams)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30m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14.0 - 27.4°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140 km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&lt;-19.0 dB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&lt;-17 dB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&lt;-15.5 dB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296">
                <a:tc vMerge="1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30m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27.4 - 32.0°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55 km</a:t>
                      </a:r>
                      <a:endParaRPr lang="en-GB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&lt;-19.5 dB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&lt;-17.5 dB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&lt;-15.5 dB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8372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GB" sz="1100" smtClean="0">
                          <a:solidFill>
                            <a:srgbClr val="3366FF"/>
                          </a:solidFill>
                          <a:effectLst/>
                        </a:rPr>
                        <a:t>Maritime</a:t>
                      </a:r>
                      <a:r>
                        <a:rPr lang="en-GB" sz="1100" baseline="0" smtClean="0">
                          <a:solidFill>
                            <a:srgbClr val="3366FF"/>
                          </a:solidFill>
                          <a:effectLst/>
                        </a:rPr>
                        <a:t>   </a:t>
                      </a:r>
                      <a:r>
                        <a:rPr lang="en-GB" sz="1100" smtClean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 beam)</a:t>
                      </a:r>
                      <a:endParaRPr lang="en-GB" sz="1100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3366FF"/>
                          </a:solidFill>
                          <a:effectLst/>
                        </a:rPr>
                        <a:t>Rg</a:t>
                      </a:r>
                      <a:r>
                        <a:rPr lang="en-GB" sz="1100" dirty="0">
                          <a:solidFill>
                            <a:srgbClr val="3366FF"/>
                          </a:solidFill>
                          <a:effectLst/>
                        </a:rPr>
                        <a:t> 6m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solidFill>
                            <a:srgbClr val="3366FF"/>
                          </a:solidFill>
                          <a:effectLst/>
                        </a:rPr>
                        <a:t>Az</a:t>
                      </a:r>
                      <a:r>
                        <a:rPr lang="en-GB" sz="1100" dirty="0">
                          <a:solidFill>
                            <a:srgbClr val="3366FF"/>
                          </a:solidFill>
                          <a:effectLst/>
                        </a:rPr>
                        <a:t> 13.7m</a:t>
                      </a:r>
                      <a:endParaRPr lang="en-GB" sz="1100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3366FF"/>
                          </a:solidFill>
                          <a:effectLst/>
                        </a:rPr>
                        <a:t>34.5 - 57.3°</a:t>
                      </a:r>
                      <a:endParaRPr lang="en-GB" sz="1100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solidFill>
                            <a:srgbClr val="3366FF"/>
                          </a:solidFill>
                          <a:effectLst/>
                        </a:rPr>
                        <a:t>400 km</a:t>
                      </a:r>
                      <a:endParaRPr lang="en-GB" sz="110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3366FF"/>
                          </a:solidFill>
                          <a:effectLst/>
                        </a:rPr>
                        <a:t>&lt;-11.4dB</a:t>
                      </a:r>
                      <a:endParaRPr lang="en-GB" sz="1100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smtClean="0">
                          <a:solidFill>
                            <a:srgbClr val="3366FF"/>
                          </a:solidFill>
                          <a:effectLst/>
                        </a:rPr>
                        <a:t>N</a:t>
                      </a:r>
                      <a:r>
                        <a:rPr lang="en-GB" sz="1100" dirty="0">
                          <a:solidFill>
                            <a:srgbClr val="3366FF"/>
                          </a:solidFill>
                          <a:effectLst/>
                        </a:rPr>
                        <a:t>/A</a:t>
                      </a:r>
                      <a:endParaRPr lang="en-GB" sz="1100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3366FF"/>
                          </a:solidFill>
                          <a:effectLst/>
                        </a:rPr>
                        <a:t>&lt;-18 dB</a:t>
                      </a:r>
                      <a:endParaRPr lang="en-GB" sz="1100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solidFill>
                            <a:srgbClr val="3366FF"/>
                          </a:solidFill>
                          <a:effectLst/>
                        </a:rPr>
                        <a:t>1</a:t>
                      </a:r>
                      <a:endParaRPr lang="en-GB" sz="1100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7349" cy="557633"/>
          </a:xfrm>
        </p:spPr>
        <p:txBody>
          <a:bodyPr/>
          <a:lstStyle/>
          <a:p>
            <a:r>
              <a:rPr lang="en-GB" sz="3200"/>
              <a:t>NovaSAR Baseline </a:t>
            </a:r>
            <a:r>
              <a:rPr lang="en-GB" sz="3200" smtClean="0"/>
              <a:t>Modes</a:t>
            </a:r>
            <a:endParaRPr lang="en-GB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5957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4223" y="810283"/>
            <a:ext cx="7855856" cy="4601299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GB" altLang="ja-JP" sz="2000" b="1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Maximising the Australian investment in NovaSAR</a:t>
            </a:r>
            <a:endParaRPr lang="en-GB" altLang="ja-JP" sz="1050" b="1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  <a:p>
            <a:pPr marL="0" indent="0" algn="ctr">
              <a:buNone/>
            </a:pPr>
            <a:endParaRPr lang="en-GB" altLang="ja-JP" sz="1050" b="1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  <a:p>
            <a:pPr marL="0" indent="0" algn="ctr">
              <a:buNone/>
            </a:pPr>
            <a:r>
              <a:rPr lang="en-GB" altLang="ja-JP" sz="20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Development of a </a:t>
            </a:r>
            <a:r>
              <a:rPr lang="en-GB" altLang="ja-JP" sz="2000" b="1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“Not a lost pass” Strategy</a:t>
            </a:r>
          </a:p>
          <a:p>
            <a:pPr marL="0" indent="0" algn="ctr">
              <a:buFontTx/>
              <a:buNone/>
            </a:pPr>
            <a:r>
              <a:rPr lang="en-GB" altLang="ja-JP" sz="20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to assure full utilisation of the 10% capacity</a:t>
            </a:r>
          </a:p>
          <a:p>
            <a:pPr marL="0" indent="0">
              <a:buFontTx/>
              <a:buNone/>
            </a:pPr>
            <a:endParaRPr lang="en-GB" altLang="ja-JP" sz="1800" b="1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Top priority requests (emergencies/disasters, national security</a:t>
            </a:r>
            <a:r>
              <a:rPr lang="en-AU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) </a:t>
            </a:r>
          </a:p>
          <a:p>
            <a:r>
              <a:rPr lang="en-AU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Calibration &amp; Validation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Top prio during commissioning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Integrated/non-conflicting during operational phase</a:t>
            </a: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Strategic observations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DST Maritime Surveillance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Requests from AU stakeholders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R&amp;D</a:t>
            </a:r>
          </a:p>
          <a:p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Background mission </a:t>
            </a:r>
            <a:r>
              <a:rPr lang="mr-IN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–</a:t>
            </a:r>
            <a:r>
              <a:rPr lang="en-GB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 building of long-term time-series archive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Australia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SE-Asia &amp; Pacific islands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Antarctica</a:t>
            </a:r>
          </a:p>
          <a:p>
            <a:pPr lvl="1"/>
            <a:r>
              <a:rPr lang="en-GB" altLang="ja-JP" sz="14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Others TBD</a:t>
            </a:r>
          </a:p>
          <a:p>
            <a:pPr lvl="1"/>
            <a:endParaRPr lang="en-GB" altLang="ja-JP" sz="1400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9609" y="25371"/>
            <a:ext cx="6571119" cy="6178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altLang="ja-JP" sz="2400" b="1" smtClean="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Systematic acquisition strategy</a:t>
            </a:r>
            <a:endParaRPr lang="en-GB" altLang="ja-JP" sz="2400" b="1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732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4223" y="810283"/>
            <a:ext cx="7855856" cy="4601299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endParaRPr lang="en-GB" altLang="ja-JP" sz="1800" b="1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  <a:p>
            <a:r>
              <a:rPr lang="sv-SE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Data policy: public open</a:t>
            </a:r>
          </a:p>
          <a:p>
            <a:endParaRPr lang="sv-SE" altLang="ja-JP" sz="1800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  <a:p>
            <a:r>
              <a:rPr lang="sv-SE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P</a:t>
            </a:r>
            <a:r>
              <a:rPr lang="sv-SE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rocessing and distribution by CSIRO</a:t>
            </a:r>
          </a:p>
          <a:p>
            <a:endParaRPr lang="sv-SE" altLang="ja-JP" sz="1800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  <a:p>
            <a:r>
              <a:rPr lang="sv-SE" altLang="ja-JP" sz="180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Aim to process the data into ARD product(s) right away, as optional delivery to users</a:t>
            </a:r>
            <a:endParaRPr lang="en-GB" altLang="ja-JP" sz="1400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59609" y="25371"/>
            <a:ext cx="6571119" cy="6178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altLang="ja-JP" sz="2400" b="1" smtClean="0">
                <a:solidFill>
                  <a:srgbClr val="333399"/>
                </a:solidFill>
                <a:latin typeface="Arial" charset="0"/>
                <a:ea typeface="Osaka" charset="0"/>
                <a:cs typeface="Arial" charset="0"/>
              </a:rPr>
              <a:t>Data processing and distribution</a:t>
            </a:r>
            <a:endParaRPr lang="en-GB" altLang="ja-JP" sz="2400" b="1">
              <a:solidFill>
                <a:srgbClr val="333399"/>
              </a:solidFill>
              <a:latin typeface="Arial" charset="0"/>
              <a:ea typeface="Osak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994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resenta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MS Reference Sans Serif"/>
        <a:ea typeface=""/>
        <a:cs typeface=""/>
      </a:majorFont>
      <a:minorFont>
        <a:latin typeface="MS Reference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SSTL-Powerpoint-Template-2017-edit" id="{970C7C6C-5ADB-4D55-8BCE-C2EF93B88AB3}" vid="{7CE9F1F2-D060-47F2-9618-D69D435BD97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13235</TotalTime>
  <Words>514</Words>
  <Application>Microsoft Macintosh PowerPoint</Application>
  <PresentationFormat>On-screen Show (4:3)</PresentationFormat>
  <Paragraphs>142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Presentation Page</vt:lpstr>
      <vt:lpstr>NovaSAR primary payload: SAR</vt:lpstr>
      <vt:lpstr>NovaSAR secondary payload: AIS</vt:lpstr>
      <vt:lpstr>PowerPoint Presentation</vt:lpstr>
      <vt:lpstr>NovaSAR Baseline Modes</vt:lpstr>
      <vt:lpstr>PowerPoint Presentation</vt:lpstr>
      <vt:lpstr>PowerPoint Presentation</vt:lpstr>
    </vt:vector>
  </TitlesOfParts>
  <Company>soloEO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Ake Rosenqvist</dc:creator>
  <cp:lastModifiedBy>Ake Rosenqvist</cp:lastModifiedBy>
  <cp:revision>156</cp:revision>
  <dcterms:created xsi:type="dcterms:W3CDTF">2017-01-26T08:33:35Z</dcterms:created>
  <dcterms:modified xsi:type="dcterms:W3CDTF">2018-09-04T21:11:26Z</dcterms:modified>
</cp:coreProperties>
</file>