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handoutMasterIdLst>
    <p:handoutMasterId r:id="rId17"/>
  </p:handoutMasterIdLst>
  <p:sldIdLst>
    <p:sldId id="425" r:id="rId3"/>
    <p:sldId id="464" r:id="rId4"/>
    <p:sldId id="450" r:id="rId5"/>
    <p:sldId id="451" r:id="rId6"/>
    <p:sldId id="470" r:id="rId7"/>
    <p:sldId id="471" r:id="rId8"/>
    <p:sldId id="472" r:id="rId9"/>
    <p:sldId id="476" r:id="rId10"/>
    <p:sldId id="473" r:id="rId11"/>
    <p:sldId id="465" r:id="rId12"/>
    <p:sldId id="474" r:id="rId13"/>
    <p:sldId id="475" r:id="rId14"/>
    <p:sldId id="466" r:id="rId15"/>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 Martin Seifert" initials="FMS" lastIdx="3" clrIdx="0"/>
  <p:cmAuthor id="1" name="FM Seifert" initials="FMS" lastIdx="1" clrIdx="1">
    <p:extLst/>
  </p:cmAuthor>
  <p:cmAuthor id="2" name="FM Seifert" initials="FMS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3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6"/>
    <p:restoredTop sz="94712"/>
  </p:normalViewPr>
  <p:slideViewPr>
    <p:cSldViewPr snapToGrid="0" snapToObjects="1">
      <p:cViewPr varScale="1">
        <p:scale>
          <a:sx n="120" d="100"/>
          <a:sy n="120" d="100"/>
        </p:scale>
        <p:origin x="5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7T16:27:47.784" idx="1">
    <p:pos x="1267" y="698"/>
    <p:text>same as in  paper: INPE participated at SDCG-13 in Bogota</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F1091E6A-672D-AE46-AC53-375A09660271}" type="datetime1">
              <a:rPr lang="en-US"/>
              <a:pPr>
                <a:defRPr/>
              </a:pPr>
              <a:t>9/2/18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F739E499-1CB6-4F4C-882A-1AFF65B2A08E}" type="slidenum">
              <a:rPr lang="en-US"/>
              <a:pPr>
                <a:defRPr/>
              </a:pPr>
              <a:t>‹#›</a:t>
            </a:fld>
            <a:endParaRPr lang="en-US"/>
          </a:p>
        </p:txBody>
      </p:sp>
    </p:spTree>
    <p:extLst>
      <p:ext uri="{BB962C8B-B14F-4D97-AF65-F5344CB8AC3E}">
        <p14:creationId xmlns:p14="http://schemas.microsoft.com/office/powerpoint/2010/main" val="108102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EED3E77B-B435-2542-A3DE-7067FFA574A5}" type="datetime1">
              <a:rPr lang="en-US"/>
              <a:pPr>
                <a:defRPr/>
              </a:pPr>
              <a:t>9/2/18</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6F5A7900-DBD2-8C40-B940-6C0CEBC9C340}" type="slidenum">
              <a:rPr lang="en-US"/>
              <a:pPr>
                <a:defRPr/>
              </a:pPr>
              <a:t>‹#›</a:t>
            </a:fld>
            <a:endParaRPr lang="en-US"/>
          </a:p>
        </p:txBody>
      </p:sp>
    </p:spTree>
    <p:extLst>
      <p:ext uri="{BB962C8B-B14F-4D97-AF65-F5344CB8AC3E}">
        <p14:creationId xmlns:p14="http://schemas.microsoft.com/office/powerpoint/2010/main" val="402560097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7529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988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3555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633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7015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2419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206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313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2676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9625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48220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125545"/>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a:t>SDCG-6</a:t>
            </a:r>
          </a:p>
          <a:p>
            <a:pPr algn="ctr">
              <a:defRPr/>
            </a:pPr>
            <a:r>
              <a:rPr lang="en-US" sz="1200" dirty="0"/>
              <a:t>Oslo, Norway</a:t>
            </a:r>
          </a:p>
          <a:p>
            <a:pPr algn="ctr">
              <a:defRPr/>
            </a:pPr>
            <a:r>
              <a:rPr lang="en-US" sz="1200" dirty="0"/>
              <a:t>October 22-24, 2014</a:t>
            </a:r>
          </a:p>
        </p:txBody>
      </p:sp>
      <p:sp>
        <p:nvSpPr>
          <p:cNvPr id="2" name="Title 1"/>
          <p:cNvSpPr>
            <a:spLocks noGrp="1"/>
          </p:cNvSpPr>
          <p:nvPr>
            <p:ph type="ctrTitle"/>
          </p:nvPr>
        </p:nvSpPr>
        <p:spPr>
          <a:xfrm>
            <a:off x="692150" y="1249892"/>
            <a:ext cx="7772400" cy="1470025"/>
          </a:xfrm>
        </p:spPr>
        <p:txBody>
          <a:bodyPr/>
          <a:lstStyle>
            <a:lvl1pPr>
              <a:defRPr>
                <a:solidFill>
                  <a:schemeClr val="tx2">
                    <a:lumMod val="60000"/>
                    <a:lumOff val="40000"/>
                  </a:schemeClr>
                </a:solidFill>
              </a:defRPr>
            </a:lvl1pPr>
          </a:lstStyle>
          <a:p>
            <a:r>
              <a:rPr lang="en-AU"/>
              <a:t>Click to edit Master title style</a:t>
            </a:r>
            <a:endParaRPr lang="en-US" dirty="0"/>
          </a:p>
        </p:txBody>
      </p:sp>
      <p:sp>
        <p:nvSpPr>
          <p:cNvPr id="3" name="Subtitle 2"/>
          <p:cNvSpPr>
            <a:spLocks noGrp="1"/>
          </p:cNvSpPr>
          <p:nvPr>
            <p:ph type="subTitle" idx="1"/>
          </p:nvPr>
        </p:nvSpPr>
        <p:spPr>
          <a:xfrm>
            <a:off x="1378561" y="2857500"/>
            <a:ext cx="6400800" cy="1198033"/>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78199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45128"/>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a:t>SDCG-6</a:t>
            </a:r>
          </a:p>
          <a:p>
            <a:pPr algn="ctr">
              <a:defRPr/>
            </a:pPr>
            <a:r>
              <a:rPr lang="en-US" sz="1200" dirty="0"/>
              <a:t>Oslo, Norway</a:t>
            </a:r>
          </a:p>
          <a:p>
            <a:pPr algn="ctr">
              <a:defRPr/>
            </a:pPr>
            <a:r>
              <a:rPr lang="en-US" sz="1200" dirty="0"/>
              <a:t>October 22-24, 2014</a:t>
            </a:r>
          </a:p>
        </p:txBody>
      </p:sp>
      <p:sp>
        <p:nvSpPr>
          <p:cNvPr id="2" name="Title 1"/>
          <p:cNvSpPr>
            <a:spLocks noGrp="1"/>
          </p:cNvSpPr>
          <p:nvPr>
            <p:ph type="title"/>
          </p:nvPr>
        </p:nvSpPr>
        <p:spPr/>
        <p:txBody>
          <a:bodyPr/>
          <a:lstStyle>
            <a:lvl1pPr algn="l">
              <a:defRPr baseline="0">
                <a:solidFill>
                  <a:schemeClr val="tx2">
                    <a:lumMod val="60000"/>
                    <a:lumOff val="40000"/>
                  </a:schemeClr>
                </a:solidFill>
              </a:defRPr>
            </a:lvl1pPr>
          </a:lstStyle>
          <a:p>
            <a:r>
              <a:rPr lang="en-AU"/>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9461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a:t>SDCG-7</a:t>
            </a:r>
          </a:p>
          <a:p>
            <a:pPr>
              <a:defRPr/>
            </a:pPr>
            <a:r>
              <a:rPr lang="en-US" b="1" dirty="0"/>
              <a:t>Sydney</a:t>
            </a:r>
            <a:r>
              <a:rPr lang="en-US" sz="1000" b="1" dirty="0"/>
              <a:t>, Australia</a:t>
            </a:r>
          </a:p>
          <a:p>
            <a:pPr>
              <a:defRPr/>
            </a:pPr>
            <a:r>
              <a:rPr lang="en-US" sz="1000" b="1" dirty="0"/>
              <a:t>March 5</a:t>
            </a:r>
            <a:r>
              <a:rPr lang="en-US" sz="1000" b="1" baseline="30000" dirty="0"/>
              <a:t>th</a:t>
            </a:r>
            <a:r>
              <a:rPr lang="en-US" sz="1000" b="1" dirty="0"/>
              <a:t> – 6</a:t>
            </a:r>
            <a:r>
              <a:rPr lang="en-US" sz="1000" b="1" baseline="30000" dirty="0"/>
              <a:t>th</a:t>
            </a:r>
            <a:r>
              <a:rPr lang="en-US" sz="1000" b="1" dirty="0"/>
              <a:t> 2015</a:t>
            </a:r>
            <a:endParaRPr lang="en-US" sz="1000" dirty="0"/>
          </a:p>
          <a:p>
            <a:endParaRPr lang="en-US" dirty="0"/>
          </a:p>
        </p:txBody>
      </p:sp>
    </p:spTree>
    <p:extLst>
      <p:ext uri="{BB962C8B-B14F-4D97-AF65-F5344CB8AC3E}">
        <p14:creationId xmlns:p14="http://schemas.microsoft.com/office/powerpoint/2010/main" val="8821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a:t>SDCG-7</a:t>
            </a:r>
          </a:p>
          <a:p>
            <a:pPr>
              <a:defRPr/>
            </a:pPr>
            <a:r>
              <a:rPr lang="en-US" b="1" dirty="0"/>
              <a:t>Sydney</a:t>
            </a:r>
            <a:r>
              <a:rPr lang="en-US" sz="1000" b="1" dirty="0"/>
              <a:t>, Australia</a:t>
            </a:r>
          </a:p>
          <a:p>
            <a:pPr>
              <a:defRPr/>
            </a:pPr>
            <a:r>
              <a:rPr lang="en-US" sz="1000" b="1" dirty="0"/>
              <a:t>March 5</a:t>
            </a:r>
            <a:r>
              <a:rPr lang="en-US" sz="1000" b="1" baseline="30000" dirty="0"/>
              <a:t>th</a:t>
            </a:r>
            <a:r>
              <a:rPr lang="en-US" sz="1000" b="1" dirty="0"/>
              <a:t> – 6</a:t>
            </a:r>
            <a:r>
              <a:rPr lang="en-US" sz="1000" b="1" baseline="30000" dirty="0"/>
              <a:t>th</a:t>
            </a:r>
            <a:r>
              <a:rPr lang="en-US" sz="1000" b="1" dirty="0"/>
              <a:t> 2015</a:t>
            </a:r>
            <a:endParaRPr lang="en-US" sz="1000" dirty="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697423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Arial" charset="0"/>
              </a:defRPr>
            </a:lvl1pPr>
          </a:lstStyle>
          <a:p>
            <a:pPr>
              <a:defRPr/>
            </a:pPr>
            <a:fld id="{D5F3CE56-6FB0-AE4F-91CB-BBB4C2C895F5}" type="datetime1">
              <a:rPr lang="en-US"/>
              <a:pPr>
                <a:defRPr/>
              </a:pPr>
              <a:t>9/2/18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4BACC6"/>
                </a:solidFill>
                <a:latin typeface="Calibri" charset="0"/>
                <a:ea typeface="ＭＳ Ｐゴシック" charset="0"/>
                <a:cs typeface="ＭＳ Ｐゴシック" charset="0"/>
              </a:defRPr>
            </a:lvl1pPr>
          </a:lstStyle>
          <a:p>
            <a:pPr>
              <a:defRPr/>
            </a:pPr>
            <a:r>
              <a:rPr lang="en-US" dirty="0"/>
              <a:t>SDCG-6</a:t>
            </a:r>
          </a:p>
          <a:p>
            <a:pPr>
              <a:defRPr/>
            </a:pPr>
            <a:r>
              <a:rPr lang="en-US" dirty="0"/>
              <a:t>Oslo, Norway</a:t>
            </a:r>
          </a:p>
          <a:p>
            <a:pPr>
              <a:defRPr/>
            </a:pPr>
            <a:r>
              <a:rPr lang="en-US" dirty="0"/>
              <a:t>October 22-24,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B4A6B069-877E-1348-9BF8-1DB9290FDB6D}" type="slidenum">
              <a:rPr lang="en-US"/>
              <a:pPr>
                <a:defRPr/>
              </a:pPr>
              <a:t>‹#›</a:t>
            </a:fld>
            <a:endParaRPr lang="en-US"/>
          </a:p>
        </p:txBody>
      </p:sp>
      <p:sp>
        <p:nvSpPr>
          <p:cNvPr id="7" name="TextBox 6"/>
          <p:cNvSpPr txBox="1"/>
          <p:nvPr userDrawn="1"/>
        </p:nvSpPr>
        <p:spPr>
          <a:xfrm>
            <a:off x="0" y="0"/>
            <a:ext cx="1893888" cy="2619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a:solidFill>
                  <a:schemeClr val="accent1"/>
                </a:solidFill>
                <a:latin typeface="Calibri" charset="0"/>
              </a:rPr>
              <a:t>www.earthobservations.org</a:t>
            </a:r>
          </a:p>
        </p:txBody>
      </p:sp>
      <p:sp>
        <p:nvSpPr>
          <p:cNvPr id="8" name="TextBox 7"/>
          <p:cNvSpPr txBox="1"/>
          <p:nvPr userDrawn="1"/>
        </p:nvSpPr>
        <p:spPr>
          <a:xfrm>
            <a:off x="7985125" y="22225"/>
            <a:ext cx="1147763" cy="2540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dirty="0" err="1">
                <a:solidFill>
                  <a:srgbClr val="4F81BD"/>
                </a:solidFill>
                <a:latin typeface="Calibri" charset="0"/>
              </a:rPr>
              <a:t>www.gfoi.org</a:t>
            </a:r>
            <a:endParaRPr lang="en-US" sz="1000" dirty="0">
              <a:solidFill>
                <a:srgbClr val="4F81BD"/>
              </a:solidFill>
              <a:latin typeface="Calibri"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fontAlgn="auto">
              <a:spcBef>
                <a:spcPts val="0"/>
              </a:spcBef>
              <a:spcAft>
                <a:spcPts val="0"/>
              </a:spcAft>
              <a:defRPr/>
            </a:pPr>
            <a:r>
              <a:rPr lang="en-US" b="1" dirty="0">
                <a:latin typeface="Calibri"/>
                <a:ea typeface=""/>
                <a:cs typeface=""/>
              </a:rPr>
              <a:t>SDCG-7</a:t>
            </a:r>
          </a:p>
          <a:p>
            <a:pPr fontAlgn="auto">
              <a:spcBef>
                <a:spcPts val="0"/>
              </a:spcBef>
              <a:spcAft>
                <a:spcPts val="0"/>
              </a:spcAft>
              <a:defRPr/>
            </a:pPr>
            <a:r>
              <a:rPr lang="en-US" b="1" dirty="0">
                <a:latin typeface="Calibri"/>
                <a:ea typeface=""/>
                <a:cs typeface=""/>
              </a:rPr>
              <a:t>Sydney</a:t>
            </a:r>
            <a:r>
              <a:rPr lang="en-US" sz="1000" b="1" dirty="0">
                <a:latin typeface="Calibri"/>
                <a:ea typeface=""/>
                <a:cs typeface=""/>
              </a:rPr>
              <a:t>, Australia</a:t>
            </a:r>
          </a:p>
          <a:p>
            <a:pPr fontAlgn="auto">
              <a:spcBef>
                <a:spcPts val="0"/>
              </a:spcBef>
              <a:spcAft>
                <a:spcPts val="0"/>
              </a:spcAft>
              <a:defRPr/>
            </a:pPr>
            <a:r>
              <a:rPr lang="en-US" sz="1000" b="1" dirty="0">
                <a:latin typeface="Calibri"/>
                <a:ea typeface=""/>
                <a:cs typeface=""/>
              </a:rPr>
              <a:t>March 5</a:t>
            </a:r>
            <a:r>
              <a:rPr lang="en-US" sz="1000" b="1" baseline="30000" dirty="0">
                <a:latin typeface="Calibri"/>
                <a:ea typeface=""/>
                <a:cs typeface=""/>
              </a:rPr>
              <a:t>th</a:t>
            </a:r>
            <a:r>
              <a:rPr lang="en-US" sz="1000" b="1" dirty="0">
                <a:latin typeface="Calibri"/>
                <a:ea typeface=""/>
                <a:cs typeface=""/>
              </a:rPr>
              <a:t> – 6</a:t>
            </a:r>
            <a:r>
              <a:rPr lang="en-US" sz="1000" b="1" baseline="30000" dirty="0">
                <a:latin typeface="Calibri"/>
                <a:ea typeface=""/>
                <a:cs typeface=""/>
              </a:rPr>
              <a:t>th</a:t>
            </a:r>
            <a:r>
              <a:rPr lang="en-US" sz="1000" b="1" dirty="0">
                <a:latin typeface="Calibri"/>
                <a:ea typeface=""/>
                <a:cs typeface=""/>
              </a:rPr>
              <a:t> 2015</a:t>
            </a:r>
            <a:endParaRPr lang="en-US" sz="1000" dirty="0">
              <a:latin typeface="Calibri"/>
              <a:ea typeface=""/>
              <a:cs typeface=""/>
            </a:endParaRPr>
          </a:p>
          <a:p>
            <a:pPr fontAlgn="auto">
              <a:spcBef>
                <a:spcPts val="0"/>
              </a:spcBef>
              <a:spcAft>
                <a:spcPts val="0"/>
              </a:spcAft>
            </a:pPr>
            <a:endParaRPr lang="en-US" dirty="0">
              <a:latin typeface="Calibri"/>
              <a:ea typeface=""/>
              <a:cs typeface=""/>
            </a:endParaRPr>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fontAlgn="auto">
              <a:spcBef>
                <a:spcPts val="0"/>
              </a:spcBef>
              <a:spcAft>
                <a:spcPts val="0"/>
              </a:spcAft>
            </a:pPr>
            <a:fld id="{82D36AB3-2316-484A-8EF9-67EFC1B9B32B}" type="slidenum">
              <a:rPr lang="en-US" smtClean="0">
                <a:latin typeface="Calibri"/>
                <a:ea typeface=""/>
                <a:cs typeface=""/>
              </a:rPr>
              <a:pPr algn="ctr" fontAlgn="auto">
                <a:spcBef>
                  <a:spcPts val="0"/>
                </a:spcBef>
                <a:spcAft>
                  <a:spcPts val="0"/>
                </a:spcAft>
              </a:pPr>
              <a:t>‹#›</a:t>
            </a:fld>
            <a:endParaRPr lang="en-US" dirty="0">
              <a:latin typeface="Calibri"/>
              <a:ea typeface=""/>
              <a:cs typeface=""/>
            </a:endParaRPr>
          </a:p>
        </p:txBody>
      </p:sp>
    </p:spTree>
    <p:extLst>
      <p:ext uri="{BB962C8B-B14F-4D97-AF65-F5344CB8AC3E}">
        <p14:creationId xmlns:p14="http://schemas.microsoft.com/office/powerpoint/2010/main" val="198042663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a:solidFill>
                  <a:srgbClr val="2A5E34"/>
                </a:solidFill>
                <a:latin typeface="Calibri" charset="0"/>
                <a:ea typeface="ＭＳ Ｐゴシック" charset="0"/>
                <a:cs typeface="ＭＳ Ｐゴシック" charset="0"/>
              </a:rPr>
              <a:t>SESSION 3</a:t>
            </a:r>
            <a:br>
              <a:rPr lang="en-US" sz="3200" b="1" dirty="0">
                <a:solidFill>
                  <a:srgbClr val="2A5E34"/>
                </a:solidFill>
                <a:latin typeface="Calibri" charset="0"/>
                <a:ea typeface="ＭＳ Ｐゴシック" charset="0"/>
                <a:cs typeface="ＭＳ Ｐゴシック" charset="0"/>
              </a:rPr>
            </a:br>
            <a:r>
              <a:rPr lang="en-US" sz="3200" b="1" dirty="0">
                <a:solidFill>
                  <a:srgbClr val="2A5E34"/>
                </a:solidFill>
                <a:latin typeface="Calibri" charset="0"/>
                <a:ea typeface="ＭＳ Ｐゴシック" charset="0"/>
                <a:cs typeface="ＭＳ Ｐゴシック" charset="0"/>
              </a:rPr>
              <a:t>Update on GFOI Developments &amp; CEOS Role</a:t>
            </a: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chor="ctr" anchorCtr="0">
            <a:normAutofit/>
          </a:bodyPr>
          <a:lstStyle/>
          <a:p>
            <a:r>
              <a:rPr lang="en-US" sz="2000" b="1" dirty="0">
                <a:solidFill>
                  <a:schemeClr val="bg1"/>
                </a:solidFill>
                <a:latin typeface="Calibri" charset="0"/>
                <a:ea typeface="ＭＳ Ｐゴシック" charset="0"/>
                <a:cs typeface="ＭＳ Ｐゴシック" charset="0"/>
              </a:rPr>
              <a:t>SDCG-14: </a:t>
            </a:r>
            <a:r>
              <a:rPr lang="en-US" sz="2000" b="1" dirty="0" err="1">
                <a:solidFill>
                  <a:schemeClr val="bg1"/>
                </a:solidFill>
                <a:latin typeface="Calibri" charset="0"/>
                <a:ea typeface="ＭＳ Ｐゴシック" charset="0"/>
                <a:cs typeface="ＭＳ Ｐゴシック" charset="0"/>
              </a:rPr>
              <a:t>Ispra</a:t>
            </a:r>
            <a:r>
              <a:rPr lang="en-US" sz="2000" b="1" dirty="0">
                <a:solidFill>
                  <a:schemeClr val="bg1"/>
                </a:solidFill>
                <a:latin typeface="Calibri" charset="0"/>
                <a:ea typeface="ＭＳ Ｐゴシック" charset="0"/>
                <a:cs typeface="ＭＳ Ｐゴシック" charset="0"/>
              </a:rPr>
              <a:t>, 4-6 September, 2018</a:t>
            </a: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858" y="6011441"/>
            <a:ext cx="3591381" cy="528144"/>
          </a:xfrm>
          <a:prstGeom prst="rect">
            <a:avLst/>
          </a:prstGeom>
        </p:spPr>
      </p:pic>
    </p:spTree>
    <p:extLst>
      <p:ext uri="{BB962C8B-B14F-4D97-AF65-F5344CB8AC3E}">
        <p14:creationId xmlns:p14="http://schemas.microsoft.com/office/powerpoint/2010/main" val="105198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3200" dirty="0"/>
              <a:t>CEOS AHT Lifecycle - context</a:t>
            </a:r>
            <a:endParaRPr lang="pt-BR" sz="32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10</a:t>
            </a:fld>
            <a:endParaRPr lang="en-US"/>
          </a:p>
        </p:txBody>
      </p:sp>
      <p:pic>
        <p:nvPicPr>
          <p:cNvPr id="4" name="Picture 3">
            <a:extLst>
              <a:ext uri="{FF2B5EF4-FFF2-40B4-BE49-F238E27FC236}">
                <a16:creationId xmlns:a16="http://schemas.microsoft.com/office/drawing/2014/main" id="{B78C0F40-1FAB-A24F-BE27-2DB5EBC02FAE}"/>
              </a:ext>
            </a:extLst>
          </p:cNvPr>
          <p:cNvPicPr>
            <a:picLocks noChangeAspect="1"/>
          </p:cNvPicPr>
          <p:nvPr/>
        </p:nvPicPr>
        <p:blipFill>
          <a:blip r:embed="rId3"/>
          <a:stretch>
            <a:fillRect/>
          </a:stretch>
        </p:blipFill>
        <p:spPr>
          <a:xfrm>
            <a:off x="1774237" y="953197"/>
            <a:ext cx="5458396" cy="4946672"/>
          </a:xfrm>
          <a:prstGeom prst="rect">
            <a:avLst/>
          </a:prstGeom>
        </p:spPr>
      </p:pic>
    </p:spTree>
    <p:extLst>
      <p:ext uri="{BB962C8B-B14F-4D97-AF65-F5344CB8AC3E}">
        <p14:creationId xmlns:p14="http://schemas.microsoft.com/office/powerpoint/2010/main" val="143409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Current AHTs and intentions</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11</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7" y="1063626"/>
            <a:ext cx="8850917" cy="4525963"/>
          </a:xfrm>
        </p:spPr>
        <p:txBody>
          <a:bodyPr/>
          <a:lstStyle/>
          <a:p>
            <a:pPr marL="0" indent="0">
              <a:buNone/>
            </a:pPr>
            <a:endParaRPr lang="en-AU" sz="1600" dirty="0">
              <a:latin typeface="Calibri" charset="0"/>
              <a:ea typeface="ＭＳ Ｐゴシック" charset="0"/>
              <a:cs typeface="ＭＳ Ｐゴシック" charset="0"/>
            </a:endParaRPr>
          </a:p>
          <a:p>
            <a:pPr lvl="0"/>
            <a:r>
              <a:rPr lang="en-AU" sz="1800" b="1" dirty="0"/>
              <a:t>FDA: </a:t>
            </a:r>
            <a:r>
              <a:rPr lang="en-AU" sz="1800" dirty="0"/>
              <a:t>AHT concluding with WP tasks going to WGISS (mainly) and LSI-VC;</a:t>
            </a:r>
          </a:p>
          <a:p>
            <a:pPr lvl="0"/>
            <a:r>
              <a:rPr lang="en-AU" sz="1800" b="1" dirty="0"/>
              <a:t>SDCG/GFOI: </a:t>
            </a:r>
            <a:r>
              <a:rPr lang="en-AU" sz="1800" dirty="0"/>
              <a:t>subject to stakeholder agency support and capacity for GFOI Phase 2;</a:t>
            </a:r>
          </a:p>
          <a:p>
            <a:pPr lvl="0"/>
            <a:r>
              <a:rPr lang="en-AU" sz="1800" b="1" dirty="0"/>
              <a:t>GEOGLAM: </a:t>
            </a:r>
            <a:r>
              <a:rPr lang="en-AU" sz="1800" dirty="0"/>
              <a:t>keen to continue as a stand-alone entity for at least a year;</a:t>
            </a:r>
          </a:p>
          <a:p>
            <a:pPr lvl="0"/>
            <a:r>
              <a:rPr lang="en-AU" sz="1800" b="1" dirty="0"/>
              <a:t>SDGs:  </a:t>
            </a:r>
            <a:r>
              <a:rPr lang="en-AU" sz="1800" dirty="0"/>
              <a:t>subject to stakeholder agency support and capacity.</a:t>
            </a:r>
          </a:p>
          <a:p>
            <a:pPr marL="0" indent="0">
              <a:buNone/>
            </a:pPr>
            <a:endParaRPr lang="en-AU" sz="1800" dirty="0">
              <a:latin typeface="Calibri" charset="0"/>
              <a:ea typeface="ＭＳ Ｐゴシック" charset="0"/>
              <a:cs typeface="ＭＳ Ｐゴシック" charset="0"/>
            </a:endParaRPr>
          </a:p>
          <a:p>
            <a:endParaRPr lang="en-AU" sz="1800" dirty="0">
              <a:latin typeface="Calibri" charset="0"/>
              <a:ea typeface="ＭＳ Ｐゴシック" charset="0"/>
              <a:cs typeface="ＭＳ Ｐゴシック" charset="0"/>
            </a:endParaRPr>
          </a:p>
          <a:p>
            <a:endParaRPr lang="en-US" sz="1800" dirty="0">
              <a:latin typeface="Calibri" charset="0"/>
              <a:ea typeface="ＭＳ Ｐゴシック" charset="0"/>
              <a:cs typeface="ＭＳ Ｐゴシック" charset="0"/>
            </a:endParaRPr>
          </a:p>
          <a:p>
            <a:pPr marL="0" indent="0">
              <a:buNone/>
            </a:pPr>
            <a:endParaRPr lang="en-US" sz="1600" dirty="0"/>
          </a:p>
          <a:p>
            <a:endParaRPr lang="en-GB" sz="1600" dirty="0"/>
          </a:p>
          <a:p>
            <a:endParaRPr lang="en-GB" sz="1600" dirty="0"/>
          </a:p>
        </p:txBody>
      </p:sp>
    </p:spTree>
    <p:extLst>
      <p:ext uri="{BB962C8B-B14F-4D97-AF65-F5344CB8AC3E}">
        <p14:creationId xmlns:p14="http://schemas.microsoft.com/office/powerpoint/2010/main" val="280336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Issues for debate at SIT TW (&amp; Plenary)</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12</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7" y="1063626"/>
            <a:ext cx="8850917" cy="4525963"/>
          </a:xfrm>
        </p:spPr>
        <p:txBody>
          <a:bodyPr/>
          <a:lstStyle/>
          <a:p>
            <a:pPr lvl="0"/>
            <a:r>
              <a:rPr lang="en-AU" sz="1400" b="1" dirty="0"/>
              <a:t>Taking stock of the intentions of the four AHTs and a strategic and collective consideration of their way forward and the renewal review process at Plenary</a:t>
            </a:r>
            <a:r>
              <a:rPr lang="en-AU" sz="1400" dirty="0"/>
              <a:t> </a:t>
            </a:r>
          </a:p>
          <a:p>
            <a:pPr lvl="0"/>
            <a:r>
              <a:rPr lang="en-AU" sz="1400" b="1" dirty="0"/>
              <a:t>Improvements in procedural consistency to reflect the importance of all three types of CEOS subsidiary group</a:t>
            </a:r>
            <a:endParaRPr lang="en-AU" sz="1400" dirty="0"/>
          </a:p>
          <a:p>
            <a:r>
              <a:rPr lang="en-GB" sz="1400" dirty="0"/>
              <a:t>Including the procedures around establishment, leadership and resourcing; and the lines and instruments of reporting within CEOS. For example, it is currently unclear to whom each of the four current teams are supposed to report. CEOS might also consider strengthening the processes around establishment and annual review of AHTs.</a:t>
            </a:r>
            <a:endParaRPr lang="en-AU" sz="1400" dirty="0"/>
          </a:p>
          <a:p>
            <a:pPr lvl="0"/>
            <a:r>
              <a:rPr lang="en-AU" sz="1400" b="1" dirty="0"/>
              <a:t>Explicit focus on the evolution from ad-hoc status to standing and sustained CEOS activities where appropriate</a:t>
            </a:r>
            <a:endParaRPr lang="en-AU" sz="1400" dirty="0"/>
          </a:p>
          <a:p>
            <a:r>
              <a:rPr lang="en-GB" sz="1400" dirty="0"/>
              <a:t>Of the three subsidiary group mechanisms available for organising work on CEOS (WGs, VCs, and AHTs):</a:t>
            </a:r>
            <a:endParaRPr lang="en-AU" sz="1400" dirty="0"/>
          </a:p>
          <a:p>
            <a:pPr lvl="1"/>
            <a:r>
              <a:rPr lang="en-GB" sz="1400" dirty="0"/>
              <a:t>The VCs are each single-measurement focused and represent a very specific community of practice and their science groups;</a:t>
            </a:r>
            <a:endParaRPr lang="en-AU" sz="1400" dirty="0"/>
          </a:p>
          <a:p>
            <a:pPr lvl="1"/>
            <a:r>
              <a:rPr lang="en-GB" sz="1400" dirty="0"/>
              <a:t>The WGS represent a mix of cross-cutting functions that underpin space agency EO programme operation and exploitation (such as information systems, </a:t>
            </a:r>
            <a:r>
              <a:rPr lang="en-GB" sz="1400" dirty="0" err="1"/>
              <a:t>cal-val</a:t>
            </a:r>
            <a:r>
              <a:rPr lang="en-GB" sz="1400" dirty="0"/>
              <a:t>, and capacity building) and more recently, with a thematic observations focus (currently being climate (since 2010) and disasters (since 2013)). </a:t>
            </a:r>
            <a:endParaRPr lang="en-AU" sz="1400" dirty="0"/>
          </a:p>
          <a:p>
            <a:r>
              <a:rPr lang="en-AU" sz="1400" dirty="0"/>
              <a:t>GFOI, GEOGLAM and the SDGs are thematic in nature and possible candidates for a WG structure equivalent to climate and disasters (albeit noting that the SDGs is exceptionally broad in scope but nevertheless represents a recognised and focused community and observing need). </a:t>
            </a:r>
          </a:p>
          <a:p>
            <a:pPr lvl="0"/>
            <a:r>
              <a:rPr lang="en-AU" sz="1400" b="1" dirty="0"/>
              <a:t>Sustainment of the activities covered currently by the AHTs</a:t>
            </a:r>
            <a:endParaRPr lang="en-AU" sz="1400" dirty="0"/>
          </a:p>
          <a:p>
            <a:r>
              <a:rPr lang="en-GB" sz="1400" dirty="0"/>
              <a:t>Regardless of the vehicle through which the AHT activities proceed, the availability of capacity for operation of the entities - for realisation of their WP outcomes, and for maintenance of the interfaces and external meeting processes which they handle for CEOS – must be clear (noting that CEOS WG Chairs are responsible for provision of operating capacity during their term). </a:t>
            </a:r>
            <a:endParaRPr lang="en-AU" sz="1400" dirty="0"/>
          </a:p>
          <a:p>
            <a:pPr marL="0" indent="0">
              <a:buNone/>
            </a:pPr>
            <a:endParaRPr lang="en-AU" sz="1400" dirty="0">
              <a:latin typeface="Calibri" charset="0"/>
              <a:ea typeface="ＭＳ Ｐゴシック" charset="0"/>
              <a:cs typeface="ＭＳ Ｐゴシック" charset="0"/>
            </a:endParaRPr>
          </a:p>
          <a:p>
            <a:endParaRPr lang="en-AU" sz="1400" dirty="0">
              <a:latin typeface="Calibri" charset="0"/>
              <a:ea typeface="ＭＳ Ｐゴシック" charset="0"/>
              <a:cs typeface="ＭＳ Ｐゴシック" charset="0"/>
            </a:endParaRPr>
          </a:p>
          <a:p>
            <a:endParaRPr lang="en-US" sz="1400" dirty="0">
              <a:latin typeface="Calibri" charset="0"/>
              <a:ea typeface="ＭＳ Ｐゴシック" charset="0"/>
              <a:cs typeface="ＭＳ Ｐゴシック" charset="0"/>
            </a:endParaRPr>
          </a:p>
          <a:p>
            <a:pPr marL="0" indent="0">
              <a:buNone/>
            </a:pPr>
            <a:endParaRPr lang="en-US" sz="1400" dirty="0"/>
          </a:p>
          <a:p>
            <a:endParaRPr lang="en-GB" sz="1400" dirty="0"/>
          </a:p>
          <a:p>
            <a:endParaRPr lang="en-GB" sz="1400" dirty="0"/>
          </a:p>
        </p:txBody>
      </p:sp>
    </p:spTree>
    <p:extLst>
      <p:ext uri="{BB962C8B-B14F-4D97-AF65-F5344CB8AC3E}">
        <p14:creationId xmlns:p14="http://schemas.microsoft.com/office/powerpoint/2010/main" val="325122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3200" dirty="0"/>
              <a:t>SDCG input to debate</a:t>
            </a:r>
            <a:endParaRPr lang="pt-BR" sz="3200" dirty="0"/>
          </a:p>
        </p:txBody>
      </p:sp>
      <p:sp>
        <p:nvSpPr>
          <p:cNvPr id="17410" name="Content Placeholder 2"/>
          <p:cNvSpPr>
            <a:spLocks noGrp="1"/>
          </p:cNvSpPr>
          <p:nvPr>
            <p:ph idx="1"/>
          </p:nvPr>
        </p:nvSpPr>
        <p:spPr>
          <a:xfrm>
            <a:off x="142008" y="1063626"/>
            <a:ext cx="8621848" cy="4525963"/>
          </a:xfrm>
        </p:spPr>
        <p:txBody>
          <a:bodyPr/>
          <a:lstStyle/>
          <a:p>
            <a:r>
              <a:rPr lang="en-AU" sz="2000" dirty="0">
                <a:latin typeface="Calibri" charset="0"/>
                <a:ea typeface="ＭＳ Ｐゴシック" charset="0"/>
                <a:cs typeface="ＭＳ Ｐゴシック" charset="0"/>
              </a:rPr>
              <a:t>Much depends on the critical mass of engagement and the underpinning connection to the CEOS agency mission and forest application programmes – including to the new biomass programmes</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Request that delegates engage their Principals in forming a view ahead of CEOS Plenary</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CEOS Lead for GFOI seeks to coordinate agencies (CEOS Principals) through email and telcons</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Suggestions? Discussion</a:t>
            </a:r>
          </a:p>
          <a:p>
            <a:endParaRPr lang="en-AU" sz="2000" dirty="0">
              <a:latin typeface="Calibri" charset="0"/>
              <a:ea typeface="ＭＳ Ｐゴシック" charset="0"/>
              <a:cs typeface="ＭＳ Ｐゴシック" charset="0"/>
            </a:endParaRPr>
          </a:p>
          <a:p>
            <a:endParaRPr lang="en-AU" sz="16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13</a:t>
            </a:fld>
            <a:endParaRPr lang="en-US"/>
          </a:p>
        </p:txBody>
      </p:sp>
    </p:spTree>
    <p:extLst>
      <p:ext uri="{BB962C8B-B14F-4D97-AF65-F5344CB8AC3E}">
        <p14:creationId xmlns:p14="http://schemas.microsoft.com/office/powerpoint/2010/main" val="9538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2800" b="1" dirty="0">
                <a:solidFill>
                  <a:srgbClr val="2A5E34"/>
                </a:solidFill>
                <a:latin typeface="Calibri" charset="0"/>
                <a:ea typeface="ＭＳ Ｐゴシック" charset="0"/>
                <a:cs typeface="ＭＳ Ｐゴシック" charset="0"/>
              </a:rPr>
              <a:t>CEOS Agency Support for GFOI </a:t>
            </a:r>
            <a:br>
              <a:rPr lang="en-US" sz="2800" b="1" dirty="0">
                <a:solidFill>
                  <a:srgbClr val="2A5E34"/>
                </a:solidFill>
                <a:latin typeface="Calibri" charset="0"/>
                <a:ea typeface="ＭＳ Ｐゴシック" charset="0"/>
                <a:cs typeface="ＭＳ Ｐゴシック" charset="0"/>
              </a:rPr>
            </a:br>
            <a:r>
              <a:rPr lang="en-US" sz="2800" b="1" dirty="0">
                <a:solidFill>
                  <a:srgbClr val="2A5E34"/>
                </a:solidFill>
                <a:latin typeface="Calibri" charset="0"/>
                <a:ea typeface="ＭＳ Ｐゴシック" charset="0"/>
                <a:cs typeface="ＭＳ Ｐゴシック" charset="0"/>
              </a:rPr>
              <a:t>and SIT TW discussion on AHTs</a:t>
            </a:r>
            <a:endParaRPr lang="en-US" sz="24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chor="ctr" anchorCtr="0">
            <a:normAutofit/>
          </a:bodyPr>
          <a:lstStyle/>
          <a:p>
            <a:r>
              <a:rPr lang="en-US" sz="2000" b="1" dirty="0">
                <a:solidFill>
                  <a:schemeClr val="bg1"/>
                </a:solidFill>
                <a:latin typeface="Calibri" charset="0"/>
                <a:ea typeface="ＭＳ Ｐゴシック" charset="0"/>
                <a:cs typeface="ＭＳ Ｐゴシック" charset="0"/>
              </a:rPr>
              <a:t>SDCG-14: </a:t>
            </a:r>
            <a:r>
              <a:rPr lang="en-US" sz="2000" b="1" dirty="0" err="1">
                <a:solidFill>
                  <a:schemeClr val="bg1"/>
                </a:solidFill>
                <a:latin typeface="Calibri" charset="0"/>
                <a:ea typeface="ＭＳ Ｐゴシック" charset="0"/>
                <a:cs typeface="ＭＳ Ｐゴシック" charset="0"/>
              </a:rPr>
              <a:t>Ispra</a:t>
            </a:r>
            <a:r>
              <a:rPr lang="en-US" sz="2000" b="1" dirty="0">
                <a:solidFill>
                  <a:schemeClr val="bg1"/>
                </a:solidFill>
                <a:latin typeface="Calibri" charset="0"/>
                <a:ea typeface="ＭＳ Ｐゴシック" charset="0"/>
                <a:cs typeface="ＭＳ Ｐゴシック" charset="0"/>
              </a:rPr>
              <a:t>, 4-6 September, 2018</a:t>
            </a: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858" y="6011441"/>
            <a:ext cx="3591381" cy="528144"/>
          </a:xfrm>
          <a:prstGeom prst="rect">
            <a:avLst/>
          </a:prstGeom>
        </p:spPr>
      </p:pic>
    </p:spTree>
    <p:extLst>
      <p:ext uri="{BB962C8B-B14F-4D97-AF65-F5344CB8AC3E}">
        <p14:creationId xmlns:p14="http://schemas.microsoft.com/office/powerpoint/2010/main" val="54657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766649"/>
          </a:xfrm>
        </p:spPr>
        <p:txBody>
          <a:bodyPr/>
          <a:lstStyle/>
          <a:p>
            <a:pPr algn="l">
              <a:defRPr/>
            </a:pPr>
            <a:r>
              <a:rPr lang="en-AU" sz="3200" dirty="0"/>
              <a:t>CEOS support and AHT Lifecycle</a:t>
            </a:r>
            <a:endParaRPr lang="pt-BR" sz="3200" dirty="0"/>
          </a:p>
        </p:txBody>
      </p:sp>
      <p:sp>
        <p:nvSpPr>
          <p:cNvPr id="17410" name="Content Placeholder 2"/>
          <p:cNvSpPr>
            <a:spLocks noGrp="1"/>
          </p:cNvSpPr>
          <p:nvPr>
            <p:ph idx="1"/>
          </p:nvPr>
        </p:nvSpPr>
        <p:spPr>
          <a:xfrm>
            <a:off x="142008" y="1063626"/>
            <a:ext cx="8621848" cy="4525963"/>
          </a:xfrm>
        </p:spPr>
        <p:txBody>
          <a:bodyPr/>
          <a:lstStyle/>
          <a:p>
            <a:r>
              <a:rPr lang="en-AU" sz="2000" dirty="0">
                <a:latin typeface="Calibri" charset="0"/>
                <a:ea typeface="ＭＳ Ｐゴシック" charset="0"/>
                <a:cs typeface="ＭＳ Ｐゴシック" charset="0"/>
              </a:rPr>
              <a:t>Objectives</a:t>
            </a:r>
          </a:p>
          <a:p>
            <a:pPr marL="0" indent="0">
              <a:buNone/>
            </a:pPr>
            <a:endParaRPr lang="en-AU" sz="2000" dirty="0">
              <a:latin typeface="Calibri" charset="0"/>
              <a:ea typeface="ＭＳ Ｐゴシック" charset="0"/>
              <a:cs typeface="ＭＳ Ｐゴシック" charset="0"/>
            </a:endParaRPr>
          </a:p>
          <a:p>
            <a:pPr marL="800100" lvl="1" indent="-342900">
              <a:buFont typeface="+mj-lt"/>
              <a:buAutoNum type="arabicPeriod"/>
            </a:pPr>
            <a:r>
              <a:rPr lang="en-AU" sz="1800" dirty="0">
                <a:latin typeface="Calibri" charset="0"/>
                <a:ea typeface="ＭＳ Ｐゴシック" charset="0"/>
                <a:cs typeface="ＭＳ Ｐゴシック" charset="0"/>
              </a:rPr>
              <a:t>Explain the summary context paper prepared for CEOS Principals in support of discussion for renewed CEOS agency support for Phase 2 of GFOI @ SIT TW and Plenary</a:t>
            </a:r>
          </a:p>
          <a:p>
            <a:pPr marL="800100" lvl="1" indent="-342900">
              <a:buFont typeface="+mj-lt"/>
              <a:buAutoNum type="arabicPeriod"/>
            </a:pPr>
            <a:r>
              <a:rPr lang="en-AU" sz="1800" dirty="0">
                <a:latin typeface="Calibri" charset="0"/>
                <a:ea typeface="ＭＳ Ｐゴシック" charset="0"/>
                <a:cs typeface="ＭＳ Ｐゴシック" charset="0"/>
              </a:rPr>
              <a:t>Explain the broader context of SIT Chair initiative to get clarity and consistency on CEOS Ad-hoc Teams (of which SDCG is one) and their lifecycle and processes</a:t>
            </a:r>
          </a:p>
          <a:p>
            <a:pPr marL="800100" lvl="1" indent="-342900">
              <a:buFont typeface="+mj-lt"/>
              <a:buAutoNum type="arabicPeriod"/>
            </a:pPr>
            <a:r>
              <a:rPr lang="en-AU" sz="1800" dirty="0">
                <a:latin typeface="Calibri" charset="0"/>
                <a:ea typeface="ＭＳ Ｐゴシック" charset="0"/>
                <a:cs typeface="ＭＳ Ｐゴシック" charset="0"/>
              </a:rPr>
              <a:t>Hear from CEOS agencies as to their position and intentions with regards to engagement in the CEOS GFOI activities</a:t>
            </a:r>
          </a:p>
          <a:p>
            <a:pPr marL="800100" lvl="1" indent="-342900">
              <a:buFont typeface="+mj-lt"/>
              <a:buAutoNum type="arabicPeriod"/>
            </a:pPr>
            <a:r>
              <a:rPr lang="en-AU" sz="1800" dirty="0">
                <a:latin typeface="Calibri" charset="0"/>
                <a:ea typeface="ＭＳ Ｐゴシック" charset="0"/>
                <a:cs typeface="ＭＳ Ｐゴシック" charset="0"/>
              </a:rPr>
              <a:t>Preliminary conclusions as to whether a critical mass exists and how agencies would like to CEOS proceed organisationally </a:t>
            </a: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3</a:t>
            </a:fld>
            <a:endParaRPr lang="en-US"/>
          </a:p>
        </p:txBody>
      </p:sp>
    </p:spTree>
    <p:extLst>
      <p:ext uri="{BB962C8B-B14F-4D97-AF65-F5344CB8AC3E}">
        <p14:creationId xmlns:p14="http://schemas.microsoft.com/office/powerpoint/2010/main" val="148992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SIT TW Paper developed for GFOI discussion</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4</a:t>
            </a:fld>
            <a:endParaRPr lang="en-US"/>
          </a:p>
        </p:txBody>
      </p:sp>
      <p:pic>
        <p:nvPicPr>
          <p:cNvPr id="4" name="Picture 3">
            <a:extLst>
              <a:ext uri="{FF2B5EF4-FFF2-40B4-BE49-F238E27FC236}">
                <a16:creationId xmlns:a16="http://schemas.microsoft.com/office/drawing/2014/main" id="{A9F04CAD-5C2D-8749-83D7-A603DCF3B2E5}"/>
              </a:ext>
            </a:extLst>
          </p:cNvPr>
          <p:cNvPicPr>
            <a:picLocks noChangeAspect="1"/>
          </p:cNvPicPr>
          <p:nvPr/>
        </p:nvPicPr>
        <p:blipFill>
          <a:blip r:embed="rId3"/>
          <a:stretch>
            <a:fillRect/>
          </a:stretch>
        </p:blipFill>
        <p:spPr>
          <a:xfrm>
            <a:off x="978010" y="1573935"/>
            <a:ext cx="7498080" cy="3446550"/>
          </a:xfrm>
          <a:prstGeom prst="rect">
            <a:avLst/>
          </a:prstGeom>
        </p:spPr>
      </p:pic>
      <p:sp>
        <p:nvSpPr>
          <p:cNvPr id="6" name="TextBox 5">
            <a:extLst>
              <a:ext uri="{FF2B5EF4-FFF2-40B4-BE49-F238E27FC236}">
                <a16:creationId xmlns:a16="http://schemas.microsoft.com/office/drawing/2014/main" id="{0BF28C16-2130-F441-934F-29D2AD2D4D9F}"/>
              </a:ext>
            </a:extLst>
          </p:cNvPr>
          <p:cNvSpPr txBox="1"/>
          <p:nvPr/>
        </p:nvSpPr>
        <p:spPr>
          <a:xfrm>
            <a:off x="882595" y="5299961"/>
            <a:ext cx="7834196" cy="461665"/>
          </a:xfrm>
          <a:prstGeom prst="rect">
            <a:avLst/>
          </a:prstGeom>
          <a:noFill/>
        </p:spPr>
        <p:txBody>
          <a:bodyPr wrap="none" rtlCol="0">
            <a:spAutoFit/>
          </a:bodyPr>
          <a:lstStyle/>
          <a:p>
            <a:r>
              <a:rPr lang="en-US" dirty="0"/>
              <a:t>Osamu as CEOS Lead taking initiative to gather support</a:t>
            </a:r>
          </a:p>
        </p:txBody>
      </p:sp>
    </p:spTree>
    <p:extLst>
      <p:ext uri="{BB962C8B-B14F-4D97-AF65-F5344CB8AC3E}">
        <p14:creationId xmlns:p14="http://schemas.microsoft.com/office/powerpoint/2010/main" val="137562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SIT TW Paper developed for GFOI discussion</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5</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8" y="1063626"/>
            <a:ext cx="8621848" cy="4525963"/>
          </a:xfrm>
        </p:spPr>
        <p:txBody>
          <a:bodyPr/>
          <a:lstStyle/>
          <a:p>
            <a:r>
              <a:rPr lang="en-AU" sz="2000" dirty="0">
                <a:latin typeface="Calibri" charset="0"/>
                <a:ea typeface="ＭＳ Ｐゴシック" charset="0"/>
                <a:cs typeface="ＭＳ Ｐゴシック" charset="0"/>
              </a:rPr>
              <a:t>Contents</a:t>
            </a:r>
          </a:p>
          <a:p>
            <a:pPr marL="0" indent="0">
              <a:buNone/>
            </a:pPr>
            <a:endParaRPr lang="en-AU" sz="2000" dirty="0">
              <a:latin typeface="Calibri" charset="0"/>
              <a:ea typeface="ＭＳ Ｐゴシック" charset="0"/>
              <a:cs typeface="ＭＳ Ｐゴシック" charset="0"/>
            </a:endParaRPr>
          </a:p>
          <a:p>
            <a:pPr marL="800100" lvl="1" indent="-342900">
              <a:buFont typeface="+mj-lt"/>
              <a:buAutoNum type="arabicPeriod"/>
            </a:pPr>
            <a:r>
              <a:rPr lang="en-AU" sz="1800" dirty="0">
                <a:latin typeface="Calibri" charset="0"/>
                <a:ea typeface="ＭＳ Ｐゴシック" charset="0"/>
                <a:cs typeface="ＭＳ Ｐゴシック" charset="0"/>
              </a:rPr>
              <a:t>Introduction</a:t>
            </a:r>
          </a:p>
          <a:p>
            <a:pPr marL="800100" lvl="1" indent="-342900">
              <a:buFont typeface="+mj-lt"/>
              <a:buAutoNum type="arabicPeriod"/>
            </a:pPr>
            <a:r>
              <a:rPr lang="en-AU" sz="1800" dirty="0">
                <a:latin typeface="Calibri" charset="0"/>
                <a:ea typeface="ＭＳ Ｐゴシック" charset="0"/>
                <a:cs typeface="ＭＳ Ｐゴシック" charset="0"/>
              </a:rPr>
              <a:t>Historical context of CEOS and GFOI</a:t>
            </a:r>
          </a:p>
          <a:p>
            <a:pPr marL="800100" lvl="1" indent="-342900">
              <a:buFont typeface="+mj-lt"/>
              <a:buAutoNum type="arabicPeriod"/>
            </a:pPr>
            <a:r>
              <a:rPr lang="en-AU" sz="1800" dirty="0">
                <a:latin typeface="Calibri" charset="0"/>
                <a:ea typeface="ＭＳ Ｐゴシック" charset="0"/>
                <a:cs typeface="ＭＳ Ｐゴシック" charset="0"/>
              </a:rPr>
              <a:t>Phase 2 of GFOI and SDCG Draft Work Plan highlights</a:t>
            </a:r>
          </a:p>
          <a:p>
            <a:pPr marL="800100" lvl="1" indent="-342900">
              <a:buFont typeface="+mj-lt"/>
              <a:buAutoNum type="arabicPeriod"/>
            </a:pPr>
            <a:r>
              <a:rPr lang="en-AU" sz="1800" dirty="0">
                <a:latin typeface="Calibri" charset="0"/>
                <a:ea typeface="ＭＳ Ｐゴシック" charset="0"/>
                <a:cs typeface="ＭＳ Ｐゴシック" charset="0"/>
              </a:rPr>
              <a:t>SDCG Participation &amp; Capacity</a:t>
            </a:r>
          </a:p>
          <a:p>
            <a:pPr marL="800100" lvl="1" indent="-342900">
              <a:buFont typeface="+mj-lt"/>
              <a:buAutoNum type="arabicPeriod"/>
            </a:pPr>
            <a:r>
              <a:rPr lang="en-AU" sz="1800" dirty="0">
                <a:latin typeface="Calibri" charset="0"/>
                <a:ea typeface="ＭＳ Ｐゴシック" charset="0"/>
                <a:cs typeface="ＭＳ Ｐゴシック" charset="0"/>
              </a:rPr>
              <a:t>Options for the way forward on GFOI engagement</a:t>
            </a: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Tree>
    <p:extLst>
      <p:ext uri="{BB962C8B-B14F-4D97-AF65-F5344CB8AC3E}">
        <p14:creationId xmlns:p14="http://schemas.microsoft.com/office/powerpoint/2010/main" val="159862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SDCG Participation &amp; Capacity</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6</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8" y="1063626"/>
            <a:ext cx="8621848" cy="4525963"/>
          </a:xfrm>
        </p:spPr>
        <p:txBody>
          <a:bodyPr/>
          <a:lstStyle/>
          <a:p>
            <a:r>
              <a:rPr lang="en-AU" sz="2000" dirty="0">
                <a:latin typeface="Calibri" charset="0"/>
                <a:ea typeface="ＭＳ Ｐゴシック" charset="0"/>
                <a:cs typeface="ＭＳ Ｐゴシック" charset="0"/>
              </a:rPr>
              <a:t>Participation:</a:t>
            </a: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Capacity:</a:t>
            </a:r>
          </a:p>
          <a:p>
            <a:pPr lvl="1"/>
            <a:r>
              <a:rPr lang="en-AU" sz="1600" dirty="0">
                <a:latin typeface="Calibri" charset="0"/>
                <a:ea typeface="ＭＳ Ｐゴシック" charset="0"/>
                <a:cs typeface="ＭＳ Ｐゴシック" charset="0"/>
              </a:rPr>
              <a:t>Lost Australian funding</a:t>
            </a:r>
          </a:p>
          <a:p>
            <a:pPr lvl="1"/>
            <a:r>
              <a:rPr lang="en-AU" sz="1600" dirty="0">
                <a:latin typeface="Calibri" charset="0"/>
                <a:ea typeface="ＭＳ Ｐゴシック" charset="0"/>
                <a:cs typeface="ＭＳ Ｐゴシック" charset="0"/>
              </a:rPr>
              <a:t>Lost USGS Co-Chair</a:t>
            </a:r>
          </a:p>
          <a:p>
            <a:pPr lvl="1"/>
            <a:r>
              <a:rPr lang="en-AU" sz="1600" dirty="0">
                <a:latin typeface="Calibri" charset="0"/>
                <a:ea typeface="ＭＳ Ｐゴシック" charset="0"/>
                <a:cs typeface="ＭＳ Ｐゴシック" charset="0"/>
              </a:rPr>
              <a:t>Co-Chairs and Lead struggle to apply capacity to Work Plan (ongoing effort to get support for SEC work within their agencies)</a:t>
            </a:r>
          </a:p>
          <a:p>
            <a:pPr lvl="1"/>
            <a:r>
              <a:rPr lang="en-AU" sz="1600" dirty="0">
                <a:latin typeface="Calibri" charset="0"/>
                <a:ea typeface="ＭＳ Ｐゴシック" charset="0"/>
                <a:cs typeface="ＭＳ Ｐゴシック" charset="0"/>
              </a:rPr>
              <a:t>SDCG SEC will step down at Plenary to clarify the debate (</a:t>
            </a:r>
            <a:r>
              <a:rPr lang="en-AU" sz="1600" dirty="0">
                <a:solidFill>
                  <a:srgbClr val="1C13D5"/>
                </a:solidFill>
                <a:latin typeface="Calibri" charset="0"/>
                <a:ea typeface="ＭＳ Ｐゴシック" charset="0"/>
                <a:cs typeface="ＭＳ Ｐゴシック" charset="0"/>
              </a:rPr>
              <a:t>also as </a:t>
            </a:r>
            <a:r>
              <a:rPr lang="en-AU" sz="1600" dirty="0">
                <a:latin typeface="Calibri" charset="0"/>
                <a:ea typeface="ＭＳ Ｐゴシック" charset="0"/>
                <a:cs typeface="ＭＳ Ｐゴシック" charset="0"/>
              </a:rPr>
              <a:t>Component Manager)</a:t>
            </a: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pPr marL="0" indent="0">
              <a:buNone/>
            </a:pPr>
            <a:endParaRPr lang="en-AU" sz="2000" dirty="0">
              <a:latin typeface="Calibri" charset="0"/>
              <a:ea typeface="ＭＳ Ｐゴシック" charset="0"/>
              <a:cs typeface="ＭＳ Ｐゴシック" charset="0"/>
            </a:endParaRPr>
          </a:p>
          <a:p>
            <a:pPr marL="0" indent="0">
              <a:buNone/>
            </a:pPr>
            <a:endParaRPr lang="en-AU" sz="2000" dirty="0">
              <a:latin typeface="Calibri" charset="0"/>
              <a:ea typeface="ＭＳ Ｐゴシック" charset="0"/>
              <a:cs typeface="ＭＳ Ｐゴシック" charset="0"/>
            </a:endParaRPr>
          </a:p>
          <a:p>
            <a:pPr marL="0" indent="0">
              <a:buNone/>
            </a:pPr>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pic>
        <p:nvPicPr>
          <p:cNvPr id="2" name="Picture 1">
            <a:extLst>
              <a:ext uri="{FF2B5EF4-FFF2-40B4-BE49-F238E27FC236}">
                <a16:creationId xmlns:a16="http://schemas.microsoft.com/office/drawing/2014/main" id="{58C00C9F-2467-F64A-B9DB-E73166480B94}"/>
              </a:ext>
            </a:extLst>
          </p:cNvPr>
          <p:cNvPicPr>
            <a:picLocks noChangeAspect="1"/>
          </p:cNvPicPr>
          <p:nvPr/>
        </p:nvPicPr>
        <p:blipFill>
          <a:blip r:embed="rId3"/>
          <a:stretch>
            <a:fillRect/>
          </a:stretch>
        </p:blipFill>
        <p:spPr>
          <a:xfrm>
            <a:off x="2221782" y="1515221"/>
            <a:ext cx="4831025" cy="1833020"/>
          </a:xfrm>
          <a:prstGeom prst="rect">
            <a:avLst/>
          </a:prstGeom>
        </p:spPr>
      </p:pic>
    </p:spTree>
    <p:extLst>
      <p:ext uri="{BB962C8B-B14F-4D97-AF65-F5344CB8AC3E}">
        <p14:creationId xmlns:p14="http://schemas.microsoft.com/office/powerpoint/2010/main" val="429299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The Way Forward</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7</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7" y="1063626"/>
            <a:ext cx="8850917" cy="4525963"/>
          </a:xfrm>
        </p:spPr>
        <p:txBody>
          <a:bodyPr/>
          <a:lstStyle/>
          <a:p>
            <a:r>
              <a:rPr lang="en-AU" sz="2000" dirty="0">
                <a:latin typeface="Calibri" charset="0"/>
                <a:ea typeface="ＭＳ Ｐゴシック" charset="0"/>
              </a:rPr>
              <a:t>The way forward for the </a:t>
            </a:r>
            <a:r>
              <a:rPr lang="en-AU" sz="2000" b="1" dirty="0">
                <a:latin typeface="Calibri" charset="0"/>
                <a:ea typeface="ＭＳ Ｐゴシック" charset="0"/>
              </a:rPr>
              <a:t>CEOS engagement with GFOI </a:t>
            </a:r>
            <a:r>
              <a:rPr lang="en-AU" sz="2000" dirty="0">
                <a:latin typeface="Calibri" charset="0"/>
                <a:ea typeface="ＭＳ Ｐゴシック" charset="0"/>
              </a:rPr>
              <a:t>depends on whether a critical mass of agencies exists to continue a stand-alone group (such as SDCG or some evolution of it); as well as the provision of capacity for the management of that group and for the execution of the Work Plan targets. </a:t>
            </a:r>
          </a:p>
          <a:p>
            <a:pPr lvl="1"/>
            <a:r>
              <a:rPr lang="en-US" sz="1600" dirty="0"/>
              <a:t>"</a:t>
            </a:r>
            <a:r>
              <a:rPr lang="en-GB" sz="1600" dirty="0"/>
              <a:t>CEOS might take the view that with the accomplishment of the global baseline coverage, we can adopt a much more passive view of GFOI engagement, with just a liaison person (likely no longer a GFOI Lead) handling space data related requests from GFOI. It is for individual CEOS agencies to decide as to whether there is sufficient appeal in the GFOI framework to merit the resources required to engage. And for these agencies collectively to decide the best structure for that engagement and to ensure that representation is underpinned by participation of the staff from their agency forest/climate programmes.</a:t>
            </a:r>
            <a:r>
              <a:rPr lang="en-US" sz="1600" dirty="0"/>
              <a:t>"</a:t>
            </a:r>
            <a:endParaRPr lang="en-GB" sz="1600" dirty="0"/>
          </a:p>
          <a:p>
            <a:pPr lvl="1"/>
            <a:endParaRPr lang="en-AU" sz="1600" i="1" dirty="0">
              <a:latin typeface="Calibri" charset="0"/>
              <a:ea typeface="ＭＳ Ｐゴシック" charset="0"/>
            </a:endParaRPr>
          </a:p>
          <a:p>
            <a:r>
              <a:rPr lang="en-AU" sz="2000" dirty="0">
                <a:latin typeface="Calibri" charset="0"/>
                <a:ea typeface="ＭＳ Ｐゴシック" charset="0"/>
                <a:cs typeface="ＭＳ Ｐゴシック" charset="0"/>
              </a:rPr>
              <a:t>Overall we also need more </a:t>
            </a:r>
            <a:r>
              <a:rPr lang="en-AU" sz="2000" b="1" dirty="0">
                <a:latin typeface="Calibri" charset="0"/>
                <a:ea typeface="ＭＳ Ｐゴシック" charset="0"/>
                <a:cs typeface="ＭＳ Ｐゴシック" charset="0"/>
              </a:rPr>
              <a:t>clarity on the GFOI side </a:t>
            </a:r>
            <a:r>
              <a:rPr lang="en-AU" sz="2000" dirty="0">
                <a:latin typeface="Calibri" charset="0"/>
                <a:ea typeface="ＭＳ Ｐゴシック" charset="0"/>
                <a:cs typeface="ＭＳ Ｐゴシック" charset="0"/>
              </a:rPr>
              <a:t>on the form and function of the new Data Component (World Bank </a:t>
            </a:r>
            <a:r>
              <a:rPr lang="en-AU" sz="2000" dirty="0" err="1">
                <a:latin typeface="Calibri" charset="0"/>
                <a:ea typeface="ＭＳ Ｐゴシック" charset="0"/>
                <a:cs typeface="ＭＳ Ｐゴシック" charset="0"/>
              </a:rPr>
              <a:t>etc</a:t>
            </a:r>
            <a:r>
              <a:rPr lang="en-AU" sz="2000" dirty="0">
                <a:latin typeface="Calibri" charset="0"/>
                <a:ea typeface="ＭＳ Ｐゴシック" charset="0"/>
                <a:cs typeface="ＭＳ Ｐゴシック" charset="0"/>
              </a:rPr>
              <a:t>)</a:t>
            </a:r>
          </a:p>
          <a:p>
            <a:pPr marL="0" indent="0">
              <a:buNone/>
            </a:pPr>
            <a:endParaRPr lang="en-AU" sz="2000" dirty="0">
              <a:latin typeface="Calibri" charset="0"/>
              <a:ea typeface="ＭＳ Ｐゴシック" charset="0"/>
              <a:cs typeface="ＭＳ Ｐゴシック" charset="0"/>
            </a:endParaRPr>
          </a:p>
          <a:p>
            <a:endParaRPr lang="en-AU" sz="2000" dirty="0">
              <a:latin typeface="Calibri" charset="0"/>
              <a:ea typeface="ＭＳ Ｐゴシック" charset="0"/>
              <a:cs typeface="ＭＳ Ｐゴシック" charset="0"/>
            </a:endParaRPr>
          </a:p>
          <a:p>
            <a:endParaRPr lang="en-US" sz="1600" dirty="0">
              <a:latin typeface="Calibri" charset="0"/>
              <a:ea typeface="ＭＳ Ｐゴシック" charset="0"/>
              <a:cs typeface="ＭＳ Ｐゴシック" charset="0"/>
            </a:endParaRPr>
          </a:p>
          <a:p>
            <a:pPr marL="0" indent="0">
              <a:buNone/>
            </a:pPr>
            <a:endParaRPr lang="en-US" sz="2000" dirty="0"/>
          </a:p>
          <a:p>
            <a:endParaRPr lang="en-GB" sz="1600" dirty="0"/>
          </a:p>
          <a:p>
            <a:endParaRPr lang="en-GB" sz="2800" dirty="0"/>
          </a:p>
        </p:txBody>
      </p:sp>
    </p:spTree>
    <p:extLst>
      <p:ext uri="{BB962C8B-B14F-4D97-AF65-F5344CB8AC3E}">
        <p14:creationId xmlns:p14="http://schemas.microsoft.com/office/powerpoint/2010/main" val="375952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The Way Forward – ISSI paper</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8</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7" y="1063626"/>
            <a:ext cx="8850917" cy="4525963"/>
          </a:xfrm>
        </p:spPr>
        <p:txBody>
          <a:bodyPr/>
          <a:lstStyle/>
          <a:p>
            <a:r>
              <a:rPr lang="en-US" sz="1800" b="1" i="1" dirty="0"/>
              <a:t>Never has there been as many and as explicit policy needs vs forest monitoring opportunities…. A coordinated approach for multi- sensor estimation and validation is needed….The new IPCC good practice guidance is set to recognize the use of biomass maps from space as an aid to estimate emissions for national GHG inventory purposes  </a:t>
            </a:r>
            <a:r>
              <a:rPr lang="en-US" sz="1800" b="1" dirty="0"/>
              <a:t> </a:t>
            </a:r>
            <a:endParaRPr lang="en-AU" sz="1200" b="1" dirty="0">
              <a:latin typeface="Calibri" charset="0"/>
              <a:ea typeface="ＭＳ Ｐゴシック" charset="0"/>
              <a:cs typeface="ＭＳ Ｐゴシック" charset="0"/>
            </a:endParaRPr>
          </a:p>
          <a:p>
            <a:r>
              <a:rPr lang="en-AU" sz="1800" dirty="0">
                <a:latin typeface="Calibri" charset="0"/>
                <a:ea typeface="ＭＳ Ｐゴシック" charset="0"/>
                <a:cs typeface="ＭＳ Ｐゴシック" charset="0"/>
              </a:rPr>
              <a:t>Open data platforms and standards</a:t>
            </a:r>
          </a:p>
          <a:p>
            <a:r>
              <a:rPr lang="en-AU" sz="1800" dirty="0">
                <a:latin typeface="Calibri" charset="0"/>
                <a:ea typeface="ＭＳ Ｐゴシック" charset="0"/>
                <a:cs typeface="ＭＳ Ｐゴシック" charset="0"/>
              </a:rPr>
              <a:t>SAR and Lidar product fusion potential</a:t>
            </a:r>
          </a:p>
          <a:p>
            <a:r>
              <a:rPr lang="en-AU" sz="1800" dirty="0">
                <a:latin typeface="Calibri" charset="0"/>
                <a:ea typeface="ＭＳ Ｐゴシック" charset="0"/>
                <a:cs typeface="ＭＳ Ｐゴシック" charset="0"/>
              </a:rPr>
              <a:t>Validation supersites needed</a:t>
            </a:r>
          </a:p>
          <a:p>
            <a:r>
              <a:rPr lang="en-AU" sz="1800" dirty="0">
                <a:latin typeface="Calibri" charset="0"/>
                <a:ea typeface="ＭＳ Ｐゴシック" charset="0"/>
              </a:rPr>
              <a:t>Need to clarify how different user requirements translate to specifications for multi-mission biomass estimation and validation, and mechanisms for uptake of the data and products. </a:t>
            </a:r>
            <a:r>
              <a:rPr lang="en-AU" sz="1800" b="1" dirty="0">
                <a:latin typeface="Calibri" charset="0"/>
                <a:ea typeface="ＭＳ Ｐゴシック" charset="0"/>
              </a:rPr>
              <a:t>The Global Forest Observations Initiative (GFOI) along with the CEOS LPV </a:t>
            </a:r>
            <a:r>
              <a:rPr lang="en-AU" sz="1800" b="1" dirty="0" err="1">
                <a:latin typeface="Calibri" charset="0"/>
                <a:ea typeface="ＭＳ Ｐゴシック" charset="0"/>
              </a:rPr>
              <a:t>cal</a:t>
            </a:r>
            <a:r>
              <a:rPr lang="en-AU" sz="1800" b="1" dirty="0">
                <a:latin typeface="Calibri" charset="0"/>
                <a:ea typeface="ＭＳ Ｐゴシック" charset="0"/>
              </a:rPr>
              <a:t>/</a:t>
            </a:r>
            <a:r>
              <a:rPr lang="en-AU" sz="1800" b="1" dirty="0" err="1">
                <a:latin typeface="Calibri" charset="0"/>
                <a:ea typeface="ＭＳ Ｐゴシック" charset="0"/>
              </a:rPr>
              <a:t>val</a:t>
            </a:r>
            <a:r>
              <a:rPr lang="en-AU" sz="1800" b="1" dirty="0">
                <a:latin typeface="Calibri" charset="0"/>
                <a:ea typeface="ＭＳ Ｐゴシック" charset="0"/>
              </a:rPr>
              <a:t> group could coordinate such an effort.</a:t>
            </a:r>
          </a:p>
          <a:p>
            <a:r>
              <a:rPr lang="en-AU" sz="1800" dirty="0">
                <a:latin typeface="Calibri" charset="0"/>
                <a:ea typeface="ＭＳ Ｐゴシック" charset="0"/>
              </a:rPr>
              <a:t>Substantial coordination needed and senior-level recognition and support</a:t>
            </a:r>
          </a:p>
          <a:p>
            <a:r>
              <a:rPr lang="en-AU" sz="1800" dirty="0">
                <a:latin typeface="Calibri" charset="0"/>
                <a:ea typeface="ＭＳ Ｐゴシック" charset="0"/>
              </a:rPr>
              <a:t>Need to consult in formulating a Plenary proposal</a:t>
            </a:r>
          </a:p>
          <a:p>
            <a:endParaRPr lang="en-AU" sz="1800" dirty="0">
              <a:latin typeface="Calibri" charset="0"/>
              <a:ea typeface="ＭＳ Ｐゴシック" charset="0"/>
              <a:cs typeface="ＭＳ Ｐゴシック" charset="0"/>
            </a:endParaRPr>
          </a:p>
          <a:p>
            <a:endParaRPr lang="en-US" sz="2000" dirty="0">
              <a:latin typeface="Calibri" charset="0"/>
              <a:ea typeface="ＭＳ Ｐゴシック" charset="0"/>
              <a:cs typeface="ＭＳ Ｐゴシック" charset="0"/>
            </a:endParaRPr>
          </a:p>
          <a:p>
            <a:pPr marL="0" indent="0">
              <a:buNone/>
            </a:pPr>
            <a:endParaRPr lang="en-US" sz="2800" dirty="0"/>
          </a:p>
          <a:p>
            <a:endParaRPr lang="en-GB" sz="2000" dirty="0"/>
          </a:p>
          <a:p>
            <a:endParaRPr lang="en-GB" sz="3600" dirty="0"/>
          </a:p>
        </p:txBody>
      </p:sp>
    </p:spTree>
    <p:extLst>
      <p:ext uri="{BB962C8B-B14F-4D97-AF65-F5344CB8AC3E}">
        <p14:creationId xmlns:p14="http://schemas.microsoft.com/office/powerpoint/2010/main" val="290340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AU" sz="2800" dirty="0"/>
              <a:t>Options?</a:t>
            </a:r>
            <a:endParaRPr lang="pt-BR" sz="2800" dirty="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9</a:t>
            </a:fld>
            <a:endParaRPr lang="en-US"/>
          </a:p>
        </p:txBody>
      </p:sp>
      <p:sp>
        <p:nvSpPr>
          <p:cNvPr id="7" name="Content Placeholder 2">
            <a:extLst>
              <a:ext uri="{FF2B5EF4-FFF2-40B4-BE49-F238E27FC236}">
                <a16:creationId xmlns:a16="http://schemas.microsoft.com/office/drawing/2014/main" id="{E6DE6839-1D65-D74A-BA4E-2644354C682D}"/>
              </a:ext>
            </a:extLst>
          </p:cNvPr>
          <p:cNvSpPr>
            <a:spLocks noGrp="1"/>
          </p:cNvSpPr>
          <p:nvPr>
            <p:ph idx="1"/>
          </p:nvPr>
        </p:nvSpPr>
        <p:spPr>
          <a:xfrm>
            <a:off x="142007" y="1063626"/>
            <a:ext cx="8850917" cy="4525963"/>
          </a:xfrm>
        </p:spPr>
        <p:txBody>
          <a:bodyPr/>
          <a:lstStyle/>
          <a:p>
            <a:pPr lvl="0">
              <a:buFont typeface="+mj-lt"/>
              <a:buAutoNum type="arabicPeriod"/>
            </a:pPr>
            <a:r>
              <a:rPr lang="en-AU" sz="1800" b="1" dirty="0"/>
              <a:t>Minimal engagement. </a:t>
            </a:r>
            <a:endParaRPr lang="en-AU" sz="1800" dirty="0"/>
          </a:p>
          <a:p>
            <a:pPr lvl="1"/>
            <a:r>
              <a:rPr lang="en-AU" sz="1400" dirty="0"/>
              <a:t>dissolve SDCG</a:t>
            </a:r>
          </a:p>
          <a:p>
            <a:pPr lvl="1"/>
            <a:r>
              <a:rPr lang="en-AU" sz="1400" dirty="0"/>
              <a:t>resign as GFOI Lead, and as Data Component Manager</a:t>
            </a:r>
          </a:p>
          <a:p>
            <a:pPr lvl="1"/>
            <a:r>
              <a:rPr lang="en-AU" sz="1400" dirty="0"/>
              <a:t>appoint a CEOS Liaison to GFOI (who may attend GFOI Plenary as business requires</a:t>
            </a:r>
            <a:r>
              <a:rPr lang="en-AU" sz="1400" dirty="0">
                <a:solidFill>
                  <a:srgbClr val="1C13D5"/>
                </a:solidFill>
              </a:rPr>
              <a:t>)</a:t>
            </a:r>
          </a:p>
          <a:p>
            <a:pPr lvl="1"/>
            <a:r>
              <a:rPr lang="en-AU" sz="1400" dirty="0"/>
              <a:t>address issues arising at LSI-VC meetings and/or CEOS SEC as appropriate.</a:t>
            </a:r>
            <a:endParaRPr lang="en-AU" sz="1800" dirty="0"/>
          </a:p>
          <a:p>
            <a:pPr lvl="0">
              <a:buFont typeface="+mj-lt"/>
              <a:buAutoNum type="arabicPeriod"/>
            </a:pPr>
            <a:r>
              <a:rPr lang="en-AU" sz="1800" b="1" dirty="0"/>
              <a:t>Continuity of dedicated group</a:t>
            </a:r>
            <a:endParaRPr lang="en-AU" sz="1800" dirty="0"/>
          </a:p>
          <a:p>
            <a:pPr lvl="1"/>
            <a:r>
              <a:rPr lang="en-AU" sz="1400" dirty="0"/>
              <a:t>renew SDCG with clarity in leadership and capacity</a:t>
            </a:r>
          </a:p>
          <a:p>
            <a:pPr lvl="1"/>
            <a:r>
              <a:rPr lang="en-AU" sz="1400" dirty="0"/>
              <a:t>assure contributions to new WP – developed by consensus of contributors</a:t>
            </a:r>
          </a:p>
          <a:p>
            <a:pPr lvl="1"/>
            <a:r>
              <a:rPr lang="en-AU" sz="1400" dirty="0"/>
              <a:t>appoint &amp; resource new Data Component Manager</a:t>
            </a:r>
          </a:p>
          <a:p>
            <a:pPr lvl="1"/>
            <a:r>
              <a:rPr lang="en-AU" sz="1400" dirty="0"/>
              <a:t>continue annual meeting at GFOI Plenary (~Apr) and jointly with LSI and GEOGLAM (~ Sept)</a:t>
            </a:r>
          </a:p>
          <a:p>
            <a:pPr lvl="1"/>
            <a:r>
              <a:rPr lang="en-AU" sz="1400" dirty="0"/>
              <a:t>SDCG constituted based on SIT TW discussion, either as AHT or standing group</a:t>
            </a:r>
          </a:p>
          <a:p>
            <a:pPr lvl="1"/>
            <a:r>
              <a:rPr lang="en-AU" sz="1400" dirty="0"/>
              <a:t>ensure optimal representation from CEOS agency relevant programmes</a:t>
            </a:r>
          </a:p>
          <a:p>
            <a:pPr>
              <a:buFont typeface="+mj-lt"/>
              <a:buAutoNum type="arabicPeriod"/>
            </a:pPr>
            <a:r>
              <a:rPr lang="en-AU" sz="1800" b="1" dirty="0"/>
              <a:t> Expanded and reinforced dedicated group</a:t>
            </a:r>
            <a:endParaRPr lang="en-AU" sz="1800" dirty="0"/>
          </a:p>
          <a:p>
            <a:pPr lvl="1"/>
            <a:r>
              <a:rPr lang="en-AU" sz="1400" dirty="0"/>
              <a:t>actively seek stronger connection with and resource from the major space agency forest monitoring programmes, including new biomass missions,</a:t>
            </a:r>
          </a:p>
          <a:p>
            <a:pPr lvl="1"/>
            <a:r>
              <a:rPr lang="en-AU" sz="1400" dirty="0"/>
              <a:t>consider expanded leadership group with sustained support</a:t>
            </a:r>
          </a:p>
          <a:p>
            <a:pPr lvl="1"/>
            <a:r>
              <a:rPr lang="en-AU" sz="1400" dirty="0"/>
              <a:t>active engagement of World Bank as Data Component partner and identification of new collaborative activities</a:t>
            </a:r>
          </a:p>
          <a:p>
            <a:pPr lvl="1"/>
            <a:r>
              <a:rPr lang="en-AU" sz="1400" dirty="0"/>
              <a:t>standing CEOS group: SDCG/LPV/missions…</a:t>
            </a:r>
          </a:p>
          <a:p>
            <a:pPr marL="0" indent="0">
              <a:buNone/>
            </a:pPr>
            <a:endParaRPr lang="en-AU" sz="1800" dirty="0">
              <a:latin typeface="Calibri" charset="0"/>
              <a:ea typeface="ＭＳ Ｐゴシック" charset="0"/>
              <a:cs typeface="ＭＳ Ｐゴシック" charset="0"/>
            </a:endParaRPr>
          </a:p>
          <a:p>
            <a:endParaRPr lang="en-AU" sz="1800" dirty="0">
              <a:latin typeface="Calibri" charset="0"/>
              <a:ea typeface="ＭＳ Ｐゴシック" charset="0"/>
              <a:cs typeface="ＭＳ Ｐゴシック" charset="0"/>
            </a:endParaRPr>
          </a:p>
          <a:p>
            <a:endParaRPr lang="en-US" sz="1800" dirty="0">
              <a:latin typeface="Calibri" charset="0"/>
              <a:ea typeface="ＭＳ Ｐゴシック" charset="0"/>
              <a:cs typeface="ＭＳ Ｐゴシック" charset="0"/>
            </a:endParaRPr>
          </a:p>
          <a:p>
            <a:pPr marL="0" indent="0">
              <a:buNone/>
            </a:pPr>
            <a:endParaRPr lang="en-US" sz="1800" dirty="0"/>
          </a:p>
          <a:p>
            <a:endParaRPr lang="en-GB" sz="1800" dirty="0"/>
          </a:p>
          <a:p>
            <a:endParaRPr lang="en-GB" sz="1800" dirty="0"/>
          </a:p>
        </p:txBody>
      </p:sp>
    </p:spTree>
    <p:extLst>
      <p:ext uri="{BB962C8B-B14F-4D97-AF65-F5344CB8AC3E}">
        <p14:creationId xmlns:p14="http://schemas.microsoft.com/office/powerpoint/2010/main" val="351780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25737</TotalTime>
  <Words>780</Words>
  <Application>Microsoft Macintosh PowerPoint</Application>
  <PresentationFormat>On-screen Show (4:3)</PresentationFormat>
  <Paragraphs>144</Paragraphs>
  <Slides>13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ＭＳ Ｐゴシック</vt:lpstr>
      <vt:lpstr>Arial</vt:lpstr>
      <vt:lpstr>Calibri</vt:lpstr>
      <vt:lpstr>Office Theme</vt:lpstr>
      <vt:lpstr>1_Office Theme</vt:lpstr>
      <vt:lpstr>SESSION 3 Update on GFOI Developments &amp; CEOS Role</vt:lpstr>
      <vt:lpstr>CEOS Agency Support for GFOI  and SIT TW discussion on AHTs</vt:lpstr>
      <vt:lpstr>CEOS support and AHT Lifecycle</vt:lpstr>
      <vt:lpstr>SIT TW Paper developed for GFOI discussion</vt:lpstr>
      <vt:lpstr>SIT TW Paper developed for GFOI discussion</vt:lpstr>
      <vt:lpstr>SDCG Participation &amp; Capacity</vt:lpstr>
      <vt:lpstr>The Way Forward</vt:lpstr>
      <vt:lpstr>The Way Forward – ISSI paper</vt:lpstr>
      <vt:lpstr>Options?</vt:lpstr>
      <vt:lpstr>CEOS AHT Lifecycle - context</vt:lpstr>
      <vt:lpstr>Current AHTs and intentions</vt:lpstr>
      <vt:lpstr>Issues for debate at SIT TW (&amp; Plenary)</vt:lpstr>
      <vt:lpstr>SDCG input to debate</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Dyke</dc:creator>
  <cp:lastModifiedBy>Microsoft Office User</cp:lastModifiedBy>
  <cp:revision>445</cp:revision>
  <dcterms:created xsi:type="dcterms:W3CDTF">2013-01-29T13:10:08Z</dcterms:created>
  <dcterms:modified xsi:type="dcterms:W3CDTF">2018-09-02T07:43:32Z</dcterms:modified>
</cp:coreProperties>
</file>