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8" r:id="rId2"/>
  </p:sldMasterIdLst>
  <p:notesMasterIdLst>
    <p:notesMasterId r:id="rId11"/>
  </p:notesMasterIdLst>
  <p:handoutMasterIdLst>
    <p:handoutMasterId r:id="rId12"/>
  </p:handoutMasterIdLst>
  <p:sldIdLst>
    <p:sldId id="425" r:id="rId3"/>
    <p:sldId id="451" r:id="rId4"/>
    <p:sldId id="452" r:id="rId5"/>
    <p:sldId id="453" r:id="rId6"/>
    <p:sldId id="448" r:id="rId7"/>
    <p:sldId id="444" r:id="rId8"/>
    <p:sldId id="442" r:id="rId9"/>
    <p:sldId id="457" r:id="rId10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63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8" autoAdjust="0"/>
    <p:restoredTop sz="93716"/>
  </p:normalViewPr>
  <p:slideViewPr>
    <p:cSldViewPr snapToGrid="0" snapToObjects="1">
      <p:cViewPr>
        <p:scale>
          <a:sx n="100" d="100"/>
          <a:sy n="100" d="100"/>
        </p:scale>
        <p:origin x="1136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85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1091E6A-672D-AE46-AC53-375A09660271}" type="datetime1">
              <a:rPr lang="en-US"/>
              <a:pPr>
                <a:defRPr/>
              </a:pPr>
              <a:t>9/4/18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739E499-1CB6-4F4C-882A-1AFF65B2A0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0207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EED3E77B-B435-2542-A3DE-7067FFA574A5}" type="datetime1">
              <a:rPr lang="en-US"/>
              <a:pPr>
                <a:defRPr/>
              </a:pPr>
              <a:t>9/4/18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F5A7900-DBD2-8C40-B940-6C0CEBC9C3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6009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1090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925740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5A7900-DBD2-8C40-B940-6C0CEBC9C34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87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277819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 will get you higher res files for this slide and the next</a:t>
            </a:r>
          </a:p>
        </p:txBody>
      </p:sp>
    </p:spTree>
    <p:extLst>
      <p:ext uri="{BB962C8B-B14F-4D97-AF65-F5344CB8AC3E}">
        <p14:creationId xmlns:p14="http://schemas.microsoft.com/office/powerpoint/2010/main" val="1415425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5A7900-DBD2-8C40-B940-6C0CEBC9C34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138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677833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763" y="6196013"/>
            <a:ext cx="9148763" cy="66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 descr="GEO_Header_Presenta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6329363"/>
            <a:ext cx="9429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291263"/>
            <a:ext cx="1187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194425"/>
            <a:ext cx="9144000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359400" y="6125545"/>
            <a:ext cx="20701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SDCG-6</a:t>
            </a:r>
          </a:p>
          <a:p>
            <a:pPr algn="ctr">
              <a:defRPr/>
            </a:pPr>
            <a:r>
              <a:rPr lang="en-US" sz="1200" dirty="0" smtClean="0"/>
              <a:t>Oslo, Norway</a:t>
            </a:r>
          </a:p>
          <a:p>
            <a:pPr algn="ctr">
              <a:defRPr/>
            </a:pPr>
            <a:r>
              <a:rPr lang="en-US" sz="1200" dirty="0" smtClean="0"/>
              <a:t>October 22-24,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150" y="1249892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561" y="2857500"/>
            <a:ext cx="6400800" cy="11980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99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763" y="6196013"/>
            <a:ext cx="9148763" cy="66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 descr="GEO_Header_Presenta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6329363"/>
            <a:ext cx="9429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291263"/>
            <a:ext cx="1187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194425"/>
            <a:ext cx="9144000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359400" y="6245128"/>
            <a:ext cx="20701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SDCG-6</a:t>
            </a:r>
          </a:p>
          <a:p>
            <a:pPr algn="ctr">
              <a:defRPr/>
            </a:pPr>
            <a:r>
              <a:rPr lang="en-US" sz="1200" dirty="0" smtClean="0"/>
              <a:t>Oslo, Norway</a:t>
            </a:r>
          </a:p>
          <a:p>
            <a:pPr algn="ctr">
              <a:defRPr/>
            </a:pPr>
            <a:r>
              <a:rPr lang="en-US" sz="1200" dirty="0" smtClean="0"/>
              <a:t>October 22-24,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7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9237"/>
            <a:ext cx="6400800" cy="6674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77329" y="2501911"/>
            <a:ext cx="6860028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SDCG-7</a:t>
            </a:r>
          </a:p>
          <a:p>
            <a:pPr>
              <a:defRPr/>
            </a:pPr>
            <a:r>
              <a:rPr lang="en-US" b="1" dirty="0" smtClean="0"/>
              <a:t>Sydney</a:t>
            </a:r>
            <a:r>
              <a:rPr lang="en-US" sz="1000" b="1" dirty="0" smtClean="0"/>
              <a:t>, Australia</a:t>
            </a:r>
          </a:p>
          <a:p>
            <a:pPr>
              <a:defRPr/>
            </a:pPr>
            <a:r>
              <a:rPr lang="en-US" sz="1000" b="1" dirty="0" smtClean="0"/>
              <a:t>March 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– 6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87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09" y="89224"/>
            <a:ext cx="6004205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09" y="134989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SDCG-7</a:t>
            </a:r>
          </a:p>
          <a:p>
            <a:pPr>
              <a:defRPr/>
            </a:pPr>
            <a:r>
              <a:rPr lang="en-US" b="1" dirty="0" smtClean="0"/>
              <a:t>Sydney</a:t>
            </a:r>
            <a:r>
              <a:rPr lang="en-US" sz="1000" b="1" dirty="0" smtClean="0"/>
              <a:t>, Australia</a:t>
            </a:r>
          </a:p>
          <a:p>
            <a:pPr>
              <a:defRPr/>
            </a:pPr>
            <a:r>
              <a:rPr lang="en-US" sz="1000" b="1" dirty="0" smtClean="0"/>
              <a:t>March 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– 6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82D36AB3-2316-484A-8EF9-67EFC1B9B32B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7" name="Picture 6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92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9237"/>
            <a:ext cx="6400800" cy="6674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77329" y="2501911"/>
            <a:ext cx="6860028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SDCG-7</a:t>
            </a:r>
          </a:p>
          <a:p>
            <a:pPr>
              <a:defRPr/>
            </a:pPr>
            <a:r>
              <a:rPr lang="en-US" b="1" dirty="0" smtClean="0"/>
              <a:t>Sydney</a:t>
            </a:r>
            <a:r>
              <a:rPr lang="en-US" sz="1000" b="1" dirty="0" smtClean="0"/>
              <a:t>, Australia</a:t>
            </a:r>
          </a:p>
          <a:p>
            <a:pPr>
              <a:defRPr/>
            </a:pPr>
            <a:r>
              <a:rPr lang="en-US" sz="1000" b="1" dirty="0" smtClean="0"/>
              <a:t>March 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– 6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14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9237"/>
            <a:ext cx="6400800" cy="6674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77329" y="2501911"/>
            <a:ext cx="6860028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SDCG-7</a:t>
            </a:r>
          </a:p>
          <a:p>
            <a:pPr>
              <a:defRPr/>
            </a:pPr>
            <a:r>
              <a:rPr lang="en-US" b="1" dirty="0" smtClean="0"/>
              <a:t>Sydney</a:t>
            </a:r>
            <a:r>
              <a:rPr lang="en-US" sz="1000" b="1" dirty="0" smtClean="0"/>
              <a:t>, Australia</a:t>
            </a:r>
          </a:p>
          <a:p>
            <a:pPr>
              <a:defRPr/>
            </a:pPr>
            <a:r>
              <a:rPr lang="en-US" sz="1000" b="1" dirty="0" smtClean="0"/>
              <a:t>March 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– 6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6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5F3CE56-6FB0-AE4F-91CB-BBB4C2C895F5}" type="datetime1">
              <a:rPr lang="en-US"/>
              <a:pPr>
                <a:defRPr/>
              </a:pPr>
              <a:t>9/4/18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4BACC6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SDCG-6</a:t>
            </a:r>
          </a:p>
          <a:p>
            <a:pPr>
              <a:defRPr/>
            </a:pPr>
            <a:r>
              <a:rPr lang="en-US" dirty="0" smtClean="0"/>
              <a:t>Oslo, Norway</a:t>
            </a:r>
          </a:p>
          <a:p>
            <a:pPr>
              <a:defRPr/>
            </a:pPr>
            <a:r>
              <a:rPr lang="en-US" dirty="0" smtClean="0"/>
              <a:t>October 22-24,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4A6B069-877E-1348-9BF8-1DB9290FDB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1893888" cy="2619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solidFill>
                  <a:schemeClr val="accent1"/>
                </a:solidFill>
                <a:latin typeface="Calibri" charset="0"/>
              </a:rPr>
              <a:t>www.earthobservations.org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125" y="22225"/>
            <a:ext cx="1147763" cy="2540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solidFill>
                  <a:srgbClr val="4F81BD"/>
                </a:solidFill>
                <a:latin typeface="Calibri" charset="0"/>
              </a:rPr>
              <a:t>www.gfoi.org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eo_logo.png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pic>
        <p:nvPicPr>
          <p:cNvPr id="12" name="Picture 11" descr="ceos_logo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87" y="6267408"/>
            <a:ext cx="1263253" cy="500248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Calibri"/>
                <a:ea typeface=""/>
                <a:cs typeface=""/>
              </a:rPr>
              <a:t>SDCG-7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Calibri"/>
                <a:ea typeface=""/>
                <a:cs typeface=""/>
              </a:rPr>
              <a:t>Sydney</a:t>
            </a:r>
            <a:r>
              <a:rPr lang="en-US" sz="1000" b="1" dirty="0" smtClean="0">
                <a:latin typeface="Calibri"/>
                <a:ea typeface=""/>
                <a:cs typeface=""/>
              </a:rPr>
              <a:t>, Australia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latin typeface="Calibri"/>
                <a:ea typeface=""/>
                <a:cs typeface=""/>
              </a:rPr>
              <a:t>March 5</a:t>
            </a:r>
            <a:r>
              <a:rPr lang="en-US" sz="1000" b="1" baseline="30000" dirty="0" smtClean="0">
                <a:latin typeface="Calibri"/>
                <a:ea typeface=""/>
                <a:cs typeface=""/>
              </a:rPr>
              <a:t>th</a:t>
            </a:r>
            <a:r>
              <a:rPr lang="en-US" sz="1000" b="1" dirty="0" smtClean="0">
                <a:latin typeface="Calibri"/>
                <a:ea typeface=""/>
                <a:cs typeface=""/>
              </a:rPr>
              <a:t> – 6</a:t>
            </a:r>
            <a:r>
              <a:rPr lang="en-US" sz="1000" b="1" baseline="30000" dirty="0" smtClean="0">
                <a:latin typeface="Calibri"/>
                <a:ea typeface=""/>
                <a:cs typeface=""/>
              </a:rPr>
              <a:t>th</a:t>
            </a:r>
            <a:r>
              <a:rPr lang="en-US" sz="1000" b="1" dirty="0" smtClean="0">
                <a:latin typeface="Calibri"/>
                <a:ea typeface=""/>
                <a:cs typeface=""/>
              </a:rPr>
              <a:t> 2015</a:t>
            </a:r>
            <a:endParaRPr lang="en-US" sz="1000" dirty="0" smtClean="0">
              <a:latin typeface="Calibri"/>
              <a:ea typeface=""/>
              <a:cs typeface="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  <a:ea typeface=""/>
              <a:cs typeface="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82D36AB3-2316-484A-8EF9-67EFC1B9B32B}" type="slidenum">
              <a:rPr lang="en-US" smtClean="0">
                <a:latin typeface="Calibri"/>
                <a:ea typeface=""/>
                <a:cs typeface="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108373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66" r:id="rId3"/>
    <p:sldLayoutId id="2147483663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NUL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9.jpe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42" y="17251"/>
            <a:ext cx="9153742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177420" y="1266266"/>
            <a:ext cx="9485194" cy="1897039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endParaRPr lang="en-US" sz="2800" dirty="0">
              <a:solidFill>
                <a:srgbClr val="2A5E34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7921" y="4220535"/>
            <a:ext cx="9136079" cy="1145943"/>
          </a:xfrm>
          <a:solidFill>
            <a:srgbClr val="2A5E34">
              <a:alpha val="80000"/>
            </a:srgb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GFOI update &amp; outlook</a:t>
            </a:r>
          </a:p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SDCG-14 </a:t>
            </a:r>
            <a:r>
              <a:rPr lang="mr-IN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–</a:t>
            </a:r>
            <a:r>
              <a:rPr lang="en-US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 4 September 2018, JRC, </a:t>
            </a:r>
            <a:r>
              <a:rPr lang="en-US" b="1" dirty="0" err="1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Ispra</a:t>
            </a:r>
            <a:endParaRPr lang="en-US" b="1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72" y="1485101"/>
            <a:ext cx="8766809" cy="147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-9742" y="6228350"/>
            <a:ext cx="9153742" cy="576281"/>
            <a:chOff x="-9742" y="6006379"/>
            <a:chExt cx="9472864" cy="576281"/>
          </a:xfrm>
        </p:grpSpPr>
        <p:sp>
          <p:nvSpPr>
            <p:cNvPr id="20" name="Rectangle 19"/>
            <p:cNvSpPr/>
            <p:nvPr/>
          </p:nvSpPr>
          <p:spPr>
            <a:xfrm>
              <a:off x="-9742" y="6006379"/>
              <a:ext cx="9472864" cy="5762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21" name="Picture 6" descr="Related imag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429" y="6038577"/>
              <a:ext cx="535013" cy="53501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487723" y="6114746"/>
              <a:ext cx="2723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dirty="0" smtClean="0"/>
                <a:t>@GFOI_FOREST</a:t>
              </a:r>
              <a:endParaRPr lang="en-AU" sz="2000" dirty="0"/>
            </a:p>
          </p:txBody>
        </p:sp>
        <p:pic>
          <p:nvPicPr>
            <p:cNvPr id="23" name="Picture 8" descr="http://www.gfoi.org/wp-content/uploads/2017/02/Feature-image-icon-GFOI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2839" y="6046857"/>
              <a:ext cx="493808" cy="5061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4659744" y="6089706"/>
              <a:ext cx="18628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dirty="0" smtClean="0"/>
                <a:t>GFOI.ORG</a:t>
              </a:r>
              <a:endParaRPr lang="en-AU" sz="2000" dirty="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22643" y="6036079"/>
              <a:ext cx="516880" cy="51688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039523" y="6099853"/>
              <a:ext cx="1087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dirty="0" smtClean="0"/>
                <a:t>GFOI1</a:t>
              </a:r>
              <a:endParaRPr lang="en-AU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198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9" y="119063"/>
            <a:ext cx="6019800" cy="944563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Overview</a:t>
            </a:r>
            <a:endParaRPr lang="pt-BR" dirty="0" smtClean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142008" y="1257489"/>
            <a:ext cx="8859979" cy="1236083"/>
          </a:xfrm>
          <a:solidFill>
            <a:schemeClr val="accent3">
              <a:alpha val="22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A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GFOI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coordinates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international support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forest monitoring and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GHG accounting for REDD+ and related forums. </a:t>
            </a:r>
          </a:p>
          <a:p>
            <a:pPr marL="0" indent="0" algn="ctr">
              <a:buNone/>
            </a:pPr>
            <a:endParaRPr lang="en-A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AU" sz="2800" u="sng" cap="small" dirty="0">
              <a:cs typeface="Times New Roman"/>
            </a:endParaRPr>
          </a:p>
          <a:p>
            <a:pPr marL="0" indent="0">
              <a:buNone/>
            </a:pPr>
            <a:endParaRPr lang="en-GB" sz="36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-9742" y="6228350"/>
            <a:ext cx="9153742" cy="576281"/>
            <a:chOff x="-9742" y="6006379"/>
            <a:chExt cx="9472864" cy="576281"/>
          </a:xfrm>
        </p:grpSpPr>
        <p:sp>
          <p:nvSpPr>
            <p:cNvPr id="17" name="Rectangle 16"/>
            <p:cNvSpPr/>
            <p:nvPr/>
          </p:nvSpPr>
          <p:spPr>
            <a:xfrm>
              <a:off x="-9742" y="6006379"/>
              <a:ext cx="9472864" cy="5762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18" name="Picture 6" descr="Related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429" y="6038577"/>
              <a:ext cx="535013" cy="535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1487723" y="6114746"/>
              <a:ext cx="2723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dirty="0" smtClean="0"/>
                <a:t>@GFOI_FOREST</a:t>
              </a:r>
              <a:endParaRPr lang="en-AU" sz="2000" dirty="0"/>
            </a:p>
          </p:txBody>
        </p:sp>
        <p:pic>
          <p:nvPicPr>
            <p:cNvPr id="20" name="Picture 8" descr="http://www.gfoi.org/wp-content/uploads/2017/02/Feature-image-icon-GFOI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2839" y="6046857"/>
              <a:ext cx="493808" cy="506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59744" y="6089706"/>
              <a:ext cx="18628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dirty="0" smtClean="0"/>
                <a:t>GFOI.ORG</a:t>
              </a:r>
              <a:endParaRPr lang="en-AU" sz="2000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22643" y="6036079"/>
              <a:ext cx="516880" cy="51688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039523" y="6099853"/>
              <a:ext cx="1087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dirty="0" smtClean="0"/>
                <a:t>GFOI1</a:t>
              </a:r>
              <a:endParaRPr lang="en-AU" sz="2000" dirty="0"/>
            </a:p>
          </p:txBody>
        </p:sp>
      </p:grpSp>
      <p:pic>
        <p:nvPicPr>
          <p:cNvPr id="15" name="Imagem 14" descr="GFOI_20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82" y="2797648"/>
            <a:ext cx="8491601" cy="332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4" name="TextBox 43"/>
          <p:cNvSpPr txBox="1">
            <a:spLocks noChangeArrowheads="1"/>
          </p:cNvSpPr>
          <p:nvPr/>
        </p:nvSpPr>
        <p:spPr bwMode="auto">
          <a:xfrm>
            <a:off x="235527" y="78485"/>
            <a:ext cx="6086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b="1" dirty="0" smtClean="0">
                <a:solidFill>
                  <a:schemeClr val="bg1"/>
                </a:solidFill>
                <a:latin typeface="Calibri" charset="0"/>
              </a:rPr>
              <a:t>GFOI Overview</a:t>
            </a:r>
            <a:endParaRPr lang="en-US" sz="3600" b="1" dirty="0">
              <a:solidFill>
                <a:schemeClr val="bg1"/>
              </a:solidFill>
              <a:latin typeface="Calibri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79338" y="6224793"/>
            <a:ext cx="9194268" cy="564926"/>
            <a:chOff x="-9742" y="6006379"/>
            <a:chExt cx="9472864" cy="576281"/>
          </a:xfrm>
        </p:grpSpPr>
        <p:sp>
          <p:nvSpPr>
            <p:cNvPr id="17" name="Rectangle 16"/>
            <p:cNvSpPr/>
            <p:nvPr/>
          </p:nvSpPr>
          <p:spPr>
            <a:xfrm>
              <a:off x="-9742" y="6006379"/>
              <a:ext cx="9472864" cy="5762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18" name="Picture 6" descr="Related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429" y="6038577"/>
              <a:ext cx="535013" cy="535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1487723" y="6114746"/>
              <a:ext cx="2723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dirty="0" smtClean="0"/>
                <a:t>@GFOI_FOREST</a:t>
              </a:r>
              <a:endParaRPr lang="en-AU" sz="2000" dirty="0"/>
            </a:p>
          </p:txBody>
        </p:sp>
        <p:pic>
          <p:nvPicPr>
            <p:cNvPr id="20" name="Picture 8" descr="http://www.gfoi.org/wp-content/uploads/2017/02/Feature-image-icon-GFOI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2839" y="6046857"/>
              <a:ext cx="493808" cy="506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59744" y="6089706"/>
              <a:ext cx="18628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dirty="0" smtClean="0"/>
                <a:t>GFOI.ORG</a:t>
              </a:r>
              <a:endParaRPr lang="en-AU" sz="2000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22643" y="6036079"/>
              <a:ext cx="516880" cy="51688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039523" y="6099853"/>
              <a:ext cx="1087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dirty="0" smtClean="0"/>
                <a:t>GFOI1</a:t>
              </a:r>
              <a:endParaRPr lang="en-AU" sz="2000" dirty="0"/>
            </a:p>
          </p:txBody>
        </p:sp>
      </p:grp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79559" y="1150201"/>
            <a:ext cx="8440738" cy="863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200" dirty="0">
                <a:latin typeface="+mn-lt"/>
              </a:rPr>
              <a:t>Founded under </a:t>
            </a:r>
            <a:r>
              <a:rPr lang="en-US" sz="2200" dirty="0" smtClean="0">
                <a:latin typeface="+mn-lt"/>
              </a:rPr>
              <a:t>Group </a:t>
            </a:r>
            <a:r>
              <a:rPr lang="en-US" sz="2200" dirty="0">
                <a:latin typeface="+mn-lt"/>
              </a:rPr>
              <a:t>on Earth Observations (GEO</a:t>
            </a:r>
            <a:r>
              <a:rPr lang="en-US" sz="2200" dirty="0" smtClean="0">
                <a:latin typeface="+mn-lt"/>
              </a:rPr>
              <a:t>) in 2011</a:t>
            </a:r>
          </a:p>
          <a:p>
            <a:endParaRPr lang="en-US" sz="22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+mn-lt"/>
              </a:rPr>
              <a:t>Lead partners: 	initially </a:t>
            </a:r>
            <a:r>
              <a:rPr lang="en-GB" sz="2200" dirty="0" smtClean="0">
                <a:latin typeface="+mn-lt"/>
              </a:rPr>
              <a:t>Australia</a:t>
            </a:r>
            <a:r>
              <a:rPr lang="en-GB" sz="2200" dirty="0">
                <a:latin typeface="+mn-lt"/>
              </a:rPr>
              <a:t>, </a:t>
            </a:r>
            <a:r>
              <a:rPr lang="en-GB" sz="2200" dirty="0" smtClean="0">
                <a:latin typeface="+mn-lt"/>
              </a:rPr>
              <a:t>CEOS, FAO, Norway, USA </a:t>
            </a:r>
            <a:r>
              <a:rPr lang="en-GB" sz="2200" dirty="0">
                <a:latin typeface="+mn-lt"/>
              </a:rPr>
              <a:t/>
            </a:r>
            <a:br>
              <a:rPr lang="en-GB" sz="2200" dirty="0">
                <a:latin typeface="+mn-lt"/>
              </a:rPr>
            </a:br>
            <a:r>
              <a:rPr lang="en-GB" sz="2200" dirty="0" smtClean="0">
                <a:latin typeface="+mn-lt"/>
              </a:rPr>
              <a:t>				recently joint: UK, the World Bank</a:t>
            </a:r>
            <a:r>
              <a:rPr lang="en-GB" sz="2200" dirty="0">
                <a:latin typeface="+mn-lt"/>
              </a:rPr>
              <a:t> </a:t>
            </a:r>
            <a:r>
              <a:rPr lang="en-GB" sz="2200" dirty="0" smtClean="0">
                <a:latin typeface="+mn-lt"/>
              </a:rPr>
              <a:t>and ESA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200" dirty="0">
              <a:latin typeface="+mn-lt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200" dirty="0" smtClean="0">
                <a:latin typeface="+mn-lt"/>
              </a:rPr>
              <a:t>Current Chair of Leads: </a:t>
            </a:r>
            <a:r>
              <a:rPr lang="en-GB" sz="2200" dirty="0">
                <a:solidFill>
                  <a:srgbClr val="1C13D5"/>
                </a:solidFill>
                <a:latin typeface="+mn-lt"/>
              </a:rPr>
              <a:t>Ellen </a:t>
            </a:r>
            <a:r>
              <a:rPr lang="en-GB" sz="2200" dirty="0" err="1" smtClean="0">
                <a:solidFill>
                  <a:srgbClr val="1C13D5"/>
                </a:solidFill>
                <a:latin typeface="+mn-lt"/>
              </a:rPr>
              <a:t>Bruzelius</a:t>
            </a:r>
            <a:r>
              <a:rPr lang="en-GB" sz="2200" dirty="0" smtClean="0">
                <a:solidFill>
                  <a:srgbClr val="1C13D5"/>
                </a:solidFill>
                <a:latin typeface="+mn-lt"/>
              </a:rPr>
              <a:t> Backer (Norway)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sz="2200" dirty="0">
              <a:latin typeface="+mn-lt"/>
            </a:endParaRPr>
          </a:p>
          <a:p>
            <a:pPr marL="457200" lvl="4" indent="-457200">
              <a:buFont typeface="Wingdings" panose="05000000000000000000" pitchFamily="2" charset="2"/>
              <a:buChar char="Ø"/>
            </a:pPr>
            <a:r>
              <a:rPr lang="en-GB" sz="2200" dirty="0" smtClean="0">
                <a:latin typeface="+mn-lt"/>
              </a:rPr>
              <a:t>Other Leads: 	</a:t>
            </a:r>
            <a:r>
              <a:rPr lang="en-GB" sz="2200" dirty="0">
                <a:solidFill>
                  <a:srgbClr val="1C13D5"/>
                </a:solidFill>
                <a:latin typeface="+mn-lt"/>
              </a:rPr>
              <a:t>Nikki Fitzgerald (Australia)</a:t>
            </a:r>
          </a:p>
          <a:p>
            <a:pPr marL="0" lvl="4"/>
            <a:r>
              <a:rPr lang="en-GB" sz="2200" dirty="0" smtClean="0">
                <a:solidFill>
                  <a:srgbClr val="1C13D5"/>
                </a:solidFill>
                <a:latin typeface="+mn-lt"/>
              </a:rPr>
              <a:t>					</a:t>
            </a:r>
            <a:r>
              <a:rPr lang="en-GB" sz="2200" dirty="0" err="1">
                <a:latin typeface="+mn-lt"/>
              </a:rPr>
              <a:t>落合</a:t>
            </a:r>
            <a:r>
              <a:rPr lang="en-GB" sz="2200" dirty="0">
                <a:latin typeface="+mn-lt"/>
              </a:rPr>
              <a:t> </a:t>
            </a:r>
            <a:r>
              <a:rPr lang="en-GB" sz="2200" dirty="0" err="1">
                <a:latin typeface="+mn-lt"/>
              </a:rPr>
              <a:t>治</a:t>
            </a:r>
            <a:r>
              <a:rPr lang="en-GB" sz="2200" dirty="0">
                <a:latin typeface="+mn-lt"/>
              </a:rPr>
              <a:t> Osamu </a:t>
            </a:r>
            <a:r>
              <a:rPr lang="en-GB" sz="2200" dirty="0" err="1">
                <a:latin typeface="+mn-lt"/>
              </a:rPr>
              <a:t>Ochiai</a:t>
            </a:r>
            <a:r>
              <a:rPr lang="en-GB" sz="2200" dirty="0">
                <a:latin typeface="+mn-lt"/>
              </a:rPr>
              <a:t> (CEOS)</a:t>
            </a:r>
          </a:p>
          <a:p>
            <a:r>
              <a:rPr lang="en-GB" sz="2200" dirty="0" smtClean="0">
                <a:latin typeface="+mn-lt"/>
              </a:rPr>
              <a:t>					</a:t>
            </a:r>
            <a:r>
              <a:rPr lang="en-GB" sz="2200" dirty="0" err="1" smtClean="0">
                <a:latin typeface="+mn-lt"/>
              </a:rPr>
              <a:t>Anssi</a:t>
            </a:r>
            <a:r>
              <a:rPr lang="en-GB" sz="2200" dirty="0" smtClean="0">
                <a:latin typeface="+mn-lt"/>
              </a:rPr>
              <a:t> </a:t>
            </a:r>
            <a:r>
              <a:rPr lang="en-GB" sz="2200" dirty="0" err="1">
                <a:latin typeface="+mn-lt"/>
              </a:rPr>
              <a:t>Pekkarinen</a:t>
            </a:r>
            <a:r>
              <a:rPr lang="en-GB" sz="2200" dirty="0">
                <a:latin typeface="+mn-lt"/>
              </a:rPr>
              <a:t> </a:t>
            </a:r>
            <a:r>
              <a:rPr lang="en-GB" sz="2200" dirty="0" smtClean="0">
                <a:latin typeface="+mn-lt"/>
              </a:rPr>
              <a:t>(FAO)</a:t>
            </a:r>
          </a:p>
          <a:p>
            <a:pPr lvl="4"/>
            <a:r>
              <a:rPr lang="en-GB" sz="2200" dirty="0">
                <a:latin typeface="+mn-lt"/>
              </a:rPr>
              <a:t>	</a:t>
            </a:r>
            <a:r>
              <a:rPr lang="en-GB" sz="2200" dirty="0" smtClean="0">
                <a:latin typeface="+mn-lt"/>
              </a:rPr>
              <a:t>Juliann </a:t>
            </a:r>
            <a:r>
              <a:rPr lang="en-GB" sz="2200" dirty="0" err="1">
                <a:latin typeface="+mn-lt"/>
              </a:rPr>
              <a:t>Aukema</a:t>
            </a:r>
            <a:r>
              <a:rPr lang="en-GB" sz="2200" dirty="0">
                <a:latin typeface="+mn-lt"/>
              </a:rPr>
              <a:t> </a:t>
            </a:r>
            <a:r>
              <a:rPr lang="en-GB" sz="2200" dirty="0" smtClean="0">
                <a:latin typeface="+mn-lt"/>
              </a:rPr>
              <a:t>&amp; </a:t>
            </a:r>
            <a:r>
              <a:rPr lang="en-GB" sz="2200" dirty="0">
                <a:latin typeface="+mn-lt"/>
              </a:rPr>
              <a:t>Sylvia Wilson </a:t>
            </a:r>
            <a:r>
              <a:rPr lang="en-GB" sz="2200" dirty="0" smtClean="0">
                <a:latin typeface="+mn-lt"/>
              </a:rPr>
              <a:t>(USA)</a:t>
            </a:r>
            <a:r>
              <a:rPr lang="en-GB" sz="2200" dirty="0">
                <a:solidFill>
                  <a:srgbClr val="1C13D5"/>
                </a:solidFill>
                <a:latin typeface="+mn-lt"/>
              </a:rPr>
              <a:t> </a:t>
            </a:r>
            <a:endParaRPr lang="en-GB" sz="2200" dirty="0" smtClean="0">
              <a:solidFill>
                <a:srgbClr val="1C13D5"/>
              </a:solidFill>
              <a:latin typeface="+mn-lt"/>
            </a:endParaRPr>
          </a:p>
          <a:p>
            <a:pPr lvl="4"/>
            <a:r>
              <a:rPr lang="en-GB" sz="2200" dirty="0" smtClean="0">
                <a:solidFill>
                  <a:srgbClr val="1C13D5"/>
                </a:solidFill>
                <a:latin typeface="+mn-lt"/>
              </a:rPr>
              <a:t>	</a:t>
            </a:r>
            <a:r>
              <a:rPr lang="en-GB" sz="2200" dirty="0">
                <a:solidFill>
                  <a:srgbClr val="1C13D5"/>
                </a:solidFill>
                <a:latin typeface="+mn-lt"/>
              </a:rPr>
              <a:t>Selina Newell (UK)</a:t>
            </a:r>
          </a:p>
          <a:p>
            <a:pPr lvl="4"/>
            <a:r>
              <a:rPr lang="en-GB" sz="2200" dirty="0" smtClean="0">
                <a:solidFill>
                  <a:srgbClr val="1C13D5"/>
                </a:solidFill>
                <a:latin typeface="+mn-lt"/>
              </a:rPr>
              <a:t>	Andres </a:t>
            </a:r>
            <a:r>
              <a:rPr lang="en-GB" sz="2200" dirty="0" err="1">
                <a:solidFill>
                  <a:srgbClr val="1C13D5"/>
                </a:solidFill>
                <a:latin typeface="+mn-lt"/>
              </a:rPr>
              <a:t>Espejo</a:t>
            </a:r>
            <a:r>
              <a:rPr lang="en-GB" sz="2200" dirty="0">
                <a:solidFill>
                  <a:srgbClr val="1C13D5"/>
                </a:solidFill>
                <a:latin typeface="+mn-lt"/>
              </a:rPr>
              <a:t> (</a:t>
            </a:r>
            <a:r>
              <a:rPr lang="en-GB" sz="2200" dirty="0" err="1" smtClean="0">
                <a:solidFill>
                  <a:srgbClr val="1C13D5"/>
                </a:solidFill>
                <a:latin typeface="+mn-lt"/>
              </a:rPr>
              <a:t>Worldbank</a:t>
            </a:r>
            <a:r>
              <a:rPr lang="en-GB" sz="2200" dirty="0" smtClean="0">
                <a:solidFill>
                  <a:srgbClr val="1C13D5"/>
                </a:solidFill>
                <a:latin typeface="+mn-lt"/>
              </a:rPr>
              <a:t>)</a:t>
            </a:r>
          </a:p>
          <a:p>
            <a:pPr lvl="4"/>
            <a:r>
              <a:rPr lang="en-GB" sz="2200" dirty="0">
                <a:solidFill>
                  <a:srgbClr val="1C13D5"/>
                </a:solidFill>
                <a:latin typeface="+mn-lt"/>
              </a:rPr>
              <a:t>	</a:t>
            </a:r>
            <a:r>
              <a:rPr lang="en-GB" sz="2200" dirty="0" smtClean="0">
                <a:solidFill>
                  <a:srgbClr val="1C13D5"/>
                </a:solidFill>
                <a:latin typeface="+mn-lt"/>
              </a:rPr>
              <a:t>Frank Martin Seifert (ESA)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000" dirty="0" smtClean="0"/>
              <a:t>Many other contributor including UNFCCC</a:t>
            </a:r>
            <a:r>
              <a:rPr lang="en-GB" sz="2000" dirty="0"/>
              <a:t>, </a:t>
            </a:r>
            <a:r>
              <a:rPr lang="en-GB" sz="2000" dirty="0" smtClean="0"/>
              <a:t>IPCC, universities</a:t>
            </a:r>
            <a:r>
              <a:rPr lang="en-GB" sz="2000" dirty="0"/>
              <a:t>, </a:t>
            </a:r>
            <a:r>
              <a:rPr lang="en-GB" sz="2000" dirty="0" smtClean="0"/>
              <a:t>technical and policy experts.</a:t>
            </a:r>
          </a:p>
          <a:p>
            <a:endParaRPr lang="en-GB" sz="2000" dirty="0" smtClean="0"/>
          </a:p>
          <a:p>
            <a:pPr>
              <a:spcAft>
                <a:spcPts val="1800"/>
              </a:spcAft>
            </a:pPr>
            <a:endParaRPr lang="en-US" sz="2600" dirty="0" smtClean="0"/>
          </a:p>
          <a:p>
            <a:pPr>
              <a:spcAft>
                <a:spcPts val="1800"/>
              </a:spcAft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22246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GFOI Phase 2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-9742" y="6228350"/>
            <a:ext cx="9153742" cy="576281"/>
            <a:chOff x="-9742" y="6006379"/>
            <a:chExt cx="9472864" cy="576281"/>
          </a:xfrm>
        </p:grpSpPr>
        <p:sp>
          <p:nvSpPr>
            <p:cNvPr id="11" name="Rectangle 10"/>
            <p:cNvSpPr/>
            <p:nvPr/>
          </p:nvSpPr>
          <p:spPr>
            <a:xfrm>
              <a:off x="-9742" y="6006379"/>
              <a:ext cx="9472864" cy="5762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12" name="Picture 6" descr="Related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429" y="6038577"/>
              <a:ext cx="535013" cy="535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487723" y="6114746"/>
              <a:ext cx="2723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dirty="0" smtClean="0"/>
                <a:t>@GFOI_FOREST</a:t>
              </a:r>
              <a:endParaRPr lang="en-AU" sz="2000" dirty="0"/>
            </a:p>
          </p:txBody>
        </p:sp>
        <p:pic>
          <p:nvPicPr>
            <p:cNvPr id="14" name="Picture 8" descr="http://www.gfoi.org/wp-content/uploads/2017/02/Feature-image-icon-GFOI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2839" y="6046857"/>
              <a:ext cx="493808" cy="506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4659744" y="6089706"/>
              <a:ext cx="18628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dirty="0" smtClean="0"/>
                <a:t>GFOI.ORG</a:t>
              </a:r>
              <a:endParaRPr lang="en-AU" sz="2000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22643" y="6036079"/>
              <a:ext cx="516880" cy="51688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039523" y="6099853"/>
              <a:ext cx="1087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dirty="0" smtClean="0"/>
                <a:t>GFOI1</a:t>
              </a:r>
              <a:endParaRPr lang="en-AU" sz="20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294719" y="1093834"/>
            <a:ext cx="5215956" cy="5450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GFOI independent review completed in 2016-17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Plenary’17 considered outcomes of the review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/>
              </a:rPr>
              <a:t> transition to Phase 2</a:t>
            </a: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 2 took shape with Plenary’18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Greater focus on country needs 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Greater focus on coordination across donors on capacity development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component to increase focus on use and analysis of the data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http://www.gfoi.org/wp-content/uploads/2015/03/19561804532_2e1c4c00ff-199x3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178" y="895536"/>
            <a:ext cx="3521642" cy="5309009"/>
          </a:xfrm>
          <a:prstGeom prst="rect">
            <a:avLst/>
          </a:prstGeom>
          <a:noFill/>
          <a:ln w="1270"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9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4" name="TextBox 43"/>
          <p:cNvSpPr txBox="1">
            <a:spLocks noChangeArrowheads="1"/>
          </p:cNvSpPr>
          <p:nvPr/>
        </p:nvSpPr>
        <p:spPr bwMode="auto">
          <a:xfrm>
            <a:off x="235527" y="91185"/>
            <a:ext cx="6086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b="1" dirty="0" smtClean="0">
                <a:solidFill>
                  <a:schemeClr val="bg1"/>
                </a:solidFill>
                <a:latin typeface="Calibri" charset="0"/>
              </a:rPr>
              <a:t>GFOI Goals</a:t>
            </a:r>
            <a:endParaRPr lang="en-US" sz="3600" b="1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279559" y="1150201"/>
            <a:ext cx="844073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Provide REDD+ countries with a </a:t>
            </a:r>
            <a:r>
              <a:rPr lang="en-US" sz="1800" b="1" dirty="0" smtClean="0"/>
              <a:t>larger and more targeted package of support </a:t>
            </a:r>
            <a:r>
              <a:rPr lang="en-US" sz="1800" dirty="0" smtClean="0"/>
              <a:t>than any one international partner can provide alone</a:t>
            </a:r>
            <a:endParaRPr 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Enable </a:t>
            </a:r>
            <a:r>
              <a:rPr lang="en-US" sz="1800" b="1" dirty="0"/>
              <a:t>consistency or complementarity </a:t>
            </a:r>
            <a:r>
              <a:rPr lang="en-US" sz="1800" dirty="0"/>
              <a:t>in </a:t>
            </a:r>
            <a:r>
              <a:rPr lang="en-US" sz="1800" dirty="0" smtClean="0"/>
              <a:t>support</a:t>
            </a:r>
            <a:endParaRPr lang="en-US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Ensure support is </a:t>
            </a:r>
            <a:r>
              <a:rPr lang="en-US" sz="1800" b="1" dirty="0" smtClean="0"/>
              <a:t>targeted at country needs </a:t>
            </a:r>
            <a:r>
              <a:rPr lang="en-US" sz="1800" dirty="0" smtClean="0"/>
              <a:t>to help </a:t>
            </a:r>
            <a:r>
              <a:rPr lang="en-US" sz="1800" dirty="0"/>
              <a:t>accelerate progress towards reporting and action</a:t>
            </a:r>
          </a:p>
          <a:p>
            <a:pPr lvl="0"/>
            <a:endParaRPr lang="en-US" sz="18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Foster a </a:t>
            </a:r>
            <a:r>
              <a:rPr lang="en-US" sz="1800" b="1" dirty="0" smtClean="0"/>
              <a:t>network of </a:t>
            </a:r>
            <a:r>
              <a:rPr lang="en-US" sz="1800" b="1" dirty="0"/>
              <a:t>experts </a:t>
            </a:r>
            <a:r>
              <a:rPr lang="en-US" sz="1800" dirty="0" smtClean="0"/>
              <a:t>to </a:t>
            </a:r>
            <a:r>
              <a:rPr lang="en-US" sz="1800" dirty="0"/>
              <a:t>help address challenges and bottlenecks </a:t>
            </a:r>
            <a:r>
              <a:rPr lang="en-US" sz="1800" dirty="0" smtClean="0"/>
              <a:t>to progress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Facilitate </a:t>
            </a:r>
            <a:r>
              <a:rPr lang="en-US" sz="1800" b="1" dirty="0"/>
              <a:t>exchanges </a:t>
            </a:r>
            <a:r>
              <a:rPr lang="en-US" sz="1800" b="1" dirty="0" smtClean="0"/>
              <a:t>resources</a:t>
            </a:r>
            <a:r>
              <a:rPr lang="en-US" sz="1800" b="1" dirty="0"/>
              <a:t>, </a:t>
            </a:r>
            <a:r>
              <a:rPr lang="en-US" sz="1800" b="1" dirty="0" smtClean="0"/>
              <a:t>comparative </a:t>
            </a:r>
            <a:r>
              <a:rPr lang="en-US" sz="1800" b="1" dirty="0"/>
              <a:t>advantages</a:t>
            </a:r>
            <a:r>
              <a:rPr lang="en-US" sz="1800" dirty="0"/>
              <a:t>, </a:t>
            </a:r>
            <a:r>
              <a:rPr lang="en-US" sz="1800" b="1" dirty="0" smtClean="0"/>
              <a:t>south-south </a:t>
            </a:r>
            <a:r>
              <a:rPr lang="en-US" sz="1800" b="1" dirty="0"/>
              <a:t>collaboration </a:t>
            </a:r>
            <a:r>
              <a:rPr lang="en-US" sz="1800" dirty="0"/>
              <a:t>and enable learning between partners </a:t>
            </a:r>
            <a:endParaRPr lang="en-US" sz="1800" dirty="0" smtClean="0"/>
          </a:p>
          <a:p>
            <a:pPr lvl="0"/>
            <a:endParaRPr lang="en-US" sz="18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Avoid overlaps and duplication </a:t>
            </a:r>
            <a:r>
              <a:rPr lang="en-US" sz="1800" dirty="0"/>
              <a:t>of effort by developing countries and international partners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-79338" y="6224793"/>
            <a:ext cx="9194268" cy="564926"/>
            <a:chOff x="-9742" y="6006379"/>
            <a:chExt cx="9472864" cy="576281"/>
          </a:xfrm>
        </p:grpSpPr>
        <p:sp>
          <p:nvSpPr>
            <p:cNvPr id="17" name="Rectangle 16"/>
            <p:cNvSpPr/>
            <p:nvPr/>
          </p:nvSpPr>
          <p:spPr>
            <a:xfrm>
              <a:off x="-9742" y="6006379"/>
              <a:ext cx="9472864" cy="5762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18" name="Picture 6" descr="Related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429" y="6038577"/>
              <a:ext cx="535013" cy="53501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1487723" y="6114746"/>
              <a:ext cx="2723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dirty="0" smtClean="0"/>
                <a:t>@GFOI_FOREST</a:t>
              </a:r>
              <a:endParaRPr lang="en-AU" sz="2000" dirty="0"/>
            </a:p>
          </p:txBody>
        </p:sp>
        <p:pic>
          <p:nvPicPr>
            <p:cNvPr id="20" name="Picture 8" descr="http://www.gfoi.org/wp-content/uploads/2017/02/Feature-image-icon-GFOI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2839" y="6046857"/>
              <a:ext cx="493808" cy="5061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59744" y="6089706"/>
              <a:ext cx="18628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dirty="0" smtClean="0"/>
                <a:t>GFOI.ORG</a:t>
              </a:r>
              <a:endParaRPr lang="en-AU" sz="2000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22643" y="6036079"/>
              <a:ext cx="516880" cy="51688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039523" y="6099853"/>
              <a:ext cx="1087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dirty="0" smtClean="0"/>
                <a:t>GFOI1</a:t>
              </a:r>
              <a:endParaRPr lang="en-AU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82755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42009" y="119063"/>
            <a:ext cx="6019800" cy="693737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Four Components</a:t>
            </a:r>
            <a:endParaRPr lang="pt-B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844" y="1647072"/>
            <a:ext cx="1981634" cy="342984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-9742" y="5876144"/>
            <a:ext cx="9153742" cy="981856"/>
            <a:chOff x="-9742" y="6006379"/>
            <a:chExt cx="9472864" cy="576281"/>
          </a:xfrm>
        </p:grpSpPr>
        <p:sp>
          <p:nvSpPr>
            <p:cNvPr id="20" name="Rectangle 19"/>
            <p:cNvSpPr/>
            <p:nvPr/>
          </p:nvSpPr>
          <p:spPr>
            <a:xfrm>
              <a:off x="-9742" y="6006379"/>
              <a:ext cx="9472864" cy="5762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21" name="Picture 6" descr="Related image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429" y="6038577"/>
              <a:ext cx="535013" cy="53501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1487723" y="6114746"/>
              <a:ext cx="2723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dirty="0" smtClean="0"/>
                <a:t>@GFOI_FOREST</a:t>
              </a:r>
              <a:endParaRPr lang="en-AU" sz="2000" dirty="0"/>
            </a:p>
          </p:txBody>
        </p:sp>
        <p:pic>
          <p:nvPicPr>
            <p:cNvPr id="23" name="Picture 8" descr="http://www.gfoi.org/wp-content/uploads/2017/02/Feature-image-icon-GFOI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2839" y="6046857"/>
              <a:ext cx="493808" cy="5061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4659744" y="6089706"/>
              <a:ext cx="18628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dirty="0" smtClean="0"/>
                <a:t>GFOI.ORG</a:t>
              </a:r>
              <a:endParaRPr lang="en-AU" sz="2000" dirty="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22643" y="6036079"/>
              <a:ext cx="516880" cy="51688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039523" y="6099853"/>
              <a:ext cx="1087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dirty="0" smtClean="0"/>
                <a:t>GFOI1</a:t>
              </a:r>
              <a:endParaRPr lang="en-AU" sz="2000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94" y="915561"/>
            <a:ext cx="8706269" cy="587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1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09" y="89224"/>
            <a:ext cx="7083250" cy="698785"/>
          </a:xfrm>
        </p:spPr>
        <p:txBody>
          <a:bodyPr/>
          <a:lstStyle/>
          <a:p>
            <a:pPr algn="l"/>
            <a:r>
              <a:rPr lang="en-US" dirty="0" smtClean="0"/>
              <a:t>GFOI Priorities: 2018-19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-9742" y="6228350"/>
            <a:ext cx="9153742" cy="576281"/>
            <a:chOff x="-9742" y="6006379"/>
            <a:chExt cx="9472864" cy="576281"/>
          </a:xfrm>
        </p:grpSpPr>
        <p:sp>
          <p:nvSpPr>
            <p:cNvPr id="11" name="Rectangle 10"/>
            <p:cNvSpPr/>
            <p:nvPr/>
          </p:nvSpPr>
          <p:spPr>
            <a:xfrm>
              <a:off x="-9742" y="6006379"/>
              <a:ext cx="9472864" cy="5762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12" name="Picture 6" descr="Related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429" y="6038577"/>
              <a:ext cx="535013" cy="53501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487723" y="6114746"/>
              <a:ext cx="2723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dirty="0" smtClean="0">
                  <a:solidFill>
                    <a:prstClr val="black"/>
                  </a:solidFill>
                </a:rPr>
                <a:t>@GFOI_FOREST</a:t>
              </a:r>
              <a:endParaRPr lang="en-AU" sz="2000" dirty="0">
                <a:solidFill>
                  <a:prstClr val="black"/>
                </a:solidFill>
              </a:endParaRPr>
            </a:p>
          </p:txBody>
        </p:sp>
        <p:pic>
          <p:nvPicPr>
            <p:cNvPr id="14" name="Picture 8" descr="http://www.gfoi.org/wp-content/uploads/2017/02/Feature-image-icon-GFOI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2839" y="6046857"/>
              <a:ext cx="493808" cy="50610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4659744" y="6089706"/>
              <a:ext cx="18628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dirty="0" smtClean="0">
                  <a:solidFill>
                    <a:prstClr val="black"/>
                  </a:solidFill>
                </a:rPr>
                <a:t>GFOI.ORG</a:t>
              </a:r>
              <a:endParaRPr lang="en-AU" sz="2000" dirty="0">
                <a:solidFill>
                  <a:prstClr val="black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22643" y="6036079"/>
              <a:ext cx="516880" cy="51688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039523" y="6099853"/>
              <a:ext cx="1087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dirty="0" smtClean="0">
                  <a:solidFill>
                    <a:prstClr val="black"/>
                  </a:solidFill>
                </a:rPr>
                <a:t>GFOI1</a:t>
              </a:r>
              <a:endParaRPr lang="en-AU" sz="2000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19725" y="1093835"/>
            <a:ext cx="8379502" cy="4305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2000" dirty="0" smtClean="0"/>
              <a:t>Establish a common approach to </a:t>
            </a:r>
            <a:r>
              <a:rPr lang="en-US" sz="2000" b="1" dirty="0" smtClean="0"/>
              <a:t>country </a:t>
            </a:r>
            <a:r>
              <a:rPr lang="en-US" sz="2000" b="1" dirty="0"/>
              <a:t>needs </a:t>
            </a:r>
            <a:r>
              <a:rPr lang="en-US" sz="2000" b="1" dirty="0" smtClean="0"/>
              <a:t>assessments</a:t>
            </a: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 international support to meet priority needs, through </a:t>
            </a:r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collaborative work planning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utilizes comparative advantages </a:t>
            </a:r>
            <a:r>
              <a:rPr lang="en-US" sz="2000" dirty="0" err="1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endParaRPr lang="en-US" sz="2000" dirty="0" smtClean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inventory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GFOI partners’ </a:t>
            </a:r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globally and make this publically available</a:t>
            </a: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 to align forest </a:t>
            </a:r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monitoring activities with reporting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forums</a:t>
            </a: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 the new </a:t>
            </a:r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Component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coordinate the </a:t>
            </a:r>
            <a:r>
              <a:rPr lang="en-US" sz="2000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availability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000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accessibility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sz="2000" i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capacity to use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and tools</a:t>
            </a: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Facilitate </a:t>
            </a:r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expert meetings </a:t>
            </a: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address obstacles to progress</a:t>
            </a: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20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 to </a:t>
            </a:r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foster the network of international partners</a:t>
            </a:r>
          </a:p>
        </p:txBody>
      </p:sp>
      <p:sp>
        <p:nvSpPr>
          <p:cNvPr id="18" name="TextBox 51"/>
          <p:cNvSpPr txBox="1">
            <a:spLocks noChangeArrowheads="1"/>
          </p:cNvSpPr>
          <p:nvPr/>
        </p:nvSpPr>
        <p:spPr bwMode="auto">
          <a:xfrm rot="1534533">
            <a:off x="2363045" y="2651053"/>
            <a:ext cx="4752143" cy="1323439"/>
          </a:xfrm>
          <a:prstGeom prst="rect">
            <a:avLst/>
          </a:prstGeom>
          <a:solidFill>
            <a:schemeClr val="bg1">
              <a:alpha val="80000"/>
            </a:schemeClr>
          </a:solidFill>
          <a:ln w="50800">
            <a:solidFill>
              <a:srgbClr val="27632D"/>
            </a:solidFill>
            <a:miter lim="800000"/>
            <a:headEnd/>
            <a:tailEnd/>
          </a:ln>
          <a:scene3d>
            <a:camera prst="orthographicFront">
              <a:rot lat="0" lon="0" rev="3600000"/>
            </a:camera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25408F"/>
                </a:solidFill>
                <a:latin typeface="Calibri" pitchFamily="34" charset="0"/>
              </a:rPr>
              <a:t>Targeted at priority country </a:t>
            </a:r>
            <a:r>
              <a:rPr lang="en-US" sz="4000" b="1" dirty="0" smtClean="0">
                <a:solidFill>
                  <a:srgbClr val="25408F"/>
                </a:solidFill>
                <a:latin typeface="Calibri" pitchFamily="34" charset="0"/>
              </a:rPr>
              <a:t>needs! </a:t>
            </a:r>
            <a:endParaRPr lang="en-US" sz="4000" b="1" dirty="0">
              <a:solidFill>
                <a:srgbClr val="25408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294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F7D5E0-2763-46FC-81F2-37911A87625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4" name="TextBox 43"/>
          <p:cNvSpPr txBox="1">
            <a:spLocks noChangeArrowheads="1"/>
          </p:cNvSpPr>
          <p:nvPr/>
        </p:nvSpPr>
        <p:spPr bwMode="auto">
          <a:xfrm>
            <a:off x="235527" y="91185"/>
            <a:ext cx="6086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b="1" dirty="0" smtClean="0">
                <a:solidFill>
                  <a:schemeClr val="bg1"/>
                </a:solidFill>
                <a:latin typeface="Calibri" charset="0"/>
              </a:rPr>
              <a:t>SDCG in GFOI</a:t>
            </a:r>
            <a:endParaRPr lang="en-US" sz="3600" b="1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279559" y="1150201"/>
            <a:ext cx="8607266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/>
                <a:cs typeface="Arial"/>
              </a:rPr>
              <a:t>SDCG </a:t>
            </a:r>
            <a:r>
              <a:rPr lang="en-US" sz="1800" dirty="0">
                <a:latin typeface="Arial"/>
                <a:cs typeface="Arial"/>
              </a:rPr>
              <a:t>is the </a:t>
            </a:r>
            <a:r>
              <a:rPr lang="en-US" sz="1800" b="1" dirty="0">
                <a:latin typeface="Arial"/>
                <a:cs typeface="Arial"/>
              </a:rPr>
              <a:t>CEOS engagement </a:t>
            </a:r>
            <a:r>
              <a:rPr lang="en-US" sz="1800" dirty="0">
                <a:latin typeface="Arial"/>
                <a:cs typeface="Arial"/>
              </a:rPr>
              <a:t>in GFOI</a:t>
            </a:r>
            <a:r>
              <a:rPr lang="en-US" sz="1800" dirty="0" smtClean="0">
                <a:latin typeface="Arial"/>
                <a:cs typeface="Arial"/>
              </a:rPr>
              <a:t>!</a:t>
            </a:r>
          </a:p>
          <a:p>
            <a:endParaRPr lang="en-US" sz="1800" dirty="0">
              <a:latin typeface="Arial"/>
              <a:cs typeface="Arial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Arial"/>
                <a:cs typeface="Arial"/>
              </a:rPr>
              <a:t>New home in the </a:t>
            </a:r>
            <a:r>
              <a:rPr lang="en-US" sz="1800" b="1" dirty="0" smtClean="0">
                <a:latin typeface="Arial"/>
                <a:cs typeface="Arial"/>
              </a:rPr>
              <a:t>Data Component</a:t>
            </a:r>
            <a:r>
              <a:rPr lang="en-US" sz="1800" dirty="0" smtClean="0">
                <a:latin typeface="Arial"/>
                <a:cs typeface="Arial"/>
              </a:rPr>
              <a:t>, includes in-situ data </a:t>
            </a:r>
            <a:br>
              <a:rPr lang="en-US" sz="1800" dirty="0" smtClean="0">
                <a:latin typeface="Arial"/>
                <a:cs typeface="Arial"/>
              </a:rPr>
            </a:br>
            <a:r>
              <a:rPr lang="en-US" sz="1800" dirty="0" smtClean="0">
                <a:latin typeface="Arial"/>
                <a:cs typeface="Arial"/>
                <a:sym typeface="Wingdings"/>
              </a:rPr>
              <a:t> DC scoping meeting 2/3 </a:t>
            </a:r>
            <a:r>
              <a:rPr lang="en-US" sz="1800" dirty="0" err="1" smtClean="0">
                <a:latin typeface="Arial"/>
                <a:cs typeface="Arial"/>
                <a:sym typeface="Wingdings"/>
              </a:rPr>
              <a:t>July,Tokyo</a:t>
            </a:r>
            <a:r>
              <a:rPr lang="en-US" sz="1800" dirty="0" smtClean="0">
                <a:latin typeface="Arial"/>
                <a:cs typeface="Arial"/>
                <a:sym typeface="Wingdings"/>
              </a:rPr>
              <a:t> </a:t>
            </a:r>
            <a:endParaRPr lang="en-US" sz="1800" dirty="0" smtClean="0">
              <a:latin typeface="Arial"/>
              <a:cs typeface="Arial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latin typeface="Arial"/>
                <a:cs typeface="Arial"/>
              </a:rPr>
              <a:t>Baseline acquisition </a:t>
            </a:r>
            <a:r>
              <a:rPr lang="en-US" sz="1800" dirty="0" smtClean="0">
                <a:latin typeface="Arial"/>
                <a:cs typeface="Arial"/>
              </a:rPr>
              <a:t>with medium resolution satellites established</a:t>
            </a:r>
            <a:br>
              <a:rPr lang="en-US" sz="1800" dirty="0" smtClean="0">
                <a:latin typeface="Arial"/>
                <a:cs typeface="Arial"/>
              </a:rPr>
            </a:br>
            <a:r>
              <a:rPr lang="en-US" sz="1800" dirty="0" smtClean="0">
                <a:latin typeface="Arial"/>
                <a:cs typeface="Arial"/>
                <a:sym typeface="Wingdings"/>
              </a:rPr>
              <a:t></a:t>
            </a:r>
            <a:r>
              <a:rPr lang="en-US" sz="1800" dirty="0" smtClean="0">
                <a:latin typeface="Arial"/>
                <a:cs typeface="Arial"/>
              </a:rPr>
              <a:t> integration of upcoming missions in baseline scenario</a:t>
            </a:r>
            <a:br>
              <a:rPr lang="en-US" sz="1800" dirty="0" smtClean="0">
                <a:latin typeface="Arial"/>
                <a:cs typeface="Arial"/>
              </a:rPr>
            </a:br>
            <a:r>
              <a:rPr lang="en-US" sz="1800" dirty="0" smtClean="0">
                <a:latin typeface="Arial"/>
                <a:cs typeface="Arial"/>
                <a:sym typeface="Wingdings"/>
              </a:rPr>
              <a:t> integration of biomass missions</a:t>
            </a:r>
            <a:endParaRPr lang="en-US" sz="1800" dirty="0" smtClean="0">
              <a:latin typeface="Arial"/>
              <a:cs typeface="Arial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800" dirty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smtClean="0">
                <a:latin typeface="Arial"/>
                <a:cs typeface="Arial"/>
              </a:rPr>
              <a:t>Tools and Data </a:t>
            </a:r>
            <a:r>
              <a:rPr lang="en-US" sz="1800" b="1" dirty="0" smtClean="0">
                <a:latin typeface="Arial"/>
                <a:cs typeface="Arial"/>
              </a:rPr>
              <a:t>Services </a:t>
            </a:r>
            <a:r>
              <a:rPr lang="en-US" sz="1800" dirty="0" smtClean="0">
                <a:latin typeface="Arial"/>
                <a:cs typeface="Arial"/>
              </a:rPr>
              <a:t>related to country needs</a:t>
            </a:r>
            <a:r>
              <a:rPr lang="en-US" sz="1800" dirty="0">
                <a:latin typeface="Arial"/>
                <a:cs typeface="Arial"/>
              </a:rPr>
              <a:t> </a:t>
            </a:r>
            <a:r>
              <a:rPr lang="en-US" sz="1800" dirty="0">
                <a:latin typeface="Arial"/>
                <a:cs typeface="Arial"/>
                <a:sym typeface="Wingdings"/>
              </a:rPr>
              <a:t/>
            </a:r>
            <a:br>
              <a:rPr lang="en-US" sz="1800" dirty="0">
                <a:latin typeface="Arial"/>
                <a:cs typeface="Arial"/>
                <a:sym typeface="Wingdings"/>
              </a:rPr>
            </a:br>
            <a:r>
              <a:rPr lang="en-US" sz="1800" dirty="0" smtClean="0">
                <a:latin typeface="Arial"/>
                <a:cs typeface="Arial"/>
                <a:sym typeface="Wingdings"/>
              </a:rPr>
              <a:t>“</a:t>
            </a:r>
            <a:r>
              <a:rPr lang="en-US" sz="1800" i="1" dirty="0" smtClean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Arial"/>
              </a:rPr>
              <a:t>availability</a:t>
            </a:r>
            <a:r>
              <a:rPr lang="en-US" sz="1800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Arial"/>
              </a:rPr>
              <a:t>,</a:t>
            </a:r>
            <a:r>
              <a:rPr lang="en-US" sz="1800" i="1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Arial"/>
              </a:rPr>
              <a:t> accessibility </a:t>
            </a:r>
            <a:r>
              <a:rPr lang="en-US" sz="1800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Arial"/>
              </a:rPr>
              <a:t>and </a:t>
            </a:r>
            <a:r>
              <a:rPr lang="en-US" sz="1800" i="1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Arial"/>
              </a:rPr>
              <a:t>capacity to use </a:t>
            </a:r>
            <a:r>
              <a:rPr lang="en-US" sz="1800" dirty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Arial"/>
              </a:rPr>
              <a:t>data </a:t>
            </a:r>
            <a:r>
              <a:rPr lang="en-US" sz="1800" dirty="0" smtClean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Arial"/>
              </a:rPr>
              <a:t>and related tools” </a:t>
            </a:r>
            <a:br>
              <a:rPr lang="en-US" sz="1800" dirty="0" smtClean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Arial"/>
              </a:rPr>
            </a:br>
            <a:r>
              <a:rPr lang="en-US" sz="1800" dirty="0" smtClean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Arial"/>
                <a:sym typeface="Wingdings"/>
              </a:rPr>
              <a:t> Data Cubes, Cloud Platforms, 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/>
              </a:solidFill>
              <a:latin typeface="Arial"/>
              <a:ea typeface="Calibri" panose="020F0502020204030204" pitchFamily="34" charset="0"/>
              <a:cs typeface="Arial"/>
              <a:sym typeface="Wingdings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Arial"/>
                <a:sym typeface="Wingdings"/>
              </a:rPr>
              <a:t>R&amp;D element </a:t>
            </a:r>
            <a:r>
              <a:rPr lang="en-US" sz="1800" dirty="0" smtClean="0">
                <a:solidFill>
                  <a:prstClr val="black"/>
                </a:solidFill>
                <a:latin typeface="Arial"/>
                <a:ea typeface="Calibri" panose="020F0502020204030204" pitchFamily="34" charset="0"/>
                <a:cs typeface="Arial"/>
                <a:sym typeface="Wingdings"/>
              </a:rPr>
              <a:t> phase out and </a:t>
            </a:r>
            <a:r>
              <a:rPr lang="en-US" sz="1800" dirty="0" smtClean="0">
                <a:latin typeface="Arial"/>
                <a:cs typeface="Arial"/>
                <a:sym typeface="Wingdings"/>
              </a:rPr>
              <a:t>m</a:t>
            </a:r>
            <a:r>
              <a:rPr lang="en-US" sz="1800" dirty="0" smtClean="0">
                <a:latin typeface="Arial"/>
                <a:cs typeface="Arial"/>
              </a:rPr>
              <a:t>ove </a:t>
            </a:r>
            <a:r>
              <a:rPr lang="en-US" sz="1800" dirty="0">
                <a:latin typeface="Arial"/>
                <a:cs typeface="Arial"/>
              </a:rPr>
              <a:t>to </a:t>
            </a:r>
            <a:r>
              <a:rPr lang="en-US" sz="1800" b="1" dirty="0">
                <a:latin typeface="Arial"/>
                <a:cs typeface="Arial"/>
              </a:rPr>
              <a:t>dedicated and funded R&amp;D activities </a:t>
            </a:r>
            <a:r>
              <a:rPr lang="en-US" sz="1800" dirty="0">
                <a:latin typeface="Arial"/>
                <a:cs typeface="Arial"/>
              </a:rPr>
              <a:t>clearly addressing country needs and operational obstacles </a:t>
            </a:r>
          </a:p>
          <a:p>
            <a:pPr lvl="0"/>
            <a:endParaRPr lang="en-US" sz="1800" dirty="0" smtClean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latin typeface="Arial"/>
                <a:cs typeface="Arial"/>
              </a:rPr>
              <a:t>Early Warning </a:t>
            </a:r>
            <a:r>
              <a:rPr lang="en-US" sz="1800" dirty="0" smtClean="0">
                <a:latin typeface="Arial"/>
                <a:cs typeface="Arial"/>
              </a:rPr>
              <a:t>as a new GFOI activity</a:t>
            </a:r>
            <a:br>
              <a:rPr lang="en-US" sz="1800" dirty="0" smtClean="0">
                <a:latin typeface="Arial"/>
                <a:cs typeface="Arial"/>
              </a:rPr>
            </a:br>
            <a:r>
              <a:rPr lang="en-US" sz="1800" dirty="0" smtClean="0">
                <a:latin typeface="Arial"/>
                <a:cs typeface="Arial"/>
                <a:sym typeface="Wingdings"/>
              </a:rPr>
              <a:t> </a:t>
            </a:r>
            <a:r>
              <a:rPr lang="en-US" sz="1800" dirty="0" smtClean="0">
                <a:latin typeface="Arial"/>
                <a:cs typeface="Arial"/>
              </a:rPr>
              <a:t>user </a:t>
            </a:r>
            <a:r>
              <a:rPr lang="en-US" sz="1800" dirty="0">
                <a:latin typeface="Arial"/>
                <a:cs typeface="Arial"/>
              </a:rPr>
              <a:t>need assessment under lead of </a:t>
            </a:r>
            <a:r>
              <a:rPr lang="en-US" sz="1800" dirty="0" smtClean="0">
                <a:latin typeface="Arial"/>
                <a:cs typeface="Arial"/>
              </a:rPr>
              <a:t>WRI (workshop 10/12 July, Lima)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-79338" y="6224793"/>
            <a:ext cx="9194268" cy="564926"/>
            <a:chOff x="-9742" y="6006379"/>
            <a:chExt cx="9472864" cy="576281"/>
          </a:xfrm>
        </p:grpSpPr>
        <p:sp>
          <p:nvSpPr>
            <p:cNvPr id="17" name="Rectangle 16"/>
            <p:cNvSpPr/>
            <p:nvPr/>
          </p:nvSpPr>
          <p:spPr>
            <a:xfrm>
              <a:off x="-9742" y="6006379"/>
              <a:ext cx="9472864" cy="5762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18" name="Picture 6" descr="Related imag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429" y="6038577"/>
              <a:ext cx="535013" cy="5350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1487723" y="6114746"/>
              <a:ext cx="2723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dirty="0" smtClean="0"/>
                <a:t>@GFOI_FOREST</a:t>
              </a:r>
              <a:endParaRPr lang="en-AU" sz="2000" dirty="0"/>
            </a:p>
          </p:txBody>
        </p:sp>
        <p:pic>
          <p:nvPicPr>
            <p:cNvPr id="20" name="Picture 8" descr="http://www.gfoi.org/wp-content/uploads/2017/02/Feature-image-icon-GFOI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2839" y="6046857"/>
              <a:ext cx="493808" cy="506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59744" y="6089706"/>
              <a:ext cx="18628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dirty="0" smtClean="0"/>
                <a:t>GFOI.ORG</a:t>
              </a:r>
              <a:endParaRPr lang="en-AU" sz="2000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22643" y="6036079"/>
              <a:ext cx="516880" cy="51688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039523" y="6099853"/>
              <a:ext cx="10872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dirty="0" smtClean="0"/>
                <a:t>GFOI1</a:t>
              </a:r>
              <a:endParaRPr lang="en-AU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44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5774</TotalTime>
  <Words>350</Words>
  <Application>Microsoft Macintosh PowerPoint</Application>
  <PresentationFormat>On-screen Show (4:3)</PresentationFormat>
  <Paragraphs>101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Calibri</vt:lpstr>
      <vt:lpstr>ＭＳ Ｐゴシック</vt:lpstr>
      <vt:lpstr>Symbol</vt:lpstr>
      <vt:lpstr>Times New Roman</vt:lpstr>
      <vt:lpstr>Wingdings</vt:lpstr>
      <vt:lpstr>Arial</vt:lpstr>
      <vt:lpstr>Office Theme</vt:lpstr>
      <vt:lpstr>3_Office Theme</vt:lpstr>
      <vt:lpstr>PowerPoint Presentation</vt:lpstr>
      <vt:lpstr>Overview</vt:lpstr>
      <vt:lpstr>PowerPoint Presentation</vt:lpstr>
      <vt:lpstr>GFOI Phase 2</vt:lpstr>
      <vt:lpstr>PowerPoint Presentation</vt:lpstr>
      <vt:lpstr>Four Components</vt:lpstr>
      <vt:lpstr>GFOI Priorities: 2018-19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Harvey, Thomas (FOA)</dc:creator>
  <cp:lastModifiedBy>FM Seifert</cp:lastModifiedBy>
  <cp:revision>19</cp:revision>
  <dcterms:created xsi:type="dcterms:W3CDTF">2018-03-12T22:09:00Z</dcterms:created>
  <dcterms:modified xsi:type="dcterms:W3CDTF">2018-09-04T10:50:22Z</dcterms:modified>
</cp:coreProperties>
</file>