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425" r:id="rId3"/>
    <p:sldId id="464" r:id="rId4"/>
    <p:sldId id="450" r:id="rId5"/>
    <p:sldId id="452" r:id="rId6"/>
    <p:sldId id="451" r:id="rId7"/>
    <p:sldId id="465" r:id="rId8"/>
    <p:sldId id="466" r:id="rId9"/>
    <p:sldId id="467" r:id="rId10"/>
    <p:sldId id="470" r:id="rId11"/>
    <p:sldId id="471" r:id="rId1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  <p:cmAuthor id="1" name="FM Seifert" initials="FMS" lastIdx="1" clrIdx="1">
    <p:extLst/>
  </p:cmAuthor>
  <p:cmAuthor id="2" name="FM Seifert" initials="FMS [2]" lastIdx="0" clrIdx="2">
    <p:extLst/>
  </p:cmAuthor>
  <p:cmAuthor id="3" name="FM Seifert" initials="FMS [3]" lastIdx="1" clrIdx="3">
    <p:extLst/>
  </p:cmAuthor>
  <p:cmAuthor id="4" name="FM Seifert" initials="FMS [3] [2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7T15:22:53.315" idx="1">
    <p:pos x="5540" y="699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27T15:22:53.315" idx="1">
    <p:pos x="5540" y="699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08-27T15:22:53.315" idx="1">
    <p:pos x="5540" y="699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280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33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2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55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312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853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3</a:t>
            </a:r>
            <a:b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 on GFOI Developments &amp; CEOS Role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SDCG-14: 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4-6 September,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CEOS perspective on outcomes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745138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In-situ data guidance to be reviewed and updated (USFS, FAO)</a:t>
            </a:r>
            <a:b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1800" b="1" dirty="0">
                <a:solidFill>
                  <a:srgbClr val="00B050"/>
                </a:solidFill>
                <a:latin typeface="Calibri" charset="0"/>
                <a:ea typeface="ＭＳ Ｐゴシック" charset="0"/>
              </a:rPr>
              <a:t>As usual in-situ data discussions get awkward. USFS may help. No suggestion of any data coordinator – just improved guidance for MGD.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Hosting of tools on SEPAL (FAO and Norway advocating SEPAL hard for GFOI) </a:t>
            </a:r>
            <a:r>
              <a:rPr lang="en-AU" sz="1800" b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SEPAL may become a de facto standard for at least a portion of countries and we may need to find constructive ways to engage FAO. CEOS Data Cube needs to show operational examples (e.g. Colombia) to progress in CALM</a:t>
            </a:r>
            <a:endParaRPr lang="en-AU" sz="2000" dirty="0">
              <a:solidFill>
                <a:srgbClr val="2510D5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Office volunteered to lead on TORs and SOPs – CEOS made clear limitations on capacity pending CEOS debate on GFOI Phase 2 (meetings at GFOI Plenary) </a:t>
            </a:r>
            <a:r>
              <a:rPr lang="en-AU" sz="1800" b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Assuming CEOS stays in Lead role for GFOI and within Data Component, we should be proactive in ensuring TORs and SOPs meet our expectations and limitations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9144C-04C7-9246-B6A7-CDE744A59BE8}"/>
              </a:ext>
            </a:extLst>
          </p:cNvPr>
          <p:cNvSpPr txBox="1"/>
          <p:nvPr/>
        </p:nvSpPr>
        <p:spPr>
          <a:xfrm>
            <a:off x="2405125" y="4863904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QUESTIONS? DISCUSSION?</a:t>
            </a:r>
          </a:p>
        </p:txBody>
      </p:sp>
    </p:spTree>
    <p:extLst>
      <p:ext uri="{BB962C8B-B14F-4D97-AF65-F5344CB8AC3E}">
        <p14:creationId xmlns:p14="http://schemas.microsoft.com/office/powerpoint/2010/main" val="99786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Component Planning Meeting Outcomes</a:t>
            </a:r>
            <a:endParaRPr lang="en-US" sz="24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SDCG-14: 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4-6 September,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7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Phase 2 of GFOI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/>
              <a:t>whats</a:t>
            </a:r>
            <a:r>
              <a:rPr lang="en-US" sz="3200" dirty="0"/>
              <a:t> it about?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Complementary and consistent with core business activities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IPCC- and UNFCCC-compliant country guidance for REDD+ reporting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tools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 (lead by R&amp;D Component)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4"/>
            <a:ext cx="6832949" cy="78448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Phase 2 of GFOI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36" y="903543"/>
            <a:ext cx="5714478" cy="51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Data Component Planning Meeting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Australia pushed in 2017 and again in 2018 for a scoping meeting to formulate the form and function of the new ‘Data Component’ of GFOI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As CEOS Lead for GFOI, JAXA, offered to host the meeting in Tokyo in early July 2018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Attendance: Australia, JAXA, UKSA, </a:t>
            </a:r>
            <a:r>
              <a:rPr lang="en-AU" sz="2000" dirty="0" err="1">
                <a:latin typeface="Calibri" charset="0"/>
                <a:ea typeface="ＭＳ Ｐゴシック" charset="0"/>
                <a:cs typeface="ＭＳ Ｐゴシック" charset="0"/>
              </a:rPr>
              <a:t>SilvaCarbon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, FAO, CSIRO, R&amp;D, World Bank, US, GFOI Office</a:t>
            </a:r>
          </a:p>
          <a:p>
            <a:endParaRPr lang="en-AU" sz="2000" dirty="0">
              <a:latin typeface="Calibri" charset="0"/>
              <a:ea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</a:rPr>
              <a:t>Objective: to </a:t>
            </a:r>
            <a:r>
              <a:rPr lang="en-US" sz="2000" dirty="0">
                <a:latin typeface="Calibri" charset="0"/>
                <a:ea typeface="ＭＳ Ｐゴシック" charset="0"/>
              </a:rPr>
              <a:t>discuss the key features of the Data Component within the GFOI structure and make a final recommendation on the design of the Component to the GFOI Leads Group for endorsement. </a:t>
            </a:r>
            <a:endParaRPr lang="en-AU" sz="2000" dirty="0">
              <a:latin typeface="Calibri" charset="0"/>
              <a:ea typeface="ＭＳ Ｐゴシック" charset="0"/>
            </a:endParaRPr>
          </a:p>
          <a:p>
            <a:pPr lvl="1"/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CEOS-specific themes </a:t>
            </a:r>
            <a:r>
              <a:rPr lang="mr-IN" sz="3200" dirty="0"/>
              <a:t>–</a:t>
            </a:r>
            <a:r>
              <a:rPr lang="en-US" sz="3200" dirty="0"/>
              <a:t> for discussion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GFOI has brought CEOS closer to thematic user community </a:t>
            </a:r>
            <a:r>
              <a:rPr lang="mr-IN" sz="20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 and CEOS wishes to continue to grow that relationship: ‘DUAG’ mechanism?</a:t>
            </a:r>
          </a:p>
          <a:p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Expanded participation brings in major forest donor governments and provides opportunity to ensure EO aspects benefit (UK and DE both have active space agencies)</a:t>
            </a:r>
          </a:p>
          <a:p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Better ROI for GFOI R&amp;D programme data suppliers. Phase 2 needs more specific, prioritised programme of funded R&amp;D activities. Current model is not specific enough to to provide high value to GFOI and data suppliers and will be discontinued next year.</a:t>
            </a:r>
          </a:p>
          <a:p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World Bank membership provides engagement opportunities related to CEOS IFI strategy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Tokyo meeting headlines from Office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745138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World Bank pro-active and volunteered to co-lead with CEOS the Data Component with emphasis on country engagement aspects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Await new Country Needs Assessment process (some tension on WB approach) – possible new requirements on Data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Emphasis on GFOI CALM process for shortlist of endorsed tools and data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Continued data availability and access – including hi-res where possible (Norway?)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In-situ data guidance to be reviewed and updated (USFS, FAO)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Hosting of tools on SEPAL (FAO and Norway advocating SEPAL hard for GFOI)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Office volunteered to lead on TORs and SOPs – CEOS made clear limitations on capacity pending CEOS debate on GFOI Phase 2 (meetings at GFOI Plenary)</a:t>
            </a:r>
          </a:p>
          <a:p>
            <a:pPr lvl="1"/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Will need CEOS stakeholder agency review and engagement to ensure SOPs suit CEOS 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2" y="89227"/>
            <a:ext cx="7089368" cy="698785"/>
          </a:xfrm>
        </p:spPr>
        <p:txBody>
          <a:bodyPr/>
          <a:lstStyle/>
          <a:p>
            <a:pPr algn="l"/>
            <a:r>
              <a:rPr lang="en-NZ" dirty="0"/>
              <a:t>GFOI Flows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11774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grpSp>
        <p:nvGrpSpPr>
          <p:cNvPr id="32" name="Group 31"/>
          <p:cNvGrpSpPr/>
          <p:nvPr/>
        </p:nvGrpSpPr>
        <p:grpSpPr>
          <a:xfrm>
            <a:off x="5837083" y="3327206"/>
            <a:ext cx="1540439" cy="1384523"/>
            <a:chOff x="5748595" y="3327206"/>
            <a:chExt cx="1540439" cy="1384523"/>
          </a:xfrm>
        </p:grpSpPr>
        <p:grpSp>
          <p:nvGrpSpPr>
            <p:cNvPr id="33" name="Group 32"/>
            <p:cNvGrpSpPr/>
            <p:nvPr/>
          </p:nvGrpSpPr>
          <p:grpSpPr>
            <a:xfrm>
              <a:off x="5748595" y="3327206"/>
              <a:ext cx="1126441" cy="1384523"/>
              <a:chOff x="5748595" y="3327206"/>
              <a:chExt cx="1126441" cy="138452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748595" y="3327206"/>
                <a:ext cx="664657" cy="1202501"/>
                <a:chOff x="5748595" y="3327206"/>
                <a:chExt cx="664657" cy="1202501"/>
              </a:xfrm>
            </p:grpSpPr>
            <p:cxnSp>
              <p:nvCxnSpPr>
                <p:cNvPr id="37" name="Elbow Connector 36"/>
                <p:cNvCxnSpPr/>
                <p:nvPr/>
              </p:nvCxnSpPr>
              <p:spPr>
                <a:xfrm>
                  <a:off x="5927905" y="3327206"/>
                  <a:ext cx="269352" cy="725306"/>
                </a:xfrm>
                <a:prstGeom prst="bentConnector2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37"/>
                <p:cNvCxnSpPr/>
                <p:nvPr/>
              </p:nvCxnSpPr>
              <p:spPr>
                <a:xfrm flipV="1">
                  <a:off x="5748595" y="4038101"/>
                  <a:ext cx="664657" cy="491606"/>
                </a:xfrm>
                <a:prstGeom prst="bentConnector3">
                  <a:avLst>
                    <a:gd name="adj1" fmla="val 67197"/>
                  </a:avLst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ounded Rectangle 35"/>
              <p:cNvSpPr/>
              <p:nvPr/>
            </p:nvSpPr>
            <p:spPr>
              <a:xfrm rot="16200000">
                <a:off x="5976865" y="3813559"/>
                <a:ext cx="1347257" cy="4490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Capacity Building partners</a:t>
                </a:r>
                <a:endParaRPr lang="en-US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6869270" y="4038100"/>
              <a:ext cx="419764" cy="2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121676" y="2575140"/>
            <a:ext cx="1236069" cy="192120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Country Identified Needs</a:t>
            </a:r>
            <a:endParaRPr lang="en-US" sz="18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1672317" y="1442000"/>
            <a:ext cx="1209803" cy="727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R&amp;D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52155" y="2482871"/>
            <a:ext cx="1257300" cy="789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Training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52155" y="3547703"/>
            <a:ext cx="1257300" cy="8299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Guidance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48741" y="4682748"/>
            <a:ext cx="1257300" cy="789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Dataset or tool etc.</a:t>
            </a:r>
            <a:endParaRPr lang="en-US" sz="1600" b="1" dirty="0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5930753" y="3404704"/>
            <a:ext cx="3366877" cy="49857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REDD+ countries</a:t>
            </a:r>
            <a:endParaRPr lang="en-US" sz="1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4279154" y="1327877"/>
            <a:ext cx="1374470" cy="344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Pre-operational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357745" y="1798719"/>
            <a:ext cx="314572" cy="3278884"/>
            <a:chOff x="1357745" y="1798719"/>
            <a:chExt cx="314572" cy="3278884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1492311" y="5077603"/>
              <a:ext cx="166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96291" y="1798719"/>
              <a:ext cx="13854" cy="3278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40" idx="1"/>
            </p:cNvCxnSpPr>
            <p:nvPr/>
          </p:nvCxnSpPr>
          <p:spPr>
            <a:xfrm>
              <a:off x="1496291" y="1805915"/>
              <a:ext cx="1760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496291" y="2839022"/>
              <a:ext cx="143122" cy="7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510145" y="4029684"/>
              <a:ext cx="143122" cy="7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9" idx="3"/>
            </p:cNvCxnSpPr>
            <p:nvPr/>
          </p:nvCxnSpPr>
          <p:spPr>
            <a:xfrm flipV="1">
              <a:off x="1357745" y="3535741"/>
              <a:ext cx="145473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900771" y="2688556"/>
            <a:ext cx="1994260" cy="2239722"/>
            <a:chOff x="2910812" y="2846219"/>
            <a:chExt cx="1994260" cy="2306806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745532" y="3979677"/>
              <a:ext cx="1159540" cy="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2910812" y="2846219"/>
              <a:ext cx="1398430" cy="2306806"/>
              <a:chOff x="2910812" y="2846219"/>
              <a:chExt cx="1398430" cy="2306806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2910812" y="3979677"/>
                <a:ext cx="86331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ounded Rectangle 55"/>
              <p:cNvSpPr/>
              <p:nvPr/>
            </p:nvSpPr>
            <p:spPr>
              <a:xfrm>
                <a:off x="3349738" y="3515363"/>
                <a:ext cx="959504" cy="789743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rgbClr val="FF0000"/>
                    </a:solidFill>
                  </a:rPr>
                  <a:t>MGD Advisory Group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073047" y="2846219"/>
                <a:ext cx="9215" cy="23068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2924420" y="5144748"/>
                <a:ext cx="145473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918280" y="2855743"/>
                <a:ext cx="145473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7863478" y="1056370"/>
            <a:ext cx="1034962" cy="4804103"/>
            <a:chOff x="7863478" y="1056370"/>
            <a:chExt cx="1034962" cy="480410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1927" y="1056370"/>
              <a:ext cx="826513" cy="4804103"/>
            </a:xfrm>
            <a:prstGeom prst="rect">
              <a:avLst/>
            </a:prstGeom>
          </p:spPr>
        </p:pic>
        <p:cxnSp>
          <p:nvCxnSpPr>
            <p:cNvPr id="63" name="Straight Arrow Connector 62"/>
            <p:cNvCxnSpPr>
              <a:stCxn id="44" idx="2"/>
            </p:cNvCxnSpPr>
            <p:nvPr/>
          </p:nvCxnSpPr>
          <p:spPr>
            <a:xfrm>
              <a:off x="7863478" y="3653990"/>
              <a:ext cx="296937" cy="89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Elbow Connector 63"/>
          <p:cNvCxnSpPr>
            <a:stCxn id="62" idx="2"/>
            <a:endCxn id="39" idx="2"/>
          </p:cNvCxnSpPr>
          <p:nvPr/>
        </p:nvCxnSpPr>
        <p:spPr>
          <a:xfrm rot="5400000" flipH="1">
            <a:off x="3930383" y="1305672"/>
            <a:ext cx="1364130" cy="7745473"/>
          </a:xfrm>
          <a:prstGeom prst="bentConnector3">
            <a:avLst>
              <a:gd name="adj1" fmla="val -9743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961430" y="1802998"/>
            <a:ext cx="1691220" cy="434874"/>
            <a:chOff x="3961430" y="1802998"/>
            <a:chExt cx="1691220" cy="434874"/>
          </a:xfrm>
        </p:grpSpPr>
        <p:sp>
          <p:nvSpPr>
            <p:cNvPr id="66" name="Rounded Rectangle 65"/>
            <p:cNvSpPr/>
            <p:nvPr/>
          </p:nvSpPr>
          <p:spPr>
            <a:xfrm>
              <a:off x="4279154" y="1886475"/>
              <a:ext cx="1373496" cy="3513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Operational</a:t>
              </a:r>
              <a:endParaRPr lang="en-US" sz="1400" dirty="0"/>
            </a:p>
          </p:txBody>
        </p:sp>
        <p:cxnSp>
          <p:nvCxnSpPr>
            <p:cNvPr id="67" name="Elbow Connector 66"/>
            <p:cNvCxnSpPr>
              <a:stCxn id="83" idx="3"/>
              <a:endCxn id="66" idx="1"/>
            </p:cNvCxnSpPr>
            <p:nvPr/>
          </p:nvCxnSpPr>
          <p:spPr>
            <a:xfrm>
              <a:off x="3961430" y="1802998"/>
              <a:ext cx="317724" cy="259176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Elbow Connector 67"/>
          <p:cNvCxnSpPr>
            <a:stCxn id="83" idx="3"/>
            <a:endCxn id="45" idx="1"/>
          </p:cNvCxnSpPr>
          <p:nvPr/>
        </p:nvCxnSpPr>
        <p:spPr>
          <a:xfrm flipV="1">
            <a:off x="3961430" y="1500109"/>
            <a:ext cx="317724" cy="30288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56" idx="0"/>
          </p:cNvCxnSpPr>
          <p:nvPr/>
        </p:nvCxnSpPr>
        <p:spPr>
          <a:xfrm rot="5400000">
            <a:off x="3756377" y="2300944"/>
            <a:ext cx="1100369" cy="9742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45" idx="0"/>
            <a:endCxn id="40" idx="0"/>
          </p:cNvCxnSpPr>
          <p:nvPr/>
        </p:nvCxnSpPr>
        <p:spPr>
          <a:xfrm rot="16200000" flipH="1" flipV="1">
            <a:off x="3564742" y="40353"/>
            <a:ext cx="114123" cy="2689170"/>
          </a:xfrm>
          <a:prstGeom prst="bentConnector3">
            <a:avLst>
              <a:gd name="adj1" fmla="val -200310"/>
            </a:avLst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954232" y="2503270"/>
            <a:ext cx="1138250" cy="2700171"/>
            <a:chOff x="4905072" y="2503270"/>
            <a:chExt cx="1138250" cy="2700171"/>
          </a:xfrm>
        </p:grpSpPr>
        <p:grpSp>
          <p:nvGrpSpPr>
            <p:cNvPr id="72" name="Group 71"/>
            <p:cNvGrpSpPr/>
            <p:nvPr/>
          </p:nvGrpSpPr>
          <p:grpSpPr>
            <a:xfrm>
              <a:off x="4943089" y="2503270"/>
              <a:ext cx="1041883" cy="1638645"/>
              <a:chOff x="3455480" y="2612496"/>
              <a:chExt cx="1778565" cy="2838261"/>
            </a:xfrm>
          </p:grpSpPr>
          <p:pic>
            <p:nvPicPr>
              <p:cNvPr id="75" name="Picture 4" descr="Image result for GFOI MG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80" y="2612496"/>
                <a:ext cx="1778565" cy="2512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Rounded Rectangle 75"/>
              <p:cNvSpPr/>
              <p:nvPr/>
            </p:nvSpPr>
            <p:spPr>
              <a:xfrm>
                <a:off x="3704837" y="5099360"/>
                <a:ext cx="1217884" cy="35139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ln w="0"/>
                    <a:solidFill>
                      <a:schemeClr val="accent1"/>
                    </a:solidFill>
                  </a:rPr>
                  <a:t>MGD</a:t>
                </a:r>
                <a:endParaRPr lang="en-US" sz="1200" b="1" dirty="0">
                  <a:ln w="0"/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73" name="Picture 72" descr="https://www.reddcompass.org/gfoi-mgdwa-theme/img/arro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190" y="4151724"/>
              <a:ext cx="957440" cy="786317"/>
            </a:xfrm>
            <a:prstGeom prst="rect">
              <a:avLst/>
            </a:prstGeom>
            <a:solidFill>
              <a:schemeClr val="lt1"/>
            </a:solidFill>
            <a:extLst/>
          </p:spPr>
        </p:pic>
        <p:sp>
          <p:nvSpPr>
            <p:cNvPr id="74" name="Rounded Rectangle 73"/>
            <p:cNvSpPr/>
            <p:nvPr/>
          </p:nvSpPr>
          <p:spPr>
            <a:xfrm>
              <a:off x="4905072" y="4973287"/>
              <a:ext cx="1138250" cy="23015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n w="0"/>
                  <a:solidFill>
                    <a:schemeClr val="accent1"/>
                  </a:solidFill>
                </a:rPr>
                <a:t>REDDcompass</a:t>
              </a:r>
              <a:endParaRPr lang="en-US" sz="1200" b="1" dirty="0">
                <a:ln w="0"/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25611" y="2956194"/>
            <a:ext cx="1342079" cy="2134581"/>
            <a:chOff x="6025611" y="2956194"/>
            <a:chExt cx="1342079" cy="2134581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6038228" y="2956194"/>
              <a:ext cx="13294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025611" y="5090775"/>
              <a:ext cx="13294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882120" y="1620687"/>
            <a:ext cx="1079310" cy="364621"/>
            <a:chOff x="2882120" y="1620687"/>
            <a:chExt cx="1079310" cy="364621"/>
          </a:xfrm>
        </p:grpSpPr>
        <p:sp>
          <p:nvSpPr>
            <p:cNvPr id="83" name="Rounded Rectangle 82"/>
            <p:cNvSpPr/>
            <p:nvPr/>
          </p:nvSpPr>
          <p:spPr>
            <a:xfrm>
              <a:off x="3184823" y="1620687"/>
              <a:ext cx="776607" cy="3646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CALM</a:t>
              </a:r>
              <a:endParaRPr lang="en-US" sz="1400" dirty="0"/>
            </a:p>
          </p:txBody>
        </p:sp>
        <p:cxnSp>
          <p:nvCxnSpPr>
            <p:cNvPr id="84" name="Straight Arrow Connector 83"/>
            <p:cNvCxnSpPr>
              <a:stCxn id="40" idx="3"/>
              <a:endCxn id="83" idx="1"/>
            </p:cNvCxnSpPr>
            <p:nvPr/>
          </p:nvCxnSpPr>
          <p:spPr>
            <a:xfrm flipV="1">
              <a:off x="2882120" y="1802998"/>
              <a:ext cx="302703" cy="29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ounded Rectangle 84"/>
          <p:cNvSpPr/>
          <p:nvPr/>
        </p:nvSpPr>
        <p:spPr>
          <a:xfrm>
            <a:off x="3815071" y="4610819"/>
            <a:ext cx="1207814" cy="344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Operational</a:t>
            </a:r>
            <a:endParaRPr lang="en-US" sz="14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3427808" y="5394803"/>
            <a:ext cx="1691220" cy="434874"/>
            <a:chOff x="4093932" y="1656225"/>
            <a:chExt cx="1691220" cy="434874"/>
          </a:xfrm>
        </p:grpSpPr>
        <p:sp>
          <p:nvSpPr>
            <p:cNvPr id="87" name="Rounded Rectangle 86"/>
            <p:cNvSpPr/>
            <p:nvPr/>
          </p:nvSpPr>
          <p:spPr>
            <a:xfrm>
              <a:off x="4411656" y="1739702"/>
              <a:ext cx="1373496" cy="3513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Pre-Operational</a:t>
              </a:r>
              <a:endParaRPr lang="en-US" sz="1400" dirty="0"/>
            </a:p>
          </p:txBody>
        </p:sp>
        <p:cxnSp>
          <p:nvCxnSpPr>
            <p:cNvPr id="88" name="Elbow Connector 87"/>
            <p:cNvCxnSpPr>
              <a:endCxn id="87" idx="1"/>
            </p:cNvCxnSpPr>
            <p:nvPr/>
          </p:nvCxnSpPr>
          <p:spPr>
            <a:xfrm>
              <a:off x="4093932" y="1656225"/>
              <a:ext cx="317724" cy="259176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Elbow Connector 88"/>
          <p:cNvCxnSpPr>
            <a:endCxn id="85" idx="1"/>
          </p:cNvCxnSpPr>
          <p:nvPr/>
        </p:nvCxnSpPr>
        <p:spPr>
          <a:xfrm flipV="1">
            <a:off x="3330691" y="4783051"/>
            <a:ext cx="484380" cy="30289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3202830" y="5018918"/>
            <a:ext cx="776607" cy="3646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CALM</a:t>
            </a:r>
            <a:endParaRPr lang="en-US" sz="1400" dirty="0"/>
          </a:p>
        </p:txBody>
      </p:sp>
      <p:cxnSp>
        <p:nvCxnSpPr>
          <p:cNvPr id="91" name="Elbow Connector 90"/>
          <p:cNvCxnSpPr>
            <a:stCxn id="85" idx="0"/>
            <a:endCxn id="56" idx="2"/>
          </p:cNvCxnSpPr>
          <p:nvPr/>
        </p:nvCxnSpPr>
        <p:spPr>
          <a:xfrm rot="16200000" flipV="1">
            <a:off x="3866314" y="4058154"/>
            <a:ext cx="505801" cy="59952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endCxn id="43" idx="2"/>
          </p:cNvCxnSpPr>
          <p:nvPr/>
        </p:nvCxnSpPr>
        <p:spPr>
          <a:xfrm rot="10800000">
            <a:off x="2277391" y="5472458"/>
            <a:ext cx="1537680" cy="349796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855137" y="5274381"/>
            <a:ext cx="367357" cy="7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0" y="6152299"/>
            <a:ext cx="9144000" cy="705701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0" name="TextBox 79"/>
          <p:cNvSpPr txBox="1"/>
          <p:nvPr/>
        </p:nvSpPr>
        <p:spPr>
          <a:xfrm>
            <a:off x="142009" y="6338918"/>
            <a:ext cx="699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bg1"/>
                </a:solidFill>
              </a:rPr>
              <a:t>*Criteria for consistently Assessing Levels of Maturity (CALM)</a:t>
            </a:r>
            <a:r>
              <a:rPr lang="en-GB" sz="1800" i="1" dirty="0"/>
              <a:t>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770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5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/>
              <a:t>CEOS perspective on outcomes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745138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World Bank pro-active and volunteered to co-lead with CEOS the Data Component with emphasis on country engagement aspects</a:t>
            </a:r>
            <a:b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1800" b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Considerable interest from World Bank though no contact since Tokyo</a:t>
            </a:r>
            <a:r>
              <a:rPr lang="en-AU" sz="1800" b="1" dirty="0">
                <a:solidFill>
                  <a:srgbClr val="2510D5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meeting. Much to be discussed regarding the dynamic and roles. Very much in direction of the SIT strategy for IFI engagement to help sustain EO data initiatives. 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-457200">
              <a:buFont typeface="+mj-lt"/>
              <a:buAutoNum type="arabicPeriod" startAt="2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Await new Country Needs Assessment process (some tension on WB approach) – possible new requirements on Data Component</a:t>
            </a:r>
          </a:p>
          <a:p>
            <a:pPr marL="457200" lvl="1" indent="-457200">
              <a:buFont typeface="+mj-lt"/>
              <a:buAutoNum type="arabicPeriod" startAt="2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Emphasis on GFOI CALM process for shortlist of endorsed tools and data</a:t>
            </a:r>
            <a:b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1800" b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Constructive &amp; practical approach to simplifying options for countries. Needs CEOS-preferred solutions to be aware and engage in the process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Continued data availability and access – including hi-res where possible (Norway?)</a:t>
            </a:r>
            <a:b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1800" b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Space Data Strategy for GFOI still needed. L-band constellation possible? Norway will fund some HR data purchases. Biomass datasets much anticipated. Key role for SDCG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24236</TotalTime>
  <Words>554</Words>
  <Application>Microsoft Macintosh PowerPoint</Application>
  <PresentationFormat>On-screen Show (4:3)</PresentationFormat>
  <Paragraphs>97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Mangal</vt:lpstr>
      <vt:lpstr>Office Theme</vt:lpstr>
      <vt:lpstr>1_Office Theme</vt:lpstr>
      <vt:lpstr>SESSION 3 Update on GFOI Developments &amp; CEOS Role</vt:lpstr>
      <vt:lpstr>Data Component Planning Meeting Outcomes</vt:lpstr>
      <vt:lpstr>Phase 2 of GFOI – whats it about?</vt:lpstr>
      <vt:lpstr>Phase 2 of GFOI</vt:lpstr>
      <vt:lpstr>Data Component Planning Meeting</vt:lpstr>
      <vt:lpstr>CEOS-specific themes – for discussion</vt:lpstr>
      <vt:lpstr>Tokyo meeting headlines from Office</vt:lpstr>
      <vt:lpstr>GFOI Flows</vt:lpstr>
      <vt:lpstr>CEOS perspective on outcomes</vt:lpstr>
      <vt:lpstr>CEOS perspective on outcomes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Microsoft Office User</cp:lastModifiedBy>
  <cp:revision>441</cp:revision>
  <dcterms:created xsi:type="dcterms:W3CDTF">2013-01-29T13:10:08Z</dcterms:created>
  <dcterms:modified xsi:type="dcterms:W3CDTF">2018-08-27T22:14:07Z</dcterms:modified>
</cp:coreProperties>
</file>