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425" r:id="rId3"/>
    <p:sldId id="450" r:id="rId4"/>
    <p:sldId id="461" r:id="rId5"/>
    <p:sldId id="462" r:id="rId6"/>
    <p:sldId id="479" r:id="rId7"/>
    <p:sldId id="480" r:id="rId8"/>
    <p:sldId id="481" r:id="rId9"/>
    <p:sldId id="482" r:id="rId1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7"/>
    <p:restoredTop sz="94646"/>
  </p:normalViewPr>
  <p:slideViewPr>
    <p:cSldViewPr snapToGrid="0" snapToObjects="1">
      <p:cViewPr varScale="1">
        <p:scale>
          <a:sx n="161" d="100"/>
          <a:sy n="161" d="100"/>
        </p:scale>
        <p:origin x="20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27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71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235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727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680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44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SDCG-6</a:t>
            </a:r>
          </a:p>
          <a:p>
            <a:pPr>
              <a:defRPr/>
            </a:pPr>
            <a:r>
              <a:rPr lang="en-US" dirty="0"/>
              <a:t>Oslo, Norway</a:t>
            </a:r>
          </a:p>
          <a:p>
            <a:pPr>
              <a:defRPr/>
            </a:pPr>
            <a:r>
              <a:rPr lang="en-US" dirty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Sydney</a:t>
            </a:r>
            <a:r>
              <a:rPr lang="en-US" sz="1000" b="1" dirty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2015</a:t>
            </a:r>
            <a:endParaRPr lang="en-US" sz="1000" dirty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SDCG WP Update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SDCG-14, Sep 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8" y="6011441"/>
            <a:ext cx="3591381" cy="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AU" sz="3200" dirty="0"/>
              <a:t>SDCG WP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563356"/>
            <a:ext cx="8621848" cy="4525963"/>
          </a:xfrm>
        </p:spPr>
        <p:txBody>
          <a:bodyPr/>
          <a:lstStyle/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3 year horizon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Used very successfully for structuring SDCG meetings and </a:t>
            </a:r>
            <a:r>
              <a:rPr lang="en-AU" sz="2000" dirty="0" err="1">
                <a:latin typeface="Calibri" charset="0"/>
                <a:ea typeface="ＭＳ Ｐゴシック" charset="0"/>
                <a:cs typeface="ＭＳ Ｐゴシック" charset="0"/>
              </a:rPr>
              <a:t>telcons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To reflect evolution to GFOI Phase 2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And related developments within CEOS and agencies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Phase 2 of GFOI </a:t>
            </a:r>
            <a:r>
              <a:rPr lang="mr-IN" sz="3200" dirty="0"/>
              <a:t>–</a:t>
            </a:r>
            <a:r>
              <a:rPr lang="en-US" sz="3200" dirty="0"/>
              <a:t> </a:t>
            </a:r>
            <a:r>
              <a:rPr lang="en-US" sz="3200" dirty="0" err="1"/>
              <a:t>whats</a:t>
            </a:r>
            <a:r>
              <a:rPr lang="en-US" sz="3200" dirty="0"/>
              <a:t> it about?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21848" cy="4525963"/>
          </a:xfrm>
        </p:spPr>
        <p:txBody>
          <a:bodyPr/>
          <a:lstStyle/>
          <a:p>
            <a:r>
              <a:rPr lang="en-AU" sz="2000" dirty="0"/>
              <a:t>Refreshed structure and stronger focus on user countries</a:t>
            </a: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Joint assessments of country needs and collaboration to address them</a:t>
            </a: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Complementary and consistent CB activities</a:t>
            </a: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IPCC- and UNFCC-compliant country guidance for REDD+ reporting: appealing to major donors</a:t>
            </a: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Expanded data support to put more emphasis on access, uptake and application and the relevant tools</a:t>
            </a: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Coordinated R&amp;D activities to support above</a:t>
            </a: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Expanded participation and leadership, including World Bank in the Data Component 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8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AU" sz="3200" dirty="0"/>
              <a:t>SDCG WP V2 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21848" cy="4525963"/>
          </a:xfrm>
        </p:spPr>
        <p:txBody>
          <a:bodyPr/>
          <a:lstStyle/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Same structure</a:t>
            </a:r>
          </a:p>
          <a:p>
            <a:pPr lvl="1"/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Baseline global observations</a:t>
            </a:r>
          </a:p>
          <a:p>
            <a:pPr lvl="1"/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Space Data Services</a:t>
            </a:r>
          </a:p>
          <a:p>
            <a:pPr lvl="1"/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Support to R&amp;D</a:t>
            </a:r>
          </a:p>
          <a:p>
            <a:pPr lvl="1"/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Component coordination and country engagement</a:t>
            </a:r>
          </a:p>
          <a:p>
            <a:pPr lvl="1"/>
            <a:endParaRPr lang="en-AU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Update process focused on outcomes</a:t>
            </a:r>
            <a:b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as basis for discussion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Very little feedback to date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14BD5D-20D6-2241-83EE-EFBAFE548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658" y="2600077"/>
            <a:ext cx="3784028" cy="34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4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AU" sz="2800" dirty="0"/>
              <a:t>Main updates</a:t>
            </a:r>
            <a:endParaRPr lang="pt-B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DE6839-1D65-D74A-BA4E-2644354C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7" y="1063626"/>
            <a:ext cx="8850917" cy="4525963"/>
          </a:xfrm>
        </p:spPr>
        <p:txBody>
          <a:bodyPr/>
          <a:lstStyle/>
          <a:p>
            <a:pPr lvl="0"/>
            <a:r>
              <a:rPr lang="en-US" sz="2000" dirty="0"/>
              <a:t>Continuation of global baseline coverage, and expansion to include </a:t>
            </a:r>
            <a:r>
              <a:rPr lang="en-US" sz="2000" b="1" dirty="0"/>
              <a:t>new generation of biomass instruments</a:t>
            </a:r>
            <a:r>
              <a:rPr lang="en-US" sz="2000" dirty="0"/>
              <a:t>, seeking to </a:t>
            </a:r>
            <a:r>
              <a:rPr lang="en-US" sz="2000" b="1" dirty="0"/>
              <a:t>accelerate the policy-relevance </a:t>
            </a:r>
            <a:r>
              <a:rPr lang="en-US" sz="2000" dirty="0"/>
              <a:t>of these data-streams including through early provider-user dialogue; this includes: </a:t>
            </a:r>
            <a:r>
              <a:rPr lang="en-AU" sz="2000" dirty="0"/>
              <a:t>SAOCOM series (CONAE); TanDEM-L (DLR); NISAR (ISRO and NASA); BIOMASS (ESA); GEDI and MOLI lidars (NASA and JAXA); ALOS-4 (JAXA); ICESAT-2 (NASA)</a:t>
            </a:r>
          </a:p>
          <a:p>
            <a:pPr lvl="0"/>
            <a:endParaRPr lang="en-US" sz="2000" dirty="0"/>
          </a:p>
          <a:p>
            <a:pPr lvl="0"/>
            <a:r>
              <a:rPr lang="en-US" sz="2000" b="1" dirty="0"/>
              <a:t>Greater emphasis on tools and services </a:t>
            </a:r>
            <a:r>
              <a:rPr lang="en-US" sz="2000" dirty="0"/>
              <a:t>for discovery, access and application of the data – within the GFOI framework to develop shortlists of recommended data and tools</a:t>
            </a:r>
            <a:endParaRPr lang="en-AU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Including technical exchange opportunities among GFOI countries on issues such as CEOS Data Cube for forest monitoring</a:t>
            </a:r>
            <a:endParaRPr lang="en-AU" sz="2000" dirty="0"/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47D24-F1EA-6B4C-94CC-899E303FB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115" y="5250842"/>
            <a:ext cx="1365141" cy="1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2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AU" sz="2800" dirty="0"/>
              <a:t>Main updates</a:t>
            </a:r>
            <a:endParaRPr lang="pt-B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DE6839-1D65-D74A-BA4E-2644354C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7" y="1063626"/>
            <a:ext cx="8850917" cy="4525963"/>
          </a:xfrm>
        </p:spPr>
        <p:txBody>
          <a:bodyPr/>
          <a:lstStyle/>
          <a:p>
            <a:pPr lvl="0"/>
            <a:r>
              <a:rPr lang="en-US" sz="2000" dirty="0"/>
              <a:t>Support to the new </a:t>
            </a:r>
            <a:r>
              <a:rPr lang="en-US" sz="2000" b="1" dirty="0"/>
              <a:t>GFOI Early Warning</a:t>
            </a:r>
            <a:r>
              <a:rPr lang="en-US" sz="2000" dirty="0"/>
              <a:t> activity, which will be critically dependent on space data supply</a:t>
            </a:r>
            <a:endParaRPr lang="en-AU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Establishment of a GFOI reference community for </a:t>
            </a:r>
            <a:r>
              <a:rPr lang="en-US" sz="2000" b="1" dirty="0"/>
              <a:t>feedback and engagement in CEOS Analysis Ready Data standards and pilots</a:t>
            </a:r>
            <a:endParaRPr lang="en-AU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Coordination with the GFOI R&amp;D Component on a </a:t>
            </a:r>
            <a:r>
              <a:rPr lang="en-US" sz="2000" b="1" dirty="0"/>
              <a:t>new R&amp;D </a:t>
            </a:r>
            <a:r>
              <a:rPr lang="en-US" sz="2000" b="1" dirty="0" err="1"/>
              <a:t>programme</a:t>
            </a:r>
            <a:r>
              <a:rPr lang="en-US" sz="2000" b="1" dirty="0"/>
              <a:t> </a:t>
            </a:r>
            <a:r>
              <a:rPr lang="en-US" sz="2000" dirty="0"/>
              <a:t>to address technical obstacles to space data application</a:t>
            </a:r>
          </a:p>
          <a:p>
            <a:pPr lvl="0"/>
            <a:endParaRPr lang="en-US" sz="2000" dirty="0"/>
          </a:p>
          <a:p>
            <a:pPr lvl="0"/>
            <a:r>
              <a:rPr lang="en-US" sz="2000" b="1" dirty="0"/>
              <a:t>New cooperation with World Bank </a:t>
            </a:r>
            <a:r>
              <a:rPr lang="en-US" sz="2000" dirty="0"/>
              <a:t>through Data Component – to be explored</a:t>
            </a:r>
            <a:endParaRPr lang="en-AU" sz="2000" dirty="0"/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i="1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129BF8-4878-6545-8DB2-9E1B399D8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115" y="5250842"/>
            <a:ext cx="1365141" cy="1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AU" sz="2800" dirty="0"/>
              <a:t>In agency terms..?</a:t>
            </a:r>
            <a:endParaRPr lang="pt-B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DE6839-1D65-D74A-BA4E-2644354C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8" y="1270360"/>
            <a:ext cx="8850917" cy="4525963"/>
          </a:xfrm>
        </p:spPr>
        <p:txBody>
          <a:bodyPr/>
          <a:lstStyle/>
          <a:p>
            <a:pPr lvl="0"/>
            <a:r>
              <a:rPr lang="en-AU" sz="2000" dirty="0"/>
              <a:t>L-band SAR Constellation? (CONAE, DLR, JAXA, NASA…)</a:t>
            </a:r>
          </a:p>
          <a:p>
            <a:pPr marL="0" lvl="0" indent="0">
              <a:buNone/>
            </a:pPr>
            <a:r>
              <a:rPr lang="en-AU" sz="2000" dirty="0"/>
              <a:t>	and data system (CEOS ARD)</a:t>
            </a:r>
          </a:p>
          <a:p>
            <a:pPr lvl="0"/>
            <a:endParaRPr lang="en-US" sz="2000" dirty="0"/>
          </a:p>
          <a:p>
            <a:pPr lvl="0"/>
            <a:r>
              <a:rPr lang="en-AU" sz="2000" dirty="0">
                <a:latin typeface="Calibri" charset="0"/>
                <a:ea typeface="ＭＳ Ｐゴシック" charset="0"/>
              </a:rPr>
              <a:t>Above Ground Biomass product teams engagement </a:t>
            </a:r>
            <a:br>
              <a:rPr lang="en-AU" sz="2000" dirty="0">
                <a:latin typeface="Calibri" charset="0"/>
                <a:ea typeface="ＭＳ Ｐゴシック" charset="0"/>
              </a:rPr>
            </a:br>
            <a:r>
              <a:rPr lang="en-AU" sz="2000" dirty="0">
                <a:latin typeface="Calibri" charset="0"/>
                <a:ea typeface="ＭＳ Ｐゴシック" charset="0"/>
              </a:rPr>
              <a:t>(above ..plus ESA (Biomass), JAXA (MOLI), NASA (GEDI))</a:t>
            </a:r>
          </a:p>
          <a:p>
            <a:pPr lvl="0"/>
            <a:endParaRPr lang="en-AU" sz="2000" dirty="0">
              <a:latin typeface="Calibri" charset="0"/>
              <a:ea typeface="ＭＳ Ｐゴシック" charset="0"/>
            </a:endParaRPr>
          </a:p>
          <a:p>
            <a:pPr lvl="0"/>
            <a:r>
              <a:rPr lang="en-AU" sz="2000" dirty="0">
                <a:latin typeface="Calibri" charset="0"/>
                <a:ea typeface="ＭＳ Ｐゴシック" charset="0"/>
              </a:rPr>
              <a:t>Closer integration of CEOS’s GFOI work with the relevant mission and application teams in these agencies – more effective framework for cooperation</a:t>
            </a:r>
          </a:p>
          <a:p>
            <a:pPr lvl="1"/>
            <a:r>
              <a:rPr lang="en-AU" sz="1600" dirty="0">
                <a:latin typeface="Calibri" charset="0"/>
                <a:ea typeface="ＭＳ Ｐゴシック" charset="0"/>
              </a:rPr>
              <a:t>WGCV/LPV coordination </a:t>
            </a:r>
            <a:endParaRPr lang="en-AU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2DDF6-8485-CE4D-95BA-DE6E90E81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46" y="912936"/>
            <a:ext cx="2586978" cy="1830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2F1F95-A5DA-5444-8386-9A34FFBDA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236" y="4196329"/>
            <a:ext cx="5112689" cy="259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5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AU" sz="2800" dirty="0"/>
              <a:t>Discussion</a:t>
            </a:r>
            <a:endParaRPr lang="pt-B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DE6839-1D65-D74A-BA4E-2644354C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8" y="1270360"/>
            <a:ext cx="8850917" cy="4525963"/>
          </a:xfrm>
        </p:spPr>
        <p:txBody>
          <a:bodyPr/>
          <a:lstStyle/>
          <a:p>
            <a:pPr lvl="0"/>
            <a:r>
              <a:rPr lang="en-AU" sz="2000" dirty="0"/>
              <a:t>Does the Work Plan address the interests and priorities of the SDCG agencies?</a:t>
            </a:r>
          </a:p>
          <a:p>
            <a:pPr lvl="0"/>
            <a:endParaRPr lang="en-US" sz="2000" dirty="0"/>
          </a:p>
          <a:p>
            <a:pPr lvl="0"/>
            <a:r>
              <a:rPr lang="en-AU" sz="2000" dirty="0">
                <a:latin typeface="Calibri" charset="0"/>
                <a:ea typeface="ＭＳ Ｐゴシック" charset="0"/>
              </a:rPr>
              <a:t>Does the Work Plan meet GFOI needs for the Data Component – noting uncertainties around World Bank etc?</a:t>
            </a:r>
          </a:p>
          <a:p>
            <a:pPr lvl="0"/>
            <a:endParaRPr lang="en-AU" sz="2000" dirty="0">
              <a:latin typeface="Calibri" charset="0"/>
              <a:ea typeface="ＭＳ Ｐゴシック" charset="0"/>
            </a:endParaRPr>
          </a:p>
          <a:p>
            <a:pPr lvl="0"/>
            <a:r>
              <a:rPr lang="en-AU" sz="2000" dirty="0">
                <a:latin typeface="Calibri" charset="0"/>
                <a:ea typeface="ＭＳ Ｐゴシック" charset="0"/>
              </a:rPr>
              <a:t>Leadership </a:t>
            </a:r>
            <a:r>
              <a:rPr lang="en-AU" sz="2000">
                <a:latin typeface="Calibri" charset="0"/>
                <a:ea typeface="ＭＳ Ｐゴシック" charset="0"/>
              </a:rPr>
              <a:t>&amp; capacity on </a:t>
            </a:r>
            <a:r>
              <a:rPr lang="en-AU" sz="2000" dirty="0">
                <a:latin typeface="Calibri" charset="0"/>
                <a:ea typeface="ＭＳ Ｐゴシック" charset="0"/>
              </a:rPr>
              <a:t>individual tasks and reporting to SDCG</a:t>
            </a:r>
          </a:p>
          <a:p>
            <a:pPr lvl="0"/>
            <a:endParaRPr lang="en-AU" sz="2000" dirty="0">
              <a:latin typeface="Calibri" charset="0"/>
              <a:ea typeface="ＭＳ Ｐゴシック" charset="0"/>
            </a:endParaRPr>
          </a:p>
          <a:p>
            <a:pPr lvl="0"/>
            <a:r>
              <a:rPr lang="en-AU" sz="2000" dirty="0">
                <a:latin typeface="Calibri" charset="0"/>
                <a:ea typeface="ＭＳ Ｐゴシック" charset="0"/>
              </a:rPr>
              <a:t>Way forward for Work Plan and inputs to CEOS Work Plan process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595886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24057</TotalTime>
  <Words>413</Words>
  <Application>Microsoft Macintosh PowerPoint</Application>
  <PresentationFormat>On-screen Show (4:3)</PresentationFormat>
  <Paragraphs>84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Mangal</vt:lpstr>
      <vt:lpstr>Office Theme</vt:lpstr>
      <vt:lpstr>1_Office Theme</vt:lpstr>
      <vt:lpstr>SDCG WP Update</vt:lpstr>
      <vt:lpstr>SDCG WP</vt:lpstr>
      <vt:lpstr>Phase 2 of GFOI – whats it about?</vt:lpstr>
      <vt:lpstr>SDCG WP V2 </vt:lpstr>
      <vt:lpstr>Main updates</vt:lpstr>
      <vt:lpstr>Main updates</vt:lpstr>
      <vt:lpstr>In agency terms..?</vt:lpstr>
      <vt:lpstr>Discussion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Stephen Ward</cp:lastModifiedBy>
  <cp:revision>436</cp:revision>
  <dcterms:created xsi:type="dcterms:W3CDTF">2013-01-29T13:10:08Z</dcterms:created>
  <dcterms:modified xsi:type="dcterms:W3CDTF">2018-08-29T04:37:52Z</dcterms:modified>
</cp:coreProperties>
</file>