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5"/>
  </p:notesMasterIdLst>
  <p:sldIdLst>
    <p:sldId id="287" r:id="rId3"/>
    <p:sldId id="335" r:id="rId4"/>
    <p:sldId id="296" r:id="rId5"/>
    <p:sldId id="297" r:id="rId6"/>
    <p:sldId id="343" r:id="rId7"/>
    <p:sldId id="344" r:id="rId8"/>
    <p:sldId id="309" r:id="rId9"/>
    <p:sldId id="338" r:id="rId10"/>
    <p:sldId id="306" r:id="rId11"/>
    <p:sldId id="307" r:id="rId12"/>
    <p:sldId id="308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2163" autoAdjust="0"/>
  </p:normalViewPr>
  <p:slideViewPr>
    <p:cSldViewPr snapToGrid="0">
      <p:cViewPr>
        <p:scale>
          <a:sx n="70" d="100"/>
          <a:sy n="70" d="100"/>
        </p:scale>
        <p:origin x="-732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B330-980A-452C-9592-9CEFC08314C3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B58A-1030-4828-843B-EDC9B3DF8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8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03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4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1200" dirty="0" smtClean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5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5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1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7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4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37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B58A-1030-4828-843B-EDC9B3DF89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60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7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994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11684000" y="6629401"/>
            <a:ext cx="4064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33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04078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1684000" y="6629400"/>
            <a:ext cx="406400" cy="169277"/>
          </a:xfrm>
          <a:prstGeom prst="rect">
            <a:avLst/>
          </a:prstGeom>
          <a:solidFill>
            <a:srgbClr val="FFFFFF">
              <a:alpha val="49000"/>
            </a:srgbClr>
          </a:solidFill>
          <a:ln w="25400">
            <a:solidFill>
              <a:srgbClr val="1F497D">
                <a:alpha val="60000"/>
              </a:srgbClr>
            </a:solidFill>
            <a:miter lim="400000"/>
          </a:ln>
        </p:spPr>
        <p:txBody>
          <a:bodyPr lIns="0" tIns="0" rIns="0" bIns="0">
            <a:spAutoFit/>
          </a:bodyPr>
          <a:lstStyle>
            <a:lvl1pPr algn="ctr" defTabSz="914400">
              <a:spcBef>
                <a:spcPts val="600"/>
              </a:spcBef>
              <a:defRPr sz="1100" i="1">
                <a:solidFill>
                  <a:srgbClr val="1F497D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871200" cy="472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1599" y="6629400"/>
            <a:ext cx="3728279" cy="187286"/>
            <a:chOff x="0" y="0"/>
            <a:chExt cx="2498034" cy="187285"/>
          </a:xfrm>
        </p:grpSpPr>
        <p:sp>
          <p:nvSpPr>
            <p:cNvPr id="4" name="Shape 4"/>
            <p:cNvSpPr/>
            <p:nvPr/>
          </p:nvSpPr>
          <p:spPr>
            <a:xfrm>
              <a:off x="0" y="0"/>
              <a:ext cx="2362200" cy="187285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9000"/>
              </a:srgbClr>
            </a:solidFill>
            <a:ln w="25400" cap="flat">
              <a:solidFill>
                <a:srgbClr val="1F497D">
                  <a:alpha val="60000"/>
                </a:srgbClr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 sz="1100"/>
            </a:p>
          </p:txBody>
        </p:sp>
        <p:sp>
          <p:nvSpPr>
            <p:cNvPr id="5" name="Shape 5"/>
            <p:cNvSpPr/>
            <p:nvPr/>
          </p:nvSpPr>
          <p:spPr>
            <a:xfrm>
              <a:off x="9141" y="9143"/>
              <a:ext cx="2488893" cy="1692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914400">
                <a:defRPr sz="1100" i="1">
                  <a:solidFill>
                    <a:srgbClr val="1F497D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 algn="ctr" defTabSz="914400">
                <a:defRPr>
                  <a:solidFill>
                    <a:srgbClr val="000000"/>
                  </a:solidFill>
                </a:defRPr>
              </a:pPr>
              <a:endPara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endParaRPr>
            </a:p>
          </p:txBody>
        </p:sp>
      </p:grp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50997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1pPr>
      <a:lvl2pPr marL="768926" marR="0" indent="-31172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o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2pPr>
      <a:lvl3pPr marL="11887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3pPr>
      <a:lvl4pPr marL="1676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▪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4pPr>
      <a:lvl5pPr marL="21717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2000" b="0" i="0" u="none" strike="noStrike" cap="none" spc="0" baseline="0">
          <a:ln>
            <a:noFill/>
          </a:ln>
          <a:solidFill>
            <a:srgbClr val="002569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1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50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28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CARD4L%20Product%20Specification%20-%20Backscatter%20-%20v2.1.1.pdf" TargetMode="External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5.emf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CARD4L%20Product%20Specification%20-%20Backscatter%20-%20v2.1.1.pdf" TargetMode="External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ar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146790" y="2514601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800" dirty="0">
                <a:solidFill>
                  <a:schemeClr val="bg1"/>
                </a:solidFill>
              </a:rPr>
              <a:t>CEOS Analysis Ready Data for Land (CARD4L</a:t>
            </a:r>
            <a:r>
              <a:rPr lang="en-AU" sz="2800" dirty="0" smtClean="0">
                <a:solidFill>
                  <a:schemeClr val="bg1"/>
                </a:solidFill>
              </a:rPr>
              <a:t>) </a:t>
            </a:r>
            <a:r>
              <a:rPr lang="en-AU" sz="2400" dirty="0" smtClean="0">
                <a:solidFill>
                  <a:schemeClr val="bg1"/>
                </a:solidFill>
              </a:rPr>
              <a:t>Overview &amp; Status </a:t>
            </a:r>
            <a:br>
              <a:rPr lang="en-AU" sz="2400" dirty="0" smtClean="0">
                <a:solidFill>
                  <a:schemeClr val="bg1"/>
                </a:solidFill>
              </a:rPr>
            </a:br>
            <a:r>
              <a:rPr lang="en-AU" sz="1400" dirty="0" smtClean="0">
                <a:solidFill>
                  <a:schemeClr val="bg1"/>
                </a:solidFill>
              </a:rPr>
              <a:t>(15:45 – 16:05)</a:t>
            </a:r>
            <a:r>
              <a:rPr lang="en-AU" sz="2800" dirty="0">
                <a:solidFill>
                  <a:schemeClr val="bg1"/>
                </a:solidFill>
              </a:rPr>
              <a:t/>
            </a:r>
            <a:br>
              <a:rPr lang="en-AU" sz="2800" dirty="0">
                <a:solidFill>
                  <a:schemeClr val="bg1"/>
                </a:solidFill>
              </a:rPr>
            </a:br>
            <a:r>
              <a:rPr lang="en-AU" sz="4400" dirty="0"/>
              <a:t/>
            </a:r>
            <a:br>
              <a:rPr lang="en-AU" sz="4400" dirty="0"/>
            </a:br>
            <a:endParaRPr dirty="0"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2146789" y="3759201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Geoscience Australia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SDCG-14</a:t>
            </a:r>
            <a:endParaRPr lang="en-AU"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JRC, </a:t>
            </a:r>
            <a:r>
              <a:rPr lang="en-GB" kern="0" dirty="0" err="1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Ispra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  <a:p>
            <a:pPr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4</a:t>
            </a:r>
            <a:r>
              <a:rPr lang="en-AU" kern="0" baseline="3000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th</a:t>
            </a:r>
            <a:r>
              <a:rPr lang="en-AU" kern="0" dirty="0" smtClean="0">
                <a:solidFill>
                  <a:srgbClr val="FFFFFF"/>
                </a:solidFill>
                <a:latin typeface="Helvetica"/>
                <a:ea typeface="Arial Bold"/>
                <a:cs typeface="Arial Bold"/>
                <a:sym typeface="Arial Bold"/>
              </a:rPr>
              <a:t> September 2018</a:t>
            </a:r>
            <a:endParaRPr kern="0" dirty="0">
              <a:solidFill>
                <a:srgbClr val="FFFFFF"/>
              </a:solidFill>
              <a:latin typeface="Helvetica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6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2146790" y="2246635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1050" b="0" kern="0" dirty="0">
                <a:solidFill>
                  <a:prstClr val="white">
                    <a:lumMod val="20000"/>
                    <a:lumOff val="80000"/>
                  </a:prstClr>
                </a:solidFill>
                <a:latin typeface="Helvetica"/>
              </a:rPr>
              <a:t>Committee on Earth Observation Satellites</a:t>
            </a:r>
          </a:p>
        </p:txBody>
      </p:sp>
    </p:spTree>
    <p:extLst>
      <p:ext uri="{BB962C8B-B14F-4D97-AF65-F5344CB8AC3E}">
        <p14:creationId xmlns:p14="http://schemas.microsoft.com/office/powerpoint/2010/main" val="2591484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PFS may change over time in a controlled process, e.g.: </a:t>
            </a:r>
          </a:p>
          <a:p>
            <a:pPr lvl="1"/>
            <a:r>
              <a:rPr lang="en-GB" dirty="0" smtClean="0"/>
              <a:t>Feedback </a:t>
            </a:r>
            <a:r>
              <a:rPr lang="en-GB" dirty="0"/>
              <a:t>gathered from technical experts</a:t>
            </a:r>
          </a:p>
          <a:p>
            <a:pPr lvl="1"/>
            <a:r>
              <a:rPr lang="en-GB" dirty="0" smtClean="0"/>
              <a:t>Proposed </a:t>
            </a:r>
            <a:r>
              <a:rPr lang="en-GB" dirty="0"/>
              <a:t>changes are collated</a:t>
            </a:r>
          </a:p>
          <a:p>
            <a:pPr lvl="1"/>
            <a:r>
              <a:rPr lang="en-GB" dirty="0" smtClean="0"/>
              <a:t>Proposed </a:t>
            </a:r>
            <a:r>
              <a:rPr lang="en-GB" dirty="0"/>
              <a:t>changes are submitted to CEOS (LSI-VC) for acceptance</a:t>
            </a:r>
          </a:p>
          <a:p>
            <a:endParaRPr lang="en-GB" dirty="0"/>
          </a:p>
          <a:p>
            <a:r>
              <a:rPr lang="en-GB" dirty="0" smtClean="0"/>
              <a:t>Evolutions </a:t>
            </a:r>
            <a:r>
              <a:rPr lang="en-GB" dirty="0"/>
              <a:t>will be possible when identified as necessary</a:t>
            </a:r>
          </a:p>
          <a:p>
            <a:r>
              <a:rPr lang="en-GB" dirty="0" smtClean="0"/>
              <a:t>However </a:t>
            </a:r>
            <a:r>
              <a:rPr lang="en-GB" dirty="0"/>
              <a:t>PFS stability is to be prioritised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CARD4L Product Family Specifications - </a:t>
            </a:r>
            <a:r>
              <a:rPr lang="en-GB" dirty="0" smtClean="0"/>
              <a:t>Improvements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945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LSI-VC </a:t>
            </a:r>
            <a:r>
              <a:rPr lang="en-GB" dirty="0" smtClean="0"/>
              <a:t>has moved into </a:t>
            </a:r>
            <a:r>
              <a:rPr lang="en-GB" dirty="0"/>
              <a:t>an implementation phase with several objectives: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Road-test” the PFS, including through further technical teleconferences </a:t>
            </a:r>
            <a:endParaRPr lang="en-GB" dirty="0" smtClean="0"/>
          </a:p>
          <a:p>
            <a:pPr lvl="2"/>
            <a:r>
              <a:rPr lang="en-GB" dirty="0" smtClean="0"/>
              <a:t>Surface reflectance: S2  </a:t>
            </a:r>
            <a:r>
              <a:rPr lang="en-GB" dirty="0"/>
              <a:t>(ESA) &amp; </a:t>
            </a:r>
            <a:r>
              <a:rPr lang="en-GB" dirty="0" err="1"/>
              <a:t>landsat</a:t>
            </a:r>
            <a:r>
              <a:rPr lang="en-GB" dirty="0"/>
              <a:t> (USGS) – current </a:t>
            </a:r>
            <a:endParaRPr lang="en-GB" dirty="0" smtClean="0"/>
          </a:p>
          <a:p>
            <a:pPr lvl="2"/>
            <a:r>
              <a:rPr lang="en-GB" dirty="0" smtClean="0"/>
              <a:t>Surface temperature: S3 </a:t>
            </a:r>
            <a:r>
              <a:rPr lang="en-GB" dirty="0"/>
              <a:t>(ESA) &amp; </a:t>
            </a:r>
            <a:r>
              <a:rPr lang="en-GB" dirty="0" err="1"/>
              <a:t>landsat</a:t>
            </a:r>
            <a:r>
              <a:rPr lang="en-GB" dirty="0"/>
              <a:t> (USGS) – current </a:t>
            </a:r>
            <a:endParaRPr lang="en-GB" dirty="0" smtClean="0"/>
          </a:p>
          <a:p>
            <a:pPr lvl="2"/>
            <a:r>
              <a:rPr lang="en-GB" dirty="0" smtClean="0"/>
              <a:t>Radar Backscatter: ALOS </a:t>
            </a:r>
            <a:r>
              <a:rPr lang="en-GB" dirty="0"/>
              <a:t>(JAXA) – </a:t>
            </a:r>
            <a:r>
              <a:rPr lang="en-GB" dirty="0" smtClean="0"/>
              <a:t>planned</a:t>
            </a:r>
          </a:p>
          <a:p>
            <a:pPr lvl="1"/>
            <a:r>
              <a:rPr lang="en-GB" dirty="0" smtClean="0"/>
              <a:t>Develop </a:t>
            </a:r>
            <a:r>
              <a:rPr lang="en-GB" dirty="0"/>
              <a:t>the process for datasets to be assessed as </a:t>
            </a:r>
            <a:r>
              <a:rPr lang="en-GB" dirty="0" smtClean="0"/>
              <a:t>CARD4L </a:t>
            </a:r>
            <a:endParaRPr lang="en-GB" dirty="0"/>
          </a:p>
          <a:p>
            <a:pPr lvl="1"/>
            <a:r>
              <a:rPr lang="en-GB" dirty="0" smtClean="0"/>
              <a:t>Identify </a:t>
            </a:r>
            <a:r>
              <a:rPr lang="en-GB" dirty="0"/>
              <a:t>data products that are on-track to become CARD4L </a:t>
            </a:r>
          </a:p>
          <a:p>
            <a:pPr lvl="1"/>
            <a:r>
              <a:rPr lang="en-GB" dirty="0" smtClean="0"/>
              <a:t>Monitor </a:t>
            </a:r>
            <a:r>
              <a:rPr lang="en-GB" dirty="0"/>
              <a:t>and communicate progress of individual products toward </a:t>
            </a:r>
            <a:r>
              <a:rPr lang="en-GB" dirty="0" smtClean="0"/>
              <a:t>CARD4L</a:t>
            </a:r>
          </a:p>
          <a:p>
            <a:pPr lvl="1"/>
            <a:r>
              <a:rPr lang="en-GB" dirty="0"/>
              <a:t>O</a:t>
            </a:r>
            <a:r>
              <a:rPr lang="en-GB" dirty="0" smtClean="0"/>
              <a:t>utreach </a:t>
            </a:r>
            <a:r>
              <a:rPr lang="en-GB" dirty="0"/>
              <a:t>and </a:t>
            </a:r>
            <a:r>
              <a:rPr lang="en-GB" dirty="0" smtClean="0"/>
              <a:t>promotion </a:t>
            </a:r>
            <a:r>
              <a:rPr lang="en-GB" dirty="0"/>
              <a:t>of the CARD4L </a:t>
            </a:r>
            <a:r>
              <a:rPr lang="en-GB" dirty="0" smtClean="0"/>
              <a:t>(</a:t>
            </a:r>
            <a:r>
              <a:rPr lang="en-GB" dirty="0"/>
              <a:t>covering meetings, conferences, etc.)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PFS will continue to evolve as the LSI-VC gathers feedback in the Alignment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CARD4L Product Family Specifications </a:t>
            </a:r>
            <a:r>
              <a:rPr lang="en-GB" dirty="0" smtClean="0"/>
              <a:t>– Ongoing Work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576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42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CEOS ARD for Land </a:t>
            </a:r>
            <a:endParaRPr lang="en-GB" dirty="0" smtClean="0"/>
          </a:p>
          <a:p>
            <a:pPr lvl="1"/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Framework</a:t>
            </a:r>
          </a:p>
          <a:p>
            <a:r>
              <a:rPr lang="en-GB" dirty="0" smtClean="0"/>
              <a:t>Product Family Specifications</a:t>
            </a:r>
          </a:p>
          <a:p>
            <a:pPr lvl="1"/>
            <a:r>
              <a:rPr lang="en-GB" dirty="0" smtClean="0"/>
              <a:t>Background</a:t>
            </a:r>
          </a:p>
          <a:p>
            <a:pPr lvl="1"/>
            <a:r>
              <a:rPr lang="en-GB" dirty="0" smtClean="0"/>
              <a:t>Documents</a:t>
            </a:r>
          </a:p>
          <a:p>
            <a:pPr lvl="1"/>
            <a:r>
              <a:rPr lang="en-GB" dirty="0" smtClean="0"/>
              <a:t>Improvements</a:t>
            </a:r>
          </a:p>
          <a:p>
            <a:pPr lvl="1"/>
            <a:r>
              <a:rPr lang="en-GB" dirty="0" smtClean="0"/>
              <a:t>Ongoing Work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922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LSI-VC served as the forum for developing the CEOS Analysis-Ready Data definition (now known as CARD4L – CEOS Analysis-Ready Data for Land)</a:t>
            </a:r>
          </a:p>
          <a:p>
            <a:endParaRPr lang="en-GB" dirty="0"/>
          </a:p>
          <a:p>
            <a:r>
              <a:rPr lang="en-GB" dirty="0"/>
              <a:t>The CARD4L definition and the overall framework were endorsed by the CEOS Plenary in 2016</a:t>
            </a:r>
          </a:p>
          <a:p>
            <a:endParaRPr lang="en-GB" dirty="0"/>
          </a:p>
          <a:p>
            <a:r>
              <a:rPr lang="en-GB" dirty="0"/>
              <a:t>CARD4L underpins a large amount of the future data architectures work being progressed within CEOS</a:t>
            </a:r>
          </a:p>
          <a:p>
            <a:endParaRPr lang="en-GB" dirty="0"/>
          </a:p>
          <a:p>
            <a:r>
              <a:rPr lang="en-GB"/>
              <a:t>The </a:t>
            </a:r>
            <a:r>
              <a:rPr lang="en-GB" smtClean="0"/>
              <a:t>purpose </a:t>
            </a:r>
            <a:r>
              <a:rPr lang="en-GB" dirty="0"/>
              <a:t>of CARD4L is to allow many users to more rapidly use data. This also allows space agencies to maximise the potential of their data.</a:t>
            </a:r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43200" y="304800"/>
            <a:ext cx="66040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768926" marR="0" indent="-311726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1188719" marR="0" indent="-27431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1676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21717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rgbClr val="002569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marL="0" indent="0">
              <a:buNone/>
            </a:pPr>
            <a:r>
              <a:rPr lang="en-GB" sz="2800" kern="0" dirty="0"/>
              <a:t>CEOS ARD for Land </a:t>
            </a:r>
            <a:r>
              <a:rPr lang="en-GB" sz="2800" kern="0" dirty="0" smtClean="0"/>
              <a:t>- Background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7017571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CEOS Analysis Ready Data for Land (CARD4L) definition:</a:t>
            </a:r>
          </a:p>
          <a:p>
            <a:endParaRPr lang="en-GB" dirty="0"/>
          </a:p>
          <a:p>
            <a:pPr marL="426027" lvl="1" indent="0">
              <a:buNone/>
            </a:pPr>
            <a:r>
              <a:rPr lang="en-GB" b="1" i="1" dirty="0"/>
              <a:t>CARD4L are satellite data that have been processed to a minimum set of requirements and organized into a form that allows immediate analysis with a minimum of additional user effort, and, interoperability both through time and with other datasets</a:t>
            </a:r>
          </a:p>
          <a:p>
            <a:endParaRPr lang="en-GB" dirty="0"/>
          </a:p>
          <a:p>
            <a:r>
              <a:rPr lang="en-GB" dirty="0"/>
              <a:t>CARD4L is a framework for establishing ‘minimum requirements’ for products that:</a:t>
            </a:r>
          </a:p>
          <a:p>
            <a:pPr lvl="1"/>
            <a:r>
              <a:rPr lang="en-GB" dirty="0"/>
              <a:t>Are ready for ‘immediate analysis’</a:t>
            </a:r>
          </a:p>
          <a:p>
            <a:pPr lvl="1"/>
            <a:r>
              <a:rPr lang="en-GB" dirty="0"/>
              <a:t>Require minimal additional user effort to prepare</a:t>
            </a:r>
          </a:p>
          <a:p>
            <a:pPr lvl="1"/>
            <a:r>
              <a:rPr lang="en-GB" dirty="0"/>
              <a:t>Interoperable with other CARD4L datasets</a:t>
            </a:r>
          </a:p>
          <a:p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2743200" y="304800"/>
            <a:ext cx="6604000" cy="533400"/>
          </a:xfrm>
        </p:spPr>
        <p:txBody>
          <a:bodyPr/>
          <a:lstStyle/>
          <a:p>
            <a:pPr lvl="0"/>
            <a:r>
              <a:rPr lang="en-GB" sz="2800" dirty="0">
                <a:solidFill>
                  <a:prstClr val="white"/>
                </a:solidFill>
              </a:rPr>
              <a:t>CEOS ARD for Land - Definition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4115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27" y="2581776"/>
            <a:ext cx="4093233" cy="40456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06815" y="2544417"/>
            <a:ext cx="2706986" cy="1407381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8859" y="1170655"/>
            <a:ext cx="2706986" cy="129425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CEOS ARD for Land - Framework</a:t>
            </a:r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70" y="1242214"/>
            <a:ext cx="2427475" cy="5458887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908321" y="1340795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462582" y="1318024"/>
            <a:ext cx="4317688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Definition of CARD4L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41457" y="2865951"/>
            <a:ext cx="1908316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Product Family </a:t>
            </a: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Specs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874980" y="5222204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 rot="20415446">
            <a:off x="2867056" y="4427014"/>
            <a:ext cx="4163858" cy="661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Providers </a:t>
            </a:r>
            <a:endParaRPr lang="en-GB" sz="1400" kern="0" dirty="0" smtClean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  <a:p>
            <a:pPr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Self-assessment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20415446">
            <a:off x="3643037" y="5297912"/>
            <a:ext cx="3372754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Peer review</a:t>
            </a:r>
          </a:p>
        </p:txBody>
      </p:sp>
      <p:sp>
        <p:nvSpPr>
          <p:cNvPr id="31" name="Right Arrow 30"/>
          <p:cNvSpPr/>
          <p:nvPr/>
        </p:nvSpPr>
        <p:spPr>
          <a:xfrm rot="20415446">
            <a:off x="6953744" y="3724907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ight Arrow 31"/>
          <p:cNvSpPr/>
          <p:nvPr/>
        </p:nvSpPr>
        <p:spPr>
          <a:xfrm rot="20415446">
            <a:off x="6936564" y="4593201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ight Arrow 32"/>
          <p:cNvSpPr/>
          <p:nvPr/>
        </p:nvSpPr>
        <p:spPr>
          <a:xfrm rot="20415446">
            <a:off x="6934199" y="5498275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 rot="20415446">
            <a:off x="2754141" y="6327148"/>
            <a:ext cx="4248292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CARD4L Stamp</a:t>
            </a:r>
          </a:p>
        </p:txBody>
      </p:sp>
      <p:sp>
        <p:nvSpPr>
          <p:cNvPr id="35" name="Right Arrow 34"/>
          <p:cNvSpPr/>
          <p:nvPr/>
        </p:nvSpPr>
        <p:spPr>
          <a:xfrm rot="18689303">
            <a:off x="5525067" y="2557877"/>
            <a:ext cx="1225737" cy="360164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6155779" y="1217130"/>
            <a:ext cx="3001579" cy="39999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1173" indent="0">
              <a:buNone/>
            </a:pPr>
            <a:r>
              <a:rPr lang="en-GB" sz="1000" b="1" i="1" kern="0" dirty="0"/>
              <a:t>Current </a:t>
            </a:r>
            <a:r>
              <a:rPr lang="en-GB" sz="1000" i="1" kern="0" dirty="0"/>
              <a:t>(Surface </a:t>
            </a:r>
            <a:r>
              <a:rPr lang="en-GB" sz="1000" i="1" kern="0" dirty="0" smtClean="0"/>
              <a:t>Reflectance</a:t>
            </a:r>
            <a:r>
              <a:rPr lang="en-GB" sz="1000" i="1" kern="0" dirty="0"/>
              <a:t>, </a:t>
            </a:r>
            <a:r>
              <a:rPr lang="en-GB" sz="1000" i="1" kern="0" dirty="0" smtClean="0"/>
              <a:t>Land Surface Temperature and Radar Backscatter)</a:t>
            </a:r>
            <a:endParaRPr lang="en-GB" sz="1000" i="1" kern="0" dirty="0"/>
          </a:p>
          <a:p>
            <a:pPr marL="0" lvl="0" indent="0">
              <a:buNone/>
            </a:pPr>
            <a:endParaRPr lang="en-GB" sz="1000" b="1" i="1" kern="0" dirty="0" smtClean="0"/>
          </a:p>
          <a:p>
            <a:pPr marL="0" lvl="0" indent="0">
              <a:buNone/>
            </a:pPr>
            <a:r>
              <a:rPr lang="en-GB" sz="1000" b="1" i="1" kern="0" dirty="0" smtClean="0"/>
              <a:t>  </a:t>
            </a:r>
            <a:endParaRPr lang="en-GB" sz="1000" b="1" i="1" kern="0" dirty="0"/>
          </a:p>
          <a:p>
            <a:pPr marL="0" lvl="0" indent="0">
              <a:buNone/>
            </a:pPr>
            <a:endParaRPr lang="en-GB" sz="1000" b="1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GB" sz="1000" b="1" i="1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262277" y="2618"/>
            <a:ext cx="2824555" cy="2121702"/>
            <a:chOff x="4719761" y="3429000"/>
            <a:chExt cx="4396538" cy="362795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9761" y="3429000"/>
              <a:ext cx="3921481" cy="2333443"/>
            </a:xfrm>
            <a:prstGeom prst="rect">
              <a:avLst/>
            </a:prstGeom>
          </p:spPr>
        </p:pic>
        <p:pic>
          <p:nvPicPr>
            <p:cNvPr id="39" name="Picture 3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53000"/>
              <a:ext cx="3934699" cy="2103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2798859" y="4142630"/>
            <a:ext cx="2706986" cy="2647784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991" y="2944414"/>
            <a:ext cx="1137158" cy="1718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170" y="4663395"/>
            <a:ext cx="1058979" cy="18887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6628" y="5852895"/>
            <a:ext cx="1435662" cy="7180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4951" y="5852895"/>
            <a:ext cx="1695076" cy="636661"/>
          </a:xfrm>
          <a:prstGeom prst="rect">
            <a:avLst/>
          </a:prstGeom>
        </p:spPr>
      </p:pic>
      <p:sp>
        <p:nvSpPr>
          <p:cNvPr id="58" name="Content Placeholder 1"/>
          <p:cNvSpPr txBox="1">
            <a:spLocks/>
          </p:cNvSpPr>
          <p:nvPr/>
        </p:nvSpPr>
        <p:spPr>
          <a:xfrm>
            <a:off x="6659615" y="1656818"/>
            <a:ext cx="3001579" cy="60815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0" indent="0">
              <a:buNone/>
            </a:pP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Under </a:t>
            </a:r>
            <a:r>
              <a:rPr lang="en-GB" sz="1000" b="1" i="1" kern="0" dirty="0" smtClean="0"/>
              <a:t>development </a:t>
            </a:r>
            <a:r>
              <a:rPr lang="en-GB" sz="1000" i="1" kern="0" dirty="0" smtClean="0"/>
              <a:t>(</a:t>
            </a:r>
            <a:r>
              <a:rPr lang="en-GB" sz="1000" i="1" kern="0" dirty="0" err="1" smtClean="0"/>
              <a:t>Polarimetric</a:t>
            </a:r>
            <a:r>
              <a:rPr lang="en-GB" sz="1000" i="1" kern="0" dirty="0" smtClean="0"/>
              <a:t> covariance, </a:t>
            </a:r>
            <a:r>
              <a:rPr lang="en-GB" sz="1000" i="1" kern="0" dirty="0" err="1" smtClean="0"/>
              <a:t>Polarimetric</a:t>
            </a:r>
            <a:r>
              <a:rPr lang="en-GB" sz="1000" i="1" kern="0" dirty="0" smtClean="0"/>
              <a:t> decomposition, INSAR LOS, INSAR Coherence, Geocoded SLC)</a:t>
            </a:r>
          </a:p>
          <a:p>
            <a:pPr marL="0" lvl="0" indent="0">
              <a:buNone/>
            </a:pPr>
            <a:endParaRPr lang="en-GB" sz="1000" b="1" i="1" kern="0" dirty="0" smtClean="0"/>
          </a:p>
          <a:p>
            <a:pPr marL="0" lvl="0" indent="0">
              <a:buNone/>
            </a:pPr>
            <a:r>
              <a:rPr lang="en-GB" sz="1000" b="1" i="1" kern="0" dirty="0" smtClean="0"/>
              <a:t>  </a:t>
            </a:r>
            <a:endParaRPr lang="en-GB" sz="1000" b="1" i="1" kern="0" dirty="0"/>
          </a:p>
          <a:p>
            <a:pPr marL="0" lvl="0" indent="0">
              <a:buNone/>
            </a:pPr>
            <a:endParaRPr lang="en-GB" sz="1000" b="1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GB" sz="1000" b="1" i="1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237327" y="5046191"/>
            <a:ext cx="2455234" cy="59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500"/>
              </a:spcBef>
              <a:buSzPct val="100000"/>
            </a:pP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Product Alignment Assessment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945709" y="2898558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2277" y="4653629"/>
            <a:ext cx="242885" cy="1052122"/>
          </a:xfrm>
          <a:prstGeom prst="rect">
            <a:avLst/>
          </a:prstGeom>
        </p:spPr>
      </p:pic>
      <p:sp>
        <p:nvSpPr>
          <p:cNvPr id="89" name="Rectangle 88"/>
          <p:cNvSpPr/>
          <p:nvPr/>
        </p:nvSpPr>
        <p:spPr>
          <a:xfrm>
            <a:off x="-3296" y="-11151"/>
            <a:ext cx="12192000" cy="68580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701" y="2283720"/>
            <a:ext cx="10079229" cy="1951736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5022833" y="1983104"/>
            <a:ext cx="6198613" cy="231232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33094" y="1943000"/>
            <a:ext cx="6080796" cy="231232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5674041" y="1409511"/>
            <a:ext cx="421559" cy="73678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60308" y="890513"/>
            <a:ext cx="4144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LSIVC POC will be identified for each PFS</a:t>
            </a:r>
            <a:endParaRPr lang="en-GB" sz="1600" i="1" dirty="0"/>
          </a:p>
        </p:txBody>
      </p:sp>
      <p:sp>
        <p:nvSpPr>
          <p:cNvPr id="95" name="Right Arrow 94"/>
          <p:cNvSpPr/>
          <p:nvPr/>
        </p:nvSpPr>
        <p:spPr>
          <a:xfrm rot="3909525">
            <a:off x="1364569" y="1225696"/>
            <a:ext cx="1065704" cy="46859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6359" y="233270"/>
            <a:ext cx="3441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LSIVC POC will verify data provider’s product self-assessment</a:t>
            </a:r>
            <a:endParaRPr lang="en-GB" sz="1600" i="1" dirty="0"/>
          </a:p>
        </p:txBody>
      </p:sp>
      <p:sp>
        <p:nvSpPr>
          <p:cNvPr id="97" name="Right Arrow 96"/>
          <p:cNvSpPr/>
          <p:nvPr/>
        </p:nvSpPr>
        <p:spPr>
          <a:xfrm rot="7697653">
            <a:off x="9435058" y="1329805"/>
            <a:ext cx="1065704" cy="46859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348454" y="305738"/>
            <a:ext cx="2738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LSIVC POC will obtain the feedback from </a:t>
            </a:r>
            <a:r>
              <a:rPr lang="en-GB" sz="1600" i="1" dirty="0" err="1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WGCal</a:t>
            </a:r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/Val</a:t>
            </a:r>
            <a:endParaRPr lang="en-GB" sz="1600" i="1" dirty="0"/>
          </a:p>
        </p:txBody>
      </p:sp>
      <p:sp>
        <p:nvSpPr>
          <p:cNvPr id="99" name="Down Arrow 98"/>
          <p:cNvSpPr/>
          <p:nvPr/>
        </p:nvSpPr>
        <p:spPr>
          <a:xfrm>
            <a:off x="2267760" y="4295429"/>
            <a:ext cx="429496" cy="7507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5400" cap="flat">
            <a:solidFill>
              <a:schemeClr val="tx2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9911" y="5167637"/>
            <a:ext cx="4302040" cy="1192295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89743" y="5296962"/>
            <a:ext cx="4253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- SR: S2  (ESA) &amp; </a:t>
            </a:r>
            <a:r>
              <a:rPr lang="en-GB" sz="1600" i="1" dirty="0" err="1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landsat</a:t>
            </a:r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 (USGS) - current</a:t>
            </a:r>
          </a:p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- ST: S3 (ESA) &amp; </a:t>
            </a:r>
            <a:r>
              <a:rPr lang="en-GB" sz="1600" i="1" dirty="0" err="1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landsat</a:t>
            </a:r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 (USGS) - current</a:t>
            </a:r>
          </a:p>
          <a:p>
            <a:r>
              <a:rPr lang="en-GB" sz="1600" i="1" dirty="0" smtClean="0">
                <a:solidFill>
                  <a:srgbClr val="002569"/>
                </a:solidFill>
                <a:latin typeface="+mj-lt"/>
                <a:ea typeface="+mj-ea"/>
                <a:cs typeface="Arial" panose="020B0604020202020204" pitchFamily="34" charset="0"/>
                <a:sym typeface="Helvetica"/>
              </a:rPr>
              <a:t>- RB: ALOS (JAXA) - planned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383308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18" grpId="0" animBg="1"/>
      <p:bldP spid="23" grpId="0"/>
      <p:bldP spid="24" grpId="0"/>
      <p:bldP spid="30" grpId="0" animBg="1"/>
      <p:bldP spid="25" grpId="0"/>
      <p:bldP spid="26" grpId="0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42" grpId="0" animBg="1"/>
      <p:bldP spid="58" grpId="0"/>
      <p:bldP spid="62" grpId="0"/>
      <p:bldP spid="66" grpId="0" animBg="1"/>
      <p:bldP spid="89" grpId="0" animBg="1"/>
      <p:bldP spid="91" grpId="0" animBg="1"/>
      <p:bldP spid="92" grpId="0" animBg="1"/>
      <p:bldP spid="93" grpId="0" animBg="1"/>
      <p:bldP spid="94" grpId="0"/>
      <p:bldP spid="95" grpId="0" animBg="1"/>
      <p:bldP spid="96" grpId="0"/>
      <p:bldP spid="97" grpId="0" animBg="1"/>
      <p:bldP spid="98" grpId="0"/>
      <p:bldP spid="99" grpId="0" animBg="1"/>
      <p:bldP spid="100" grpId="0" animBg="1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27" y="2581776"/>
            <a:ext cx="4093233" cy="404563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2806815" y="2544417"/>
            <a:ext cx="2706986" cy="1407381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98859" y="1170655"/>
            <a:ext cx="2706986" cy="129425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mtClean="0"/>
              <a:t>CEOS ARD for Land - Framework</a:t>
            </a:r>
          </a:p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370" y="1242214"/>
            <a:ext cx="2427475" cy="5458887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1908321" y="1340795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462582" y="1318024"/>
            <a:ext cx="4317688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Definition of CARD4L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41457" y="2865951"/>
            <a:ext cx="1908316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Product Family </a:t>
            </a: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Specs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1874980" y="5222204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Box 24"/>
          <p:cNvSpPr txBox="1"/>
          <p:nvPr/>
        </p:nvSpPr>
        <p:spPr>
          <a:xfrm rot="20415446">
            <a:off x="2867056" y="4427014"/>
            <a:ext cx="4163858" cy="661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Providers </a:t>
            </a:r>
            <a:endParaRPr lang="en-GB" sz="1400" kern="0" dirty="0" smtClean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  <a:p>
            <a:pPr marR="0" indent="0" algn="r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Tx/>
              <a:buNone/>
              <a:tabLst/>
            </a:pP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Self-assessment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20415446">
            <a:off x="3643037" y="5297912"/>
            <a:ext cx="3372754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Peer review</a:t>
            </a:r>
          </a:p>
        </p:txBody>
      </p:sp>
      <p:sp>
        <p:nvSpPr>
          <p:cNvPr id="31" name="Right Arrow 30"/>
          <p:cNvSpPr/>
          <p:nvPr/>
        </p:nvSpPr>
        <p:spPr>
          <a:xfrm rot="20415446">
            <a:off x="6953744" y="3724907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2" name="Right Arrow 31"/>
          <p:cNvSpPr/>
          <p:nvPr/>
        </p:nvSpPr>
        <p:spPr>
          <a:xfrm rot="20415446">
            <a:off x="6936564" y="4593201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Right Arrow 32"/>
          <p:cNvSpPr/>
          <p:nvPr/>
        </p:nvSpPr>
        <p:spPr>
          <a:xfrm rot="20415446">
            <a:off x="6934199" y="5498275"/>
            <a:ext cx="785625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TextBox 33"/>
          <p:cNvSpPr txBox="1"/>
          <p:nvPr/>
        </p:nvSpPr>
        <p:spPr>
          <a:xfrm rot="20415446">
            <a:off x="2754141" y="6327148"/>
            <a:ext cx="4248292" cy="382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>
              <a:spcBef>
                <a:spcPts val="500"/>
              </a:spcBef>
              <a:buSzPct val="100000"/>
            </a:pPr>
            <a:r>
              <a:rPr lang="en-GB" sz="1400" kern="0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CARD4L Stamp</a:t>
            </a:r>
          </a:p>
        </p:txBody>
      </p:sp>
      <p:sp>
        <p:nvSpPr>
          <p:cNvPr id="35" name="Right Arrow 34"/>
          <p:cNvSpPr/>
          <p:nvPr/>
        </p:nvSpPr>
        <p:spPr>
          <a:xfrm rot="18689303">
            <a:off x="5525067" y="2557877"/>
            <a:ext cx="1225737" cy="360164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6155779" y="1217130"/>
            <a:ext cx="3001579" cy="39999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31173" indent="0">
              <a:buNone/>
            </a:pPr>
            <a:r>
              <a:rPr lang="en-GB" sz="1000" b="1" i="1" kern="0" dirty="0"/>
              <a:t>Current </a:t>
            </a:r>
            <a:r>
              <a:rPr lang="en-GB" sz="1000" i="1" kern="0" dirty="0"/>
              <a:t>(Surface </a:t>
            </a:r>
            <a:r>
              <a:rPr lang="en-GB" sz="1000" i="1" kern="0" dirty="0" smtClean="0"/>
              <a:t>Reflectance</a:t>
            </a:r>
            <a:r>
              <a:rPr lang="en-GB" sz="1000" i="1" kern="0" dirty="0"/>
              <a:t>, </a:t>
            </a:r>
            <a:r>
              <a:rPr lang="en-GB" sz="1000" i="1" kern="0" dirty="0" smtClean="0"/>
              <a:t>Land Surface Temperature and Radar Backscatter)</a:t>
            </a:r>
            <a:endParaRPr lang="en-GB" sz="1000" i="1" kern="0" dirty="0"/>
          </a:p>
          <a:p>
            <a:pPr marL="0" lvl="0" indent="0">
              <a:buNone/>
            </a:pPr>
            <a:endParaRPr lang="en-GB" sz="1000" b="1" i="1" kern="0" dirty="0" smtClean="0"/>
          </a:p>
          <a:p>
            <a:pPr marL="0" lvl="0" indent="0">
              <a:buNone/>
            </a:pPr>
            <a:r>
              <a:rPr lang="en-GB" sz="1000" b="1" i="1" kern="0" dirty="0" smtClean="0"/>
              <a:t>  </a:t>
            </a:r>
            <a:endParaRPr lang="en-GB" sz="1000" b="1" i="1" kern="0" dirty="0"/>
          </a:p>
          <a:p>
            <a:pPr marL="0" lvl="0" indent="0">
              <a:buNone/>
            </a:pPr>
            <a:endParaRPr lang="en-GB" sz="1000" b="1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GB" sz="1000" b="1" i="1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262277" y="2618"/>
            <a:ext cx="2824555" cy="2121702"/>
            <a:chOff x="4719761" y="3429000"/>
            <a:chExt cx="4396538" cy="362795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9761" y="3429000"/>
              <a:ext cx="3921481" cy="2333443"/>
            </a:xfrm>
            <a:prstGeom prst="rect">
              <a:avLst/>
            </a:prstGeom>
          </p:spPr>
        </p:pic>
        <p:pic>
          <p:nvPicPr>
            <p:cNvPr id="39" name="Picture 3">
              <a:hlinkClick r:id="rId6" action="ppaction://hlinkfile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4953000"/>
              <a:ext cx="3934699" cy="21039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2798859" y="4142630"/>
            <a:ext cx="2706986" cy="2647784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3991" y="2944414"/>
            <a:ext cx="1137158" cy="17189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2170" y="4663395"/>
            <a:ext cx="1058979" cy="188876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6628" y="5852895"/>
            <a:ext cx="1435662" cy="71801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74951" y="5852895"/>
            <a:ext cx="1695076" cy="6366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1659" y="4644649"/>
            <a:ext cx="966584" cy="106110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5698" y="3141250"/>
            <a:ext cx="1702184" cy="1411266"/>
          </a:xfrm>
          <a:prstGeom prst="rect">
            <a:avLst/>
          </a:prstGeom>
        </p:spPr>
      </p:pic>
      <p:sp>
        <p:nvSpPr>
          <p:cNvPr id="58" name="Content Placeholder 1"/>
          <p:cNvSpPr txBox="1">
            <a:spLocks/>
          </p:cNvSpPr>
          <p:nvPr/>
        </p:nvSpPr>
        <p:spPr>
          <a:xfrm>
            <a:off x="6659615" y="1656818"/>
            <a:ext cx="3001579" cy="60815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lvl="0" indent="0">
              <a:buNone/>
            </a:pPr>
            <a:r>
              <a:rPr kumimoji="0" lang="en-GB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256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Under </a:t>
            </a:r>
            <a:r>
              <a:rPr lang="en-GB" sz="1000" b="1" i="1" kern="0" dirty="0" smtClean="0"/>
              <a:t>development </a:t>
            </a:r>
            <a:r>
              <a:rPr lang="en-GB" sz="1000" i="1" kern="0" dirty="0" smtClean="0"/>
              <a:t>(</a:t>
            </a:r>
            <a:r>
              <a:rPr lang="en-GB" sz="1000" i="1" kern="0" dirty="0" err="1" smtClean="0"/>
              <a:t>Polarimetric</a:t>
            </a:r>
            <a:r>
              <a:rPr lang="en-GB" sz="1000" i="1" kern="0" dirty="0" smtClean="0"/>
              <a:t> covariance, </a:t>
            </a:r>
            <a:r>
              <a:rPr lang="en-GB" sz="1000" i="1" kern="0" dirty="0" err="1" smtClean="0"/>
              <a:t>Polarimetric</a:t>
            </a:r>
            <a:r>
              <a:rPr lang="en-GB" sz="1000" i="1" kern="0" dirty="0" smtClean="0"/>
              <a:t> decomposition, INSAR LOS, INSAR Coherence, Geocoded SLC)</a:t>
            </a:r>
          </a:p>
          <a:p>
            <a:pPr marL="0" lvl="0" indent="0">
              <a:buNone/>
            </a:pPr>
            <a:endParaRPr lang="en-GB" sz="1000" b="1" i="1" kern="0" dirty="0" smtClean="0"/>
          </a:p>
          <a:p>
            <a:pPr marL="0" lvl="0" indent="0">
              <a:buNone/>
            </a:pPr>
            <a:r>
              <a:rPr lang="en-GB" sz="1000" b="1" i="1" kern="0" dirty="0" smtClean="0"/>
              <a:t>  </a:t>
            </a:r>
            <a:endParaRPr lang="en-GB" sz="1000" b="1" i="1" kern="0" dirty="0"/>
          </a:p>
          <a:p>
            <a:pPr marL="0" lvl="0" indent="0">
              <a:buNone/>
            </a:pPr>
            <a:endParaRPr lang="en-GB" sz="1000" b="1" i="1" kern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endParaRPr kumimoji="0" lang="en-GB" sz="1000" b="1" i="1" u="none" strike="noStrike" kern="0" cap="none" spc="0" normalizeH="0" baseline="0" noProof="0" dirty="0" smtClean="0">
              <a:ln>
                <a:noFill/>
              </a:ln>
              <a:solidFill>
                <a:srgbClr val="00256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237327" y="5046191"/>
            <a:ext cx="2455234" cy="597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>
              <a:spcBef>
                <a:spcPts val="500"/>
              </a:spcBef>
              <a:buSzPct val="100000"/>
            </a:pPr>
            <a:r>
              <a:rPr lang="en-GB" sz="1400" kern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Helvetica Light"/>
              </a:rPr>
              <a:t>Product Alignment Assessment</a:t>
            </a:r>
            <a:endParaRPr lang="en-GB" sz="1400" kern="0" dirty="0">
              <a:solidFill>
                <a:srgbClr val="002569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1945709" y="2898558"/>
            <a:ext cx="780890" cy="360000"/>
          </a:xfrm>
          <a:prstGeom prst="rightArrow">
            <a:avLst/>
          </a:prstGeom>
          <a:noFill/>
          <a:ln w="28575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62277" y="4653629"/>
            <a:ext cx="242885" cy="10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03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Product Family Specifications (PFS) have been first developed (early 2017</a:t>
            </a:r>
            <a:r>
              <a:rPr lang="en-GB" dirty="0" smtClean="0"/>
              <a:t>)</a:t>
            </a:r>
          </a:p>
          <a:p>
            <a:r>
              <a:rPr lang="en-GB" dirty="0" smtClean="0"/>
              <a:t>A SAR ARD definition Team has been proposed and created to lead further development of radar PFS</a:t>
            </a:r>
          </a:p>
          <a:p>
            <a:r>
              <a:rPr lang="en-GB" dirty="0"/>
              <a:t>Other PFS will probably emerge in a near future and they will be mainly driven by user needs</a:t>
            </a:r>
          </a:p>
          <a:p>
            <a:r>
              <a:rPr lang="en-GB" dirty="0" smtClean="0"/>
              <a:t>Product </a:t>
            </a:r>
            <a:r>
              <a:rPr lang="en-GB" dirty="0"/>
              <a:t>Family Specifications are technical documents and are intended to set outcomes, not methods</a:t>
            </a:r>
          </a:p>
          <a:p>
            <a:r>
              <a:rPr lang="en-GB" dirty="0" smtClean="0"/>
              <a:t>Detailed </a:t>
            </a:r>
            <a:r>
              <a:rPr lang="en-GB" dirty="0"/>
              <a:t>input to the draft CARD4L specifications was received in June - Sep </a:t>
            </a:r>
            <a:r>
              <a:rPr lang="en-GB" dirty="0" smtClean="0"/>
              <a:t>2017, in </a:t>
            </a:r>
            <a:r>
              <a:rPr lang="en-GB" dirty="0"/>
              <a:t>Dec 2017 (technical teleconferences</a:t>
            </a:r>
            <a:r>
              <a:rPr lang="en-GB" dirty="0" smtClean="0"/>
              <a:t>) and during 2018 </a:t>
            </a:r>
            <a:endParaRPr lang="en-GB" dirty="0"/>
          </a:p>
          <a:p>
            <a:r>
              <a:rPr lang="en-GB" dirty="0" smtClean="0"/>
              <a:t>Very </a:t>
            </a:r>
            <a:r>
              <a:rPr lang="en-GB" dirty="0"/>
              <a:t>strong support for CARD4L is indicated by a range of experiences and activities </a:t>
            </a:r>
            <a:r>
              <a:rPr lang="en-GB" dirty="0" smtClean="0"/>
              <a:t>(JAXA, UK</a:t>
            </a:r>
            <a:r>
              <a:rPr lang="en-GB" dirty="0"/>
              <a:t>, ESA, USGS, NASA, Canada, GA, CNES, etc</a:t>
            </a:r>
            <a:r>
              <a:rPr lang="en-GB" dirty="0" smtClean="0"/>
              <a:t>.)</a:t>
            </a:r>
          </a:p>
          <a:p>
            <a:r>
              <a:rPr lang="en-GB" dirty="0">
                <a:hlinkClick r:id="rId3"/>
              </a:rPr>
              <a:t>http://ceos.org/ard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(andreia.Siqueira@ga.gov.au)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CARD4L Product Family Specifications - Background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0008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http://ceos.org/ard/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03" y="1368055"/>
            <a:ext cx="10849194" cy="50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7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051" y="1363545"/>
            <a:ext cx="8065280" cy="5363257"/>
          </a:xfrm>
        </p:spPr>
        <p:txBody>
          <a:bodyPr>
            <a:normAutofit/>
          </a:bodyPr>
          <a:lstStyle/>
          <a:p>
            <a:r>
              <a:rPr lang="en-GB" sz="1600" dirty="0"/>
              <a:t>Each PFS document has a Description section</a:t>
            </a:r>
          </a:p>
          <a:p>
            <a:endParaRPr lang="en-GB" sz="1600" dirty="0"/>
          </a:p>
          <a:p>
            <a:r>
              <a:rPr lang="en-GB" sz="1600" dirty="0"/>
              <a:t>Requirements</a:t>
            </a:r>
          </a:p>
          <a:p>
            <a:pPr lvl="1"/>
            <a:r>
              <a:rPr lang="en-GB" sz="1600" dirty="0" smtClean="0"/>
              <a:t>General </a:t>
            </a:r>
            <a:r>
              <a:rPr lang="en-GB" sz="1600" dirty="0"/>
              <a:t>Metadata – lineage, coverage “what is it and where did it come from?”</a:t>
            </a:r>
          </a:p>
          <a:p>
            <a:pPr lvl="1"/>
            <a:r>
              <a:rPr lang="en-GB" sz="1600" dirty="0" smtClean="0"/>
              <a:t>Per-pixel </a:t>
            </a:r>
            <a:r>
              <a:rPr lang="en-GB" sz="1600" dirty="0"/>
              <a:t>Metadata – “is this observation (pixel) suitable to use?”</a:t>
            </a:r>
          </a:p>
          <a:p>
            <a:pPr lvl="1"/>
            <a:r>
              <a:rPr lang="en-GB" sz="1600" dirty="0" smtClean="0"/>
              <a:t>Radiometric </a:t>
            </a:r>
            <a:r>
              <a:rPr lang="en-GB" sz="1600" dirty="0"/>
              <a:t>and atmospheric corrections – “a measurement of the land surface”</a:t>
            </a:r>
          </a:p>
          <a:p>
            <a:pPr lvl="1"/>
            <a:r>
              <a:rPr lang="en-GB" sz="1600" dirty="0" smtClean="0"/>
              <a:t>Geometric </a:t>
            </a:r>
            <a:r>
              <a:rPr lang="en-GB" sz="1600" dirty="0"/>
              <a:t>corrections – “accurately located on the land surface”</a:t>
            </a:r>
          </a:p>
          <a:p>
            <a:endParaRPr lang="en-GB" sz="1600" dirty="0"/>
          </a:p>
          <a:p>
            <a:r>
              <a:rPr lang="en-GB" sz="1600" dirty="0"/>
              <a:t>Each PFS document has a guidance section:</a:t>
            </a:r>
          </a:p>
          <a:p>
            <a:pPr lvl="1"/>
            <a:r>
              <a:rPr lang="en-GB" sz="1600" dirty="0" smtClean="0"/>
              <a:t>Discussion </a:t>
            </a:r>
            <a:r>
              <a:rPr lang="en-GB" sz="1600" dirty="0"/>
              <a:t>on the difference between ‘threshold’ and ‘target’ levels of processing</a:t>
            </a:r>
          </a:p>
          <a:p>
            <a:pPr lvl="1"/>
            <a:r>
              <a:rPr lang="en-GB" sz="1600" dirty="0" smtClean="0"/>
              <a:t>References </a:t>
            </a:r>
            <a:r>
              <a:rPr lang="en-GB" sz="1600" dirty="0"/>
              <a:t>to example processes that could be used to produce analysis ready data</a:t>
            </a:r>
          </a:p>
          <a:p>
            <a:pPr lvl="1"/>
            <a:r>
              <a:rPr lang="en-GB" sz="1600" dirty="0" smtClean="0"/>
              <a:t>Specific </a:t>
            </a:r>
            <a:r>
              <a:rPr lang="en-GB" sz="1600" dirty="0"/>
              <a:t>examples of data and processing that produces CARD4L</a:t>
            </a:r>
          </a:p>
          <a:p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CARD4L Product Family Specifications - Documents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1283" y="1221921"/>
            <a:ext cx="2103236" cy="3324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3262" y="1691946"/>
            <a:ext cx="2132858" cy="3316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387" y="1831877"/>
            <a:ext cx="2125453" cy="3312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774" y="2419001"/>
            <a:ext cx="2136561" cy="3336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5102" y="2785862"/>
            <a:ext cx="2147670" cy="33324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067" y="3398400"/>
            <a:ext cx="2132858" cy="33284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66539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11366</TotalTime>
  <Words>833</Words>
  <Application>Microsoft Office PowerPoint</Application>
  <PresentationFormat>Custom</PresentationFormat>
  <Paragraphs>123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</vt:lpstr>
      <vt:lpstr>1_Default</vt:lpstr>
      <vt:lpstr>CEOS Analysis Ready Data for Land (CARD4L) Overview &amp; Status  (15:45 – 16:05)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Andreia DeASiqueira</dc:creator>
  <cp:lastModifiedBy>PC User</cp:lastModifiedBy>
  <cp:revision>341</cp:revision>
  <dcterms:created xsi:type="dcterms:W3CDTF">2017-11-20T12:42:35Z</dcterms:created>
  <dcterms:modified xsi:type="dcterms:W3CDTF">2018-09-04T18:18:43Z</dcterms:modified>
</cp:coreProperties>
</file>