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77" r:id="rId2"/>
    <p:sldId id="278" r:id="rId3"/>
    <p:sldId id="280" r:id="rId4"/>
    <p:sldId id="258" r:id="rId5"/>
    <p:sldId id="260" r:id="rId6"/>
    <p:sldId id="257" r:id="rId7"/>
    <p:sldId id="266"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30"/>
    <p:restoredTop sz="94611"/>
  </p:normalViewPr>
  <p:slideViewPr>
    <p:cSldViewPr snapToGrid="0" snapToObjects="1">
      <p:cViewPr varScale="1">
        <p:scale>
          <a:sx n="103" d="100"/>
          <a:sy n="103" d="100"/>
        </p:scale>
        <p:origin x="11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lumMod val="20000"/>
                <a:lumOff val="80000"/>
              </a:schemeClr>
            </a:solidFill>
          </c:spPr>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E987-4CEC-A9B7-19D2DF3E58B9}"/>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E987-4CEC-A9B7-19D2DF3E58B9}"/>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E987-4CEC-A9B7-19D2DF3E58B9}"/>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7-E987-4CEC-A9B7-19D2DF3E58B9}"/>
              </c:ext>
            </c:extLst>
          </c:dPt>
          <c:dPt>
            <c:idx val="4"/>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9-E987-4CEC-A9B7-19D2DF3E58B9}"/>
              </c:ext>
            </c:extLst>
          </c:dPt>
          <c:cat>
            <c:strRef>
              <c:f>Sheet1!$A$2:$A$6</c:f>
              <c:strCache>
                <c:ptCount val="5"/>
                <c:pt idx="0">
                  <c:v>CEOS</c:v>
                </c:pt>
                <c:pt idx="1">
                  <c:v>GEOGLAM</c:v>
                </c:pt>
                <c:pt idx="2">
                  <c:v>GFOI</c:v>
                </c:pt>
                <c:pt idx="3">
                  <c:v>ODC</c:v>
                </c:pt>
                <c:pt idx="4">
                  <c:v>Other</c:v>
                </c:pt>
              </c:strCache>
            </c:strRef>
          </c:cat>
          <c:val>
            <c:numRef>
              <c:f>Sheet1!$B$2:$B$6</c:f>
              <c:numCache>
                <c:formatCode>General</c:formatCode>
                <c:ptCount val="5"/>
                <c:pt idx="0">
                  <c:v>4</c:v>
                </c:pt>
                <c:pt idx="1">
                  <c:v>7</c:v>
                </c:pt>
                <c:pt idx="2">
                  <c:v>6</c:v>
                </c:pt>
                <c:pt idx="3">
                  <c:v>2</c:v>
                </c:pt>
                <c:pt idx="4">
                  <c:v>3</c:v>
                </c:pt>
              </c:numCache>
            </c:numRef>
          </c:val>
          <c:extLst>
            <c:ext xmlns:c16="http://schemas.microsoft.com/office/drawing/2014/chart" uri="{C3380CC4-5D6E-409C-BE32-E72D297353CC}">
              <c16:uniqueId val="{0000000A-E987-4CEC-A9B7-19D2DF3E58B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lumMod val="20000"/>
                <a:lumOff val="80000"/>
              </a:schemeClr>
            </a:solidFill>
          </c:spPr>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1727-4169-91F3-219FF4686ED9}"/>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1727-4169-91F3-219FF4686ED9}"/>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1727-4169-91F3-219FF4686ED9}"/>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7-1727-4169-91F3-219FF4686ED9}"/>
              </c:ext>
            </c:extLst>
          </c:dPt>
          <c:dPt>
            <c:idx val="4"/>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9-1727-4169-91F3-219FF4686ED9}"/>
              </c:ext>
            </c:extLst>
          </c:dPt>
          <c:cat>
            <c:strRef>
              <c:f>Sheet1!$A$2:$A$6</c:f>
              <c:strCache>
                <c:ptCount val="5"/>
                <c:pt idx="0">
                  <c:v>CEOS</c:v>
                </c:pt>
                <c:pt idx="1">
                  <c:v>GEOGLAM</c:v>
                </c:pt>
                <c:pt idx="2">
                  <c:v>GFOI</c:v>
                </c:pt>
                <c:pt idx="3">
                  <c:v>ODC</c:v>
                </c:pt>
                <c:pt idx="4">
                  <c:v>Other</c:v>
                </c:pt>
              </c:strCache>
            </c:strRef>
          </c:cat>
          <c:val>
            <c:numRef>
              <c:f>Sheet1!$B$2:$B$6</c:f>
              <c:numCache>
                <c:formatCode>General</c:formatCode>
                <c:ptCount val="5"/>
                <c:pt idx="0">
                  <c:v>4</c:v>
                </c:pt>
                <c:pt idx="1">
                  <c:v>7</c:v>
                </c:pt>
                <c:pt idx="2">
                  <c:v>6</c:v>
                </c:pt>
                <c:pt idx="3">
                  <c:v>2</c:v>
                </c:pt>
                <c:pt idx="4">
                  <c:v>3</c:v>
                </c:pt>
              </c:numCache>
            </c:numRef>
          </c:val>
          <c:extLst>
            <c:ext xmlns:c16="http://schemas.microsoft.com/office/drawing/2014/chart" uri="{C3380CC4-5D6E-409C-BE32-E72D297353CC}">
              <c16:uniqueId val="{0000000A-1727-4169-91F3-219FF4686ED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a:t>
            </a:r>
            <a:r>
              <a:rPr lang="en-US" baseline="0" dirty="0"/>
              <a:t> cent reduction in pre-processing effort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cat>
            <c:numRef>
              <c:f>Sheet1!$A$2:$A$12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Sheet1!$B$2:$B$12</c:f>
              <c:numCache>
                <c:formatCode>General</c:formatCode>
                <c:ptCount val="11"/>
                <c:pt idx="0">
                  <c:v>2</c:v>
                </c:pt>
                <c:pt idx="3">
                  <c:v>1</c:v>
                </c:pt>
                <c:pt idx="5">
                  <c:v>2</c:v>
                </c:pt>
                <c:pt idx="8">
                  <c:v>3</c:v>
                </c:pt>
              </c:numCache>
            </c:numRef>
          </c:val>
          <c:extLst>
            <c:ext xmlns:c16="http://schemas.microsoft.com/office/drawing/2014/chart" uri="{C3380CC4-5D6E-409C-BE32-E72D297353CC}">
              <c16:uniqueId val="{00000000-39B4-4372-B935-0D3EF611B1E6}"/>
            </c:ext>
          </c:extLst>
        </c:ser>
        <c:dLbls>
          <c:showLegendKey val="0"/>
          <c:showVal val="0"/>
          <c:showCatName val="0"/>
          <c:showSerName val="0"/>
          <c:showPercent val="0"/>
          <c:showBubbleSize val="0"/>
        </c:dLbls>
        <c:gapWidth val="219"/>
        <c:overlap val="-27"/>
        <c:axId val="-2095159776"/>
        <c:axId val="2123461360"/>
      </c:barChart>
      <c:catAx>
        <c:axId val="-209515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461360"/>
        <c:crosses val="autoZero"/>
        <c:auto val="1"/>
        <c:lblAlgn val="ctr"/>
        <c:lblOffset val="100"/>
        <c:noMultiLvlLbl val="0"/>
      </c:catAx>
      <c:valAx>
        <c:axId val="212346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5159776"/>
        <c:crosses val="autoZero"/>
        <c:crossBetween val="between"/>
        <c:majorUnit val="1"/>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D8E59-7E2C-7645-9501-648FBC6745A2}" type="datetimeFigureOut">
              <a:rPr lang="en-AU" smtClean="0"/>
              <a:t>3/10/2018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CA3CA-1244-5C41-8CFC-A0308C9E6836}" type="slidenum">
              <a:rPr lang="en-AU" smtClean="0"/>
              <a:t>‹#›</a:t>
            </a:fld>
            <a:endParaRPr lang="en-AU"/>
          </a:p>
        </p:txBody>
      </p:sp>
    </p:spTree>
    <p:extLst>
      <p:ext uri="{BB962C8B-B14F-4D97-AF65-F5344CB8AC3E}">
        <p14:creationId xmlns:p14="http://schemas.microsoft.com/office/powerpoint/2010/main" val="44028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CCA3CA-1244-5C41-8CFC-A0308C9E6836}" type="slidenum">
              <a:rPr lang="en-AU" smtClean="0"/>
              <a:t>2</a:t>
            </a:fld>
            <a:endParaRPr lang="en-AU"/>
          </a:p>
        </p:txBody>
      </p:sp>
    </p:spTree>
    <p:extLst>
      <p:ext uri="{BB962C8B-B14F-4D97-AF65-F5344CB8AC3E}">
        <p14:creationId xmlns:p14="http://schemas.microsoft.com/office/powerpoint/2010/main" val="189147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CCA3CA-1244-5C41-8CFC-A0308C9E6836}" type="slidenum">
              <a:rPr lang="en-AU" smtClean="0"/>
              <a:t>3</a:t>
            </a:fld>
            <a:endParaRPr lang="en-AU"/>
          </a:p>
        </p:txBody>
      </p:sp>
    </p:spTree>
    <p:extLst>
      <p:ext uri="{BB962C8B-B14F-4D97-AF65-F5344CB8AC3E}">
        <p14:creationId xmlns:p14="http://schemas.microsoft.com/office/powerpoint/2010/main" val="189147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CCA3CA-1244-5C41-8CFC-A0308C9E6836}" type="slidenum">
              <a:rPr lang="en-AU" smtClean="0"/>
              <a:t>6</a:t>
            </a:fld>
            <a:endParaRPr lang="en-AU"/>
          </a:p>
        </p:txBody>
      </p:sp>
    </p:spTree>
    <p:extLst>
      <p:ext uri="{BB962C8B-B14F-4D97-AF65-F5344CB8AC3E}">
        <p14:creationId xmlns:p14="http://schemas.microsoft.com/office/powerpoint/2010/main" val="184441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4B89796-75F2-3942-9BAD-FDCB179F5F92}" type="datetime1">
              <a:rPr lang="en-AU" smtClean="0"/>
              <a:t>3/10/2018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56305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AA642D3-5EBF-0C4A-A0C0-5CCD5244C6BB}" type="datetime1">
              <a:rPr lang="en-AU" smtClean="0"/>
              <a:t>3/10/2018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95598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15A2C09-A8D1-DE49-B7CF-713C2C240355}" type="datetime1">
              <a:rPr lang="en-AU" smtClean="0"/>
              <a:t>3/10/2018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88252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D31FD0A-0EA2-2548-9E45-8E25767EEDC0}" type="datetime1">
              <a:rPr lang="en-AU" smtClean="0"/>
              <a:t>3/10/2018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91759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544C5-603A-4C4C-B672-7D301D9E370C}" type="datetime1">
              <a:rPr lang="en-AU" smtClean="0"/>
              <a:t>3/10/2018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72523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E44FC1E-FBBE-EB4E-9441-B3DD3A2136D1}" type="datetime1">
              <a:rPr lang="en-AU" smtClean="0"/>
              <a:t>3/10/2018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68400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5CE38E7-8DE8-FB43-A8AA-41C33C69D44C}" type="datetime1">
              <a:rPr lang="en-AU" smtClean="0"/>
              <a:t>3/10/2018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60820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E1A80B4-91B4-F546-B575-4D9CCA3AFE37}" type="datetime1">
              <a:rPr lang="en-AU" smtClean="0"/>
              <a:t>3/10/2018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1841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14A9-B1EE-A34B-B579-20FAAB524906}" type="datetime1">
              <a:rPr lang="en-AU" smtClean="0"/>
              <a:t>3/10/2018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69462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0CD28C-7553-3244-AAD4-C13709984C90}" type="datetime1">
              <a:rPr lang="en-AU" smtClean="0"/>
              <a:t>3/10/2018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69742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0D7929-53A2-C340-A992-E36AEE7CFB10}" type="datetime1">
              <a:rPr lang="en-AU" smtClean="0"/>
              <a:t>3/10/2018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46599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2904B-442C-F44C-9362-69B05263CD5C}" type="datetime1">
              <a:rPr lang="en-AU" smtClean="0"/>
              <a:t>3/10/2018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7179C-2FDA-5045-B9A5-9BAC766306A6}" type="slidenum">
              <a:rPr lang="en-AU" smtClean="0"/>
              <a:t>‹#›</a:t>
            </a:fld>
            <a:endParaRPr lang="en-AU"/>
          </a:p>
        </p:txBody>
      </p:sp>
    </p:spTree>
    <p:extLst>
      <p:ext uri="{BB962C8B-B14F-4D97-AF65-F5344CB8AC3E}">
        <p14:creationId xmlns:p14="http://schemas.microsoft.com/office/powerpoint/2010/main" val="20823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solidFill>
                  <a:schemeClr val="bg1"/>
                </a:solidFill>
              </a:rPr>
              <a:t>CARD4L Survey Responses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4" name="Rectangle 3"/>
          <p:cNvSpPr/>
          <p:nvPr/>
        </p:nvSpPr>
        <p:spPr>
          <a:xfrm>
            <a:off x="3573930" y="3977006"/>
            <a:ext cx="5044139" cy="1323439"/>
          </a:xfrm>
          <a:prstGeom prst="rect">
            <a:avLst/>
          </a:prstGeom>
        </p:spPr>
        <p:txBody>
          <a:bodyPr wrap="square">
            <a:spAutoFit/>
          </a:bodyPr>
          <a:lstStyle/>
          <a:p>
            <a:pPr algn="ctr"/>
            <a:r>
              <a:rPr lang="en-AU" sz="2000" dirty="0">
                <a:solidFill>
                  <a:schemeClr val="bg1"/>
                </a:solidFill>
              </a:rPr>
              <a:t>LSI-VC-6 / SDCG-14 / GEOGLAM Joint Meetings</a:t>
            </a:r>
          </a:p>
          <a:p>
            <a:pPr algn="ctr"/>
            <a:endParaRPr lang="en-AU" sz="2000" dirty="0">
              <a:solidFill>
                <a:schemeClr val="bg1"/>
              </a:solidFill>
            </a:endParaRPr>
          </a:p>
          <a:p>
            <a:pPr algn="ctr"/>
            <a:r>
              <a:rPr lang="en-AU" sz="2000" dirty="0">
                <a:solidFill>
                  <a:schemeClr val="bg1"/>
                </a:solidFill>
              </a:rPr>
              <a:t>4 – 7 September 2018</a:t>
            </a:r>
          </a:p>
          <a:p>
            <a:pPr algn="ctr"/>
            <a:r>
              <a:rPr lang="en-AU" sz="2000" dirty="0">
                <a:solidFill>
                  <a:schemeClr val="bg1"/>
                </a:solidFill>
              </a:rPr>
              <a:t>Joint Research Centre, Ispra (Italy)</a:t>
            </a:r>
          </a:p>
        </p:txBody>
      </p:sp>
      <p:pic>
        <p:nvPicPr>
          <p:cNvPr id="5" name="Content Placeholder 8">
            <a:extLst>
              <a:ext uri="{FF2B5EF4-FFF2-40B4-BE49-F238E27FC236}">
                <a16:creationId xmlns:a16="http://schemas.microsoft.com/office/drawing/2014/main" id="{E076DA6D-51C5-4A04-9CBC-DC93EDA13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746" y="271954"/>
            <a:ext cx="786908" cy="383366"/>
          </a:xfrm>
          <a:prstGeom prst="rect">
            <a:avLst/>
          </a:prstGeom>
        </p:spPr>
      </p:pic>
    </p:spTree>
    <p:extLst>
      <p:ext uri="{BB962C8B-B14F-4D97-AF65-F5344CB8AC3E}">
        <p14:creationId xmlns:p14="http://schemas.microsoft.com/office/powerpoint/2010/main" val="212542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54685"/>
            <a:ext cx="10515600" cy="1325563"/>
          </a:xfrm>
        </p:spPr>
        <p:txBody>
          <a:bodyPr>
            <a:normAutofit/>
          </a:bodyPr>
          <a:lstStyle/>
          <a:p>
            <a:r>
              <a:rPr lang="en-US" dirty="0"/>
              <a:t>Additional metadata that would be useful?</a:t>
            </a:r>
            <a:endParaRPr lang="en-AU" dirty="0"/>
          </a:p>
        </p:txBody>
      </p:sp>
      <p:sp>
        <p:nvSpPr>
          <p:cNvPr id="3" name="Content Placeholder 2"/>
          <p:cNvSpPr>
            <a:spLocks noGrp="1"/>
          </p:cNvSpPr>
          <p:nvPr>
            <p:ph idx="1"/>
          </p:nvPr>
        </p:nvSpPr>
        <p:spPr>
          <a:xfrm>
            <a:off x="838200" y="2252345"/>
            <a:ext cx="10515600" cy="4351338"/>
          </a:xfrm>
        </p:spPr>
        <p:txBody>
          <a:bodyPr/>
          <a:lstStyle/>
          <a:p>
            <a:r>
              <a:rPr lang="en-US" dirty="0"/>
              <a:t>A sensor response function or the information that would allow for intercalibration with another data set.</a:t>
            </a:r>
          </a:p>
          <a:p>
            <a:r>
              <a:rPr lang="en-US" dirty="0"/>
              <a:t>New sensors / technology in the future might prompt the need for additional metadata fields.</a:t>
            </a:r>
          </a:p>
          <a:p>
            <a:r>
              <a:rPr lang="en-US" dirty="0"/>
              <a:t>Processing Date/Version - possibly captured elsewhere, but a good example is multiple versions of Sentinel-2 data that cause headaches for automated processing.</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10</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2129995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Identified shortcomings or any other downsides of using CARD4L?</a:t>
            </a:r>
            <a:endParaRPr lang="en-AU" dirty="0"/>
          </a:p>
        </p:txBody>
      </p:sp>
      <p:sp>
        <p:nvSpPr>
          <p:cNvPr id="3" name="Content Placeholder 2"/>
          <p:cNvSpPr>
            <a:spLocks noGrp="1"/>
          </p:cNvSpPr>
          <p:nvPr>
            <p:ph idx="1"/>
          </p:nvPr>
        </p:nvSpPr>
        <p:spPr>
          <a:xfrm>
            <a:off x="838200" y="2393664"/>
            <a:ext cx="10515600" cy="4351338"/>
          </a:xfrm>
        </p:spPr>
        <p:txBody>
          <a:bodyPr>
            <a:normAutofit/>
          </a:bodyPr>
          <a:lstStyle/>
          <a:p>
            <a:pPr>
              <a:spcAft>
                <a:spcPts val="1200"/>
              </a:spcAft>
            </a:pPr>
            <a:r>
              <a:rPr lang="en-US" dirty="0"/>
              <a:t>Less technical people (target demographic) will probably be even more interested in even higher level products.</a:t>
            </a:r>
          </a:p>
          <a:p>
            <a:r>
              <a:rPr lang="en-US" dirty="0"/>
              <a:t>No. The idea of a threshold requirement and a target requirement helps producers and users to phase the ARD product development and come to terms with issues that may arise with meeting all the ARD specifications in one go.</a:t>
            </a:r>
            <a:endParaRPr lang="en-AU" dirty="0"/>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87260"/>
            <a:ext cx="2743200" cy="365125"/>
          </a:xfrm>
        </p:spPr>
        <p:txBody>
          <a:bodyPr/>
          <a:lstStyle/>
          <a:p>
            <a:fld id="{1B27179C-2FDA-5045-B9A5-9BAC766306A6}" type="slidenum">
              <a:rPr lang="en-AU" sz="1600" b="1" smtClean="0">
                <a:solidFill>
                  <a:schemeClr val="bg1"/>
                </a:solidFill>
              </a:rPr>
              <a:t>11</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60091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Surface Temperature</a:t>
            </a:r>
            <a:endParaRPr lang="en-AU"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Tree>
    <p:extLst>
      <p:ext uri="{BB962C8B-B14F-4D97-AF65-F5344CB8AC3E}">
        <p14:creationId xmlns:p14="http://schemas.microsoft.com/office/powerpoint/2010/main" val="49055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84920" cy="1325563"/>
          </a:xfrm>
        </p:spPr>
        <p:txBody>
          <a:bodyPr>
            <a:normAutofit/>
          </a:bodyPr>
          <a:lstStyle/>
          <a:p>
            <a:r>
              <a:rPr lang="en-US" dirty="0"/>
              <a:t>Does the </a:t>
            </a:r>
            <a:r>
              <a:rPr lang="en-AU" dirty="0"/>
              <a:t>surface temperature </a:t>
            </a:r>
            <a:r>
              <a:rPr lang="en-US" dirty="0"/>
              <a:t>PFS meet your requirements for ARD?</a:t>
            </a:r>
            <a:endParaRPr lang="en-AU" dirty="0"/>
          </a:p>
        </p:txBody>
      </p:sp>
      <p:pic>
        <p:nvPicPr>
          <p:cNvPr id="4" name="Picture 3"/>
          <p:cNvPicPr>
            <a:picLocks noChangeAspect="1"/>
          </p:cNvPicPr>
          <p:nvPr/>
        </p:nvPicPr>
        <p:blipFill>
          <a:blip r:embed="rId2"/>
          <a:stretch>
            <a:fillRect/>
          </a:stretch>
        </p:blipFill>
        <p:spPr>
          <a:xfrm>
            <a:off x="925859" y="2143939"/>
            <a:ext cx="7226300" cy="3314700"/>
          </a:xfrm>
          <a:prstGeom prst="rect">
            <a:avLst/>
          </a:prstGeom>
        </p:spPr>
      </p:pic>
      <p:sp>
        <p:nvSpPr>
          <p:cNvPr id="5" name="TextBox 4"/>
          <p:cNvSpPr txBox="1"/>
          <p:nvPr/>
        </p:nvSpPr>
        <p:spPr>
          <a:xfrm>
            <a:off x="8424041" y="2782878"/>
            <a:ext cx="3518577" cy="1477328"/>
          </a:xfrm>
          <a:prstGeom prst="rect">
            <a:avLst/>
          </a:prstGeom>
          <a:noFill/>
        </p:spPr>
        <p:txBody>
          <a:bodyPr wrap="square" rtlCol="0">
            <a:spAutoFit/>
          </a:bodyPr>
          <a:lstStyle/>
          <a:p>
            <a:r>
              <a:rPr lang="en-US" dirty="0">
                <a:solidFill>
                  <a:srgbClr val="C00000"/>
                </a:solidFill>
              </a:rPr>
              <a:t>No specific feedback on any of the sections/items of the PFS received.</a:t>
            </a:r>
          </a:p>
          <a:p>
            <a:endParaRPr lang="en-US" dirty="0">
              <a:solidFill>
                <a:srgbClr val="C00000"/>
              </a:solidFill>
            </a:endParaRPr>
          </a:p>
          <a:p>
            <a:endParaRPr lang="en-US" dirty="0">
              <a:solidFill>
                <a:srgbClr val="C00000"/>
              </a:solidFill>
            </a:endParaRPr>
          </a:p>
          <a:p>
            <a:r>
              <a:rPr lang="en-US" dirty="0">
                <a:solidFill>
                  <a:srgbClr val="C00000"/>
                </a:solidFill>
              </a:rPr>
              <a:t>Step change in user base?</a:t>
            </a:r>
          </a:p>
        </p:txBody>
      </p:sp>
      <p:sp>
        <p:nvSpPr>
          <p:cNvPr id="6" name="Rectangle 5"/>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13</a:t>
            </a:fld>
            <a:endParaRPr lang="en-AU" sz="1600" b="1" dirty="0">
              <a:solidFill>
                <a:schemeClr val="bg1"/>
              </a:solidFill>
            </a:endParaRPr>
          </a:p>
        </p:txBody>
      </p:sp>
      <p:grpSp>
        <p:nvGrpSpPr>
          <p:cNvPr id="7" name="Group 6"/>
          <p:cNvGrpSpPr/>
          <p:nvPr/>
        </p:nvGrpSpPr>
        <p:grpSpPr>
          <a:xfrm>
            <a:off x="263238" y="5906394"/>
            <a:ext cx="2317668" cy="776309"/>
            <a:chOff x="6220693" y="-1108361"/>
            <a:chExt cx="2317668" cy="776309"/>
          </a:xfrm>
        </p:grpSpPr>
        <p:grpSp>
          <p:nvGrpSpPr>
            <p:cNvPr id="8" name="Group 7"/>
            <p:cNvGrpSpPr/>
            <p:nvPr/>
          </p:nvGrpSpPr>
          <p:grpSpPr>
            <a:xfrm>
              <a:off x="6220693" y="-1108361"/>
              <a:ext cx="1434271" cy="776309"/>
              <a:chOff x="6220693" y="-1108361"/>
              <a:chExt cx="1434271" cy="776309"/>
            </a:xfrm>
          </p:grpSpPr>
          <p:sp>
            <p:nvSpPr>
              <p:cNvPr id="10" name="Oval 9"/>
              <p:cNvSpPr/>
              <p:nvPr/>
            </p:nvSpPr>
            <p:spPr>
              <a:xfrm>
                <a:off x="6220693" y="-1108361"/>
                <a:ext cx="776309" cy="776309"/>
              </a:xfrm>
              <a:prstGeom prst="ellipse">
                <a:avLst/>
              </a:prstGeom>
              <a:solidFill>
                <a:schemeClr val="accent4">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p:cNvCxnSpPr>
                <a:stCxn id="13" idx="3"/>
                <a:endCxn id="13" idx="7"/>
              </p:cNvCxnSpPr>
              <p:nvPr/>
            </p:nvCxnSpPr>
            <p:spPr>
              <a:xfrm flipV="1">
                <a:off x="6334381" y="-994673"/>
                <a:ext cx="548933" cy="54893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83146" y="-1010233"/>
                <a:ext cx="1066800" cy="307777"/>
              </a:xfrm>
              <a:prstGeom prst="rect">
                <a:avLst/>
              </a:prstGeom>
              <a:noFill/>
            </p:spPr>
            <p:txBody>
              <a:bodyPr wrap="square" rtlCol="0">
                <a:spAutoFit/>
              </a:bodyPr>
              <a:lstStyle/>
              <a:p>
                <a:r>
                  <a:rPr lang="en-AU" sz="1400" b="1" dirty="0">
                    <a:solidFill>
                      <a:schemeClr val="bg1"/>
                    </a:solidFill>
                  </a:rPr>
                  <a:t>11</a:t>
                </a:r>
              </a:p>
            </p:txBody>
          </p:sp>
          <p:sp>
            <p:nvSpPr>
              <p:cNvPr id="13" name="TextBox 12"/>
              <p:cNvSpPr txBox="1"/>
              <p:nvPr/>
            </p:nvSpPr>
            <p:spPr>
              <a:xfrm>
                <a:off x="6588164" y="-747665"/>
                <a:ext cx="1066800" cy="307777"/>
              </a:xfrm>
              <a:prstGeom prst="rect">
                <a:avLst/>
              </a:prstGeom>
              <a:noFill/>
            </p:spPr>
            <p:txBody>
              <a:bodyPr wrap="square" rtlCol="0">
                <a:spAutoFit/>
              </a:bodyPr>
              <a:lstStyle/>
              <a:p>
                <a:r>
                  <a:rPr lang="en-AU" sz="1400" b="1" dirty="0">
                    <a:solidFill>
                      <a:schemeClr val="bg1"/>
                    </a:solidFill>
                  </a:rPr>
                  <a:t>22</a:t>
                </a:r>
              </a:p>
            </p:txBody>
          </p:sp>
        </p:grpSp>
        <p:sp>
          <p:nvSpPr>
            <p:cNvPr id="9" name="TextBox 8"/>
            <p:cNvSpPr txBox="1"/>
            <p:nvPr/>
          </p:nvSpPr>
          <p:spPr>
            <a:xfrm>
              <a:off x="7042070" y="-853948"/>
              <a:ext cx="1496291" cy="369332"/>
            </a:xfrm>
            <a:prstGeom prst="rect">
              <a:avLst/>
            </a:prstGeom>
            <a:noFill/>
          </p:spPr>
          <p:txBody>
            <a:bodyPr wrap="square" rtlCol="0">
              <a:spAutoFit/>
            </a:bodyPr>
            <a:lstStyle/>
            <a:p>
              <a:r>
                <a:rPr lang="en-AU" b="1" dirty="0">
                  <a:solidFill>
                    <a:srgbClr val="FFC000"/>
                  </a:solidFill>
                </a:rPr>
                <a:t>Answered</a:t>
              </a: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5" name="Rectangle 14"/>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49430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SBT </a:t>
            </a:r>
            <a:r>
              <a:rPr lang="en-US" sz="4800"/>
              <a:t>vs LST</a:t>
            </a:r>
            <a:endParaRPr lang="en-AU" sz="4800" dirty="0"/>
          </a:p>
        </p:txBody>
      </p:sp>
      <p:sp>
        <p:nvSpPr>
          <p:cNvPr id="3" name="Content Placeholder 2"/>
          <p:cNvSpPr>
            <a:spLocks noGrp="1"/>
          </p:cNvSpPr>
          <p:nvPr>
            <p:ph idx="1"/>
          </p:nvPr>
        </p:nvSpPr>
        <p:spPr/>
        <p:txBody>
          <a:bodyPr>
            <a:normAutofit fontScale="92500" lnSpcReduction="20000"/>
          </a:bodyPr>
          <a:lstStyle/>
          <a:p>
            <a:pPr>
              <a:spcAft>
                <a:spcPts val="600"/>
              </a:spcAft>
            </a:pPr>
            <a:r>
              <a:rPr lang="en-US" b="1" dirty="0"/>
              <a:t>Depends upon the context.</a:t>
            </a:r>
          </a:p>
          <a:p>
            <a:pPr>
              <a:spcAft>
                <a:spcPts val="600"/>
              </a:spcAft>
            </a:pPr>
            <a:r>
              <a:rPr lang="en-US" dirty="0"/>
              <a:t>ARD product development is not complete without validation; the </a:t>
            </a:r>
            <a:r>
              <a:rPr lang="en-US" dirty="0" err="1"/>
              <a:t>characterisation</a:t>
            </a:r>
            <a:r>
              <a:rPr lang="en-US" dirty="0"/>
              <a:t> and validation of emissivity (a key parameter in the generation of the target LST product) is quite complicated, and therefore it </a:t>
            </a:r>
            <a:r>
              <a:rPr lang="en-US" b="1" dirty="0"/>
              <a:t>makes sense to treat SBT as the threshold level before advancing to the target level </a:t>
            </a:r>
            <a:r>
              <a:rPr lang="en-US" dirty="0"/>
              <a:t>of being able to comprehensively </a:t>
            </a:r>
            <a:r>
              <a:rPr lang="en-US" dirty="0" err="1"/>
              <a:t>characterise</a:t>
            </a:r>
            <a:r>
              <a:rPr lang="en-US" dirty="0"/>
              <a:t>, apply and validate the emissivity component.</a:t>
            </a:r>
          </a:p>
          <a:p>
            <a:pPr>
              <a:spcAft>
                <a:spcPts val="600"/>
              </a:spcAft>
            </a:pPr>
            <a:r>
              <a:rPr lang="en-US" b="1" dirty="0"/>
              <a:t>SBT is less than analysis-ready </a:t>
            </a:r>
            <a:r>
              <a:rPr lang="en-US" dirty="0"/>
              <a:t>because a user would require ground surface emissivity to calculate LST. While emissivity information is available from various sources, it likely will not be satisfactory to map LST with the spatial or temporal frequency required at high accuracy. In this case, </a:t>
            </a:r>
            <a:r>
              <a:rPr lang="en-US" b="1" dirty="0"/>
              <a:t>SBT should be considered a different product.</a:t>
            </a:r>
          </a:p>
          <a:p>
            <a:pPr>
              <a:spcAft>
                <a:spcPts val="600"/>
              </a:spcAft>
            </a:pPr>
            <a:r>
              <a:rPr lang="en-US" dirty="0"/>
              <a:t>I think this is a </a:t>
            </a:r>
            <a:r>
              <a:rPr lang="en-US" b="1" dirty="0"/>
              <a:t>good choice</a:t>
            </a:r>
            <a:r>
              <a:rPr lang="en-US" dirty="0"/>
              <a:t>.</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14</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84299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SAR Backscatter</a:t>
            </a:r>
            <a:endParaRPr lang="en-AU"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Tree>
    <p:extLst>
      <p:ext uri="{BB962C8B-B14F-4D97-AF65-F5344CB8AC3E}">
        <p14:creationId xmlns:p14="http://schemas.microsoft.com/office/powerpoint/2010/main" val="743805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Does the SAR backscatter PFS meet your requirements for ARD?</a:t>
            </a:r>
            <a:endParaRPr lang="en-AU" dirty="0"/>
          </a:p>
        </p:txBody>
      </p:sp>
      <p:pic>
        <p:nvPicPr>
          <p:cNvPr id="4" name="Picture 3"/>
          <p:cNvPicPr>
            <a:picLocks noChangeAspect="1"/>
          </p:cNvPicPr>
          <p:nvPr/>
        </p:nvPicPr>
        <p:blipFill>
          <a:blip r:embed="rId2"/>
          <a:stretch>
            <a:fillRect/>
          </a:stretch>
        </p:blipFill>
        <p:spPr>
          <a:xfrm>
            <a:off x="1164109" y="2262047"/>
            <a:ext cx="7010400" cy="3327400"/>
          </a:xfrm>
          <a:prstGeom prst="rect">
            <a:avLst/>
          </a:prstGeom>
        </p:spPr>
      </p:pic>
      <p:sp>
        <p:nvSpPr>
          <p:cNvPr id="6" name="TextBox 5"/>
          <p:cNvSpPr txBox="1"/>
          <p:nvPr/>
        </p:nvSpPr>
        <p:spPr>
          <a:xfrm>
            <a:off x="8865705" y="2456795"/>
            <a:ext cx="2902226" cy="2123658"/>
          </a:xfrm>
          <a:prstGeom prst="rect">
            <a:avLst/>
          </a:prstGeom>
          <a:noFill/>
        </p:spPr>
        <p:txBody>
          <a:bodyPr wrap="square" rtlCol="0">
            <a:spAutoFit/>
          </a:bodyPr>
          <a:lstStyle/>
          <a:p>
            <a:pPr>
              <a:spcAft>
                <a:spcPts val="1200"/>
              </a:spcAft>
            </a:pPr>
            <a:r>
              <a:rPr lang="en-US" sz="1400" u="sng" dirty="0"/>
              <a:t>Comments</a:t>
            </a:r>
            <a:endParaRPr lang="en-US" sz="1400" dirty="0"/>
          </a:p>
          <a:p>
            <a:pPr marL="285750" indent="-285750">
              <a:spcAft>
                <a:spcPts val="1200"/>
              </a:spcAft>
              <a:buFont typeface="Arial" charset="0"/>
              <a:buChar char="•"/>
            </a:pPr>
            <a:r>
              <a:rPr lang="en-US" sz="1400" dirty="0"/>
              <a:t>Amplitude and phase are both required.</a:t>
            </a:r>
          </a:p>
          <a:p>
            <a:pPr marL="285750" indent="-285750">
              <a:spcAft>
                <a:spcPts val="1200"/>
              </a:spcAft>
              <a:buFont typeface="Arial" charset="0"/>
              <a:buChar char="•"/>
            </a:pPr>
            <a:r>
              <a:rPr lang="en-US" sz="1400" dirty="0"/>
              <a:t>I don't specifically use these type of products, but I have an interest since they are a closely related to by-products of InSAR processing workflows</a:t>
            </a:r>
          </a:p>
        </p:txBody>
      </p:sp>
      <p:sp>
        <p:nvSpPr>
          <p:cNvPr id="5" name="Rectangle 4"/>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16</a:t>
            </a:fld>
            <a:endParaRPr lang="en-AU" sz="1600" b="1" dirty="0">
              <a:solidFill>
                <a:schemeClr val="bg1"/>
              </a:solidFill>
            </a:endParaRPr>
          </a:p>
        </p:txBody>
      </p:sp>
      <p:grpSp>
        <p:nvGrpSpPr>
          <p:cNvPr id="7" name="Group 6"/>
          <p:cNvGrpSpPr/>
          <p:nvPr/>
        </p:nvGrpSpPr>
        <p:grpSpPr>
          <a:xfrm>
            <a:off x="263238" y="5906394"/>
            <a:ext cx="2317668" cy="776309"/>
            <a:chOff x="6220693" y="-1108361"/>
            <a:chExt cx="2317668" cy="776309"/>
          </a:xfrm>
        </p:grpSpPr>
        <p:grpSp>
          <p:nvGrpSpPr>
            <p:cNvPr id="8" name="Group 7"/>
            <p:cNvGrpSpPr/>
            <p:nvPr/>
          </p:nvGrpSpPr>
          <p:grpSpPr>
            <a:xfrm>
              <a:off x="6220693" y="-1108361"/>
              <a:ext cx="1434271" cy="776309"/>
              <a:chOff x="6220693" y="-1108361"/>
              <a:chExt cx="1434271" cy="776309"/>
            </a:xfrm>
          </p:grpSpPr>
          <p:sp>
            <p:nvSpPr>
              <p:cNvPr id="10" name="Oval 9"/>
              <p:cNvSpPr/>
              <p:nvPr/>
            </p:nvSpPr>
            <p:spPr>
              <a:xfrm>
                <a:off x="6220693" y="-1108361"/>
                <a:ext cx="776309" cy="776309"/>
              </a:xfrm>
              <a:prstGeom prst="ellipse">
                <a:avLst/>
              </a:prstGeom>
              <a:solidFill>
                <a:srgbClr val="C0000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p:cNvCxnSpPr>
                <a:stCxn id="13" idx="3"/>
                <a:endCxn id="13" idx="7"/>
              </p:cNvCxnSpPr>
              <p:nvPr/>
            </p:nvCxnSpPr>
            <p:spPr>
              <a:xfrm flipV="1">
                <a:off x="6334381" y="-994673"/>
                <a:ext cx="548933" cy="54893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83146" y="-1010233"/>
                <a:ext cx="1066800" cy="307777"/>
              </a:xfrm>
              <a:prstGeom prst="rect">
                <a:avLst/>
              </a:prstGeom>
              <a:noFill/>
            </p:spPr>
            <p:txBody>
              <a:bodyPr wrap="square" rtlCol="0">
                <a:spAutoFit/>
              </a:bodyPr>
              <a:lstStyle/>
              <a:p>
                <a:r>
                  <a:rPr lang="en-AU" sz="1400" b="1" dirty="0">
                    <a:solidFill>
                      <a:schemeClr val="bg1"/>
                    </a:solidFill>
                  </a:rPr>
                  <a:t>10</a:t>
                </a:r>
              </a:p>
            </p:txBody>
          </p:sp>
          <p:sp>
            <p:nvSpPr>
              <p:cNvPr id="13" name="TextBox 12"/>
              <p:cNvSpPr txBox="1"/>
              <p:nvPr/>
            </p:nvSpPr>
            <p:spPr>
              <a:xfrm>
                <a:off x="6588164" y="-747665"/>
                <a:ext cx="1066800" cy="307777"/>
              </a:xfrm>
              <a:prstGeom prst="rect">
                <a:avLst/>
              </a:prstGeom>
              <a:noFill/>
            </p:spPr>
            <p:txBody>
              <a:bodyPr wrap="square" rtlCol="0">
                <a:spAutoFit/>
              </a:bodyPr>
              <a:lstStyle/>
              <a:p>
                <a:r>
                  <a:rPr lang="en-AU" sz="1400" b="1" dirty="0">
                    <a:solidFill>
                      <a:schemeClr val="bg1"/>
                    </a:solidFill>
                  </a:rPr>
                  <a:t>22</a:t>
                </a:r>
              </a:p>
            </p:txBody>
          </p:sp>
        </p:grpSp>
        <p:sp>
          <p:nvSpPr>
            <p:cNvPr id="9" name="TextBox 8"/>
            <p:cNvSpPr txBox="1"/>
            <p:nvPr/>
          </p:nvSpPr>
          <p:spPr>
            <a:xfrm>
              <a:off x="7042070" y="-853948"/>
              <a:ext cx="1496291" cy="369332"/>
            </a:xfrm>
            <a:prstGeom prst="rect">
              <a:avLst/>
            </a:prstGeom>
            <a:noFill/>
          </p:spPr>
          <p:txBody>
            <a:bodyPr wrap="square" rtlCol="0">
              <a:spAutoFit/>
            </a:bodyPr>
            <a:lstStyle/>
            <a:p>
              <a:r>
                <a:rPr lang="en-AU" b="1" dirty="0">
                  <a:solidFill>
                    <a:srgbClr val="C00000"/>
                  </a:solidFill>
                </a:rPr>
                <a:t>Answered</a:t>
              </a: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5" name="Rectangle 14"/>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933830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Specific feedback on the SAR PFS</a:t>
            </a:r>
            <a:endParaRPr lang="en-AU" dirty="0"/>
          </a:p>
        </p:txBody>
      </p:sp>
      <p:sp>
        <p:nvSpPr>
          <p:cNvPr id="3" name="Content Placeholder 2"/>
          <p:cNvSpPr>
            <a:spLocks noGrp="1"/>
          </p:cNvSpPr>
          <p:nvPr>
            <p:ph idx="1"/>
          </p:nvPr>
        </p:nvSpPr>
        <p:spPr/>
        <p:txBody>
          <a:bodyPr>
            <a:noAutofit/>
          </a:bodyPr>
          <a:lstStyle/>
          <a:p>
            <a:r>
              <a:rPr lang="en-US" sz="2000" dirty="0"/>
              <a:t>While backscatter is an ARD product in itself, it may not satisfy the requirements for some quantitative SAR applications that require the phase information.</a:t>
            </a:r>
          </a:p>
          <a:p>
            <a:r>
              <a:rPr lang="en-US" sz="2000" dirty="0"/>
              <a:t>In the 'summary of steps' table it is confusing that the x symbol is used. Does this mean the user has used or does not apply that methodology?</a:t>
            </a:r>
          </a:p>
          <a:p>
            <a:r>
              <a:rPr lang="en-US" sz="2000" dirty="0"/>
              <a:t>What is the significance of the different users here - is this their opinion on what is required? Can we see a comparison of products generated on a common dataset by these individual users?</a:t>
            </a:r>
          </a:p>
          <a:p>
            <a:r>
              <a:rPr lang="en-US" sz="2000" dirty="0"/>
              <a:t>What DEM topography data should be used for orthorectification and other corrections? Is there a standard global product that CEOS requires for this step? If not, I think this needs to be defined.</a:t>
            </a:r>
          </a:p>
          <a:p>
            <a:r>
              <a:rPr lang="en-US" sz="2000" dirty="0"/>
              <a:t>It is not clear what the starting product in the ARD generation is. SLC? In the case of Sentinel-1 there are also GRD products - and GRD is mentioned in this document (but not SLC). What is the difference between SLC and GRD products for S-1 and how does that impact the process for generating the ARD product? Personally, I think the SLC should be the starting point, so that users seeking to retain phase information are not cut out of the process to soon (e.g., InSAR community)</a:t>
            </a:r>
            <a:endParaRPr lang="en-AU" sz="2000" dirty="0"/>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17</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55194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metadata feedback</a:t>
            </a:r>
            <a:endParaRPr lang="en-AU" dirty="0"/>
          </a:p>
        </p:txBody>
      </p:sp>
      <p:sp>
        <p:nvSpPr>
          <p:cNvPr id="3" name="Content Placeholder 2"/>
          <p:cNvSpPr>
            <a:spLocks noGrp="1"/>
          </p:cNvSpPr>
          <p:nvPr>
            <p:ph idx="1"/>
          </p:nvPr>
        </p:nvSpPr>
        <p:spPr>
          <a:xfrm>
            <a:off x="838200" y="2374265"/>
            <a:ext cx="10515600" cy="4351338"/>
          </a:xfrm>
        </p:spPr>
        <p:txBody>
          <a:bodyPr/>
          <a:lstStyle/>
          <a:p>
            <a:pPr>
              <a:spcAft>
                <a:spcPts val="1200"/>
              </a:spcAft>
            </a:pPr>
            <a:r>
              <a:rPr lang="en-AU" dirty="0"/>
              <a:t>'Global incidence angle' should be in the general metadata. It’s not needed for every pixel if a map of local incidence angles for each pixel is supplied.</a:t>
            </a:r>
          </a:p>
          <a:p>
            <a:pPr lvl="1"/>
            <a:r>
              <a:rPr lang="en-AU" dirty="0"/>
              <a:t>I see Global Incidence Angle as a single value (perhaps the scene centre incidence angle, or the incidence angle at the four product corners) given in the General metadata</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18</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98611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Identified shortcomings or any other downsides of using CARD4L?</a:t>
            </a:r>
            <a:endParaRPr lang="en-AU" sz="3200" dirty="0"/>
          </a:p>
        </p:txBody>
      </p:sp>
      <p:sp>
        <p:nvSpPr>
          <p:cNvPr id="3" name="Content Placeholder 2"/>
          <p:cNvSpPr>
            <a:spLocks noGrp="1"/>
          </p:cNvSpPr>
          <p:nvPr>
            <p:ph idx="1"/>
          </p:nvPr>
        </p:nvSpPr>
        <p:spPr/>
        <p:txBody>
          <a:bodyPr>
            <a:normAutofit/>
          </a:bodyPr>
          <a:lstStyle/>
          <a:p>
            <a:pPr>
              <a:spcAft>
                <a:spcPts val="1200"/>
              </a:spcAft>
            </a:pPr>
            <a:r>
              <a:rPr lang="en-US" sz="3200" dirty="0"/>
              <a:t>A SAR ARD product that includes the phase information would be useful for quantitative applications.</a:t>
            </a:r>
          </a:p>
          <a:p>
            <a:pPr>
              <a:spcAft>
                <a:spcPts val="1200"/>
              </a:spcAft>
            </a:pPr>
            <a:r>
              <a:rPr lang="en-US" sz="3200" dirty="0"/>
              <a:t>Some clarification of starting product(s) is required. Should SLC be used, or a higher level product like GRD?</a:t>
            </a:r>
          </a:p>
          <a:p>
            <a:pPr lvl="1">
              <a:spcAft>
                <a:spcPts val="1200"/>
              </a:spcAft>
            </a:pPr>
            <a:r>
              <a:rPr lang="en-US" sz="2800" dirty="0"/>
              <a:t>Not sure all SAR missions provide a GRD product?</a:t>
            </a:r>
          </a:p>
          <a:p>
            <a:pPr lvl="1">
              <a:spcAft>
                <a:spcPts val="1200"/>
              </a:spcAft>
            </a:pPr>
            <a:r>
              <a:rPr lang="en-US" sz="2800" dirty="0"/>
              <a:t>Using GRD products, which don't contain phase, makes it difficult to merge ARD processing workflows with other requirements such as InSAR ARD product generation.</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7783"/>
            <a:ext cx="2743200" cy="365125"/>
          </a:xfrm>
        </p:spPr>
        <p:txBody>
          <a:bodyPr/>
          <a:lstStyle/>
          <a:p>
            <a:fld id="{1B27179C-2FDA-5045-B9A5-9BAC766306A6}" type="slidenum">
              <a:rPr lang="en-AU" sz="1600" b="1" smtClean="0">
                <a:solidFill>
                  <a:schemeClr val="bg1"/>
                </a:solidFill>
              </a:rPr>
              <a:t>19</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37751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85"/>
            <a:ext cx="10515600" cy="1325563"/>
          </a:xfrm>
        </p:spPr>
        <p:txBody>
          <a:bodyPr/>
          <a:lstStyle/>
          <a:p>
            <a:r>
              <a:rPr lang="en-AU" dirty="0"/>
              <a:t>Respondent statistics</a:t>
            </a:r>
          </a:p>
        </p:txBody>
      </p:sp>
      <p:sp>
        <p:nvSpPr>
          <p:cNvPr id="4" name="Slide Number Placeholder 3"/>
          <p:cNvSpPr>
            <a:spLocks noGrp="1"/>
          </p:cNvSpPr>
          <p:nvPr>
            <p:ph type="sldNum" sz="quarter" idx="12"/>
          </p:nvPr>
        </p:nvSpPr>
        <p:spPr/>
        <p:txBody>
          <a:bodyPr/>
          <a:lstStyle/>
          <a:p>
            <a:fld id="{1B27179C-2FDA-5045-B9A5-9BAC766306A6}" type="slidenum">
              <a:rPr lang="en-AU" smtClean="0"/>
              <a:t>2</a:t>
            </a:fld>
            <a:endParaRPr lang="en-AU"/>
          </a:p>
        </p:txBody>
      </p:sp>
      <p:sp>
        <p:nvSpPr>
          <p:cNvPr id="5" name="Rectangle 4"/>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lide Number Placeholder 4"/>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b="1" dirty="0">
                <a:solidFill>
                  <a:schemeClr val="bg1"/>
                </a:solidFill>
              </a:rPr>
              <a:t>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1" name="Rectangle 10"/>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graphicFrame>
        <p:nvGraphicFramePr>
          <p:cNvPr id="12" name="Chart 11"/>
          <p:cNvGraphicFramePr/>
          <p:nvPr>
            <p:extLst>
              <p:ext uri="{D42A27DB-BD31-4B8C-83A1-F6EECF244321}">
                <p14:modId xmlns:p14="http://schemas.microsoft.com/office/powerpoint/2010/main" val="855959571"/>
              </p:ext>
            </p:extLst>
          </p:nvPr>
        </p:nvGraphicFramePr>
        <p:xfrm>
          <a:off x="2404233" y="1363276"/>
          <a:ext cx="7383534" cy="492235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984173" y="4385253"/>
            <a:ext cx="1066800" cy="523220"/>
          </a:xfrm>
          <a:prstGeom prst="rect">
            <a:avLst/>
          </a:prstGeom>
          <a:noFill/>
        </p:spPr>
        <p:txBody>
          <a:bodyPr wrap="square" rtlCol="0">
            <a:spAutoFit/>
          </a:bodyPr>
          <a:lstStyle/>
          <a:p>
            <a:r>
              <a:rPr lang="en-AU" sz="2800" b="1" dirty="0">
                <a:solidFill>
                  <a:schemeClr val="bg1"/>
                </a:solidFill>
              </a:rPr>
              <a:t>6</a:t>
            </a:r>
          </a:p>
        </p:txBody>
      </p:sp>
      <p:sp>
        <p:nvSpPr>
          <p:cNvPr id="14" name="TextBox 13"/>
          <p:cNvSpPr txBox="1"/>
          <p:nvPr/>
        </p:nvSpPr>
        <p:spPr>
          <a:xfrm>
            <a:off x="7073191" y="4300686"/>
            <a:ext cx="1066800" cy="523220"/>
          </a:xfrm>
          <a:prstGeom prst="rect">
            <a:avLst/>
          </a:prstGeom>
          <a:noFill/>
        </p:spPr>
        <p:txBody>
          <a:bodyPr wrap="square" rtlCol="0">
            <a:spAutoFit/>
          </a:bodyPr>
          <a:lstStyle/>
          <a:p>
            <a:r>
              <a:rPr lang="en-AU" sz="2800" b="1" dirty="0">
                <a:solidFill>
                  <a:schemeClr val="bg1"/>
                </a:solidFill>
              </a:rPr>
              <a:t>7</a:t>
            </a:r>
          </a:p>
        </p:txBody>
      </p:sp>
      <p:sp>
        <p:nvSpPr>
          <p:cNvPr id="15" name="TextBox 14"/>
          <p:cNvSpPr txBox="1"/>
          <p:nvPr/>
        </p:nvSpPr>
        <p:spPr>
          <a:xfrm>
            <a:off x="6694863" y="1951513"/>
            <a:ext cx="1066800" cy="523220"/>
          </a:xfrm>
          <a:prstGeom prst="rect">
            <a:avLst/>
          </a:prstGeom>
          <a:noFill/>
        </p:spPr>
        <p:txBody>
          <a:bodyPr wrap="square" rtlCol="0">
            <a:spAutoFit/>
          </a:bodyPr>
          <a:lstStyle/>
          <a:p>
            <a:r>
              <a:rPr lang="en-AU" sz="2800" b="1" dirty="0">
                <a:solidFill>
                  <a:schemeClr val="bg1"/>
                </a:solidFill>
              </a:rPr>
              <a:t>4</a:t>
            </a:r>
          </a:p>
        </p:txBody>
      </p:sp>
      <p:sp>
        <p:nvSpPr>
          <p:cNvPr id="16" name="TextBox 15"/>
          <p:cNvSpPr txBox="1"/>
          <p:nvPr/>
        </p:nvSpPr>
        <p:spPr>
          <a:xfrm>
            <a:off x="5327073" y="1942003"/>
            <a:ext cx="1066800" cy="523220"/>
          </a:xfrm>
          <a:prstGeom prst="rect">
            <a:avLst/>
          </a:prstGeom>
          <a:noFill/>
        </p:spPr>
        <p:txBody>
          <a:bodyPr wrap="square" rtlCol="0">
            <a:spAutoFit/>
          </a:bodyPr>
          <a:lstStyle/>
          <a:p>
            <a:r>
              <a:rPr lang="en-AU" sz="2800" b="1" dirty="0">
                <a:solidFill>
                  <a:schemeClr val="bg1"/>
                </a:solidFill>
              </a:rPr>
              <a:t>3</a:t>
            </a:r>
          </a:p>
        </p:txBody>
      </p:sp>
      <p:sp>
        <p:nvSpPr>
          <p:cNvPr id="17" name="TextBox 16"/>
          <p:cNvSpPr txBox="1"/>
          <p:nvPr/>
        </p:nvSpPr>
        <p:spPr>
          <a:xfrm>
            <a:off x="4629843" y="2649889"/>
            <a:ext cx="1066800" cy="523220"/>
          </a:xfrm>
          <a:prstGeom prst="rect">
            <a:avLst/>
          </a:prstGeom>
          <a:noFill/>
        </p:spPr>
        <p:txBody>
          <a:bodyPr wrap="square" rtlCol="0">
            <a:spAutoFit/>
          </a:bodyPr>
          <a:lstStyle/>
          <a:p>
            <a:r>
              <a:rPr lang="en-AU" sz="2800" b="1" dirty="0">
                <a:solidFill>
                  <a:schemeClr val="bg1"/>
                </a:solidFill>
              </a:rPr>
              <a:t>2</a:t>
            </a:r>
          </a:p>
        </p:txBody>
      </p:sp>
    </p:spTree>
    <p:extLst>
      <p:ext uri="{BB962C8B-B14F-4D97-AF65-F5344CB8AC3E}">
        <p14:creationId xmlns:p14="http://schemas.microsoft.com/office/powerpoint/2010/main" val="101083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73008"/>
            <a:ext cx="10515600" cy="1325563"/>
          </a:xfrm>
        </p:spPr>
        <p:txBody>
          <a:bodyPr>
            <a:noAutofit/>
          </a:bodyPr>
          <a:lstStyle/>
          <a:p>
            <a:r>
              <a:rPr lang="en-US" sz="4000" dirty="0"/>
              <a:t>Feedback on the new SAR</a:t>
            </a:r>
            <a:r>
              <a:rPr lang="en-US" sz="4000"/>
              <a:t> PFS</a:t>
            </a:r>
            <a:endParaRPr lang="en-AU" sz="4000" dirty="0"/>
          </a:p>
        </p:txBody>
      </p:sp>
      <p:pic>
        <p:nvPicPr>
          <p:cNvPr id="4" name="Picture 3"/>
          <p:cNvPicPr>
            <a:picLocks noChangeAspect="1"/>
          </p:cNvPicPr>
          <p:nvPr/>
        </p:nvPicPr>
        <p:blipFill rotWithShape="1">
          <a:blip r:embed="rId2"/>
          <a:srcRect l="14990" t="7604" r="5216" b="4076"/>
          <a:stretch/>
        </p:blipFill>
        <p:spPr>
          <a:xfrm>
            <a:off x="1084615" y="1313300"/>
            <a:ext cx="6921780" cy="4522734"/>
          </a:xfrm>
          <a:prstGeom prst="rect">
            <a:avLst/>
          </a:prstGeom>
        </p:spPr>
      </p:pic>
      <p:cxnSp>
        <p:nvCxnSpPr>
          <p:cNvPr id="5" name="Straight Arrow Connector 4"/>
          <p:cNvCxnSpPr/>
          <p:nvPr/>
        </p:nvCxnSpPr>
        <p:spPr>
          <a:xfrm flipH="1">
            <a:off x="3934691" y="4921699"/>
            <a:ext cx="4563266" cy="19062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837996" y="1958110"/>
            <a:ext cx="2902226" cy="4247317"/>
          </a:xfrm>
          <a:prstGeom prst="rect">
            <a:avLst/>
          </a:prstGeom>
          <a:noFill/>
        </p:spPr>
        <p:txBody>
          <a:bodyPr wrap="square" rtlCol="0">
            <a:spAutoFit/>
          </a:bodyPr>
          <a:lstStyle/>
          <a:p>
            <a:pPr marL="285750" indent="-285750">
              <a:spcAft>
                <a:spcPts val="1200"/>
              </a:spcAft>
              <a:buFont typeface="Arial" charset="0"/>
              <a:buChar char="•"/>
            </a:pPr>
            <a:r>
              <a:rPr lang="en-US" sz="2000" dirty="0"/>
              <a:t>Geocoded </a:t>
            </a:r>
            <a:r>
              <a:rPr lang="en-US" sz="2000" dirty="0" err="1"/>
              <a:t>interferograms</a:t>
            </a:r>
            <a:r>
              <a:rPr lang="en-US" sz="2000" dirty="0"/>
              <a:t> (wrapped/unwrapped)</a:t>
            </a:r>
          </a:p>
          <a:p>
            <a:pPr marL="742950" lvl="1" indent="-285750">
              <a:buFont typeface="Arial" charset="0"/>
              <a:buChar char="•"/>
            </a:pPr>
            <a:r>
              <a:rPr lang="en-US" sz="2000" dirty="0"/>
              <a:t>I think these are the required base InSAR ARD products BEFORE even higher order products (such as "</a:t>
            </a:r>
            <a:r>
              <a:rPr lang="en-US" sz="2000" dirty="0" err="1"/>
              <a:t>DInSAR</a:t>
            </a:r>
            <a:r>
              <a:rPr lang="en-US" sz="2000" dirty="0"/>
              <a:t> velocity" maps or InSAR time series) are considered.</a:t>
            </a:r>
          </a:p>
        </p:txBody>
      </p:sp>
      <p:sp>
        <p:nvSpPr>
          <p:cNvPr id="7" name="Rectangle 6"/>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20</a:t>
            </a:fld>
            <a:endParaRPr lang="en-AU" sz="1600" b="1" dirty="0">
              <a:solidFill>
                <a:schemeClr val="bg1"/>
              </a:solidFill>
            </a:endParaRPr>
          </a:p>
        </p:txBody>
      </p:sp>
      <p:grpSp>
        <p:nvGrpSpPr>
          <p:cNvPr id="8" name="Group 7"/>
          <p:cNvGrpSpPr/>
          <p:nvPr/>
        </p:nvGrpSpPr>
        <p:grpSpPr>
          <a:xfrm>
            <a:off x="263238" y="5906394"/>
            <a:ext cx="2317668" cy="776309"/>
            <a:chOff x="6220693" y="-1108361"/>
            <a:chExt cx="2317668" cy="776309"/>
          </a:xfrm>
        </p:grpSpPr>
        <p:grpSp>
          <p:nvGrpSpPr>
            <p:cNvPr id="9" name="Group 8"/>
            <p:cNvGrpSpPr/>
            <p:nvPr/>
          </p:nvGrpSpPr>
          <p:grpSpPr>
            <a:xfrm>
              <a:off x="6220693" y="-1108361"/>
              <a:ext cx="1434271" cy="776309"/>
              <a:chOff x="6220693" y="-1108361"/>
              <a:chExt cx="1434271" cy="776309"/>
            </a:xfrm>
          </p:grpSpPr>
          <p:sp>
            <p:nvSpPr>
              <p:cNvPr id="11" name="Oval 10"/>
              <p:cNvSpPr/>
              <p:nvPr/>
            </p:nvSpPr>
            <p:spPr>
              <a:xfrm>
                <a:off x="6220693" y="-1108361"/>
                <a:ext cx="776309" cy="776309"/>
              </a:xfrm>
              <a:prstGeom prst="ellipse">
                <a:avLst/>
              </a:prstGeom>
              <a:solidFill>
                <a:srgbClr val="C0000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p:cNvCxnSpPr>
                <a:stCxn id="14" idx="3"/>
                <a:endCxn id="14" idx="7"/>
              </p:cNvCxnSpPr>
              <p:nvPr/>
            </p:nvCxnSpPr>
            <p:spPr>
              <a:xfrm flipV="1">
                <a:off x="6334381" y="-994673"/>
                <a:ext cx="548933" cy="54893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38566" y="-1010233"/>
                <a:ext cx="1066800" cy="307777"/>
              </a:xfrm>
              <a:prstGeom prst="rect">
                <a:avLst/>
              </a:prstGeom>
              <a:noFill/>
            </p:spPr>
            <p:txBody>
              <a:bodyPr wrap="square" rtlCol="0">
                <a:spAutoFit/>
              </a:bodyPr>
              <a:lstStyle/>
              <a:p>
                <a:r>
                  <a:rPr lang="en-AU" sz="1400" b="1" dirty="0">
                    <a:solidFill>
                      <a:schemeClr val="bg1"/>
                    </a:solidFill>
                  </a:rPr>
                  <a:t>9</a:t>
                </a:r>
              </a:p>
            </p:txBody>
          </p:sp>
          <p:sp>
            <p:nvSpPr>
              <p:cNvPr id="14" name="TextBox 13"/>
              <p:cNvSpPr txBox="1"/>
              <p:nvPr/>
            </p:nvSpPr>
            <p:spPr>
              <a:xfrm>
                <a:off x="6588164" y="-747665"/>
                <a:ext cx="1066800" cy="307777"/>
              </a:xfrm>
              <a:prstGeom prst="rect">
                <a:avLst/>
              </a:prstGeom>
              <a:noFill/>
            </p:spPr>
            <p:txBody>
              <a:bodyPr wrap="square" rtlCol="0">
                <a:spAutoFit/>
              </a:bodyPr>
              <a:lstStyle/>
              <a:p>
                <a:r>
                  <a:rPr lang="en-AU" sz="1400" b="1" dirty="0">
                    <a:solidFill>
                      <a:schemeClr val="bg1"/>
                    </a:solidFill>
                  </a:rPr>
                  <a:t>22</a:t>
                </a:r>
              </a:p>
            </p:txBody>
          </p:sp>
        </p:grpSp>
        <p:sp>
          <p:nvSpPr>
            <p:cNvPr id="10" name="TextBox 9"/>
            <p:cNvSpPr txBox="1"/>
            <p:nvPr/>
          </p:nvSpPr>
          <p:spPr>
            <a:xfrm>
              <a:off x="7042070" y="-853948"/>
              <a:ext cx="1496291" cy="369332"/>
            </a:xfrm>
            <a:prstGeom prst="rect">
              <a:avLst/>
            </a:prstGeom>
            <a:noFill/>
          </p:spPr>
          <p:txBody>
            <a:bodyPr wrap="square" rtlCol="0">
              <a:spAutoFit/>
            </a:bodyPr>
            <a:lstStyle/>
            <a:p>
              <a:r>
                <a:rPr lang="en-AU" b="1" dirty="0">
                  <a:solidFill>
                    <a:srgbClr val="C00000"/>
                  </a:solidFill>
                </a:rPr>
                <a:t>Answered</a:t>
              </a: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6" name="Rectangle 15"/>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46308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Way Forward</a:t>
            </a:r>
            <a:endParaRPr lang="en-AU" dirty="0"/>
          </a:p>
        </p:txBody>
      </p:sp>
      <p:sp>
        <p:nvSpPr>
          <p:cNvPr id="3" name="Content Placeholder 2"/>
          <p:cNvSpPr>
            <a:spLocks noGrp="1"/>
          </p:cNvSpPr>
          <p:nvPr>
            <p:ph idx="1"/>
          </p:nvPr>
        </p:nvSpPr>
        <p:spPr/>
        <p:txBody>
          <a:bodyPr>
            <a:normAutofit/>
          </a:bodyPr>
          <a:lstStyle/>
          <a:p>
            <a:r>
              <a:rPr lang="en-US" sz="3200" dirty="0"/>
              <a:t>Continue the survey</a:t>
            </a:r>
          </a:p>
          <a:p>
            <a:r>
              <a:rPr lang="en-US" sz="3200" dirty="0"/>
              <a:t>Dual purpose: feedback + promotion</a:t>
            </a:r>
          </a:p>
          <a:p>
            <a:r>
              <a:rPr lang="en-US" sz="3200" dirty="0"/>
              <a:t>More effective to wait and survey users once they have sample products?</a:t>
            </a:r>
          </a:p>
          <a:p>
            <a:r>
              <a:rPr lang="en-US" sz="3200" dirty="0"/>
              <a:t>New targets (commercial sector, others)</a:t>
            </a:r>
          </a:p>
          <a:p>
            <a:r>
              <a:rPr lang="en-US" sz="3200" dirty="0"/>
              <a:t>Improving the start and completion rate? Ideas?</a:t>
            </a:r>
            <a:endParaRPr lang="en-AU" sz="3200" dirty="0"/>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7783"/>
            <a:ext cx="2743200" cy="365125"/>
          </a:xfrm>
        </p:spPr>
        <p:txBody>
          <a:bodyPr/>
          <a:lstStyle/>
          <a:p>
            <a:fld id="{1B27179C-2FDA-5045-B9A5-9BAC766306A6}" type="slidenum">
              <a:rPr lang="en-AU" sz="1600" b="1" smtClean="0">
                <a:solidFill>
                  <a:schemeClr val="bg1"/>
                </a:solidFill>
              </a:rPr>
              <a:t>21</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30450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85"/>
            <a:ext cx="10515600" cy="1325563"/>
          </a:xfrm>
        </p:spPr>
        <p:txBody>
          <a:bodyPr/>
          <a:lstStyle/>
          <a:p>
            <a:r>
              <a:rPr lang="en-AU" dirty="0"/>
              <a:t>Respondent statistics</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88746" y="271954"/>
            <a:ext cx="786908" cy="383366"/>
          </a:xfrm>
        </p:spPr>
      </p:pic>
      <p:sp>
        <p:nvSpPr>
          <p:cNvPr id="4" name="Slide Number Placeholder 3"/>
          <p:cNvSpPr>
            <a:spLocks noGrp="1"/>
          </p:cNvSpPr>
          <p:nvPr>
            <p:ph type="sldNum" sz="quarter" idx="12"/>
          </p:nvPr>
        </p:nvSpPr>
        <p:spPr/>
        <p:txBody>
          <a:bodyPr/>
          <a:lstStyle/>
          <a:p>
            <a:fld id="{1B27179C-2FDA-5045-B9A5-9BAC766306A6}" type="slidenum">
              <a:rPr lang="en-AU" smtClean="0"/>
              <a:t>3</a:t>
            </a:fld>
            <a:endParaRPr lang="en-AU"/>
          </a:p>
        </p:txBody>
      </p:sp>
      <p:sp>
        <p:nvSpPr>
          <p:cNvPr id="5" name="Rectangle 4"/>
          <p:cNvSpPr/>
          <p:nvPr/>
        </p:nvSpPr>
        <p:spPr>
          <a:xfrm>
            <a:off x="0" y="6497783"/>
            <a:ext cx="12192000" cy="3602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lide Number Placeholder 4"/>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b="1" dirty="0">
                <a:solidFill>
                  <a:schemeClr val="bg1"/>
                </a:solidFill>
              </a:rPr>
              <a:t>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1" name="Rectangle 10"/>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graphicFrame>
        <p:nvGraphicFramePr>
          <p:cNvPr id="12" name="Chart 11"/>
          <p:cNvGraphicFramePr/>
          <p:nvPr>
            <p:extLst/>
          </p:nvPr>
        </p:nvGraphicFramePr>
        <p:xfrm>
          <a:off x="838200" y="1433993"/>
          <a:ext cx="7383534" cy="4922357"/>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3405894" y="4438290"/>
            <a:ext cx="1066800" cy="523220"/>
          </a:xfrm>
          <a:prstGeom prst="rect">
            <a:avLst/>
          </a:prstGeom>
          <a:noFill/>
        </p:spPr>
        <p:txBody>
          <a:bodyPr wrap="square" rtlCol="0">
            <a:spAutoFit/>
          </a:bodyPr>
          <a:lstStyle/>
          <a:p>
            <a:r>
              <a:rPr lang="en-AU" sz="2800" b="1" dirty="0">
                <a:solidFill>
                  <a:schemeClr val="bg1"/>
                </a:solidFill>
              </a:rPr>
              <a:t>6</a:t>
            </a:r>
          </a:p>
        </p:txBody>
      </p:sp>
      <p:sp>
        <p:nvSpPr>
          <p:cNvPr id="14" name="TextBox 13"/>
          <p:cNvSpPr txBox="1"/>
          <p:nvPr/>
        </p:nvSpPr>
        <p:spPr>
          <a:xfrm>
            <a:off x="5494912" y="4353723"/>
            <a:ext cx="1066800" cy="523220"/>
          </a:xfrm>
          <a:prstGeom prst="rect">
            <a:avLst/>
          </a:prstGeom>
          <a:noFill/>
        </p:spPr>
        <p:txBody>
          <a:bodyPr wrap="square" rtlCol="0">
            <a:spAutoFit/>
          </a:bodyPr>
          <a:lstStyle/>
          <a:p>
            <a:r>
              <a:rPr lang="en-AU" sz="2800" b="1" dirty="0">
                <a:solidFill>
                  <a:schemeClr val="bg1"/>
                </a:solidFill>
              </a:rPr>
              <a:t>7</a:t>
            </a:r>
          </a:p>
        </p:txBody>
      </p:sp>
      <p:sp>
        <p:nvSpPr>
          <p:cNvPr id="15" name="TextBox 14"/>
          <p:cNvSpPr txBox="1"/>
          <p:nvPr/>
        </p:nvSpPr>
        <p:spPr>
          <a:xfrm>
            <a:off x="5116584" y="2004550"/>
            <a:ext cx="1066800" cy="523220"/>
          </a:xfrm>
          <a:prstGeom prst="rect">
            <a:avLst/>
          </a:prstGeom>
          <a:noFill/>
        </p:spPr>
        <p:txBody>
          <a:bodyPr wrap="square" rtlCol="0">
            <a:spAutoFit/>
          </a:bodyPr>
          <a:lstStyle/>
          <a:p>
            <a:r>
              <a:rPr lang="en-AU" sz="2800" b="1" dirty="0">
                <a:solidFill>
                  <a:schemeClr val="bg1"/>
                </a:solidFill>
              </a:rPr>
              <a:t>4</a:t>
            </a:r>
          </a:p>
        </p:txBody>
      </p:sp>
      <p:sp>
        <p:nvSpPr>
          <p:cNvPr id="16" name="TextBox 15"/>
          <p:cNvSpPr txBox="1"/>
          <p:nvPr/>
        </p:nvSpPr>
        <p:spPr>
          <a:xfrm>
            <a:off x="3748794" y="1995040"/>
            <a:ext cx="1066800" cy="523220"/>
          </a:xfrm>
          <a:prstGeom prst="rect">
            <a:avLst/>
          </a:prstGeom>
          <a:noFill/>
        </p:spPr>
        <p:txBody>
          <a:bodyPr wrap="square" rtlCol="0">
            <a:spAutoFit/>
          </a:bodyPr>
          <a:lstStyle/>
          <a:p>
            <a:r>
              <a:rPr lang="en-AU" sz="2800" b="1" dirty="0">
                <a:solidFill>
                  <a:schemeClr val="bg1"/>
                </a:solidFill>
              </a:rPr>
              <a:t>3</a:t>
            </a:r>
          </a:p>
        </p:txBody>
      </p:sp>
      <p:sp>
        <p:nvSpPr>
          <p:cNvPr id="17" name="TextBox 16"/>
          <p:cNvSpPr txBox="1"/>
          <p:nvPr/>
        </p:nvSpPr>
        <p:spPr>
          <a:xfrm>
            <a:off x="3051564" y="2702926"/>
            <a:ext cx="1066800" cy="523220"/>
          </a:xfrm>
          <a:prstGeom prst="rect">
            <a:avLst/>
          </a:prstGeom>
          <a:noFill/>
        </p:spPr>
        <p:txBody>
          <a:bodyPr wrap="square" rtlCol="0">
            <a:spAutoFit/>
          </a:bodyPr>
          <a:lstStyle/>
          <a:p>
            <a:r>
              <a:rPr lang="en-AU" sz="2800" b="1" dirty="0">
                <a:solidFill>
                  <a:schemeClr val="bg1"/>
                </a:solidFill>
              </a:rPr>
              <a:t>2</a:t>
            </a:r>
          </a:p>
        </p:txBody>
      </p:sp>
      <p:sp>
        <p:nvSpPr>
          <p:cNvPr id="19" name="TextBox 18"/>
          <p:cNvSpPr txBox="1"/>
          <p:nvPr/>
        </p:nvSpPr>
        <p:spPr>
          <a:xfrm>
            <a:off x="7583930" y="2392371"/>
            <a:ext cx="3983230" cy="2462213"/>
          </a:xfrm>
          <a:prstGeom prst="rect">
            <a:avLst/>
          </a:prstGeom>
          <a:noFill/>
        </p:spPr>
        <p:txBody>
          <a:bodyPr wrap="square" rtlCol="0">
            <a:spAutoFit/>
          </a:bodyPr>
          <a:lstStyle/>
          <a:p>
            <a:pPr marL="285750" indent="-285750">
              <a:spcAft>
                <a:spcPts val="1200"/>
              </a:spcAft>
              <a:buFont typeface="Arial" charset="0"/>
              <a:buChar char="•"/>
            </a:pPr>
            <a:r>
              <a:rPr lang="en-AU" sz="2400" dirty="0"/>
              <a:t>Only three of the six GFOI surveys were filled out – the others had no responses past the first page.</a:t>
            </a:r>
          </a:p>
          <a:p>
            <a:pPr marL="285750" indent="-285750">
              <a:spcAft>
                <a:spcPts val="1200"/>
              </a:spcAft>
              <a:buFont typeface="Arial" charset="0"/>
              <a:buChar char="•"/>
            </a:pPr>
            <a:r>
              <a:rPr lang="en-AU" sz="2400" dirty="0"/>
              <a:t>Completed responses were from FAO and Nepal (x2).</a:t>
            </a:r>
          </a:p>
        </p:txBody>
      </p:sp>
    </p:spTree>
    <p:extLst>
      <p:ext uri="{BB962C8B-B14F-4D97-AF65-F5344CB8AC3E}">
        <p14:creationId xmlns:p14="http://schemas.microsoft.com/office/powerpoint/2010/main" val="166951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Which CARD4L products are/would be relevant for your work?</a:t>
            </a:r>
            <a:endParaRPr lang="en-AU" sz="3200" dirty="0"/>
          </a:p>
        </p:txBody>
      </p:sp>
      <p:pic>
        <p:nvPicPr>
          <p:cNvPr id="4" name="Picture 3"/>
          <p:cNvPicPr>
            <a:picLocks noChangeAspect="1"/>
          </p:cNvPicPr>
          <p:nvPr/>
        </p:nvPicPr>
        <p:blipFill>
          <a:blip r:embed="rId2"/>
          <a:stretch>
            <a:fillRect/>
          </a:stretch>
        </p:blipFill>
        <p:spPr>
          <a:xfrm>
            <a:off x="1246908" y="1697448"/>
            <a:ext cx="7022607" cy="4152212"/>
          </a:xfrm>
          <a:prstGeom prst="rect">
            <a:avLst/>
          </a:prstGeom>
        </p:spPr>
      </p:pic>
      <p:cxnSp>
        <p:nvCxnSpPr>
          <p:cNvPr id="6" name="Straight Arrow Connector 5"/>
          <p:cNvCxnSpPr/>
          <p:nvPr/>
        </p:nvCxnSpPr>
        <p:spPr>
          <a:xfrm flipH="1">
            <a:off x="5237018" y="4562061"/>
            <a:ext cx="3201305" cy="3978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702160" y="1930901"/>
            <a:ext cx="3195430" cy="4124206"/>
          </a:xfrm>
          <a:prstGeom prst="rect">
            <a:avLst/>
          </a:prstGeom>
          <a:noFill/>
        </p:spPr>
        <p:txBody>
          <a:bodyPr wrap="square" rtlCol="0">
            <a:spAutoFit/>
          </a:bodyPr>
          <a:lstStyle/>
          <a:p>
            <a:pPr marL="285750" indent="-285750">
              <a:spcAft>
                <a:spcPts val="1200"/>
              </a:spcAft>
              <a:buFont typeface="Arial" charset="0"/>
              <a:buChar char="•"/>
            </a:pPr>
            <a:r>
              <a:rPr lang="en-US" sz="1600" dirty="0"/>
              <a:t>Various bio-physical products</a:t>
            </a:r>
          </a:p>
          <a:p>
            <a:pPr marL="285750" indent="-285750">
              <a:spcAft>
                <a:spcPts val="1200"/>
              </a:spcAft>
              <a:buFont typeface="Arial" charset="0"/>
              <a:buChar char="•"/>
            </a:pPr>
            <a:r>
              <a:rPr lang="en-US" sz="1600" dirty="0"/>
              <a:t>Land use and cover</a:t>
            </a:r>
          </a:p>
          <a:p>
            <a:pPr marL="285750" indent="-285750">
              <a:spcAft>
                <a:spcPts val="1200"/>
              </a:spcAft>
              <a:buFont typeface="Arial" charset="0"/>
              <a:buChar char="•"/>
            </a:pPr>
            <a:r>
              <a:rPr lang="en-US" sz="1600" dirty="0"/>
              <a:t>InSAR related ARD products such as </a:t>
            </a:r>
            <a:r>
              <a:rPr lang="en-US" sz="1600" dirty="0" err="1"/>
              <a:t>Interferograms</a:t>
            </a:r>
            <a:r>
              <a:rPr lang="en-US" sz="1600" dirty="0"/>
              <a:t> (</a:t>
            </a:r>
            <a:r>
              <a:rPr lang="en-US" sz="1600" b="1" dirty="0">
                <a:solidFill>
                  <a:srgbClr val="FF0000"/>
                </a:solidFill>
              </a:rPr>
              <a:t>x3</a:t>
            </a:r>
            <a:r>
              <a:rPr lang="en-US" sz="1600" dirty="0"/>
              <a:t>) (wrapped/unwrapped), Coherence (</a:t>
            </a:r>
            <a:r>
              <a:rPr lang="en-US" sz="1600" b="1" dirty="0">
                <a:solidFill>
                  <a:srgbClr val="FF0000"/>
                </a:solidFill>
              </a:rPr>
              <a:t>x2</a:t>
            </a:r>
            <a:r>
              <a:rPr lang="en-US" sz="1600" dirty="0"/>
              <a:t>), and line-of-sight velocity maps</a:t>
            </a:r>
          </a:p>
          <a:p>
            <a:pPr marL="285750" indent="-285750">
              <a:spcAft>
                <a:spcPts val="1200"/>
              </a:spcAft>
              <a:buFont typeface="Arial" charset="0"/>
              <a:buChar char="•"/>
            </a:pPr>
            <a:r>
              <a:rPr lang="en-US" sz="1600" dirty="0"/>
              <a:t>Climate/ECVs</a:t>
            </a:r>
          </a:p>
          <a:p>
            <a:pPr marL="285750" indent="-285750">
              <a:spcAft>
                <a:spcPts val="1200"/>
              </a:spcAft>
              <a:buFont typeface="Arial" charset="0"/>
              <a:buChar char="•"/>
            </a:pPr>
            <a:r>
              <a:rPr lang="en-US" sz="1600" dirty="0"/>
              <a:t>SAR Gamma</a:t>
            </a:r>
          </a:p>
          <a:p>
            <a:pPr marL="285750" indent="-285750">
              <a:spcAft>
                <a:spcPts val="1200"/>
              </a:spcAft>
              <a:buFont typeface="Arial" charset="0"/>
              <a:buChar char="•"/>
            </a:pPr>
            <a:r>
              <a:rPr lang="en-US" sz="1600" dirty="0"/>
              <a:t>Shallow water bathymetry</a:t>
            </a:r>
          </a:p>
          <a:p>
            <a:pPr marL="285750" indent="-285750">
              <a:spcAft>
                <a:spcPts val="1200"/>
              </a:spcAft>
              <a:buFont typeface="Arial" charset="0"/>
              <a:buChar char="•"/>
            </a:pPr>
            <a:r>
              <a:rPr lang="en-US" sz="1600" dirty="0"/>
              <a:t>Ocean colour + temp</a:t>
            </a:r>
          </a:p>
          <a:p>
            <a:pPr marL="285750" indent="-285750">
              <a:spcAft>
                <a:spcPts val="1200"/>
              </a:spcAft>
              <a:buFont typeface="Arial" charset="0"/>
              <a:buChar char="•"/>
            </a:pPr>
            <a:r>
              <a:rPr lang="en-US" sz="1600" dirty="0"/>
              <a:t>Fire scar + front</a:t>
            </a:r>
          </a:p>
        </p:txBody>
      </p:sp>
      <p:sp>
        <p:nvSpPr>
          <p:cNvPr id="7" name="Rectangle 6"/>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4</a:t>
            </a:fld>
            <a:endParaRPr lang="en-AU" sz="1600" b="1" dirty="0">
              <a:solidFill>
                <a:schemeClr val="bg1"/>
              </a:solidFill>
            </a:endParaRPr>
          </a:p>
        </p:txBody>
      </p:sp>
      <p:grpSp>
        <p:nvGrpSpPr>
          <p:cNvPr id="21" name="Group 20"/>
          <p:cNvGrpSpPr/>
          <p:nvPr/>
        </p:nvGrpSpPr>
        <p:grpSpPr>
          <a:xfrm>
            <a:off x="263238" y="5906394"/>
            <a:ext cx="2317668" cy="776309"/>
            <a:chOff x="6220693" y="-1108361"/>
            <a:chExt cx="2317668" cy="776309"/>
          </a:xfrm>
        </p:grpSpPr>
        <p:grpSp>
          <p:nvGrpSpPr>
            <p:cNvPr id="19" name="Group 18"/>
            <p:cNvGrpSpPr/>
            <p:nvPr/>
          </p:nvGrpSpPr>
          <p:grpSpPr>
            <a:xfrm>
              <a:off x="6220693" y="-1108361"/>
              <a:ext cx="1434271" cy="776309"/>
              <a:chOff x="6220693" y="-1108361"/>
              <a:chExt cx="1434271" cy="776309"/>
            </a:xfrm>
          </p:grpSpPr>
          <p:sp>
            <p:nvSpPr>
              <p:cNvPr id="8" name="Oval 7"/>
              <p:cNvSpPr/>
              <p:nvPr/>
            </p:nvSpPr>
            <p:spPr>
              <a:xfrm>
                <a:off x="6220693" y="-1108361"/>
                <a:ext cx="776309" cy="776309"/>
              </a:xfrm>
              <a:prstGeom prst="ellipse">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p:cNvCxnSpPr>
                <a:stCxn id="8" idx="3"/>
                <a:endCxn id="8" idx="7"/>
              </p:cNvCxnSpPr>
              <p:nvPr/>
            </p:nvCxnSpPr>
            <p:spPr>
              <a:xfrm flipV="1">
                <a:off x="6334381" y="-994673"/>
                <a:ext cx="548933" cy="54893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83146" y="-1010233"/>
                <a:ext cx="1066800" cy="307777"/>
              </a:xfrm>
              <a:prstGeom prst="rect">
                <a:avLst/>
              </a:prstGeom>
              <a:noFill/>
            </p:spPr>
            <p:txBody>
              <a:bodyPr wrap="square" rtlCol="0">
                <a:spAutoFit/>
              </a:bodyPr>
              <a:lstStyle/>
              <a:p>
                <a:r>
                  <a:rPr lang="en-AU" sz="1400" b="1" dirty="0">
                    <a:solidFill>
                      <a:schemeClr val="bg1"/>
                    </a:solidFill>
                  </a:rPr>
                  <a:t>16</a:t>
                </a:r>
              </a:p>
            </p:txBody>
          </p:sp>
          <p:sp>
            <p:nvSpPr>
              <p:cNvPr id="13" name="TextBox 12"/>
              <p:cNvSpPr txBox="1"/>
              <p:nvPr/>
            </p:nvSpPr>
            <p:spPr>
              <a:xfrm>
                <a:off x="6588164" y="-747665"/>
                <a:ext cx="1066800" cy="307777"/>
              </a:xfrm>
              <a:prstGeom prst="rect">
                <a:avLst/>
              </a:prstGeom>
              <a:noFill/>
            </p:spPr>
            <p:txBody>
              <a:bodyPr wrap="square" rtlCol="0">
                <a:spAutoFit/>
              </a:bodyPr>
              <a:lstStyle/>
              <a:p>
                <a:r>
                  <a:rPr lang="en-AU" sz="1400" b="1" dirty="0">
                    <a:solidFill>
                      <a:schemeClr val="bg1"/>
                    </a:solidFill>
                  </a:rPr>
                  <a:t>22</a:t>
                </a:r>
              </a:p>
            </p:txBody>
          </p:sp>
        </p:grpSp>
        <p:sp>
          <p:nvSpPr>
            <p:cNvPr id="16" name="TextBox 15"/>
            <p:cNvSpPr txBox="1"/>
            <p:nvPr/>
          </p:nvSpPr>
          <p:spPr>
            <a:xfrm>
              <a:off x="7042070" y="-853948"/>
              <a:ext cx="1496291" cy="369332"/>
            </a:xfrm>
            <a:prstGeom prst="rect">
              <a:avLst/>
            </a:prstGeom>
            <a:noFill/>
          </p:spPr>
          <p:txBody>
            <a:bodyPr wrap="square" rtlCol="0">
              <a:spAutoFit/>
            </a:bodyPr>
            <a:lstStyle/>
            <a:p>
              <a:r>
                <a:rPr lang="en-AU" dirty="0"/>
                <a:t>Answered</a:t>
              </a: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8" name="Rectangle 17"/>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77340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What and how much pre-processing effort will CARD4L eliminate for you?</a:t>
            </a:r>
            <a:endParaRPr lang="en-AU" sz="2400" dirty="0"/>
          </a:p>
        </p:txBody>
      </p:sp>
      <p:sp>
        <p:nvSpPr>
          <p:cNvPr id="3" name="Content Placeholder 2"/>
          <p:cNvSpPr>
            <a:spLocks noGrp="1"/>
          </p:cNvSpPr>
          <p:nvPr>
            <p:ph idx="1"/>
          </p:nvPr>
        </p:nvSpPr>
        <p:spPr>
          <a:xfrm>
            <a:off x="1004454" y="4492011"/>
            <a:ext cx="10515600" cy="1945445"/>
          </a:xfrm>
        </p:spPr>
        <p:txBody>
          <a:bodyPr>
            <a:normAutofit/>
          </a:bodyPr>
          <a:lstStyle/>
          <a:p>
            <a:pPr marL="0" indent="0">
              <a:buNone/>
            </a:pPr>
            <a:r>
              <a:rPr lang="en-US" sz="1600" u="sng" dirty="0"/>
              <a:t>Other answers</a:t>
            </a:r>
          </a:p>
          <a:p>
            <a:r>
              <a:rPr lang="en-US" sz="1600" dirty="0"/>
              <a:t>A lot, especially for long time series.</a:t>
            </a:r>
          </a:p>
          <a:p>
            <a:r>
              <a:rPr lang="en-US" sz="1600" dirty="0"/>
              <a:t>Depends on the amount of noise added by the processing. A bad cloud mask is often worse than no cloud mask, for example.</a:t>
            </a:r>
          </a:p>
          <a:p>
            <a:r>
              <a:rPr lang="en-US" sz="1600" dirty="0"/>
              <a:t>Unless a clear and consistent indication of uncertainty is available, we will need to pre-process the data ourselves.</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7783"/>
            <a:ext cx="2743200" cy="365125"/>
          </a:xfrm>
        </p:spPr>
        <p:txBody>
          <a:bodyPr/>
          <a:lstStyle/>
          <a:p>
            <a:fld id="{1B27179C-2FDA-5045-B9A5-9BAC766306A6}" type="slidenum">
              <a:rPr lang="en-AU" sz="1600" b="1" smtClean="0">
                <a:solidFill>
                  <a:schemeClr val="bg1"/>
                </a:solidFill>
              </a:rPr>
              <a:t>5</a:t>
            </a:fld>
            <a:endParaRPr lang="en-AU" sz="1600" b="1" dirty="0">
              <a:solidFill>
                <a:schemeClr val="bg1"/>
              </a:solidFill>
            </a:endParaRPr>
          </a:p>
        </p:txBody>
      </p:sp>
      <p:graphicFrame>
        <p:nvGraphicFramePr>
          <p:cNvPr id="6" name="Chart 5"/>
          <p:cNvGraphicFramePr/>
          <p:nvPr>
            <p:extLst>
              <p:ext uri="{D42A27DB-BD31-4B8C-83A1-F6EECF244321}">
                <p14:modId xmlns:p14="http://schemas.microsoft.com/office/powerpoint/2010/main" val="1639926878"/>
              </p:ext>
            </p:extLst>
          </p:nvPr>
        </p:nvGraphicFramePr>
        <p:xfrm>
          <a:off x="1046018" y="1422003"/>
          <a:ext cx="6851073" cy="273750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527472" y="2658177"/>
            <a:ext cx="1842655" cy="646331"/>
          </a:xfrm>
          <a:prstGeom prst="rect">
            <a:avLst/>
          </a:prstGeom>
          <a:noFill/>
        </p:spPr>
        <p:txBody>
          <a:bodyPr wrap="square" rtlCol="0">
            <a:spAutoFit/>
          </a:bodyPr>
          <a:lstStyle/>
          <a:p>
            <a:r>
              <a:rPr lang="en-AU" dirty="0">
                <a:solidFill>
                  <a:srgbClr val="FF0000"/>
                </a:solidFill>
              </a:rPr>
              <a:t>Eight numeric answers received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0" name="Rectangle 9"/>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43978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Autofit/>
          </a:bodyPr>
          <a:lstStyle/>
          <a:p>
            <a:r>
              <a:rPr lang="en-US" sz="2800" dirty="0"/>
              <a:t>How could the promotion and discovery of CARD4L be improved?</a:t>
            </a:r>
            <a:endParaRPr lang="en-AU" sz="2800" dirty="0"/>
          </a:p>
        </p:txBody>
      </p:sp>
      <p:sp>
        <p:nvSpPr>
          <p:cNvPr id="3" name="Content Placeholder 2"/>
          <p:cNvSpPr>
            <a:spLocks noGrp="1"/>
          </p:cNvSpPr>
          <p:nvPr>
            <p:ph idx="1"/>
          </p:nvPr>
        </p:nvSpPr>
        <p:spPr>
          <a:xfrm>
            <a:off x="838200" y="1268671"/>
            <a:ext cx="10515600" cy="4351338"/>
          </a:xfrm>
        </p:spPr>
        <p:txBody>
          <a:bodyPr>
            <a:noAutofit/>
          </a:bodyPr>
          <a:lstStyle/>
          <a:p>
            <a:r>
              <a:rPr lang="en-US" sz="1600" b="1" u="sng" dirty="0"/>
              <a:t>Community platform </a:t>
            </a:r>
            <a:r>
              <a:rPr lang="en-US" sz="1600" dirty="0"/>
              <a:t>to regularly post information</a:t>
            </a:r>
          </a:p>
          <a:p>
            <a:r>
              <a:rPr lang="en-US" sz="1600" b="1" u="sng" dirty="0"/>
              <a:t>Promotion via the individual agencies </a:t>
            </a:r>
            <a:r>
              <a:rPr lang="en-US" sz="1600" dirty="0"/>
              <a:t>providing the data.</a:t>
            </a:r>
          </a:p>
          <a:p>
            <a:r>
              <a:rPr lang="en-US" sz="1600" b="1" u="sng" dirty="0"/>
              <a:t>Promoting information products based on ARD for decision making processes</a:t>
            </a:r>
            <a:r>
              <a:rPr lang="en-US" sz="1600" dirty="0"/>
              <a:t>, showing the cost efficiency of this type of data.</a:t>
            </a:r>
          </a:p>
          <a:p>
            <a:r>
              <a:rPr lang="en-US" sz="1600" b="1" u="sng" dirty="0"/>
              <a:t>Capacity development and institutionalization.</a:t>
            </a:r>
          </a:p>
          <a:p>
            <a:r>
              <a:rPr lang="en-US" sz="1600" b="1" u="sng" dirty="0"/>
              <a:t>Routine operational production of ARD products by suppliers</a:t>
            </a:r>
            <a:r>
              <a:rPr lang="en-US" sz="1600" u="sng" dirty="0"/>
              <a:t>, </a:t>
            </a:r>
            <a:r>
              <a:rPr lang="en-US" sz="1600" dirty="0"/>
              <a:t>which signals a clear intention to sustain such production.</a:t>
            </a:r>
          </a:p>
          <a:p>
            <a:r>
              <a:rPr lang="en-US" sz="1600" dirty="0"/>
              <a:t>Demonstrate the value proposition of ARD products through </a:t>
            </a:r>
            <a:r>
              <a:rPr lang="en-US" sz="1600" b="1" u="sng" dirty="0"/>
              <a:t>targeted cost/benefit studies</a:t>
            </a:r>
            <a:r>
              <a:rPr lang="en-US" sz="1600" u="sng" dirty="0"/>
              <a:t> </a:t>
            </a:r>
            <a:r>
              <a:rPr lang="en-US" sz="1600" dirty="0"/>
              <a:t>that encourage user adoption.</a:t>
            </a:r>
          </a:p>
          <a:p>
            <a:r>
              <a:rPr lang="en-US" sz="1600" b="1" u="sng" dirty="0"/>
              <a:t>Repository and alert system</a:t>
            </a:r>
            <a:r>
              <a:rPr lang="en-US" sz="1600" dirty="0"/>
              <a:t>. A directory of data (preferably on http servers with STAC) would be good.</a:t>
            </a:r>
          </a:p>
          <a:p>
            <a:r>
              <a:rPr lang="en-US" sz="1600" b="1" u="sng" dirty="0"/>
              <a:t>ARD test sites </a:t>
            </a:r>
            <a:r>
              <a:rPr lang="en-US" sz="1600" dirty="0"/>
              <a:t>where ARD is consistently produced so that demonstration can be made and resources sought for upscaling to national-scale</a:t>
            </a:r>
          </a:p>
          <a:p>
            <a:r>
              <a:rPr lang="en-US" sz="1600" dirty="0"/>
              <a:t>Rapidly </a:t>
            </a:r>
            <a:r>
              <a:rPr lang="en-US" sz="1600" b="1" u="sng" dirty="0"/>
              <a:t>increase the diversity of the standards and partner with non-CEOS groups</a:t>
            </a:r>
            <a:r>
              <a:rPr lang="en-US" sz="1600" dirty="0"/>
              <a:t> to further this diversification.</a:t>
            </a:r>
          </a:p>
          <a:p>
            <a:r>
              <a:rPr lang="en-US" sz="1600" b="1" u="sng" dirty="0" err="1"/>
              <a:t>Researchgate</a:t>
            </a:r>
            <a:r>
              <a:rPr lang="en-US" sz="1600" b="1" u="sng" dirty="0"/>
              <a:t>.</a:t>
            </a:r>
          </a:p>
          <a:p>
            <a:r>
              <a:rPr lang="en-US" sz="1600" dirty="0"/>
              <a:t>Promotion at appropriate </a:t>
            </a:r>
            <a:r>
              <a:rPr lang="en-US" sz="1600" b="1" u="sng" dirty="0"/>
              <a:t>remote sensing forums </a:t>
            </a:r>
            <a:r>
              <a:rPr lang="en-US" sz="1600" dirty="0"/>
              <a:t>(e.g., IGARSS, AGU, etc.).</a:t>
            </a:r>
          </a:p>
          <a:p>
            <a:r>
              <a:rPr lang="en-US" sz="1600" b="1" u="sng" dirty="0"/>
              <a:t>Providing APIs </a:t>
            </a:r>
            <a:r>
              <a:rPr lang="en-US" sz="1600" dirty="0"/>
              <a:t>for access through scripting languages.</a:t>
            </a:r>
          </a:p>
          <a:p>
            <a:r>
              <a:rPr lang="en-US" sz="1600" dirty="0"/>
              <a:t>Be brokered by the </a:t>
            </a:r>
            <a:r>
              <a:rPr lang="en-US" sz="1600" b="1" u="sng" dirty="0"/>
              <a:t>GEOSS platform</a:t>
            </a:r>
            <a:r>
              <a:rPr lang="en-US" sz="1600" dirty="0"/>
              <a:t>.</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6</a:t>
            </a:fld>
            <a:endParaRPr lang="en-AU" sz="160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8" name="Rectangle 7"/>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79809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Surface Reflectance</a:t>
            </a:r>
            <a:endParaRPr lang="en-AU"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Tree>
    <p:extLst>
      <p:ext uri="{BB962C8B-B14F-4D97-AF65-F5344CB8AC3E}">
        <p14:creationId xmlns:p14="http://schemas.microsoft.com/office/powerpoint/2010/main" val="91008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004" y="608965"/>
            <a:ext cx="11237292" cy="1325563"/>
          </a:xfrm>
        </p:spPr>
        <p:txBody>
          <a:bodyPr>
            <a:noAutofit/>
          </a:bodyPr>
          <a:lstStyle/>
          <a:p>
            <a:r>
              <a:rPr lang="en-US" sz="3200" dirty="0"/>
              <a:t>Does the surface reflectance PFS meet your requirements for ARD?</a:t>
            </a:r>
            <a:endParaRPr lang="en-AU" sz="3200" dirty="0"/>
          </a:p>
        </p:txBody>
      </p:sp>
      <p:pic>
        <p:nvPicPr>
          <p:cNvPr id="4" name="Picture 3"/>
          <p:cNvPicPr>
            <a:picLocks noChangeAspect="1"/>
          </p:cNvPicPr>
          <p:nvPr/>
        </p:nvPicPr>
        <p:blipFill>
          <a:blip r:embed="rId2"/>
          <a:stretch>
            <a:fillRect/>
          </a:stretch>
        </p:blipFill>
        <p:spPr>
          <a:xfrm>
            <a:off x="471004" y="1995488"/>
            <a:ext cx="7035800" cy="3416300"/>
          </a:xfrm>
          <a:prstGeom prst="rect">
            <a:avLst/>
          </a:prstGeom>
        </p:spPr>
      </p:pic>
      <p:sp>
        <p:nvSpPr>
          <p:cNvPr id="7" name="TextBox 6"/>
          <p:cNvSpPr txBox="1"/>
          <p:nvPr/>
        </p:nvSpPr>
        <p:spPr>
          <a:xfrm>
            <a:off x="7924799" y="2097156"/>
            <a:ext cx="3934691" cy="3046988"/>
          </a:xfrm>
          <a:prstGeom prst="rect">
            <a:avLst/>
          </a:prstGeom>
          <a:noFill/>
        </p:spPr>
        <p:txBody>
          <a:bodyPr wrap="square" rtlCol="0">
            <a:spAutoFit/>
          </a:bodyPr>
          <a:lstStyle/>
          <a:p>
            <a:pPr>
              <a:spcAft>
                <a:spcPts val="1200"/>
              </a:spcAft>
            </a:pPr>
            <a:r>
              <a:rPr lang="en-US" u="sng" dirty="0"/>
              <a:t>Comments</a:t>
            </a:r>
          </a:p>
          <a:p>
            <a:pPr marL="285750" indent="-285750">
              <a:spcAft>
                <a:spcPts val="1200"/>
              </a:spcAft>
              <a:buFont typeface="Arial" charset="0"/>
              <a:buChar char="•"/>
            </a:pPr>
            <a:r>
              <a:rPr lang="en-US" dirty="0"/>
              <a:t>It isn't limiting, but it could go a bit further for the typical agriculture user.</a:t>
            </a:r>
          </a:p>
          <a:p>
            <a:pPr marL="285750" indent="-285750">
              <a:spcAft>
                <a:spcPts val="1200"/>
              </a:spcAft>
              <a:buFont typeface="Arial" charset="0"/>
              <a:buChar char="•"/>
            </a:pPr>
            <a:r>
              <a:rPr lang="en-US" dirty="0"/>
              <a:t>Unable to decide – there is so much variation in what is allowed that only acceptance testing would be able to answer this.</a:t>
            </a:r>
          </a:p>
          <a:p>
            <a:pPr marL="285750" indent="-285750">
              <a:spcAft>
                <a:spcPts val="1200"/>
              </a:spcAft>
              <a:buFont typeface="Arial" charset="0"/>
              <a:buChar char="•"/>
            </a:pPr>
            <a:r>
              <a:rPr lang="en-US" dirty="0"/>
              <a:t>Other languages?</a:t>
            </a:r>
          </a:p>
        </p:txBody>
      </p:sp>
      <p:sp>
        <p:nvSpPr>
          <p:cNvPr id="5" name="Rectangle 4"/>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8</a:t>
            </a:fld>
            <a:endParaRPr lang="en-AU" sz="1600" b="1" dirty="0">
              <a:solidFill>
                <a:schemeClr val="bg1"/>
              </a:solidFill>
            </a:endParaRPr>
          </a:p>
        </p:txBody>
      </p:sp>
      <p:grpSp>
        <p:nvGrpSpPr>
          <p:cNvPr id="8" name="Group 7"/>
          <p:cNvGrpSpPr/>
          <p:nvPr/>
        </p:nvGrpSpPr>
        <p:grpSpPr>
          <a:xfrm>
            <a:off x="263238" y="5906394"/>
            <a:ext cx="2317668" cy="776309"/>
            <a:chOff x="6220693" y="-1108361"/>
            <a:chExt cx="2317668" cy="776309"/>
          </a:xfrm>
        </p:grpSpPr>
        <p:grpSp>
          <p:nvGrpSpPr>
            <p:cNvPr id="9" name="Group 8"/>
            <p:cNvGrpSpPr/>
            <p:nvPr/>
          </p:nvGrpSpPr>
          <p:grpSpPr>
            <a:xfrm>
              <a:off x="6220693" y="-1108361"/>
              <a:ext cx="1434271" cy="776309"/>
              <a:chOff x="6220693" y="-1108361"/>
              <a:chExt cx="1434271" cy="776309"/>
            </a:xfrm>
          </p:grpSpPr>
          <p:sp>
            <p:nvSpPr>
              <p:cNvPr id="11" name="Oval 10"/>
              <p:cNvSpPr/>
              <p:nvPr/>
            </p:nvSpPr>
            <p:spPr>
              <a:xfrm>
                <a:off x="6220693" y="-1108361"/>
                <a:ext cx="776309" cy="776309"/>
              </a:xfrm>
              <a:prstGeom prst="ellipse">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p:cNvCxnSpPr>
                <a:stCxn id="14" idx="3"/>
                <a:endCxn id="14" idx="7"/>
              </p:cNvCxnSpPr>
              <p:nvPr/>
            </p:nvCxnSpPr>
            <p:spPr>
              <a:xfrm flipV="1">
                <a:off x="6334381" y="-994673"/>
                <a:ext cx="548933" cy="54893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83146" y="-1010233"/>
                <a:ext cx="1066800" cy="307777"/>
              </a:xfrm>
              <a:prstGeom prst="rect">
                <a:avLst/>
              </a:prstGeom>
              <a:noFill/>
            </p:spPr>
            <p:txBody>
              <a:bodyPr wrap="square" rtlCol="0">
                <a:spAutoFit/>
              </a:bodyPr>
              <a:lstStyle/>
              <a:p>
                <a:r>
                  <a:rPr lang="en-AU" sz="1400" b="1" dirty="0">
                    <a:solidFill>
                      <a:schemeClr val="bg1"/>
                    </a:solidFill>
                  </a:rPr>
                  <a:t>14</a:t>
                </a:r>
              </a:p>
            </p:txBody>
          </p:sp>
          <p:sp>
            <p:nvSpPr>
              <p:cNvPr id="14" name="TextBox 13"/>
              <p:cNvSpPr txBox="1"/>
              <p:nvPr/>
            </p:nvSpPr>
            <p:spPr>
              <a:xfrm>
                <a:off x="6588164" y="-747665"/>
                <a:ext cx="1066800" cy="307777"/>
              </a:xfrm>
              <a:prstGeom prst="rect">
                <a:avLst/>
              </a:prstGeom>
              <a:noFill/>
            </p:spPr>
            <p:txBody>
              <a:bodyPr wrap="square" rtlCol="0">
                <a:spAutoFit/>
              </a:bodyPr>
              <a:lstStyle/>
              <a:p>
                <a:r>
                  <a:rPr lang="en-AU" sz="1400" b="1" dirty="0">
                    <a:solidFill>
                      <a:schemeClr val="bg1"/>
                    </a:solidFill>
                  </a:rPr>
                  <a:t>22</a:t>
                </a:r>
              </a:p>
            </p:txBody>
          </p:sp>
        </p:grpSp>
        <p:sp>
          <p:nvSpPr>
            <p:cNvPr id="10" name="TextBox 9"/>
            <p:cNvSpPr txBox="1"/>
            <p:nvPr/>
          </p:nvSpPr>
          <p:spPr>
            <a:xfrm>
              <a:off x="7042070" y="-853948"/>
              <a:ext cx="1496291" cy="369332"/>
            </a:xfrm>
            <a:prstGeom prst="rect">
              <a:avLst/>
            </a:prstGeom>
            <a:noFill/>
          </p:spPr>
          <p:txBody>
            <a:bodyPr wrap="square" rtlCol="0">
              <a:spAutoFit/>
            </a:bodyPr>
            <a:lstStyle/>
            <a:p>
              <a:r>
                <a:rPr lang="en-AU" b="1" dirty="0">
                  <a:solidFill>
                    <a:schemeClr val="accent6">
                      <a:lumMod val="75000"/>
                    </a:schemeClr>
                  </a:solidFill>
                </a:rPr>
                <a:t>Answered</a:t>
              </a: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6" name="Rectangle 15"/>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26578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Specific feedback on the SR PFS</a:t>
            </a:r>
            <a:endParaRPr lang="en-AU" dirty="0"/>
          </a:p>
        </p:txBody>
      </p:sp>
      <p:sp>
        <p:nvSpPr>
          <p:cNvPr id="3" name="Content Placeholder 2"/>
          <p:cNvSpPr>
            <a:spLocks noGrp="1"/>
          </p:cNvSpPr>
          <p:nvPr>
            <p:ph idx="1"/>
          </p:nvPr>
        </p:nvSpPr>
        <p:spPr/>
        <p:txBody>
          <a:bodyPr>
            <a:normAutofit fontScale="92500"/>
          </a:bodyPr>
          <a:lstStyle/>
          <a:p>
            <a:r>
              <a:rPr lang="en-US" dirty="0"/>
              <a:t>Cirrus Cloud Adjacent: might be interesting to look at trending in the data.</a:t>
            </a:r>
          </a:p>
          <a:p>
            <a:r>
              <a:rPr lang="en-US" dirty="0"/>
              <a:t>Guidance on how to use the data and how NOT to use the data would be helpful.</a:t>
            </a:r>
          </a:p>
          <a:p>
            <a:r>
              <a:rPr lang="en-US" dirty="0"/>
              <a:t>PFS contains no format or discovery suggestions (except 1.16). Data isn't analysis ready until it can be discovered and used.</a:t>
            </a:r>
          </a:p>
          <a:p>
            <a:r>
              <a:rPr lang="en-US" dirty="0"/>
              <a:t>Link to code repository with example pipeline code which works for all sensors, including multi-camera systems such as GF-1, would be good.</a:t>
            </a:r>
          </a:p>
          <a:p>
            <a:r>
              <a:rPr lang="en-US" dirty="0"/>
              <a:t>Terrain correction ought to be optional to simplify comparing and blending data from different sensors where this isn't done or not done in the same way.</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9</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689386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1531</Words>
  <Application>Microsoft Office PowerPoint</Application>
  <PresentationFormat>Widescreen</PresentationFormat>
  <Paragraphs>161</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CARD4L Survey Responses</vt:lpstr>
      <vt:lpstr>Respondent statistics</vt:lpstr>
      <vt:lpstr>Respondent statistics</vt:lpstr>
      <vt:lpstr>Which CARD4L products are/would be relevant for your work?</vt:lpstr>
      <vt:lpstr>What and how much pre-processing effort will CARD4L eliminate for you?</vt:lpstr>
      <vt:lpstr>How could the promotion and discovery of CARD4L be improved?</vt:lpstr>
      <vt:lpstr>Surface Reflectance</vt:lpstr>
      <vt:lpstr>Does the surface reflectance PFS meet your requirements for ARD?</vt:lpstr>
      <vt:lpstr>Specific feedback on the SR PFS</vt:lpstr>
      <vt:lpstr>Additional metadata that would be useful?</vt:lpstr>
      <vt:lpstr>Identified shortcomings or any other downsides of using CARD4L?</vt:lpstr>
      <vt:lpstr>Surface Temperature</vt:lpstr>
      <vt:lpstr>Does the surface temperature PFS meet your requirements for ARD?</vt:lpstr>
      <vt:lpstr>SBT vs LST</vt:lpstr>
      <vt:lpstr>SAR Backscatter</vt:lpstr>
      <vt:lpstr>Does the SAR backscatter PFS meet your requirements for ARD?</vt:lpstr>
      <vt:lpstr>Specific feedback on the SAR PFS</vt:lpstr>
      <vt:lpstr>Additional metadata feedback</vt:lpstr>
      <vt:lpstr>Identified shortcomings or any other downsides of using CARD4L?</vt:lpstr>
      <vt:lpstr>Feedback on the new SAR PFS</vt:lpstr>
      <vt:lpstr>Way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could the promotion and discovery of CEOS Analysis Ready Data be improved and streamlined? </dc:title>
  <dc:creator>Matt S</dc:creator>
  <cp:lastModifiedBy>Luke Smith</cp:lastModifiedBy>
  <cp:revision>50</cp:revision>
  <dcterms:created xsi:type="dcterms:W3CDTF">2018-08-20T06:19:59Z</dcterms:created>
  <dcterms:modified xsi:type="dcterms:W3CDTF">2018-10-02T21:58:37Z</dcterms:modified>
</cp:coreProperties>
</file>