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8"/>
  </p:notesMasterIdLst>
  <p:handoutMasterIdLst>
    <p:handoutMasterId r:id="rId9"/>
  </p:handoutMasterIdLst>
  <p:sldIdLst>
    <p:sldId id="425" r:id="rId3"/>
    <p:sldId id="450" r:id="rId4"/>
    <p:sldId id="451" r:id="rId5"/>
    <p:sldId id="452" r:id="rId6"/>
    <p:sldId id="453" r:id="rId7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Martin Seifert" initials="FMS" lastIdx="3" clrIdx="0"/>
  <p:cmAuthor id="1" name="FM Seifert" initials="FMS" lastIdx="1" clrIdx="1">
    <p:extLst/>
  </p:cmAuthor>
  <p:cmAuthor id="2" name="FM Seifert" initials="FMS [2]" lastIdx="0" clrIdx="2">
    <p:extLst/>
  </p:cmAuthor>
  <p:cmAuthor id="3" name="FM Seifert" initials="FMS [3]" lastIdx="1" clrIdx="3">
    <p:extLst/>
  </p:cmAuthor>
  <p:cmAuthor id="4" name="FM Seifert" initials="FMS [3] [2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112"/>
    <p:restoredTop sz="86356"/>
  </p:normalViewPr>
  <p:slideViewPr>
    <p:cSldViewPr snapToGrid="0" snapToObjects="1">
      <p:cViewPr varScale="1">
        <p:scale>
          <a:sx n="144" d="100"/>
          <a:sy n="144" d="100"/>
        </p:scale>
        <p:origin x="192" y="1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8/31/18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8/31/18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5A7900-DBD2-8C40-B940-6C0CEBC9C34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3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5A7900-DBD2-8C40-B940-6C0CEBC9C34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8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5A7900-DBD2-8C40-B940-6C0CEBC9C34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50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5A7900-DBD2-8C40-B940-6C0CEBC9C34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0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/>
              <a:t>SDCG-6</a:t>
            </a:r>
          </a:p>
          <a:p>
            <a:pPr algn="ctr">
              <a:defRPr/>
            </a:pPr>
            <a:r>
              <a:rPr lang="en-US" sz="1200" dirty="0"/>
              <a:t>Oslo, Norway</a:t>
            </a:r>
          </a:p>
          <a:p>
            <a:pPr algn="ctr">
              <a:defRPr/>
            </a:pPr>
            <a:r>
              <a:rPr lang="en-US" sz="1200" dirty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/>
              <a:t>SDCG-6</a:t>
            </a:r>
          </a:p>
          <a:p>
            <a:pPr algn="ctr">
              <a:defRPr/>
            </a:pPr>
            <a:r>
              <a:rPr lang="en-US" sz="1200" dirty="0"/>
              <a:t>Oslo, Norway</a:t>
            </a:r>
          </a:p>
          <a:p>
            <a:pPr algn="ctr">
              <a:defRPr/>
            </a:pPr>
            <a:r>
              <a:rPr lang="en-US" sz="1200" dirty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SDCG-7</a:t>
            </a:r>
          </a:p>
          <a:p>
            <a:pPr>
              <a:defRPr/>
            </a:pPr>
            <a:r>
              <a:rPr lang="en-US" b="1" dirty="0"/>
              <a:t>Sydney</a:t>
            </a:r>
            <a:r>
              <a:rPr lang="en-US" sz="1000" b="1" dirty="0"/>
              <a:t>, Australia</a:t>
            </a:r>
          </a:p>
          <a:p>
            <a:pPr>
              <a:defRPr/>
            </a:pPr>
            <a:r>
              <a:rPr lang="en-US" sz="1000" b="1" dirty="0"/>
              <a:t>March 5</a:t>
            </a:r>
            <a:r>
              <a:rPr lang="en-US" sz="1000" b="1" baseline="30000" dirty="0"/>
              <a:t>th</a:t>
            </a:r>
            <a:r>
              <a:rPr lang="en-US" sz="1000" b="1" dirty="0"/>
              <a:t> – 6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SDCG-7</a:t>
            </a:r>
          </a:p>
          <a:p>
            <a:pPr>
              <a:defRPr/>
            </a:pPr>
            <a:r>
              <a:rPr lang="en-US" b="1" dirty="0"/>
              <a:t>Sydney</a:t>
            </a:r>
            <a:r>
              <a:rPr lang="en-US" sz="1000" b="1" dirty="0"/>
              <a:t>, Australia</a:t>
            </a:r>
          </a:p>
          <a:p>
            <a:pPr>
              <a:defRPr/>
            </a:pPr>
            <a:r>
              <a:rPr lang="en-US" sz="1000" b="1" dirty="0"/>
              <a:t>March 5</a:t>
            </a:r>
            <a:r>
              <a:rPr lang="en-US" sz="1000" b="1" baseline="30000" dirty="0"/>
              <a:t>th</a:t>
            </a:r>
            <a:r>
              <a:rPr lang="en-US" sz="1000" b="1" dirty="0"/>
              <a:t> – 6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SDCG-6</a:t>
            </a:r>
          </a:p>
          <a:p>
            <a:pPr>
              <a:defRPr/>
            </a:pPr>
            <a:r>
              <a:rPr lang="en-US" dirty="0"/>
              <a:t>Oslo, Norway</a:t>
            </a:r>
          </a:p>
          <a:p>
            <a:pPr>
              <a:defRPr/>
            </a:pPr>
            <a:r>
              <a:rPr lang="en-US" dirty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"/>
                <a:cs typeface=""/>
              </a:rPr>
              <a:t>Sydney</a:t>
            </a:r>
            <a:r>
              <a:rPr lang="en-US" sz="1000" b="1" dirty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>
                <a:latin typeface="Calibri"/>
                <a:ea typeface=""/>
                <a:cs typeface=""/>
              </a:rPr>
              <a:t>th</a:t>
            </a:r>
            <a:r>
              <a:rPr lang="en-US" sz="1000" b="1" dirty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>
                <a:latin typeface="Calibri"/>
                <a:ea typeface=""/>
                <a:cs typeface=""/>
              </a:rPr>
              <a:t>th</a:t>
            </a:r>
            <a:r>
              <a:rPr lang="en-US" sz="1000" b="1" dirty="0">
                <a:latin typeface="Calibri"/>
                <a:ea typeface=""/>
                <a:cs typeface=""/>
              </a:rPr>
              <a:t> 2015</a:t>
            </a:r>
            <a:endParaRPr lang="en-US" sz="1000" dirty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2ShiRw_jmg-YeG3AW8_qL58c5nUXV9XKk8WY7LLT7TE/edit#gid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SESSION 5, Item 18</a:t>
            </a:r>
            <a:b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CARD4L for GFOI – Evolution and Trials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1" y="2672159"/>
            <a:ext cx="7643664" cy="755090"/>
          </a:xfrm>
          <a:solidFill>
            <a:srgbClr val="2A5E34">
              <a:alpha val="80000"/>
            </a:srgbClr>
          </a:solidFill>
        </p:spPr>
        <p:txBody>
          <a:bodyPr anchor="ctr" anchorCtr="0"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SDCG-14: </a:t>
            </a:r>
            <a:r>
              <a:rPr lang="en-US" sz="2000" b="1" dirty="0" err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Ispra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, 4-6 September, 2018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58" y="6011441"/>
            <a:ext cx="3591381" cy="5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766649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Objective and Approach</a:t>
            </a:r>
            <a:endParaRPr lang="pt-BR" sz="32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10358"/>
            <a:ext cx="8621848" cy="4525963"/>
          </a:xfrm>
        </p:spPr>
        <p:txBody>
          <a:bodyPr/>
          <a:lstStyle/>
          <a:p>
            <a:r>
              <a:rPr lang="en-AU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 demonstrations of the utility of the ARD</a:t>
            </a:r>
          </a:p>
          <a:p>
            <a:pPr lvl="1"/>
            <a:r>
              <a:rPr lang="en-AU" sz="2400" dirty="0"/>
              <a:t>Engage ARD test users with the capacity to identify the advantages and disadvantages</a:t>
            </a:r>
            <a:endParaRPr lang="en-AU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2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Leveraging existing GFOI / SDCG activities</a:t>
            </a:r>
            <a:r>
              <a:rPr lang="en-AU" sz="2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both support and realise efficiency</a:t>
            </a:r>
            <a:endParaRPr lang="en-AU" sz="1600" dirty="0"/>
          </a:p>
          <a:p>
            <a:r>
              <a:rPr lang="en-AU" sz="2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Considerations</a:t>
            </a:r>
          </a:p>
          <a:p>
            <a:pPr lvl="1"/>
            <a:r>
              <a:rPr lang="en-AU" sz="2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 two potential countries –GFOI engagement required?</a:t>
            </a:r>
          </a:p>
          <a:p>
            <a:pPr lvl="1"/>
            <a:r>
              <a:rPr lang="en-AU" sz="2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</a:t>
            </a:r>
            <a:r>
              <a:rPr lang="en-AU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building on ‘GFOI Data Cube Club’ from Bogota?</a:t>
            </a:r>
          </a:p>
          <a:p>
            <a:pPr lvl="1"/>
            <a:r>
              <a:rPr lang="en-AU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 reference from MGD to ARD / CARD4L?</a:t>
            </a:r>
          </a:p>
          <a:p>
            <a:pPr lvl="1"/>
            <a:r>
              <a:rPr lang="en-AU" sz="2400" baseline="0" dirty="0"/>
              <a:t>Consider ‘regions’ rather than countries</a:t>
            </a:r>
          </a:p>
          <a:p>
            <a:pPr lvl="2"/>
            <a:r>
              <a:rPr lang="en-AU" sz="1600" dirty="0"/>
              <a:t>e</a:t>
            </a:r>
            <a:r>
              <a:rPr lang="en-AU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.g. Mekong, Northern South America?</a:t>
            </a:r>
            <a:endParaRPr lang="en-AU" sz="16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2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A2D59-17ED-7E40-82E1-1E4245FFF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</a:t>
            </a:r>
            <a:r>
              <a:rPr lang="en-US" baseline="0" dirty="0"/>
              <a:t> Countries / Groups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1E725-1F09-3B44-96E8-46A32C20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09" y="98175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AU" sz="2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Colombia</a:t>
            </a:r>
          </a:p>
          <a:p>
            <a:pPr lvl="1" rtl="0"/>
            <a:r>
              <a:rPr lang="en-AU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Mature Cube, existing relationship, GFOI engagement</a:t>
            </a:r>
          </a:p>
          <a:p>
            <a:pPr lvl="1" rtl="0"/>
            <a:r>
              <a:rPr lang="en-AU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Copernicus Hub Agreement</a:t>
            </a:r>
          </a:p>
          <a:p>
            <a:pPr lvl="1" rtl="0"/>
            <a:endParaRPr lang="en-AU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AU" sz="2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Vietnam</a:t>
            </a:r>
          </a:p>
          <a:p>
            <a:pPr lvl="1" rtl="0"/>
            <a:r>
              <a:rPr lang="en-AU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GFOI engagement?</a:t>
            </a:r>
          </a:p>
          <a:p>
            <a:pPr lvl="1" rtl="0"/>
            <a:r>
              <a:rPr lang="en-AU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Vietnam</a:t>
            </a:r>
            <a:r>
              <a:rPr lang="en-AU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Cube established</a:t>
            </a:r>
          </a:p>
          <a:p>
            <a:pPr lvl="1" rtl="0"/>
            <a:r>
              <a:rPr lang="en-AU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CEOS Chair 2019 – profile and tangible outcome</a:t>
            </a:r>
          </a:p>
          <a:p>
            <a:pPr lvl="1"/>
            <a:r>
              <a:rPr lang="en-AU" sz="2400" dirty="0"/>
              <a:t>Existing articulation of data requirements early 2018</a:t>
            </a:r>
          </a:p>
          <a:p>
            <a:pPr lvl="2"/>
            <a:r>
              <a:rPr lang="en-AU" sz="1800" dirty="0">
                <a:hlinkClick r:id="rId3"/>
              </a:rPr>
              <a:t>https://docs.google.com/spreadsheets/d/12ShiRw_jmg-YeG3AW8_qL58c5nUXV9XKk8WY7LLT7TE/edit#gid=0</a:t>
            </a:r>
            <a:endParaRPr lang="en-AU" sz="1800" dirty="0"/>
          </a:p>
          <a:p>
            <a:pPr lvl="2"/>
            <a:endParaRPr lang="en-AU" sz="1000" b="0" i="0" kern="120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AU" sz="2600" b="1" dirty="0"/>
              <a:t>Add known ‘high capacity’ ODC user? Taiwan?</a:t>
            </a:r>
            <a:endParaRPr lang="en-AU" sz="2600" b="1" i="0" kern="1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677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9C39-4850-0E4C-8769-587496D2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28BB9-B707-4E4A-BB2B-B164E081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Discussion list of target data from Core Data Streams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Landsat-5/7/8</a:t>
            </a:r>
          </a:p>
          <a:p>
            <a:pPr lvl="1"/>
            <a:r>
              <a:rPr lang="en-AU" sz="2400" kern="1200" dirty="0">
                <a:effectLst/>
              </a:rPr>
              <a:t>Sentinel-1</a:t>
            </a:r>
            <a:endParaRPr lang="en-AU" sz="2400" kern="1200" baseline="0" dirty="0">
              <a:effectLst/>
            </a:endParaRPr>
          </a:p>
          <a:p>
            <a:pPr lvl="1"/>
            <a:r>
              <a:rPr lang="en-AU" sz="2400" kern="1200" baseline="0" dirty="0">
                <a:effectLst/>
              </a:rPr>
              <a:t>Sentinel-2</a:t>
            </a:r>
            <a:endParaRPr lang="en-AU" sz="2400" dirty="0"/>
          </a:p>
          <a:p>
            <a:pPr lvl="1"/>
            <a:r>
              <a:rPr lang="en-AU" sz="2400" kern="1200" baseline="0" dirty="0">
                <a:effectLst/>
              </a:rPr>
              <a:t>ALOS mosaics (7 epochs)</a:t>
            </a:r>
            <a:endParaRPr lang="en-AU" sz="2400" dirty="0"/>
          </a:p>
          <a:p>
            <a:pPr lvl="1"/>
            <a:r>
              <a:rPr lang="en-AU" sz="2400" kern="1200" baseline="0" dirty="0">
                <a:effectLst/>
              </a:rPr>
              <a:t>Other Data Sets?</a:t>
            </a:r>
          </a:p>
          <a:p>
            <a:endParaRPr lang="en-AU" sz="2800" dirty="0"/>
          </a:p>
          <a:p>
            <a:r>
              <a:rPr lang="en-GB" sz="2800" dirty="0"/>
              <a:t>How to generate or source ARD for Sentinel-1 and Sentinel-2?</a:t>
            </a:r>
          </a:p>
          <a:p>
            <a:pPr lvl="1"/>
            <a:r>
              <a:rPr lang="en-GB" sz="2400" dirty="0"/>
              <a:t>Issue for Thursday joint session with LSI-VC?</a:t>
            </a:r>
          </a:p>
        </p:txBody>
      </p:sp>
    </p:spTree>
    <p:extLst>
      <p:ext uri="{BB962C8B-B14F-4D97-AF65-F5344CB8AC3E}">
        <p14:creationId xmlns:p14="http://schemas.microsoft.com/office/powerpoint/2010/main" val="363382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9C39-4850-0E4C-8769-587496D2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28BB9-B707-4E4A-BB2B-B164E081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09" y="9580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Colombia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Brian to follow-up with existing contacts?</a:t>
            </a:r>
          </a:p>
          <a:p>
            <a:pPr lvl="2"/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Confirm status of Copernicus agreement</a:t>
            </a:r>
          </a:p>
          <a:p>
            <a:pPr lvl="2"/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Look to identify focused project that needs ARD supply</a:t>
            </a:r>
          </a:p>
          <a:p>
            <a:pPr lvl="2"/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Vietnam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George / Stephen to approach?</a:t>
            </a:r>
          </a:p>
          <a:p>
            <a:pPr lvl="2"/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Context of Vietnam Cube and CEOS Chair 2019</a:t>
            </a:r>
          </a:p>
          <a:p>
            <a:pPr lvl="2"/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Promote forests as a priority and encourage GFOI engagement</a:t>
            </a:r>
          </a:p>
          <a:p>
            <a:pPr lvl="2"/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Others?</a:t>
            </a:r>
            <a:endParaRPr lang="en-AU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68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24266</TotalTime>
  <Words>268</Words>
  <Application>Microsoft Macintosh PowerPoint</Application>
  <PresentationFormat>On-screen Show (4:3)</PresentationFormat>
  <Paragraphs>52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Office Theme</vt:lpstr>
      <vt:lpstr>1_Office Theme</vt:lpstr>
      <vt:lpstr>SESSION 5, Item 18 CARD4L for GFOI – Evolution and Trials</vt:lpstr>
      <vt:lpstr>Objective and Approach</vt:lpstr>
      <vt:lpstr>Potential Countries / Groups</vt:lpstr>
      <vt:lpstr>Target Data</vt:lpstr>
      <vt:lpstr>Next Steps?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George Dyke</cp:lastModifiedBy>
  <cp:revision>478</cp:revision>
  <dcterms:created xsi:type="dcterms:W3CDTF">2013-01-29T13:10:08Z</dcterms:created>
  <dcterms:modified xsi:type="dcterms:W3CDTF">2018-08-31T02:07:19Z</dcterms:modified>
</cp:coreProperties>
</file>