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0" r:id="rId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6"/>
    <p:restoredTop sz="93692"/>
  </p:normalViewPr>
  <p:slideViewPr>
    <p:cSldViewPr snapToGrid="0" snapToObjects="1">
      <p:cViewPr varScale="1">
        <p:scale>
          <a:sx n="66" d="100"/>
          <a:sy n="66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0386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6788" y="739775"/>
            <a:ext cx="4926012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914400" eaLnBrk="1" hangingPunct="1">
              <a:spcBef>
                <a:spcPct val="0"/>
              </a:spcBef>
              <a:buFontTx/>
              <a:buNone/>
            </a:pPr>
            <a:endParaRPr lang="en-US" dirty="0">
              <a:latin typeface="Calibri" charset="0"/>
            </a:endParaRPr>
          </a:p>
          <a:p>
            <a:pPr marL="171450" indent="-171450" defTabSz="914400" eaLnBrk="1" hangingPunct="1">
              <a:spcBef>
                <a:spcPct val="0"/>
              </a:spcBef>
              <a:buFontTx/>
              <a:buChar char="-"/>
            </a:pPr>
            <a:endParaRPr lang="en-US" dirty="0">
              <a:latin typeface="Calibri" charset="0"/>
            </a:endParaRPr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BC03583-71A3-8C40-B8E9-AE95A1839EC1}" type="slidenum">
              <a:rPr lang="en-GB" sz="1200"/>
              <a:pPr eaLnBrk="1" hangingPunct="1"/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26880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DB727-A297-E043-BD32-77310D52F2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0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6788" y="739775"/>
            <a:ext cx="4926012" cy="3694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defTabSz="914400" eaLnBrk="1" hangingPunct="1">
              <a:spcBef>
                <a:spcPct val="0"/>
              </a:spcBef>
              <a:buFontTx/>
              <a:buChar char="-"/>
            </a:pPr>
            <a:endParaRPr lang="en-US">
              <a:latin typeface="Calibri" charset="0"/>
            </a:endParaRPr>
          </a:p>
          <a:p>
            <a:pPr marL="171450" indent="-171450" defTabSz="914400" eaLnBrk="1" hangingPunct="1">
              <a:spcBef>
                <a:spcPct val="0"/>
              </a:spcBef>
              <a:buFontTx/>
              <a:buChar char="-"/>
            </a:pPr>
            <a:endParaRPr lang="en-US">
              <a:latin typeface="Calibri" charset="0"/>
            </a:endParaRPr>
          </a:p>
        </p:txBody>
      </p:sp>
      <p:sp>
        <p:nvSpPr>
          <p:cNvPr id="3481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8C49FED-7720-0A4E-8006-4860695BAC06}" type="slidenum">
              <a:rPr lang="en-GB" sz="1200"/>
              <a:pPr eaLnBrk="1" hangingPunct="1"/>
              <a:t>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744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5805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172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/>
              <a:t>SDCG-7</a:t>
            </a:r>
          </a:p>
          <a:p>
            <a:pPr>
              <a:defRPr/>
            </a:pPr>
            <a:r>
              <a:rPr lang="en-US" b="1" dirty="0"/>
              <a:t>Sydney</a:t>
            </a:r>
            <a:r>
              <a:rPr lang="en-US" sz="1000" b="1" dirty="0"/>
              <a:t>, Australia</a:t>
            </a:r>
          </a:p>
          <a:p>
            <a:pPr>
              <a:defRPr/>
            </a:pPr>
            <a:r>
              <a:rPr lang="en-US" sz="1000" b="1" dirty="0"/>
              <a:t>March 5</a:t>
            </a:r>
            <a:r>
              <a:rPr lang="en-US" sz="1000" b="1" baseline="30000" dirty="0"/>
              <a:t>th</a:t>
            </a:r>
            <a:r>
              <a:rPr lang="en-US" sz="1000" b="1" dirty="0"/>
              <a:t> – 6</a:t>
            </a:r>
            <a:r>
              <a:rPr lang="en-US" sz="1000" b="1" baseline="30000" dirty="0"/>
              <a:t>th</a:t>
            </a:r>
            <a:r>
              <a:rPr lang="en-US" sz="1000" b="1" dirty="0"/>
              <a:t> 2015</a:t>
            </a:r>
            <a:endParaRPr lang="en-US" sz="1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114" y="10060"/>
            <a:ext cx="7447486" cy="8397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>
            <a:lvl1pPr algn="l">
              <a:defRPr lang="en-GB" sz="2800" b="1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50"/>
            <a:ext cx="8521188" cy="4404807"/>
          </a:xfrm>
          <a:prstGeom prst="rect">
            <a:avLst/>
          </a:prstGeom>
        </p:spPr>
        <p:txBody>
          <a:bodyPr lIns="80165" tIns="40083" rIns="80165" bIns="40083"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014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"/>
                <a:cs typeface=""/>
              </a:rPr>
              <a:t>Sydney</a:t>
            </a:r>
            <a:r>
              <a:rPr lang="en-US" sz="1000" b="1" dirty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>
                <a:latin typeface="Calibri"/>
                <a:ea typeface=""/>
                <a:cs typeface=""/>
              </a:rPr>
              <a:t>th</a:t>
            </a:r>
            <a:r>
              <a:rPr lang="en-US" sz="1000" b="1" dirty="0">
                <a:latin typeface="Calibri"/>
                <a:ea typeface=""/>
                <a:cs typeface=""/>
              </a:rPr>
              <a:t> 2015</a:t>
            </a:r>
            <a:endParaRPr lang="en-US" sz="1000" dirty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G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 anchor="ctr" anchorCtr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6:</a:t>
            </a:r>
            <a:b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Global Baseline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SDCG-14 – 5 September 2018, JRC, </a:t>
            </a:r>
            <a:r>
              <a:rPr lang="en-US" sz="2000" b="1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endParaRPr lang="en-US" sz="2000" b="1" dirty="0" smtClean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952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/>
              <a:t>SDCG Element 1: Global Baseline </a:t>
            </a:r>
            <a:endParaRPr lang="pt-BR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AU" sz="2000" b="1" dirty="0" smtClean="0"/>
              <a:t>Multiple </a:t>
            </a:r>
            <a:r>
              <a:rPr lang="en-AU" sz="2000" b="1" dirty="0"/>
              <a:t>annual global coverages </a:t>
            </a:r>
            <a:r>
              <a:rPr lang="en-AU" sz="2000" b="1" dirty="0" smtClean="0"/>
              <a:t>of </a:t>
            </a:r>
            <a:r>
              <a:rPr lang="en-AU" sz="2000" b="1" dirty="0"/>
              <a:t>the world’s forested areas</a:t>
            </a:r>
            <a:r>
              <a:rPr lang="en-AU" sz="2000" dirty="0"/>
              <a:t>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with </a:t>
            </a:r>
            <a:r>
              <a:rPr lang="en-AU" sz="2000" dirty="0"/>
              <a:t>provision for coverage for the foreseeable future by inclusion of GFOI requirements in the basic observation scenarios of the core data </a:t>
            </a:r>
            <a:r>
              <a:rPr lang="en-AU" sz="2000" dirty="0" smtClean="0"/>
              <a:t>streams</a:t>
            </a:r>
            <a:r>
              <a:rPr lang="en-AU" sz="2000" dirty="0"/>
              <a:t> </a:t>
            </a:r>
            <a:r>
              <a:rPr lang="mr-IN" sz="2000" dirty="0" smtClean="0"/>
              <a:t>–</a:t>
            </a:r>
            <a:r>
              <a:rPr lang="en-AU" sz="2000" dirty="0" smtClean="0"/>
              <a:t> i.e. based </a:t>
            </a:r>
            <a:r>
              <a:rPr lang="en-AU" sz="2000" dirty="0"/>
              <a:t>on publicly open satellite </a:t>
            </a:r>
            <a:r>
              <a:rPr lang="en-AU" sz="2000" dirty="0" smtClean="0"/>
              <a:t>data.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AU" sz="2000" b="1" dirty="0"/>
              <a:t>Efficient and effective global flows of data</a:t>
            </a:r>
            <a:r>
              <a:rPr lang="en-AU" sz="2000" dirty="0"/>
              <a:t>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to </a:t>
            </a:r>
            <a:r>
              <a:rPr lang="en-AU" sz="2000" dirty="0"/>
              <a:t>accommodate in-country development of </a:t>
            </a:r>
            <a:r>
              <a:rPr lang="en-AU" sz="2000" dirty="0" smtClean="0"/>
              <a:t>GFOI-recommended </a:t>
            </a:r>
            <a:r>
              <a:rPr lang="en-AU" sz="2000" dirty="0"/>
              <a:t>Forest Map products</a:t>
            </a:r>
            <a:r>
              <a:rPr lang="en-AU" sz="20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r>
              <a:rPr lang="en-AU" sz="2000" b="1" dirty="0"/>
              <a:t>Commitment of core data stream providers to include GFOI requirements in the definition of consistent information products</a:t>
            </a:r>
            <a:r>
              <a:rPr lang="en-AU" sz="2000" dirty="0"/>
              <a:t>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including </a:t>
            </a:r>
            <a:r>
              <a:rPr lang="en-AU" sz="2000" dirty="0"/>
              <a:t>‘Analysis Ready’ products.</a:t>
            </a:r>
            <a:endParaRPr lang="en-GB" sz="2000" dirty="0"/>
          </a:p>
        </p:txBody>
      </p:sp>
      <p:sp>
        <p:nvSpPr>
          <p:cNvPr id="7" name="TextBox 51"/>
          <p:cNvSpPr txBox="1">
            <a:spLocks noChangeArrowheads="1"/>
          </p:cNvSpPr>
          <p:nvPr/>
        </p:nvSpPr>
        <p:spPr bwMode="auto">
          <a:xfrm rot="1534533">
            <a:off x="2994576" y="1599923"/>
            <a:ext cx="3203030" cy="523220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>
            <a:solidFill>
              <a:srgbClr val="39703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97036"/>
                </a:solidFill>
                <a:latin typeface="Calibri" pitchFamily="34" charset="0"/>
              </a:rPr>
              <a:t>Achieved since 2017</a:t>
            </a:r>
            <a:endParaRPr lang="en-US" sz="2800" b="1" dirty="0">
              <a:solidFill>
                <a:srgbClr val="397036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8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EOS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92" y="5363910"/>
            <a:ext cx="1445845" cy="6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0"/>
            <a:ext cx="9144000" cy="60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5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2009" y="141979"/>
            <a:ext cx="6004205" cy="698785"/>
          </a:xfrm>
        </p:spPr>
        <p:txBody>
          <a:bodyPr/>
          <a:lstStyle/>
          <a:p>
            <a:pPr algn="l"/>
            <a:r>
              <a:rPr lang="en-US" altLang="en-US" sz="2800" dirty="0">
                <a:latin typeface="Calibri"/>
                <a:ea typeface="ＭＳ Ｐゴシック" charset="0"/>
                <a:cs typeface="Calibri"/>
              </a:rPr>
              <a:t>USGS/NASA</a:t>
            </a:r>
            <a:r>
              <a:rPr lang="en-US" altLang="en-US" sz="3200" dirty="0" smtClean="0"/>
              <a:t> Landsat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08" y="2417845"/>
            <a:ext cx="5103336" cy="2840610"/>
          </a:xfrm>
        </p:spPr>
        <p:txBody>
          <a:bodyPr/>
          <a:lstStyle/>
          <a:p>
            <a:r>
              <a:rPr lang="en-US" altLang="en-US" sz="2400" dirty="0" smtClean="0"/>
              <a:t>40 + years of Landsat </a:t>
            </a:r>
            <a:br>
              <a:rPr lang="en-US" altLang="en-US" sz="2400" dirty="0" smtClean="0"/>
            </a:br>
            <a:r>
              <a:rPr lang="en-US" altLang="en-US" sz="2400" dirty="0" err="1" smtClean="0"/>
              <a:t>programme</a:t>
            </a:r>
            <a:endParaRPr lang="en-US" altLang="en-US" sz="2400" dirty="0" smtClean="0"/>
          </a:p>
          <a:p>
            <a:r>
              <a:rPr lang="en-US" altLang="en-US" sz="2400" dirty="0" smtClean="0"/>
              <a:t>In orbit Landsat 7 &amp; 8 </a:t>
            </a:r>
            <a:r>
              <a:rPr lang="mr-IN" altLang="en-US" sz="2400" dirty="0" smtClean="0"/>
              <a:t>–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acquisitions close to 100% of observation capacity over land</a:t>
            </a:r>
          </a:p>
          <a:p>
            <a:r>
              <a:rPr lang="en-US" altLang="en-US" sz="2400" dirty="0" smtClean="0"/>
              <a:t>Landsat </a:t>
            </a:r>
            <a:r>
              <a:rPr lang="en-US" altLang="en-US" sz="2400" dirty="0"/>
              <a:t>9 (fully Class-B rebuild of Landsat 8) for </a:t>
            </a:r>
            <a:r>
              <a:rPr lang="en-US" altLang="en-US" sz="2400" dirty="0" smtClean="0"/>
              <a:t>launch in Dec 2020</a:t>
            </a:r>
          </a:p>
          <a:p>
            <a:r>
              <a:rPr lang="en-US" altLang="en-US" sz="2400" dirty="0"/>
              <a:t>Landsat 10 </a:t>
            </a:r>
            <a:r>
              <a:rPr lang="en-US" altLang="en-US" sz="2400" dirty="0" smtClean="0"/>
              <a:t> (Class </a:t>
            </a:r>
            <a:r>
              <a:rPr lang="en-US" altLang="en-US" sz="2400" dirty="0"/>
              <a:t>B full </a:t>
            </a:r>
            <a:r>
              <a:rPr lang="en-US" altLang="en-US" sz="2400" dirty="0" smtClean="0"/>
              <a:t>spectrum) </a:t>
            </a:r>
            <a:r>
              <a:rPr lang="en-US" altLang="en-US" sz="2400" dirty="0"/>
              <a:t>to launch </a:t>
            </a:r>
            <a:r>
              <a:rPr lang="en-US" altLang="en-US" sz="2400" dirty="0" smtClean="0"/>
              <a:t>~2027-2028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900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5547764" y="1752600"/>
            <a:ext cx="2638425" cy="4108450"/>
            <a:chOff x="2952" y="868"/>
            <a:chExt cx="2216" cy="2588"/>
          </a:xfrm>
        </p:grpSpPr>
        <p:pic>
          <p:nvPicPr>
            <p:cNvPr id="5126" name="Picture 4" descr="Untitled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1744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5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1326"/>
              <a:ext cx="172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6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868"/>
              <a:ext cx="1712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05" y="1143000"/>
            <a:ext cx="2034779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ocuments\7 LDCM\Spacecraf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35" y="1088351"/>
            <a:ext cx="2784777" cy="127672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2"/>
          <a:stretch/>
        </p:blipFill>
        <p:spPr>
          <a:xfrm>
            <a:off x="2858341" y="491371"/>
            <a:ext cx="3063015" cy="29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5868900"/>
            <a:ext cx="9144000" cy="1018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443" y="4779721"/>
            <a:ext cx="4243126" cy="2941422"/>
          </a:xfrm>
          <a:prstGeom prst="rect">
            <a:avLst/>
          </a:prstGeom>
          <a:noFill/>
        </p:spPr>
        <p:txBody>
          <a:bodyPr wrap="square" lIns="91438" tIns="45718" rIns="91438" bIns="45718">
            <a:noAutofit/>
          </a:bodyPr>
          <a:lstStyle/>
          <a:p>
            <a:pPr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Sentinel-2A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/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-2B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m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ultispectral (13 bands)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10 days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repeat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cycle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(1 satellite)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lvl="4"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52" y="1039498"/>
            <a:ext cx="3628691" cy="2941422"/>
          </a:xfrm>
          <a:prstGeom prst="rect">
            <a:avLst/>
          </a:prstGeom>
          <a:noFill/>
        </p:spPr>
        <p:txBody>
          <a:bodyPr wrap="square" lIns="91438" tIns="45718" rIns="91438" bIns="45718">
            <a:noAutofit/>
          </a:bodyPr>
          <a:lstStyle/>
          <a:p>
            <a:pPr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Sentinel-1A / -1B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night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and day radar imaging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C-band SAR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12 days repeat cycle (1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satellite)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41866" y="151534"/>
            <a:ext cx="6972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 anchor="ctr"/>
          <a:lstStyle/>
          <a:p>
            <a:pPr algn="l" defTabSz="914373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Core Data from COPERNICUS: the Sentinels</a:t>
            </a:r>
            <a:endParaRPr lang="en-US" sz="28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52" y="6302345"/>
            <a:ext cx="1492834" cy="52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498" y="6226798"/>
            <a:ext cx="1234830" cy="67733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 bwMode="auto">
          <a:xfrm>
            <a:off x="4677508" y="5765800"/>
            <a:ext cx="903146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400" b="0" i="0" u="none" strike="noStrike" cap="none" normalizeH="0" baseline="0">
              <a:ln>
                <a:noFill/>
              </a:ln>
              <a:solidFill>
                <a:srgbClr val="999933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5" name="Picture 69" descr="sentinel1spacecraf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52" y="1039497"/>
            <a:ext cx="1627315" cy="12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76" y="3998504"/>
            <a:ext cx="1630897" cy="124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67" y="910005"/>
            <a:ext cx="4499974" cy="3018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056" y="3966692"/>
            <a:ext cx="4442637" cy="29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1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図 4" descr="Logo_1_planet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-1"/>
            <a:ext cx="1583317" cy="9319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1793631" y="228603"/>
            <a:ext cx="5403036" cy="429683"/>
          </a:xfrm>
          <a:noFill/>
        </p:spPr>
        <p:txBody>
          <a:bodyPr lIns="34355" tIns="3436" rIns="34355" bIns="3436"/>
          <a:lstStyle/>
          <a:p>
            <a:pPr eaLnBrk="1" hangingPunct="1"/>
            <a:r>
              <a:rPr lang="en-US" kern="1200" dirty="0">
                <a:latin typeface="Calibri"/>
                <a:ea typeface="ＭＳ Ｐゴシック" charset="0"/>
                <a:cs typeface="Calibri"/>
              </a:rPr>
              <a:t>ALOS-2 PALSAR-2 Global Mosaic </a:t>
            </a:r>
          </a:p>
        </p:txBody>
      </p:sp>
      <p:pic>
        <p:nvPicPr>
          <p:cNvPr id="33794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" y="1497480"/>
            <a:ext cx="9078659" cy="37021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592" y="5311754"/>
            <a:ext cx="7319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Annual mosaics of PALSAR-2, 25 m resolution, freely available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8938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952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/>
              <a:t>Missions related to Biomass </a:t>
            </a:r>
            <a:endParaRPr lang="pt-BR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6174485"/>
            <a:ext cx="1349400" cy="7287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27"/>
            <a:ext cx="9144000" cy="7153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7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952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/>
              <a:t>Expected Outcome</a:t>
            </a:r>
            <a:endParaRPr lang="pt-BR" sz="28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949327"/>
            <a:ext cx="8826146" cy="5163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Multiple </a:t>
            </a:r>
            <a:r>
              <a:rPr lang="en-GB" sz="2400" dirty="0"/>
              <a:t>annual global coverages of the world’s forested areas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integration of upcoming missions in baseline scenario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integration of biomass </a:t>
            </a:r>
            <a:r>
              <a:rPr lang="en-GB" sz="2400" dirty="0" smtClean="0"/>
              <a:t>missions addressing emission factors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Efficient </a:t>
            </a:r>
            <a:r>
              <a:rPr lang="en-GB" sz="2400" dirty="0"/>
              <a:t>and effective global flows of data 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Provision </a:t>
            </a:r>
            <a:r>
              <a:rPr lang="en-GB" sz="2400" dirty="0"/>
              <a:t>of </a:t>
            </a:r>
            <a:r>
              <a:rPr lang="en-GB" sz="2400" dirty="0" smtClean="0"/>
              <a:t>ARD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0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25188</TotalTime>
  <Words>131</Words>
  <Application>Microsoft Macintosh PowerPoint</Application>
  <PresentationFormat>On-screen Show (4:3)</PresentationFormat>
  <Paragraphs>48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Mangal</vt:lpstr>
      <vt:lpstr>ＭＳ Ｐゴシック</vt:lpstr>
      <vt:lpstr>Wingdings</vt:lpstr>
      <vt:lpstr>Arial</vt:lpstr>
      <vt:lpstr>1_Office Theme</vt:lpstr>
      <vt:lpstr>SESSION 6: Global Baseline</vt:lpstr>
      <vt:lpstr>SDCG Element 1: Global Baseline </vt:lpstr>
      <vt:lpstr>PowerPoint Presentation</vt:lpstr>
      <vt:lpstr>USGS/NASA Landsat </vt:lpstr>
      <vt:lpstr>PowerPoint Presentation</vt:lpstr>
      <vt:lpstr>ALOS-2 PALSAR-2 Global Mosaic </vt:lpstr>
      <vt:lpstr>Missions related to Biomass </vt:lpstr>
      <vt:lpstr>Expected Outcome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FM Seifert</cp:lastModifiedBy>
  <cp:revision>442</cp:revision>
  <dcterms:created xsi:type="dcterms:W3CDTF">2013-01-29T13:10:08Z</dcterms:created>
  <dcterms:modified xsi:type="dcterms:W3CDTF">2018-09-06T14:17:49Z</dcterms:modified>
</cp:coreProperties>
</file>