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748" r:id="rId2"/>
  </p:sldMasterIdLst>
  <p:notesMasterIdLst>
    <p:notesMasterId r:id="rId13"/>
  </p:notesMasterIdLst>
  <p:sldIdLst>
    <p:sldId id="547" r:id="rId3"/>
    <p:sldId id="548" r:id="rId4"/>
    <p:sldId id="549" r:id="rId5"/>
    <p:sldId id="550" r:id="rId6"/>
    <p:sldId id="615" r:id="rId7"/>
    <p:sldId id="551" r:id="rId8"/>
    <p:sldId id="616" r:id="rId9"/>
    <p:sldId id="552" r:id="rId10"/>
    <p:sldId id="556" r:id="rId11"/>
    <p:sldId id="582" r:id="rId1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666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43"/>
    <p:restoredTop sz="86392" autoAdjust="0"/>
  </p:normalViewPr>
  <p:slideViewPr>
    <p:cSldViewPr>
      <p:cViewPr varScale="1">
        <p:scale>
          <a:sx n="89" d="100"/>
          <a:sy n="89" d="100"/>
        </p:scale>
        <p:origin x="108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10</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354486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US" noProof="0"/>
              <a:t>Click to edit Master title style</a:t>
            </a:r>
            <a:endParaRPr lang="en-AU" noProof="0"/>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lvl1pPr>
          </a:lstStyle>
          <a:p>
            <a:pPr lvl="0"/>
            <a:r>
              <a:rPr lang="en-US" noProof="0"/>
              <a:t>Click to edit Master subtitle style</a:t>
            </a:r>
            <a:endParaRPr lang="en-AU" noProof="0"/>
          </a:p>
        </p:txBody>
      </p:sp>
    </p:spTree>
    <p:extLst>
      <p:ext uri="{BB962C8B-B14F-4D97-AF65-F5344CB8AC3E}">
        <p14:creationId xmlns:p14="http://schemas.microsoft.com/office/powerpoint/2010/main" val="24524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Project – April 15</a:t>
            </a:r>
            <a:r>
              <a:rPr lang="en-AU" baseline="30000">
                <a:solidFill>
                  <a:srgbClr val="FFFFFF"/>
                </a:solidFill>
              </a:rPr>
              <a:t>th</a:t>
            </a:r>
            <a:r>
              <a:rPr lang="en-AU">
                <a:solidFill>
                  <a:srgbClr val="FFFFFF"/>
                </a:solidFill>
              </a:rPr>
              <a:t>, 2013</a:t>
            </a:r>
          </a:p>
        </p:txBody>
      </p:sp>
    </p:spTree>
    <p:extLst>
      <p:ext uri="{BB962C8B-B14F-4D97-AF65-F5344CB8AC3E}">
        <p14:creationId xmlns:p14="http://schemas.microsoft.com/office/powerpoint/2010/main" val="322051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5925"/>
            <a:ext cx="2057400" cy="582136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415925"/>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Project – April 15</a:t>
            </a:r>
            <a:r>
              <a:rPr lang="en-AU" baseline="30000">
                <a:solidFill>
                  <a:srgbClr val="FFFFFF"/>
                </a:solidFill>
              </a:rPr>
              <a:t>th</a:t>
            </a:r>
            <a:r>
              <a:rPr lang="en-AU">
                <a:solidFill>
                  <a:srgbClr val="FFFFFF"/>
                </a:solidFill>
              </a:rPr>
              <a:t>, 2013</a:t>
            </a:r>
          </a:p>
        </p:txBody>
      </p:sp>
    </p:spTree>
    <p:extLst>
      <p:ext uri="{BB962C8B-B14F-4D97-AF65-F5344CB8AC3E}">
        <p14:creationId xmlns:p14="http://schemas.microsoft.com/office/powerpoint/2010/main" val="1828202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a:t>Click to edit Master title style</a:t>
            </a:r>
            <a:endParaRPr lang="en-US" dirty="0"/>
          </a:p>
        </p:txBody>
      </p:sp>
      <p:pic>
        <p:nvPicPr>
          <p:cNvPr id="10" name="Picture 9"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30499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6658" y="887919"/>
            <a:ext cx="9137342" cy="5248185"/>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kern="1200" dirty="0">
              <a:latin typeface="Calibri"/>
              <a:ea typeface=""/>
              <a:cs typeface=""/>
            </a:endParaRPr>
          </a:p>
        </p:txBody>
      </p:sp>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a:t>Click to edit Master title style</a:t>
            </a:r>
            <a:endParaRPr lang="en-US" dirty="0"/>
          </a:p>
        </p:txBody>
      </p:sp>
      <p:sp>
        <p:nvSpPr>
          <p:cNvPr id="3" name="Content Placeholder 2"/>
          <p:cNvSpPr>
            <a:spLocks noGrp="1"/>
          </p:cNvSpPr>
          <p:nvPr>
            <p:ph idx="1"/>
          </p:nvPr>
        </p:nvSpPr>
        <p:spPr>
          <a:xfrm>
            <a:off x="142009" y="1385987"/>
            <a:ext cx="8229600" cy="4525963"/>
          </a:xfrm>
          <a:prstGeom prst="rect">
            <a:avLst/>
          </a:prstGeo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1993181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 name="Rectangle 2"/>
          <p:cNvSpPr/>
          <p:nvPr userDrawn="1"/>
        </p:nvSpPr>
        <p:spPr>
          <a:xfrm>
            <a:off x="-5374" y="8879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kern="1200" dirty="0">
              <a:latin typeface="Calibri"/>
              <a:ea typeface=""/>
              <a:cs typeface=""/>
            </a:endParaRPr>
          </a:p>
        </p:txBody>
      </p:sp>
    </p:spTree>
    <p:extLst>
      <p:ext uri="{BB962C8B-B14F-4D97-AF65-F5344CB8AC3E}">
        <p14:creationId xmlns:p14="http://schemas.microsoft.com/office/powerpoint/2010/main" val="53912503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a:lstStyle/>
          <a:p>
            <a:pPr lvl="0"/>
            <a:r>
              <a:rPr lang="en-GB" dirty="0"/>
              <a:t>Click to edit Master title style</a:t>
            </a:r>
          </a:p>
        </p:txBody>
      </p:sp>
    </p:spTree>
    <p:extLst>
      <p:ext uri="{BB962C8B-B14F-4D97-AF65-F5344CB8AC3E}">
        <p14:creationId xmlns:p14="http://schemas.microsoft.com/office/powerpoint/2010/main" val="409358819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7030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115227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60482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6"/>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389731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173198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41403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161156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AU">
                <a:solidFill>
                  <a:srgbClr val="FFFFFF"/>
                </a:solidFill>
              </a:rPr>
              <a:t>Datacube Project – April 15</a:t>
            </a:r>
            <a:r>
              <a:rPr lang="en-AU" baseline="30000">
                <a:solidFill>
                  <a:srgbClr val="FFFFFF"/>
                </a:solidFill>
              </a:rPr>
              <a:t>th</a:t>
            </a:r>
            <a:r>
              <a:rPr lang="en-AU">
                <a:solidFill>
                  <a:srgbClr val="FFFFFF"/>
                </a:solidFill>
              </a:rPr>
              <a:t>, 2013</a:t>
            </a:r>
          </a:p>
        </p:txBody>
      </p:sp>
    </p:spTree>
    <p:extLst>
      <p:ext uri="{BB962C8B-B14F-4D97-AF65-F5344CB8AC3E}">
        <p14:creationId xmlns:p14="http://schemas.microsoft.com/office/powerpoint/2010/main" val="313862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AU"/>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r>
              <a:rPr lang="en-AU" kern="1200" dirty="0">
                <a:solidFill>
                  <a:srgbClr val="FFFFFF"/>
                </a:solidFill>
                <a:latin typeface="Arial" charset="0"/>
                <a:ea typeface="+mn-ea"/>
                <a:cs typeface="+mn-cs"/>
              </a:rPr>
              <a:t>Phone: +61 2 6249 9111</a:t>
            </a:r>
          </a:p>
          <a:p>
            <a:pPr defTabSz="914400" rtl="0" fontAlgn="base">
              <a:spcAft>
                <a:spcPct val="0"/>
              </a:spcAft>
            </a:pPr>
            <a:r>
              <a:rPr lang="en-AU" kern="1200" dirty="0">
                <a:solidFill>
                  <a:srgbClr val="FFFFFF"/>
                </a:solidFill>
                <a:latin typeface="Arial" charset="0"/>
                <a:ea typeface="+mn-ea"/>
                <a:cs typeface="+mn-cs"/>
              </a:rPr>
              <a:t>Web: </a:t>
            </a:r>
            <a:r>
              <a:rPr lang="en-AU" kern="1200" dirty="0" err="1">
                <a:solidFill>
                  <a:srgbClr val="FFFFFF"/>
                </a:solidFill>
                <a:latin typeface="Arial" charset="0"/>
                <a:ea typeface="+mn-ea"/>
                <a:cs typeface="+mn-cs"/>
              </a:rPr>
              <a:t>www.ga.gov.au</a:t>
            </a:r>
            <a:endParaRPr lang="en-AU" kern="1200" dirty="0">
              <a:solidFill>
                <a:srgbClr val="FFFFFF"/>
              </a:solidFill>
              <a:latin typeface="Arial" charset="0"/>
              <a:ea typeface="+mn-ea"/>
              <a:cs typeface="+mn-cs"/>
            </a:endParaRPr>
          </a:p>
          <a:p>
            <a:pPr defTabSz="914400" rtl="0" fontAlgn="base">
              <a:spcAft>
                <a:spcPct val="0"/>
              </a:spcAft>
            </a:pPr>
            <a:r>
              <a:rPr lang="en-AU" kern="1200" dirty="0">
                <a:solidFill>
                  <a:srgbClr val="FFFFFF"/>
                </a:solidFill>
                <a:latin typeface="Arial" charset="0"/>
                <a:ea typeface="+mn-ea"/>
                <a:cs typeface="+mn-cs"/>
              </a:rPr>
              <a:t>Email: </a:t>
            </a:r>
            <a:r>
              <a:rPr lang="en-AU" kern="1200" dirty="0" err="1">
                <a:solidFill>
                  <a:srgbClr val="FFFFFF"/>
                </a:solidFill>
                <a:latin typeface="Arial" charset="0"/>
                <a:ea typeface="+mn-ea"/>
                <a:cs typeface="+mn-cs"/>
              </a:rPr>
              <a:t>feedback@ga.gov.au</a:t>
            </a:r>
            <a:endParaRPr lang="en-AU" kern="1200" dirty="0">
              <a:solidFill>
                <a:srgbClr val="FFFFFF"/>
              </a:solidFill>
              <a:latin typeface="Arial" charset="0"/>
              <a:ea typeface="+mn-ea"/>
              <a:cs typeface="+mn-cs"/>
            </a:endParaRPr>
          </a:p>
          <a:p>
            <a:pPr defTabSz="914400" rtl="0" fontAlgn="base">
              <a:spcAft>
                <a:spcPct val="0"/>
              </a:spcAft>
            </a:pPr>
            <a:r>
              <a:rPr lang="en-AU" kern="1200" dirty="0">
                <a:solidFill>
                  <a:srgbClr val="FFFFFF"/>
                </a:solidFill>
                <a:latin typeface="Arial" charset="0"/>
                <a:ea typeface="+mn-ea"/>
                <a:cs typeface="+mn-cs"/>
              </a:rPr>
              <a:t>Address: </a:t>
            </a:r>
            <a:r>
              <a:rPr lang="en-AU" kern="1200" dirty="0" err="1">
                <a:solidFill>
                  <a:srgbClr val="FFFFFF"/>
                </a:solidFill>
                <a:latin typeface="Arial" charset="0"/>
                <a:ea typeface="+mn-ea"/>
                <a:cs typeface="+mn-cs"/>
              </a:rPr>
              <a:t>Cnr</a:t>
            </a:r>
            <a:r>
              <a:rPr lang="en-AU" kern="1200" dirty="0">
                <a:solidFill>
                  <a:srgbClr val="FFFFFF"/>
                </a:solidFill>
                <a:latin typeface="Arial" charset="0"/>
                <a:ea typeface="+mn-ea"/>
                <a:cs typeface="+mn-cs"/>
              </a:rPr>
              <a:t> Jerrabomberra Avenue and Hindmarsh Drive, Symonston ACT 2609</a:t>
            </a:r>
          </a:p>
          <a:p>
            <a:pPr defTabSz="914400" rtl="0" fontAlgn="base">
              <a:spcAft>
                <a:spcPct val="0"/>
              </a:spcAft>
            </a:pPr>
            <a:r>
              <a:rPr lang="en-AU" kern="1200" dirty="0">
                <a:solidFill>
                  <a:srgbClr val="FFFFFF"/>
                </a:solidFill>
                <a:latin typeface="Arial" charset="0"/>
                <a:ea typeface="+mn-ea"/>
                <a:cs typeface="+mn-cs"/>
              </a:rPr>
              <a:t>Postal Address: GPO Box 378, Canberra ACT 2601</a:t>
            </a:r>
          </a:p>
        </p:txBody>
      </p:sp>
    </p:spTree>
    <p:extLst>
      <p:ext uri="{BB962C8B-B14F-4D97-AF65-F5344CB8AC3E}">
        <p14:creationId xmlns:p14="http://schemas.microsoft.com/office/powerpoint/2010/main" val="32688037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7">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51487" y="6267408"/>
            <a:ext cx="1263253" cy="500248"/>
          </a:xfrm>
          <a:prstGeom prst="rect">
            <a:avLst/>
          </a:prstGeom>
        </p:spPr>
      </p:pic>
    </p:spTree>
    <p:extLst>
      <p:ext uri="{BB962C8B-B14F-4D97-AF65-F5344CB8AC3E}">
        <p14:creationId xmlns:p14="http://schemas.microsoft.com/office/powerpoint/2010/main" val="238676785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451141"/>
            <a:ext cx="6400800" cy="901913"/>
          </a:xfrm>
        </p:spPr>
        <p:txBody>
          <a:bodyPr>
            <a:noAutofit/>
          </a:bodyPr>
          <a:lstStyle/>
          <a:p>
            <a:r>
              <a:rPr lang="en-US" i="1" dirty="0"/>
              <a:t>Brian Killough / NASA, CEOS SEO</a:t>
            </a:r>
          </a:p>
          <a:p>
            <a:r>
              <a:rPr lang="en-US" i="1" dirty="0"/>
              <a:t>SDCG-14, September 5, 2018</a:t>
            </a:r>
          </a:p>
          <a:p>
            <a:r>
              <a:rPr lang="en-US" i="1" dirty="0"/>
              <a:t>Agenda Item #21</a:t>
            </a:r>
          </a:p>
        </p:txBody>
      </p:sp>
      <p:sp>
        <p:nvSpPr>
          <p:cNvPr id="3" name="Title 2"/>
          <p:cNvSpPr>
            <a:spLocks noGrp="1"/>
          </p:cNvSpPr>
          <p:nvPr>
            <p:ph type="title"/>
          </p:nvPr>
        </p:nvSpPr>
        <p:spPr>
          <a:xfrm>
            <a:off x="1177329" y="1502267"/>
            <a:ext cx="6860028" cy="698785"/>
          </a:xfrm>
        </p:spPr>
        <p:txBody>
          <a:bodyPr/>
          <a:lstStyle/>
          <a:p>
            <a:r>
              <a:rPr lang="en-US" dirty="0"/>
              <a:t>GFOI Space Data Services</a:t>
            </a:r>
          </a:p>
        </p:txBody>
      </p:sp>
    </p:spTree>
    <p:extLst>
      <p:ext uri="{BB962C8B-B14F-4D97-AF65-F5344CB8AC3E}">
        <p14:creationId xmlns:p14="http://schemas.microsoft.com/office/powerpoint/2010/main" val="974460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72596" y="173106"/>
            <a:ext cx="6890204" cy="523220"/>
          </a:xfrm>
        </p:spPr>
        <p:txBody>
          <a:bodyPr wrap="square">
            <a:spAutoFit/>
          </a:bodyPr>
          <a:lstStyle/>
          <a:p>
            <a:pPr algn="l" eaLnBrk="1" hangingPunct="1"/>
            <a:r>
              <a:rPr lang="en-US" sz="2800" dirty="0">
                <a:latin typeface="Tahoma" charset="0"/>
                <a:ea typeface="ＭＳ Ｐゴシック" charset="0"/>
                <a:cs typeface="ＭＳ Ｐゴシック" charset="0"/>
              </a:rPr>
              <a:t>Which have an</a:t>
            </a:r>
            <a:r>
              <a:rPr lang="en-US" sz="2800" b="1" dirty="0">
                <a:latin typeface="Tahoma" charset="0"/>
                <a:ea typeface="ＭＳ Ｐゴシック" charset="0"/>
                <a:cs typeface="ＭＳ Ｐゴシック" charset="0"/>
              </a:rPr>
              <a:t> interest in Forests?</a:t>
            </a:r>
            <a:endParaRPr lang="en-US"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119741" y="1050420"/>
            <a:ext cx="8916295" cy="512178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marR="0" lvl="0" indent="-295275"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CDC team is engaging with ~50 different countries to consider the deployment of Data Cubes. Many of those countries have a desire to support </a:t>
            </a:r>
            <a:r>
              <a:rPr kumimoji="0" lang="en-US"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forest applications. </a:t>
            </a:r>
          </a:p>
          <a:p>
            <a:pPr marL="295275" marR="0" lvl="0" indent="-295275"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We know that these 9 countries have an interest in forest applications: </a:t>
            </a:r>
            <a:br>
              <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br>
            <a:r>
              <a:rPr kumimoji="0" lang="en-US"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Colombia, Switzerland, Vietnam, Taiwan, Kenya, </a:t>
            </a:r>
            <a:r>
              <a:rPr kumimoji="0" lang="en-US" sz="2000" b="1" i="0" u="none" strike="noStrike" kern="1200" cap="none" spc="0" normalizeH="0" baseline="0" noProof="0" dirty="0" err="1">
                <a:ln>
                  <a:noFill/>
                </a:ln>
                <a:solidFill>
                  <a:srgbClr val="002569"/>
                </a:solidFill>
                <a:effectLst/>
                <a:uLnTx/>
                <a:uFillTx/>
                <a:latin typeface="Calibri" charset="0"/>
                <a:ea typeface="ＭＳ Ｐゴシック" charset="0"/>
                <a:cs typeface="Calibri" charset="0"/>
                <a:sym typeface="Arial Bold"/>
              </a:rPr>
              <a:t>Hondurus</a:t>
            </a:r>
            <a:r>
              <a:rPr kumimoji="0" lang="en-US"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Canada, Guatemala, Brazil, Costa Rica, Indonesia.</a:t>
            </a:r>
          </a:p>
        </p:txBody>
      </p:sp>
      <p:pic>
        <p:nvPicPr>
          <p:cNvPr id="5" name="Picture 4"/>
          <p:cNvPicPr>
            <a:picLocks noChangeAspect="1"/>
          </p:cNvPicPr>
          <p:nvPr/>
        </p:nvPicPr>
        <p:blipFill>
          <a:blip r:embed="rId3"/>
          <a:stretch>
            <a:fillRect/>
          </a:stretch>
        </p:blipFill>
        <p:spPr>
          <a:xfrm>
            <a:off x="533400" y="3200400"/>
            <a:ext cx="5120076" cy="2803025"/>
          </a:xfrm>
          <a:prstGeom prst="rect">
            <a:avLst/>
          </a:prstGeom>
        </p:spPr>
      </p:pic>
      <p:sp>
        <p:nvSpPr>
          <p:cNvPr id="6" name="Cube 5"/>
          <p:cNvSpPr>
            <a:spLocks noChangeAspect="1"/>
          </p:cNvSpPr>
          <p:nvPr/>
        </p:nvSpPr>
        <p:spPr>
          <a:xfrm>
            <a:off x="1499509" y="47701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8" name="Cube 7"/>
          <p:cNvSpPr>
            <a:spLocks noChangeAspect="1"/>
          </p:cNvSpPr>
          <p:nvPr/>
        </p:nvSpPr>
        <p:spPr>
          <a:xfrm>
            <a:off x="1042309" y="3581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9" name="Cube 8"/>
          <p:cNvSpPr>
            <a:spLocks noChangeAspect="1"/>
          </p:cNvSpPr>
          <p:nvPr/>
        </p:nvSpPr>
        <p:spPr>
          <a:xfrm>
            <a:off x="4623709" y="44196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0" name="Cube 9"/>
          <p:cNvSpPr>
            <a:spLocks noChangeAspect="1"/>
          </p:cNvSpPr>
          <p:nvPr/>
        </p:nvSpPr>
        <p:spPr>
          <a:xfrm>
            <a:off x="3328309" y="4648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1" name="Cube 10"/>
          <p:cNvSpPr>
            <a:spLocks noChangeAspect="1"/>
          </p:cNvSpPr>
          <p:nvPr/>
        </p:nvSpPr>
        <p:spPr>
          <a:xfrm>
            <a:off x="4928509" y="4191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2" name="Cube 11"/>
          <p:cNvSpPr>
            <a:spLocks noChangeAspect="1"/>
          </p:cNvSpPr>
          <p:nvPr/>
        </p:nvSpPr>
        <p:spPr>
          <a:xfrm>
            <a:off x="1219200" y="4343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3" name="Cube 12"/>
          <p:cNvSpPr>
            <a:spLocks noChangeAspect="1"/>
          </p:cNvSpPr>
          <p:nvPr/>
        </p:nvSpPr>
        <p:spPr>
          <a:xfrm>
            <a:off x="2947309" y="3733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6" name="Cube 15"/>
          <p:cNvSpPr>
            <a:spLocks noChangeAspect="1"/>
          </p:cNvSpPr>
          <p:nvPr/>
        </p:nvSpPr>
        <p:spPr>
          <a:xfrm>
            <a:off x="1905000" y="4998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7" name="Cube 16"/>
          <p:cNvSpPr>
            <a:spLocks noChangeAspect="1"/>
          </p:cNvSpPr>
          <p:nvPr/>
        </p:nvSpPr>
        <p:spPr>
          <a:xfrm>
            <a:off x="1118509" y="4267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5" name="Cube 14">
            <a:extLst>
              <a:ext uri="{FF2B5EF4-FFF2-40B4-BE49-F238E27FC236}">
                <a16:creationId xmlns:a16="http://schemas.microsoft.com/office/drawing/2014/main" id="{C70B8498-CA6B-324D-9B92-10E763898A83}"/>
              </a:ext>
            </a:extLst>
          </p:cNvPr>
          <p:cNvSpPr>
            <a:spLocks noChangeAspect="1"/>
          </p:cNvSpPr>
          <p:nvPr/>
        </p:nvSpPr>
        <p:spPr>
          <a:xfrm>
            <a:off x="1295400" y="44653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8" name="Cube 17">
            <a:extLst>
              <a:ext uri="{FF2B5EF4-FFF2-40B4-BE49-F238E27FC236}">
                <a16:creationId xmlns:a16="http://schemas.microsoft.com/office/drawing/2014/main" id="{E2F90830-F029-4144-ABC2-B356D2D81230}"/>
              </a:ext>
            </a:extLst>
          </p:cNvPr>
          <p:cNvSpPr>
            <a:spLocks noChangeAspect="1"/>
          </p:cNvSpPr>
          <p:nvPr/>
        </p:nvSpPr>
        <p:spPr>
          <a:xfrm>
            <a:off x="4776109" y="48463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Tree>
    <p:extLst>
      <p:ext uri="{BB962C8B-B14F-4D97-AF65-F5344CB8AC3E}">
        <p14:creationId xmlns:p14="http://schemas.microsoft.com/office/powerpoint/2010/main" val="220539962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lang="en-US" sz="3200" b="1" i="0" u="none" strike="noStrike" kern="1200" cap="none" spc="0" normalizeH="0" baseline="0" noProof="0" dirty="0">
                <a:ln>
                  <a:noFill/>
                </a:ln>
                <a:solidFill>
                  <a:srgbClr val="FFFFFF"/>
                </a:solidFill>
                <a:effectLst/>
                <a:uLnTx/>
                <a:uFillTx/>
                <a:latin typeface="Proxima Nova Regular"/>
                <a:ea typeface="Proxima Nova Regular"/>
                <a:cs typeface="Proxima Nova Regular"/>
                <a:sym typeface="Proxima Nova Regular"/>
              </a:rPr>
              <a:t>Agenda</a:t>
            </a:r>
            <a:endParaRPr kumimoji="0" sz="3200" b="1" i="0" u="none" strike="noStrike" kern="1200" cap="none" spc="0" normalizeH="0" baseline="0" noProof="0" dirty="0">
              <a:ln>
                <a:noFill/>
              </a:ln>
              <a:solidFill>
                <a:srgbClr val="FFFFFF"/>
              </a:solidFill>
              <a:effectLst/>
              <a:uLnTx/>
              <a:uFillTx/>
              <a:latin typeface="Proxima Nova Regular"/>
              <a:ea typeface="Proxima Nova Regular"/>
              <a:cs typeface="Proxima Nova Regular"/>
              <a:sym typeface="Proxima Nova Regular"/>
            </a:endParaRPr>
          </a:p>
        </p:txBody>
      </p:sp>
      <p:sp>
        <p:nvSpPr>
          <p:cNvPr id="6" name="Content Placeholder 2"/>
          <p:cNvSpPr txBox="1">
            <a:spLocks/>
          </p:cNvSpPr>
          <p:nvPr/>
        </p:nvSpPr>
        <p:spPr bwMode="auto">
          <a:xfrm>
            <a:off x="0" y="1301444"/>
            <a:ext cx="8650288" cy="5121464"/>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342900" indent="-342900">
              <a:spcBef>
                <a:spcPct val="20000"/>
              </a:spcBef>
              <a:buFont typeface="Arial"/>
              <a:buChar char="•"/>
              <a:defRPr sz="20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1" i="0" u="none" strike="noStrike" kern="1200" cap="none" spc="0" normalizeH="0" baseline="0" noProof="0" dirty="0">
                <a:ln>
                  <a:noFill/>
                </a:ln>
                <a:solidFill>
                  <a:prstClr val="black"/>
                </a:solidFill>
                <a:effectLst/>
                <a:uLnTx/>
                <a:uFillTx/>
                <a:latin typeface="Calibri"/>
                <a:ea typeface=""/>
                <a:cs typeface=""/>
              </a:rPr>
              <a:t>3-Year Work Plan Tasks and Outcomes</a:t>
            </a:r>
          </a:p>
          <a:p>
            <a:pPr marL="1195387" marR="0" lvl="1" indent="-457200" algn="l" defTabSz="457200" rtl="0" eaLnBrk="1" fontAlgn="auto" latinLnBrk="0" hangingPunct="1">
              <a:lnSpc>
                <a:spcPct val="100000"/>
              </a:lnSpc>
              <a:spcBef>
                <a:spcPct val="20000"/>
              </a:spcBef>
              <a:spcAft>
                <a:spcPts val="0"/>
              </a:spcAft>
              <a:buClrTx/>
              <a:buSzTx/>
              <a:buFont typeface="Courier New"/>
              <a:buChar char="o"/>
              <a:tabLst/>
              <a:defRPr/>
            </a:pPr>
            <a:r>
              <a:rPr kumimoji="0" lang="en-US" sz="2400" b="0" i="0" u="none" strike="noStrike" kern="1200" cap="none" spc="0" normalizeH="0" baseline="0" noProof="0" dirty="0">
                <a:ln>
                  <a:noFill/>
                </a:ln>
                <a:solidFill>
                  <a:prstClr val="black"/>
                </a:solidFill>
                <a:effectLst/>
                <a:uLnTx/>
                <a:uFillTx/>
                <a:latin typeface="Calibri"/>
                <a:ea typeface=""/>
                <a:cs typeface=""/>
              </a:rPr>
              <a:t>#6: Ensured On-going Coverage </a:t>
            </a:r>
          </a:p>
          <a:p>
            <a:pPr marL="1195387" marR="0" lvl="1" indent="-457200" algn="l" defTabSz="457200" rtl="0" eaLnBrk="1" fontAlgn="auto" latinLnBrk="0" hangingPunct="1">
              <a:lnSpc>
                <a:spcPct val="100000"/>
              </a:lnSpc>
              <a:spcBef>
                <a:spcPct val="20000"/>
              </a:spcBef>
              <a:spcAft>
                <a:spcPts val="0"/>
              </a:spcAft>
              <a:buClrTx/>
              <a:buSzTx/>
              <a:buFont typeface="Courier New"/>
              <a:buChar char="o"/>
              <a:tabLst/>
              <a:defRPr/>
            </a:pPr>
            <a:r>
              <a:rPr kumimoji="0" lang="en-US" sz="2400" b="0" i="0" u="none" strike="noStrike" kern="1200" cap="none" spc="0" normalizeH="0" baseline="0" noProof="0" dirty="0">
                <a:ln>
                  <a:noFill/>
                </a:ln>
                <a:solidFill>
                  <a:prstClr val="black"/>
                </a:solidFill>
                <a:effectLst/>
                <a:uLnTx/>
                <a:uFillTx/>
                <a:latin typeface="Calibri"/>
                <a:ea typeface=""/>
                <a:cs typeface=""/>
              </a:rPr>
              <a:t>#7: Interoperable Data Discovery Tools</a:t>
            </a:r>
          </a:p>
          <a:p>
            <a:pPr marL="1195387" marR="0" lvl="1" indent="-457200" algn="l" defTabSz="457200" rtl="0" eaLnBrk="1" fontAlgn="auto" latinLnBrk="0" hangingPunct="1">
              <a:lnSpc>
                <a:spcPct val="100000"/>
              </a:lnSpc>
              <a:spcBef>
                <a:spcPct val="20000"/>
              </a:spcBef>
              <a:spcAft>
                <a:spcPts val="0"/>
              </a:spcAft>
              <a:buClrTx/>
              <a:buSzTx/>
              <a:buFont typeface="Courier New"/>
              <a:buChar char="o"/>
              <a:tabLst/>
              <a:defRPr/>
            </a:pPr>
            <a:r>
              <a:rPr kumimoji="0" lang="en-US" sz="2400" b="0" i="0" u="none" strike="noStrike" kern="1200" cap="none" spc="0" normalizeH="0" baseline="0" noProof="0" dirty="0">
                <a:ln>
                  <a:noFill/>
                </a:ln>
                <a:solidFill>
                  <a:prstClr val="black"/>
                </a:solidFill>
                <a:effectLst/>
                <a:uLnTx/>
                <a:uFillTx/>
                <a:latin typeface="Calibri"/>
                <a:ea typeface=""/>
                <a:cs typeface=""/>
              </a:rPr>
              <a:t>#8: Assembly and Delivery of Core Data</a:t>
            </a:r>
          </a:p>
          <a:p>
            <a:pPr marL="1195387" marR="0" lvl="1" indent="-457200" algn="l" defTabSz="457200" rtl="0" eaLnBrk="1" fontAlgn="auto" latinLnBrk="0" hangingPunct="1">
              <a:lnSpc>
                <a:spcPct val="100000"/>
              </a:lnSpc>
              <a:spcBef>
                <a:spcPct val="20000"/>
              </a:spcBef>
              <a:spcAft>
                <a:spcPts val="0"/>
              </a:spcAft>
              <a:buClrTx/>
              <a:buSzTx/>
              <a:buFont typeface="Courier New"/>
              <a:buChar char="o"/>
              <a:tabLst/>
              <a:defRPr/>
            </a:pPr>
            <a:r>
              <a:rPr kumimoji="0" lang="en-US" sz="2400" b="0" i="0" u="none" strike="noStrike" kern="1200" cap="none" spc="0" normalizeH="0" baseline="0" noProof="0" dirty="0">
                <a:ln>
                  <a:noFill/>
                </a:ln>
                <a:solidFill>
                  <a:prstClr val="black"/>
                </a:solidFill>
                <a:effectLst/>
                <a:uLnTx/>
                <a:uFillTx/>
                <a:latin typeface="Calibri"/>
                <a:ea typeface=""/>
                <a:cs typeface=""/>
              </a:rPr>
              <a:t>#10: Cloud-Computing Pilot Projects</a:t>
            </a:r>
          </a:p>
          <a:p>
            <a:pPr marL="1195387" marR="0" lvl="1" indent="-457200" algn="l" defTabSz="457200" rtl="0" eaLnBrk="1" fontAlgn="auto" latinLnBrk="0" hangingPunct="1">
              <a:lnSpc>
                <a:spcPct val="100000"/>
              </a:lnSpc>
              <a:spcBef>
                <a:spcPct val="20000"/>
              </a:spcBef>
              <a:spcAft>
                <a:spcPts val="0"/>
              </a:spcAft>
              <a:buClrTx/>
              <a:buSzTx/>
              <a:buFont typeface="Courier New"/>
              <a:buChar char="o"/>
              <a:tabLst/>
              <a:defRPr/>
            </a:pPr>
            <a:r>
              <a:rPr kumimoji="0" lang="en-US" sz="2400" b="0" i="0" u="none" strike="noStrike" kern="1200" cap="none" spc="0" normalizeH="0" baseline="0" noProof="0" dirty="0">
                <a:ln>
                  <a:noFill/>
                </a:ln>
                <a:solidFill>
                  <a:prstClr val="black"/>
                </a:solidFill>
                <a:effectLst/>
                <a:uLnTx/>
                <a:uFillTx/>
                <a:latin typeface="Calibri"/>
                <a:ea typeface=""/>
                <a:cs typeface=""/>
              </a:rPr>
              <a:t>#11: Model National GFOI Data Services</a:t>
            </a:r>
            <a:br>
              <a:rPr kumimoji="0" lang="en-US" sz="2400" b="0" i="0" u="none" strike="noStrike" kern="1200" cap="none" spc="0" normalizeH="0" baseline="0" noProof="0" dirty="0">
                <a:ln>
                  <a:noFill/>
                </a:ln>
                <a:solidFill>
                  <a:prstClr val="black"/>
                </a:solidFill>
                <a:effectLst/>
                <a:uLnTx/>
                <a:uFillTx/>
                <a:latin typeface="Calibri"/>
                <a:ea typeface=""/>
                <a:cs typeface=""/>
              </a:rPr>
            </a:br>
            <a:endParaRPr kumimoji="0" lang="en-US" sz="2400" b="0" i="0" u="none" strike="noStrike" kern="1200" cap="none" spc="0" normalizeH="0" baseline="0" noProof="0" dirty="0">
              <a:ln>
                <a:noFill/>
              </a:ln>
              <a:solidFill>
                <a:prstClr val="black"/>
              </a:solidFill>
              <a:effectLst/>
              <a:uLnTx/>
              <a:uFillTx/>
              <a:latin typeface="Calibri"/>
              <a:ea typeface=""/>
              <a:cs typeface=""/>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1" i="0" u="none" strike="noStrike" kern="1200" cap="none" spc="0" normalizeH="0" baseline="0" noProof="0" dirty="0">
                <a:ln>
                  <a:noFill/>
                </a:ln>
                <a:solidFill>
                  <a:prstClr val="black"/>
                </a:solidFill>
                <a:effectLst/>
                <a:uLnTx/>
                <a:uFillTx/>
                <a:latin typeface="Calibri"/>
                <a:ea typeface=""/>
                <a:cs typeface=""/>
              </a:rPr>
              <a:t>Open Data Cube</a:t>
            </a:r>
            <a:endParaRPr kumimoji="0" lang="en-US" sz="2800" b="0" i="0" u="none" strike="noStrike" kern="1200" cap="none" spc="0" normalizeH="0" baseline="0" noProof="0" dirty="0">
              <a:ln>
                <a:noFill/>
              </a:ln>
              <a:solidFill>
                <a:prstClr val="black"/>
              </a:solidFill>
              <a:effectLst/>
              <a:uLnTx/>
              <a:uFillTx/>
              <a:latin typeface="Calibri"/>
              <a:ea typeface=""/>
              <a:cs typeface=""/>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8144" y="1378977"/>
            <a:ext cx="2465856" cy="2436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59781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165999"/>
            <a:ext cx="7010400"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lang="en-US" sz="3600" b="1" i="0" u="none" strike="noStrike" kern="1200" cap="none" spc="0" normalizeH="0" baseline="0" noProof="0" dirty="0">
                <a:ln>
                  <a:noFill/>
                </a:ln>
                <a:solidFill>
                  <a:prstClr val="white"/>
                </a:solidFill>
                <a:effectLst/>
                <a:uLnTx/>
                <a:uFillTx/>
                <a:latin typeface="Calibri"/>
                <a:ea typeface=""/>
                <a:cs typeface=""/>
              </a:rPr>
              <a:t>#6: Ensured On-going Coverage </a:t>
            </a:r>
            <a:endParaRPr kumimoji="0" sz="3600" b="1" i="0" u="none" strike="noStrike" kern="1200" cap="none" spc="0" normalizeH="0" baseline="0" noProof="0" dirty="0">
              <a:ln>
                <a:noFill/>
              </a:ln>
              <a:solidFill>
                <a:prstClr val="white"/>
              </a:solidFill>
              <a:effectLst/>
              <a:uLnTx/>
              <a:uFillTx/>
              <a:latin typeface="Proxima Nova Regular"/>
              <a:ea typeface="Proxima Nova Regular"/>
              <a:cs typeface="Proxima Nova Regular"/>
              <a:sym typeface="Proxima Nova Regular"/>
            </a:endParaRPr>
          </a:p>
        </p:txBody>
      </p:sp>
      <p:sp>
        <p:nvSpPr>
          <p:cNvPr id="7" name="Content Placeholder 2"/>
          <p:cNvSpPr txBox="1">
            <a:spLocks/>
          </p:cNvSpPr>
          <p:nvPr/>
        </p:nvSpPr>
        <p:spPr>
          <a:xfrm>
            <a:off x="143289" y="1937008"/>
            <a:ext cx="4352511" cy="45399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Archive Characterization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SEO has now automated the production of Landsat, Sentinel-1 and Sentinel-2 country reports and they are posted online for all 70 GFOI countries. The reports are updated on an annual basis and current through 2017.</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These reports will be valuable for </a:t>
            </a:r>
            <a:br>
              <a:rPr kumimoji="0" lang="en-US" sz="2000" b="0" i="0" u="none" strike="noStrike" kern="1200" cap="none" spc="0" normalizeH="0" baseline="0" noProof="0" dirty="0">
                <a:ln>
                  <a:noFill/>
                </a:ln>
                <a:solidFill>
                  <a:prstClr val="black"/>
                </a:solidFill>
                <a:effectLst/>
                <a:uLnTx/>
                <a:uFillTx/>
                <a:latin typeface="Calibri"/>
                <a:ea typeface="+mn-ea"/>
                <a:cs typeface="+mn-cs"/>
              </a:rPr>
            </a:br>
            <a:r>
              <a:rPr kumimoji="0" lang="en-US" sz="2000" b="0" i="0" u="none" strike="noStrike" kern="1200" cap="none" spc="0" normalizeH="0" baseline="0" noProof="0" dirty="0">
                <a:ln>
                  <a:noFill/>
                </a:ln>
                <a:solidFill>
                  <a:prstClr val="black"/>
                </a:solidFill>
                <a:effectLst/>
                <a:uLnTx/>
                <a:uFillTx/>
                <a:latin typeface="Calibri"/>
                <a:ea typeface="+mn-ea"/>
                <a:cs typeface="+mn-cs"/>
              </a:rPr>
              <a:t>countries to assess available scenes </a:t>
            </a:r>
            <a:br>
              <a:rPr kumimoji="0" lang="en-US" sz="2000" b="0" i="0" u="none" strike="noStrike" kern="1200" cap="none" spc="0" normalizeH="0" baseline="0" noProof="0" dirty="0">
                <a:ln>
                  <a:noFill/>
                </a:ln>
                <a:solidFill>
                  <a:prstClr val="black"/>
                </a:solidFill>
                <a:effectLst/>
                <a:uLnTx/>
                <a:uFillTx/>
                <a:latin typeface="Calibri"/>
                <a:ea typeface="+mn-ea"/>
                <a:cs typeface="+mn-cs"/>
              </a:rPr>
            </a:br>
            <a:r>
              <a:rPr kumimoji="0" lang="en-US" sz="2000" b="0" i="0" u="none" strike="noStrike" kern="1200" cap="none" spc="0" normalizeH="0" baseline="0" noProof="0" dirty="0">
                <a:ln>
                  <a:noFill/>
                </a:ln>
                <a:solidFill>
                  <a:prstClr val="black"/>
                </a:solidFill>
                <a:effectLst/>
                <a:uLnTx/>
                <a:uFillTx/>
                <a:latin typeface="Calibri"/>
                <a:ea typeface="+mn-ea"/>
                <a:cs typeface="+mn-cs"/>
              </a:rPr>
              <a:t>and cloud cover for future data </a:t>
            </a:r>
            <a:br>
              <a:rPr kumimoji="0" lang="en-US" sz="2000" b="0" i="0" u="none" strike="noStrike" kern="1200" cap="none" spc="0" normalizeH="0" baseline="0" noProof="0" dirty="0">
                <a:ln>
                  <a:noFill/>
                </a:ln>
                <a:solidFill>
                  <a:prstClr val="black"/>
                </a:solidFill>
                <a:effectLst/>
                <a:uLnTx/>
                <a:uFillTx/>
                <a:latin typeface="Calibri"/>
                <a:ea typeface="+mn-ea"/>
                <a:cs typeface="+mn-cs"/>
              </a:rPr>
            </a:br>
            <a:r>
              <a:rPr kumimoji="0" lang="en-US" sz="2000" b="0" i="0" u="none" strike="noStrike" kern="1200" cap="none" spc="0" normalizeH="0" baseline="0" noProof="0" dirty="0">
                <a:ln>
                  <a:noFill/>
                </a:ln>
                <a:solidFill>
                  <a:prstClr val="black"/>
                </a:solidFill>
                <a:effectLst/>
                <a:uLnTx/>
                <a:uFillTx/>
                <a:latin typeface="Calibri"/>
                <a:ea typeface="+mn-ea"/>
                <a:cs typeface="+mn-cs"/>
              </a:rPr>
              <a:t>ordering. </a:t>
            </a:r>
          </a:p>
        </p:txBody>
      </p:sp>
      <p:pic>
        <p:nvPicPr>
          <p:cNvPr id="2" name="Picture 1"/>
          <p:cNvPicPr>
            <a:picLocks noChangeAspect="1"/>
          </p:cNvPicPr>
          <p:nvPr/>
        </p:nvPicPr>
        <p:blipFill>
          <a:blip r:embed="rId2"/>
          <a:stretch>
            <a:fillRect/>
          </a:stretch>
        </p:blipFill>
        <p:spPr>
          <a:xfrm>
            <a:off x="0" y="892300"/>
            <a:ext cx="9144000" cy="913286"/>
          </a:xfrm>
          <a:prstGeom prst="rect">
            <a:avLst/>
          </a:prstGeom>
        </p:spPr>
      </p:pic>
      <p:pic>
        <p:nvPicPr>
          <p:cNvPr id="6" name="Picture 5"/>
          <p:cNvPicPr>
            <a:picLocks noChangeAspect="1"/>
          </p:cNvPicPr>
          <p:nvPr/>
        </p:nvPicPr>
        <p:blipFill>
          <a:blip r:embed="rId3"/>
          <a:stretch>
            <a:fillRect/>
          </a:stretch>
        </p:blipFill>
        <p:spPr>
          <a:xfrm>
            <a:off x="4481512" y="2133600"/>
            <a:ext cx="4426666" cy="2390063"/>
          </a:xfrm>
          <a:prstGeom prst="rect">
            <a:avLst/>
          </a:prstGeom>
          <a:ln w="25400">
            <a:solidFill>
              <a:schemeClr val="tx1"/>
            </a:solidFill>
          </a:ln>
        </p:spPr>
      </p:pic>
    </p:spTree>
    <p:extLst>
      <p:ext uri="{BB962C8B-B14F-4D97-AF65-F5344CB8AC3E}">
        <p14:creationId xmlns:p14="http://schemas.microsoft.com/office/powerpoint/2010/main" val="40935037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lang="en-US" sz="3200" b="1" i="0" u="none" strike="noStrike" kern="1200" cap="none" spc="0" normalizeH="0" baseline="0" noProof="0" dirty="0">
                <a:ln>
                  <a:noFill/>
                </a:ln>
                <a:solidFill>
                  <a:prstClr val="white"/>
                </a:solidFill>
                <a:effectLst/>
                <a:uLnTx/>
                <a:uFillTx/>
                <a:latin typeface="Calibri"/>
                <a:ea typeface=""/>
                <a:cs typeface=""/>
              </a:rPr>
              <a:t>#7: Interoperable Data Discovery Tools</a:t>
            </a:r>
            <a:endParaRPr kumimoji="0" sz="3200" b="1" i="0" u="none" strike="noStrike" kern="1200" cap="none" spc="0" normalizeH="0" baseline="0" noProof="0" dirty="0">
              <a:ln>
                <a:noFill/>
              </a:ln>
              <a:solidFill>
                <a:prstClr val="white"/>
              </a:solidFill>
              <a:effectLst/>
              <a:uLnTx/>
              <a:uFillTx/>
              <a:latin typeface="Proxima Nova Regular"/>
              <a:ea typeface="Proxima Nova Regular"/>
              <a:cs typeface="Proxima Nova Regular"/>
              <a:sym typeface="Proxima Nova Regular"/>
            </a:endParaRPr>
          </a:p>
        </p:txBody>
      </p:sp>
      <p:sp>
        <p:nvSpPr>
          <p:cNvPr id="7" name="Content Placeholder 2"/>
          <p:cNvSpPr txBox="1">
            <a:spLocks/>
          </p:cNvSpPr>
          <p:nvPr/>
        </p:nvSpPr>
        <p:spPr>
          <a:xfrm>
            <a:off x="143289" y="2372312"/>
            <a:ext cx="6228039" cy="42599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COVE Tool includes links to archive databases from: Landsat 7/8, Sentinel-1A/1B and Sentinel-2A. Current issues with S1 archive at ASF to </a:t>
            </a:r>
            <a:r>
              <a:rPr kumimoji="0" lang="en-US" sz="1800" b="0" i="0" u="none" strike="noStrike" kern="1200" cap="none" spc="0" normalizeH="0" baseline="0" noProof="0">
                <a:ln>
                  <a:noFill/>
                </a:ln>
                <a:solidFill>
                  <a:prstClr val="black"/>
                </a:solidFill>
                <a:effectLst/>
                <a:uLnTx/>
                <a:uFillTx/>
                <a:latin typeface="Calibri"/>
                <a:ea typeface="+mn-ea"/>
                <a:cs typeface="+mn-cs"/>
              </a:rPr>
              <a:t>be resolved in 6-8 weeks.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SEO vision is that the COVE tool can provide a “one-stop” location to perform coverage assessments and “discovery” of valid images. It also gives the user direct links to data ordering, when possible.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new COVE ”</a:t>
            </a:r>
            <a:r>
              <a:rPr kumimoji="0" lang="en-US" sz="1800" b="1" i="0" u="none" strike="noStrike" kern="1200" cap="none" spc="0" normalizeH="0" baseline="0" noProof="0" dirty="0">
                <a:ln>
                  <a:noFill/>
                </a:ln>
                <a:solidFill>
                  <a:srgbClr val="FF0000"/>
                </a:solidFill>
                <a:effectLst/>
                <a:uLnTx/>
                <a:uFillTx/>
                <a:latin typeface="Calibri"/>
                <a:ea typeface="+mn-ea"/>
                <a:cs typeface="+mn-cs"/>
              </a:rPr>
              <a:t>Coverage Analyzer</a:t>
            </a:r>
            <a:r>
              <a:rPr kumimoji="0" lang="en-US" sz="1800" b="0" i="0" u="none" strike="noStrike" kern="1200" cap="none" spc="0" normalizeH="0" baseline="0" noProof="0" dirty="0">
                <a:ln>
                  <a:noFill/>
                </a:ln>
                <a:solidFill>
                  <a:prstClr val="black"/>
                </a:solidFill>
                <a:effectLst/>
                <a:uLnTx/>
                <a:uFillTx/>
                <a:latin typeface="Calibri"/>
                <a:ea typeface="+mn-ea"/>
                <a:cs typeface="+mn-cs"/>
              </a:rPr>
              <a:t>” tool can perform country-level and global queries of the Landsat and Sentinel archives. The new COVE “</a:t>
            </a:r>
            <a:r>
              <a:rPr kumimoji="0" lang="en-US" sz="1800" b="1" i="0" u="none" strike="noStrike" kern="1200" cap="none" spc="0" normalizeH="0" baseline="0" noProof="0" dirty="0">
                <a:ln>
                  <a:noFill/>
                </a:ln>
                <a:solidFill>
                  <a:srgbClr val="FF0000"/>
                </a:solidFill>
                <a:effectLst/>
                <a:uLnTx/>
                <a:uFillTx/>
                <a:latin typeface="Calibri"/>
                <a:ea typeface="+mn-ea"/>
                <a:cs typeface="+mn-cs"/>
              </a:rPr>
              <a:t>Data Browser</a:t>
            </a:r>
            <a:r>
              <a:rPr kumimoji="0" lang="en-US" sz="1800" b="0" i="0" u="none" strike="noStrike" kern="1200" cap="none" spc="0" normalizeH="0" baseline="0" noProof="0" dirty="0">
                <a:ln>
                  <a:noFill/>
                </a:ln>
                <a:solidFill>
                  <a:prstClr val="black"/>
                </a:solidFill>
                <a:effectLst/>
                <a:uLnTx/>
                <a:uFillTx/>
                <a:latin typeface="Calibri"/>
                <a:ea typeface="+mn-ea"/>
                <a:cs typeface="+mn-cs"/>
              </a:rPr>
              <a:t>” tool allows detailed browsing of scene information to support data ordering decisions. </a:t>
            </a:r>
          </a:p>
        </p:txBody>
      </p:sp>
      <p:pic>
        <p:nvPicPr>
          <p:cNvPr id="2" name="Picture 1"/>
          <p:cNvPicPr>
            <a:picLocks noChangeAspect="1"/>
          </p:cNvPicPr>
          <p:nvPr/>
        </p:nvPicPr>
        <p:blipFill>
          <a:blip r:embed="rId2"/>
          <a:stretch>
            <a:fillRect/>
          </a:stretch>
        </p:blipFill>
        <p:spPr>
          <a:xfrm>
            <a:off x="0" y="1026296"/>
            <a:ext cx="9144000" cy="1215483"/>
          </a:xfrm>
          <a:prstGeom prst="rect">
            <a:avLst/>
          </a:prstGeom>
        </p:spPr>
      </p:pic>
      <p:pic>
        <p:nvPicPr>
          <p:cNvPr id="6" name="Picture 5"/>
          <p:cNvPicPr>
            <a:picLocks noChangeAspect="1"/>
          </p:cNvPicPr>
          <p:nvPr/>
        </p:nvPicPr>
        <p:blipFill>
          <a:blip r:embed="rId3"/>
          <a:stretch>
            <a:fillRect/>
          </a:stretch>
        </p:blipFill>
        <p:spPr>
          <a:xfrm>
            <a:off x="6400800" y="1905000"/>
            <a:ext cx="2490151" cy="4082792"/>
          </a:xfrm>
          <a:prstGeom prst="rect">
            <a:avLst/>
          </a:prstGeom>
        </p:spPr>
      </p:pic>
      <p:sp>
        <p:nvSpPr>
          <p:cNvPr id="8" name="TextBox 7"/>
          <p:cNvSpPr txBox="1"/>
          <p:nvPr/>
        </p:nvSpPr>
        <p:spPr>
          <a:xfrm>
            <a:off x="6371328" y="6019800"/>
            <a:ext cx="2696472"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569"/>
                </a:solidFill>
                <a:effectLst/>
                <a:uLnTx/>
                <a:uFillTx/>
              </a:rPr>
              <a:t>Sentinel-1 acquisitions over Vietnam for Jan-Jun 2017 at 0.5 </a:t>
            </a:r>
            <a:r>
              <a:rPr kumimoji="0" lang="en-US" sz="1200" b="0" i="0" u="none" strike="noStrike" kern="0" cap="none" spc="0" normalizeH="0" baseline="0" noProof="0" dirty="0" err="1">
                <a:ln>
                  <a:noFill/>
                </a:ln>
                <a:solidFill>
                  <a:srgbClr val="002569"/>
                </a:solidFill>
                <a:effectLst/>
                <a:uLnTx/>
                <a:uFillTx/>
              </a:rPr>
              <a:t>deg</a:t>
            </a:r>
            <a:endParaRPr kumimoji="0" lang="en-US" sz="1200" b="0" i="0" u="none" strike="noStrike" kern="0" cap="none" spc="0" normalizeH="0" baseline="0" noProof="0" dirty="0">
              <a:ln>
                <a:noFill/>
              </a:ln>
              <a:solidFill>
                <a:srgbClr val="002569"/>
              </a:solidFill>
              <a:effectLst/>
              <a:uLnTx/>
              <a:uFillTx/>
            </a:endParaRPr>
          </a:p>
        </p:txBody>
      </p:sp>
    </p:spTree>
    <p:extLst>
      <p:ext uri="{BB962C8B-B14F-4D97-AF65-F5344CB8AC3E}">
        <p14:creationId xmlns:p14="http://schemas.microsoft.com/office/powerpoint/2010/main" val="35751923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lang="en-US" sz="3200" b="1" i="0" u="none" strike="noStrike" kern="1200" cap="none" spc="0" normalizeH="0" baseline="0" noProof="0" dirty="0">
                <a:ln>
                  <a:noFill/>
                </a:ln>
                <a:solidFill>
                  <a:prstClr val="white"/>
                </a:solidFill>
                <a:effectLst/>
                <a:uLnTx/>
                <a:uFillTx/>
                <a:latin typeface="Calibri"/>
                <a:ea typeface=""/>
                <a:cs typeface=""/>
              </a:rPr>
              <a:t>Future Updates to the COVE Tool</a:t>
            </a:r>
            <a:endParaRPr kumimoji="0" sz="3200" b="1" i="0" u="none" strike="noStrike" kern="1200" cap="none" spc="0" normalizeH="0" baseline="0" noProof="0" dirty="0">
              <a:ln>
                <a:noFill/>
              </a:ln>
              <a:solidFill>
                <a:prstClr val="white"/>
              </a:solidFill>
              <a:effectLst/>
              <a:uLnTx/>
              <a:uFillTx/>
              <a:latin typeface="Proxima Nova Regular"/>
              <a:ea typeface="Proxima Nova Regular"/>
              <a:cs typeface="Proxima Nova Regular"/>
              <a:sym typeface="Proxima Nova Regular"/>
            </a:endParaRPr>
          </a:p>
        </p:txBody>
      </p:sp>
      <p:sp>
        <p:nvSpPr>
          <p:cNvPr id="7" name="Content Placeholder 2"/>
          <p:cNvSpPr txBox="1">
            <a:spLocks/>
          </p:cNvSpPr>
          <p:nvPr/>
        </p:nvSpPr>
        <p:spPr>
          <a:xfrm>
            <a:off x="228600" y="1066800"/>
            <a:ext cx="8686800" cy="5181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US" sz="2400" dirty="0">
                <a:solidFill>
                  <a:prstClr val="black"/>
                </a:solidFill>
              </a:rPr>
              <a:t>Custom mission capability</a:t>
            </a:r>
          </a:p>
          <a:p>
            <a:pPr lvl="0">
              <a:defRPr/>
            </a:pPr>
            <a:r>
              <a:rPr lang="en-US" sz="2400" dirty="0">
                <a:solidFill>
                  <a:prstClr val="black"/>
                </a:solidFill>
              </a:rPr>
              <a:t>Metadata archive additions and connection updates (ALOS-2, Radarsat-2, Resourcesat-2, Spot, Pleiades, </a:t>
            </a:r>
            <a:r>
              <a:rPr lang="en-US" sz="2400" dirty="0" err="1">
                <a:solidFill>
                  <a:prstClr val="black"/>
                </a:solidFill>
              </a:rPr>
              <a:t>TerraSar</a:t>
            </a:r>
            <a:r>
              <a:rPr lang="en-US" sz="2400" dirty="0">
                <a:solidFill>
                  <a:prstClr val="black"/>
                </a:solidFill>
              </a:rPr>
              <a:t>-X, CBER-4)   </a:t>
            </a:r>
          </a:p>
          <a:p>
            <a:pPr lvl="0">
              <a:defRPr/>
            </a:pPr>
            <a:r>
              <a:rPr lang="en-US" sz="2400" dirty="0">
                <a:solidFill>
                  <a:prstClr val="black"/>
                </a:solidFill>
              </a:rPr>
              <a:t>Coverage / Revisit Performance calculation capabilities</a:t>
            </a:r>
          </a:p>
          <a:p>
            <a:pPr lvl="0">
              <a:defRPr/>
            </a:pPr>
            <a:r>
              <a:rPr lang="en-US" sz="2400" dirty="0">
                <a:solidFill>
                  <a:prstClr val="black"/>
                </a:solidFill>
              </a:rPr>
              <a:t>Cloud Cover overlays derived from Landsat historical metadata (13 in total, 1 raw average, 12 monthly average files)</a:t>
            </a:r>
          </a:p>
          <a:p>
            <a:pPr lvl="0">
              <a:defRPr/>
            </a:pPr>
            <a:r>
              <a:rPr lang="en-US" sz="2400" dirty="0">
                <a:solidFill>
                  <a:prstClr val="black"/>
                </a:solidFill>
              </a:rPr>
              <a:t>Coincident calculations for both future predictions and historical archive data</a:t>
            </a:r>
          </a:p>
          <a:p>
            <a:pPr lvl="0">
              <a:defRPr/>
            </a:pPr>
            <a:r>
              <a:rPr lang="en-US" sz="2400" dirty="0">
                <a:solidFill>
                  <a:prstClr val="black"/>
                </a:solidFill>
              </a:rPr>
              <a:t>Addition of viewing angle calculations previously available in Rapid Acquisition Tool</a:t>
            </a:r>
          </a:p>
          <a:p>
            <a:pPr lvl="0">
              <a:defRPr/>
            </a:pPr>
            <a:r>
              <a:rPr lang="en-US" sz="2400" dirty="0">
                <a:solidFill>
                  <a:prstClr val="black"/>
                </a:solidFill>
              </a:rPr>
              <a:t>Further optimization in the Acquisition Forecaster to improve runtimes on long duration queries</a:t>
            </a:r>
          </a:p>
        </p:txBody>
      </p:sp>
    </p:spTree>
    <p:extLst>
      <p:ext uri="{BB962C8B-B14F-4D97-AF65-F5344CB8AC3E}">
        <p14:creationId xmlns:p14="http://schemas.microsoft.com/office/powerpoint/2010/main" val="76306605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100161" y="146843"/>
            <a:ext cx="7010400"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lang="en-US" sz="3600" b="1" i="0" u="none" strike="noStrike" kern="1200" cap="none" spc="0" normalizeH="0" baseline="0" noProof="0" dirty="0">
                <a:ln>
                  <a:noFill/>
                </a:ln>
                <a:solidFill>
                  <a:prstClr val="white"/>
                </a:solidFill>
                <a:effectLst/>
                <a:uLnTx/>
                <a:uFillTx/>
                <a:latin typeface="Calibri"/>
                <a:ea typeface=""/>
                <a:cs typeface=""/>
              </a:rPr>
              <a:t>#8: Assembly/Delivery of Core Data</a:t>
            </a:r>
            <a:endParaRPr kumimoji="0" sz="3600" b="1" i="0" u="none" strike="noStrike" kern="1200" cap="none" spc="0" normalizeH="0" baseline="0" noProof="0" dirty="0">
              <a:ln>
                <a:noFill/>
              </a:ln>
              <a:solidFill>
                <a:prstClr val="white"/>
              </a:solidFill>
              <a:effectLst/>
              <a:uLnTx/>
              <a:uFillTx/>
              <a:latin typeface="Proxima Nova Regular"/>
              <a:ea typeface="Proxima Nova Regular"/>
              <a:cs typeface="Proxima Nova Regular"/>
              <a:sym typeface="Proxima Nova Regular"/>
            </a:endParaRPr>
          </a:p>
        </p:txBody>
      </p:sp>
      <p:sp>
        <p:nvSpPr>
          <p:cNvPr id="7" name="Content Placeholder 2"/>
          <p:cNvSpPr txBox="1">
            <a:spLocks/>
          </p:cNvSpPr>
          <p:nvPr/>
        </p:nvSpPr>
        <p:spPr>
          <a:xfrm>
            <a:off x="143289" y="2046473"/>
            <a:ext cx="8887822" cy="447442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provision of “core data” for GFOI purposes is in place and there are few issues.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Countries can use the </a:t>
            </a:r>
            <a:r>
              <a:rPr kumimoji="0" lang="en-US" sz="2000" b="1" i="0" u="none" strike="noStrike" kern="1200" cap="none" spc="0" normalizeH="0" baseline="0" noProof="0" dirty="0">
                <a:ln>
                  <a:noFill/>
                </a:ln>
                <a:solidFill>
                  <a:prstClr val="black"/>
                </a:solidFill>
                <a:effectLst/>
                <a:uLnTx/>
                <a:uFillTx/>
                <a:latin typeface="Calibri"/>
                <a:ea typeface="+mn-ea"/>
                <a:cs typeface="+mn-cs"/>
              </a:rPr>
              <a:t>FAO SEPAL </a:t>
            </a:r>
            <a:r>
              <a:rPr kumimoji="0" lang="en-US" sz="2000" b="0" i="0" u="none" strike="noStrike" kern="1200" cap="none" spc="0" normalizeH="0" baseline="0" noProof="0" dirty="0">
                <a:ln>
                  <a:noFill/>
                </a:ln>
                <a:solidFill>
                  <a:prstClr val="black"/>
                </a:solidFill>
                <a:effectLst/>
                <a:uLnTx/>
                <a:uFillTx/>
                <a:latin typeface="Calibri"/>
                <a:ea typeface="+mn-ea"/>
                <a:cs typeface="+mn-cs"/>
              </a:rPr>
              <a:t>tools or the new </a:t>
            </a:r>
            <a:r>
              <a:rPr kumimoji="0" lang="en-US" sz="2000" b="1" i="0" u="none" strike="noStrike" kern="1200" cap="none" spc="0" normalizeH="0" baseline="0" noProof="0" dirty="0">
                <a:ln>
                  <a:noFill/>
                </a:ln>
                <a:solidFill>
                  <a:prstClr val="black"/>
                </a:solidFill>
                <a:effectLst/>
                <a:uLnTx/>
                <a:uFillTx/>
                <a:latin typeface="Calibri"/>
                <a:ea typeface="+mn-ea"/>
                <a:cs typeface="+mn-cs"/>
              </a:rPr>
              <a:t>Open Data Cube </a:t>
            </a:r>
            <a:r>
              <a:rPr kumimoji="0" lang="en-US" sz="2000" b="0" i="0" u="none" strike="noStrike" kern="1200" cap="none" spc="0" normalizeH="0" baseline="0" noProof="0" dirty="0">
                <a:ln>
                  <a:noFill/>
                </a:ln>
                <a:solidFill>
                  <a:prstClr val="black"/>
                </a:solidFill>
                <a:effectLst/>
                <a:uLnTx/>
                <a:uFillTx/>
                <a:latin typeface="Calibri"/>
                <a:ea typeface="+mn-ea"/>
                <a:cs typeface="+mn-cs"/>
              </a:rPr>
              <a:t>tools as methods for data analysis. These tools can be deployed locally, or on data hubs or computing clouds.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SEO worked with Google to develop a method for making Sentinel-1 data cubes using the Google Earth Engine ARD holdings. It is possible to create an S1 cube anywhere in the world in less than a day.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move toward sustained Analysis Ready Data (ARD) significantly improves the efficiency and effectiveness of core satellite data. This is being worked within CEOS.</a:t>
            </a:r>
          </a:p>
        </p:txBody>
      </p:sp>
      <p:pic>
        <p:nvPicPr>
          <p:cNvPr id="2" name="Picture 1"/>
          <p:cNvPicPr>
            <a:picLocks noChangeAspect="1"/>
          </p:cNvPicPr>
          <p:nvPr/>
        </p:nvPicPr>
        <p:blipFill>
          <a:blip r:embed="rId2"/>
          <a:stretch>
            <a:fillRect/>
          </a:stretch>
        </p:blipFill>
        <p:spPr>
          <a:xfrm>
            <a:off x="0" y="1068612"/>
            <a:ext cx="9144000" cy="824110"/>
          </a:xfrm>
          <a:prstGeom prst="rect">
            <a:avLst/>
          </a:prstGeom>
        </p:spPr>
      </p:pic>
    </p:spTree>
    <p:extLst>
      <p:ext uri="{BB962C8B-B14F-4D97-AF65-F5344CB8AC3E}">
        <p14:creationId xmlns:p14="http://schemas.microsoft.com/office/powerpoint/2010/main" val="5195532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lang="en-US" sz="3200" b="1" kern="1200" dirty="0">
                <a:solidFill>
                  <a:prstClr val="white"/>
                </a:solidFill>
                <a:latin typeface="Calibri"/>
                <a:ea typeface=""/>
                <a:cs typeface=""/>
              </a:rPr>
              <a:t>Action SDCG-13-08</a:t>
            </a:r>
            <a:endParaRPr kumimoji="0" sz="3200" b="1" i="0" u="none" strike="noStrike" kern="1200" cap="none" spc="0" normalizeH="0" baseline="0" noProof="0" dirty="0">
              <a:ln>
                <a:noFill/>
              </a:ln>
              <a:solidFill>
                <a:prstClr val="white"/>
              </a:solidFill>
              <a:effectLst/>
              <a:uLnTx/>
              <a:uFillTx/>
              <a:latin typeface="Proxima Nova Regular"/>
              <a:ea typeface="Proxima Nova Regular"/>
              <a:cs typeface="Proxima Nova Regular"/>
              <a:sym typeface="Proxima Nova Regular"/>
            </a:endParaRPr>
          </a:p>
        </p:txBody>
      </p:sp>
      <p:sp>
        <p:nvSpPr>
          <p:cNvPr id="7" name="Content Placeholder 2"/>
          <p:cNvSpPr txBox="1">
            <a:spLocks/>
          </p:cNvSpPr>
          <p:nvPr/>
        </p:nvSpPr>
        <p:spPr>
          <a:xfrm>
            <a:off x="228600" y="1066800"/>
            <a:ext cx="8686800" cy="5181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mn-cs"/>
              </a:rPr>
              <a:t>Compile a list of datasets (incl. ARD), algorithms and tools relevant to GFOI and MGD workflows </a:t>
            </a: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Datasets: </a:t>
            </a:r>
            <a:r>
              <a:rPr kumimoji="0" lang="en-US" sz="1800" b="0" i="0" u="none" strike="noStrike" kern="1200" cap="none" spc="0" normalizeH="0" baseline="0" noProof="0" dirty="0">
                <a:ln>
                  <a:noFill/>
                </a:ln>
                <a:solidFill>
                  <a:prstClr val="black"/>
                </a:solidFill>
                <a:effectLst/>
                <a:uLnTx/>
                <a:uFillTx/>
                <a:latin typeface="Calibri"/>
                <a:ea typeface="+mn-ea"/>
                <a:cs typeface="+mn-cs"/>
              </a:rPr>
              <a:t>Landsat (ARD), Sentinel-1 (SEPAL, ARD, Google ARD, S1 Toolbox can be used for ARD generation), Sentinel-2 (Sen2Cor can be used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fro</a:t>
            </a:r>
            <a:r>
              <a:rPr kumimoji="0" lang="en-US" sz="1800" b="0" i="0" u="none" strike="noStrike" kern="1200" cap="none" spc="0" normalizeH="0" baseline="0" noProof="0" dirty="0">
                <a:ln>
                  <a:noFill/>
                </a:ln>
                <a:solidFill>
                  <a:prstClr val="black"/>
                </a:solidFill>
                <a:effectLst/>
                <a:uLnTx/>
                <a:uFillTx/>
                <a:latin typeface="Calibri"/>
                <a:ea typeface="+mn-ea"/>
                <a:cs typeface="+mn-cs"/>
              </a:rPr>
              <a:t> ARD generation), ALOS Mosaics (ARD with 7 epochs), Planet and Digital Globe (via SEPAL), CBERS-4 (ARD unknown), SAOCOM-1 (ARD unknown),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Radarsat</a:t>
            </a:r>
            <a:r>
              <a:rPr kumimoji="0" lang="en-US" sz="1800" b="0" i="0" u="none" strike="noStrike" kern="1200" cap="none" spc="0" normalizeH="0" baseline="0" noProof="0" dirty="0">
                <a:ln>
                  <a:noFill/>
                </a:ln>
                <a:solidFill>
                  <a:prstClr val="black"/>
                </a:solidFill>
                <a:effectLst/>
                <a:uLnTx/>
                <a:uFillTx/>
                <a:latin typeface="Calibri"/>
                <a:ea typeface="+mn-ea"/>
                <a:cs typeface="+mn-cs"/>
              </a:rPr>
              <a:t> (ARD unknown).</a:t>
            </a: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Tools</a:t>
            </a:r>
            <a:r>
              <a:rPr kumimoji="0" lang="en-US" sz="1800" b="0" i="0" u="none" strike="noStrike" kern="1200" cap="none" spc="0" normalizeH="0" baseline="0" noProof="0" dirty="0">
                <a:ln>
                  <a:noFill/>
                </a:ln>
                <a:solidFill>
                  <a:prstClr val="black"/>
                </a:solidFill>
                <a:effectLst/>
                <a:uLnTx/>
                <a:uFillTx/>
                <a:latin typeface="Calibri"/>
                <a:ea typeface="+mn-ea"/>
                <a:cs typeface="+mn-cs"/>
              </a:rPr>
              <a:t>: FAO SEPAL, Open Data Cube (ODC), Google Earth Engine (GEE), ESA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Foresty</a:t>
            </a:r>
            <a:r>
              <a:rPr kumimoji="0" lang="en-US" sz="1800" b="0" i="0" u="none" strike="noStrike" kern="1200" cap="none" spc="0" normalizeH="0" baseline="0" noProof="0" dirty="0">
                <a:ln>
                  <a:noFill/>
                </a:ln>
                <a:solidFill>
                  <a:prstClr val="black"/>
                </a:solidFill>
                <a:effectLst/>
                <a:uLnTx/>
                <a:uFillTx/>
                <a:latin typeface="Calibri"/>
                <a:ea typeface="+mn-ea"/>
                <a:cs typeface="+mn-cs"/>
              </a:rPr>
              <a:t> TEP</a:t>
            </a:r>
          </a:p>
          <a:p>
            <a:pPr marL="0" marR="0" lvl="0" indent="0" algn="l" defTabSz="457200" rtl="0" eaLnBrk="1" fontAlgn="auto" latinLnBrk="0" hangingPunct="1">
              <a:lnSpc>
                <a:spcPct val="100000"/>
              </a:lnSpc>
              <a:spcBef>
                <a:spcPct val="20000"/>
              </a:spcBef>
              <a:spcAft>
                <a:spcPts val="0"/>
              </a:spcAft>
              <a:buClrTx/>
              <a:buSzTx/>
              <a:buNone/>
              <a:tabLst/>
              <a:defRPr/>
            </a:pPr>
            <a:r>
              <a:rPr lang="en-US" sz="1800" b="1" dirty="0">
                <a:solidFill>
                  <a:prstClr val="black"/>
                </a:solidFill>
                <a:latin typeface="Calibri"/>
              </a:rPr>
              <a:t>Algorithms:</a:t>
            </a:r>
            <a:r>
              <a:rPr lang="en-US" sz="1800" dirty="0">
                <a:solidFill>
                  <a:prstClr val="black"/>
                </a:solidFill>
                <a:latin typeface="Calibri"/>
              </a:rPr>
              <a:t> </a:t>
            </a:r>
            <a:br>
              <a:rPr lang="en-US" sz="1800" dirty="0">
                <a:solidFill>
                  <a:prstClr val="black"/>
                </a:solidFill>
                <a:latin typeface="Calibri"/>
              </a:rPr>
            </a:br>
            <a:r>
              <a:rPr lang="en-US" sz="1800" dirty="0">
                <a:solidFill>
                  <a:prstClr val="black"/>
                </a:solidFill>
                <a:latin typeface="Calibri"/>
              </a:rPr>
              <a:t>(1) SEPAL BFAST (deforestation), and Open </a:t>
            </a:r>
            <a:r>
              <a:rPr lang="en-US" sz="1800" dirty="0" err="1">
                <a:solidFill>
                  <a:prstClr val="black"/>
                </a:solidFill>
                <a:latin typeface="Calibri"/>
              </a:rPr>
              <a:t>Foris</a:t>
            </a:r>
            <a:r>
              <a:rPr lang="en-US" sz="1800" dirty="0">
                <a:solidFill>
                  <a:prstClr val="black"/>
                </a:solidFill>
                <a:latin typeface="Calibri"/>
              </a:rPr>
              <a:t> Toolset (many algorithms)</a:t>
            </a:r>
            <a:br>
              <a:rPr lang="en-US" sz="1800" dirty="0">
                <a:solidFill>
                  <a:prstClr val="black"/>
                </a:solidFill>
                <a:latin typeface="Calibri"/>
              </a:rPr>
            </a:br>
            <a:r>
              <a:rPr lang="en-US" sz="1800" dirty="0">
                <a:solidFill>
                  <a:prstClr val="black"/>
                </a:solidFill>
                <a:latin typeface="Calibri"/>
              </a:rPr>
              <a:t>(2) ODC Application Library (DCAL):</a:t>
            </a:r>
            <a:br>
              <a:rPr lang="en-US" sz="1800" dirty="0">
                <a:solidFill>
                  <a:prstClr val="black"/>
                </a:solidFill>
                <a:latin typeface="Calibri"/>
              </a:rPr>
            </a:br>
            <a:r>
              <a:rPr lang="en-US" sz="1800" dirty="0">
                <a:solidFill>
                  <a:prstClr val="black"/>
                </a:solidFill>
                <a:latin typeface="Calibri"/>
              </a:rPr>
              <a:t>- Landsat =  Cloud-filtered mosaics (median, </a:t>
            </a:r>
            <a:r>
              <a:rPr lang="en-US" sz="1800" dirty="0" err="1">
                <a:solidFill>
                  <a:prstClr val="black"/>
                </a:solidFill>
                <a:latin typeface="Calibri"/>
              </a:rPr>
              <a:t>geomedian</a:t>
            </a:r>
            <a:r>
              <a:rPr lang="en-US" sz="1800" dirty="0">
                <a:solidFill>
                  <a:prstClr val="black"/>
                </a:solidFill>
                <a:latin typeface="Calibri"/>
              </a:rPr>
              <a:t>), </a:t>
            </a:r>
            <a:r>
              <a:rPr lang="en-US" sz="1800" dirty="0" err="1">
                <a:solidFill>
                  <a:prstClr val="black"/>
                </a:solidFill>
                <a:latin typeface="Calibri"/>
              </a:rPr>
              <a:t>PyCCD</a:t>
            </a:r>
            <a:r>
              <a:rPr lang="en-US" sz="1800" dirty="0">
                <a:solidFill>
                  <a:prstClr val="black"/>
                </a:solidFill>
                <a:latin typeface="Calibri"/>
              </a:rPr>
              <a:t> (deforestation), NDVI Anomaly (deforestation), PCA (Colombia Data Cube), NDVI Trend (</a:t>
            </a:r>
            <a:r>
              <a:rPr lang="en-US" sz="1800" dirty="0" err="1">
                <a:solidFill>
                  <a:prstClr val="black"/>
                </a:solidFill>
                <a:latin typeface="Calibri"/>
              </a:rPr>
              <a:t>Vogelmann</a:t>
            </a:r>
            <a:r>
              <a:rPr lang="en-US" sz="1800" dirty="0">
                <a:solidFill>
                  <a:prstClr val="black"/>
                </a:solidFill>
                <a:latin typeface="Calibri"/>
              </a:rPr>
              <a:t>), Random Forest and K-Means Clustering (land classification).</a:t>
            </a:r>
            <a:br>
              <a:rPr lang="en-US" sz="1800" dirty="0">
                <a:solidFill>
                  <a:prstClr val="black"/>
                </a:solidFill>
                <a:latin typeface="Calibri"/>
              </a:rPr>
            </a:br>
            <a:r>
              <a:rPr lang="en-US" sz="1800" dirty="0">
                <a:solidFill>
                  <a:prstClr val="black"/>
                </a:solidFill>
                <a:latin typeface="Calibri"/>
              </a:rPr>
              <a:t>- ALOS = Change Detection using Band Thresholds with Open Data Cube (deforestation)</a:t>
            </a:r>
            <a:br>
              <a:rPr lang="en-US" sz="1800" dirty="0">
                <a:solidFill>
                  <a:prstClr val="black"/>
                </a:solidFill>
                <a:latin typeface="Calibri"/>
              </a:rPr>
            </a:br>
            <a:r>
              <a:rPr lang="en-US" sz="1800" dirty="0">
                <a:solidFill>
                  <a:prstClr val="black"/>
                </a:solidFill>
                <a:latin typeface="Calibri"/>
              </a:rPr>
              <a:t>- Sentinel-1 = </a:t>
            </a:r>
            <a:r>
              <a:rPr lang="en-US" sz="1800" dirty="0" err="1">
                <a:solidFill>
                  <a:prstClr val="black"/>
                </a:solidFill>
                <a:latin typeface="Calibri"/>
              </a:rPr>
              <a:t>Deutscher</a:t>
            </a:r>
            <a:r>
              <a:rPr lang="en-US" sz="1800" dirty="0">
                <a:solidFill>
                  <a:prstClr val="black"/>
                </a:solidFill>
                <a:latin typeface="Calibri"/>
              </a:rPr>
              <a:t> (land change, </a:t>
            </a:r>
            <a:r>
              <a:rPr lang="en-US" sz="1800">
                <a:solidFill>
                  <a:prstClr val="black"/>
                </a:solidFill>
                <a:latin typeface="Calibri"/>
              </a:rPr>
              <a:t>deforestation)</a:t>
            </a:r>
            <a:endParaRPr lang="en-US" sz="1800" dirty="0">
              <a:solidFill>
                <a:prstClr val="black"/>
              </a:solidFill>
              <a:latin typeface="Calibri"/>
            </a:endParaRPr>
          </a:p>
        </p:txBody>
      </p:sp>
    </p:spTree>
    <p:extLst>
      <p:ext uri="{BB962C8B-B14F-4D97-AF65-F5344CB8AC3E}">
        <p14:creationId xmlns:p14="http://schemas.microsoft.com/office/powerpoint/2010/main" val="16301870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lang="en-US" sz="3200" b="1" i="0" u="none" strike="noStrike" kern="1200" cap="none" spc="0" normalizeH="0" baseline="0" noProof="0" dirty="0">
                <a:ln>
                  <a:noFill/>
                </a:ln>
                <a:solidFill>
                  <a:prstClr val="white"/>
                </a:solidFill>
                <a:effectLst/>
                <a:uLnTx/>
                <a:uFillTx/>
                <a:latin typeface="Calibri"/>
                <a:ea typeface=""/>
                <a:cs typeface=""/>
              </a:rPr>
              <a:t>#10: Cloud Computing Pilot Projects</a:t>
            </a:r>
            <a:endParaRPr kumimoji="0" sz="3200" b="1" i="0" u="none" strike="noStrike" kern="1200" cap="none" spc="0" normalizeH="0" baseline="0" noProof="0" dirty="0">
              <a:ln>
                <a:noFill/>
              </a:ln>
              <a:solidFill>
                <a:prstClr val="white"/>
              </a:solidFill>
              <a:effectLst/>
              <a:uLnTx/>
              <a:uFillTx/>
              <a:latin typeface="Proxima Nova Regular"/>
              <a:ea typeface="Proxima Nova Regular"/>
              <a:cs typeface="Proxima Nova Regular"/>
              <a:sym typeface="Proxima Nova Regular"/>
            </a:endParaRPr>
          </a:p>
        </p:txBody>
      </p:sp>
      <p:sp>
        <p:nvSpPr>
          <p:cNvPr id="7" name="Content Placeholder 2"/>
          <p:cNvSpPr txBox="1">
            <a:spLocks/>
          </p:cNvSpPr>
          <p:nvPr/>
        </p:nvSpPr>
        <p:spPr>
          <a:xfrm>
            <a:off x="143289" y="2698640"/>
            <a:ext cx="8887822" cy="363902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marR="0" lvl="0"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SEO continues to work with Amazon to test Data Cube cloud storage and computing. This cloud system has become the baseline for many countries, including the new Africa Regional Data Cube (ARDC).  </a:t>
            </a:r>
          </a:p>
          <a:p>
            <a:pPr marL="228600" marR="0" lvl="0" indent="-228600" algn="l" defTabSz="457200" rtl="0" eaLnBrk="1" fontAlgn="auto" latinLnBrk="0" hangingPunct="1">
              <a:lnSpc>
                <a:spcPct val="100000"/>
              </a:lnSpc>
              <a:spcBef>
                <a:spcPct val="20000"/>
              </a:spcBef>
              <a:spcAft>
                <a:spcPts val="0"/>
              </a:spcAft>
              <a:buClrTx/>
              <a:buSzTx/>
              <a:buFont typeface="Arial"/>
              <a:buChar char="•"/>
              <a:tabLst/>
              <a:defRPr/>
            </a:pPr>
            <a:r>
              <a:rPr lang="en-US" sz="2000" dirty="0">
                <a:solidFill>
                  <a:prstClr val="black"/>
                </a:solidFill>
                <a:latin typeface="Calibri"/>
              </a:rPr>
              <a:t>The SEO and Australia (GA) are working with several DIAS contractors to install the Open Data Cube on their systems and test the ability to generate Sentinel cubes and/or run ODC algorithms.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Most countries prefer local deployment of data for analysis purposes, but there are several countries that desire to use cloud computing (e.g. African Regional Data Cube, Uruguay, Mexico). Colombia is also planning to move in that direction in the coming year. </a:t>
            </a:r>
          </a:p>
        </p:txBody>
      </p:sp>
      <p:pic>
        <p:nvPicPr>
          <p:cNvPr id="2" name="Picture 1"/>
          <p:cNvPicPr>
            <a:picLocks noChangeAspect="1"/>
          </p:cNvPicPr>
          <p:nvPr/>
        </p:nvPicPr>
        <p:blipFill>
          <a:blip r:embed="rId2"/>
          <a:stretch>
            <a:fillRect/>
          </a:stretch>
        </p:blipFill>
        <p:spPr>
          <a:xfrm>
            <a:off x="0" y="997299"/>
            <a:ext cx="9144000" cy="1618901"/>
          </a:xfrm>
          <a:prstGeom prst="rect">
            <a:avLst/>
          </a:prstGeom>
        </p:spPr>
      </p:pic>
    </p:spTree>
    <p:extLst>
      <p:ext uri="{BB962C8B-B14F-4D97-AF65-F5344CB8AC3E}">
        <p14:creationId xmlns:p14="http://schemas.microsoft.com/office/powerpoint/2010/main" val="27206218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lang="en-US" sz="3200" b="1" i="0" u="none" strike="noStrike" kern="1200" cap="none" spc="0" normalizeH="0" baseline="0" noProof="0" dirty="0">
                <a:ln>
                  <a:noFill/>
                </a:ln>
                <a:solidFill>
                  <a:prstClr val="white"/>
                </a:solidFill>
                <a:effectLst/>
                <a:uLnTx/>
                <a:uFillTx/>
                <a:latin typeface="Calibri"/>
                <a:ea typeface=""/>
                <a:cs typeface=""/>
              </a:rPr>
              <a:t>#11: Model National GFOI Data Services</a:t>
            </a:r>
          </a:p>
        </p:txBody>
      </p:sp>
      <p:sp>
        <p:nvSpPr>
          <p:cNvPr id="7" name="Content Placeholder 2"/>
          <p:cNvSpPr txBox="1">
            <a:spLocks/>
          </p:cNvSpPr>
          <p:nvPr/>
        </p:nvSpPr>
        <p:spPr>
          <a:xfrm>
            <a:off x="143289" y="2676948"/>
            <a:ext cx="8887822" cy="357145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To date, we have not identified a “Model National GFOI Data Services” system.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FAO is continuing to enhance its </a:t>
            </a:r>
            <a:r>
              <a:rPr kumimoji="0" lang="en-US" sz="2400" b="1" i="0" u="none" strike="noStrike" kern="1200" cap="none" spc="0" normalizeH="0" baseline="0" noProof="0" dirty="0">
                <a:ln>
                  <a:noFill/>
                </a:ln>
                <a:solidFill>
                  <a:prstClr val="black"/>
                </a:solidFill>
                <a:effectLst/>
                <a:uLnTx/>
                <a:uFillTx/>
                <a:latin typeface="Calibri"/>
                <a:ea typeface="+mn-ea"/>
                <a:cs typeface="+mn-cs"/>
              </a:rPr>
              <a:t>SEPAL </a:t>
            </a:r>
            <a:r>
              <a:rPr kumimoji="0" lang="en-US" sz="2400" b="0" i="0" u="none" strike="noStrike" kern="1200" cap="none" spc="0" normalizeH="0" baseline="0" noProof="0" dirty="0">
                <a:ln>
                  <a:noFill/>
                </a:ln>
                <a:solidFill>
                  <a:prstClr val="black"/>
                </a:solidFill>
                <a:effectLst/>
                <a:uLnTx/>
                <a:uFillTx/>
                <a:latin typeface="Calibri"/>
                <a:ea typeface="+mn-ea"/>
                <a:cs typeface="+mn-cs"/>
              </a:rPr>
              <a:t>tool and CEOS is working on its </a:t>
            </a:r>
            <a:r>
              <a:rPr kumimoji="0" lang="en-US" sz="2400" b="1" i="0" u="none" strike="noStrike" kern="1200" cap="none" spc="0" normalizeH="0" baseline="0" noProof="0" dirty="0">
                <a:ln>
                  <a:noFill/>
                </a:ln>
                <a:solidFill>
                  <a:prstClr val="black"/>
                </a:solidFill>
                <a:effectLst/>
                <a:uLnTx/>
                <a:uFillTx/>
                <a:latin typeface="Calibri"/>
                <a:ea typeface="+mn-ea"/>
                <a:cs typeface="+mn-cs"/>
              </a:rPr>
              <a:t>Open Data Cube </a:t>
            </a:r>
            <a:r>
              <a:rPr kumimoji="0" lang="en-US" sz="2400" b="0" i="0" u="none" strike="noStrike" kern="1200" cap="none" spc="0" normalizeH="0" baseline="0" noProof="0" dirty="0">
                <a:ln>
                  <a:noFill/>
                </a:ln>
                <a:solidFill>
                  <a:prstClr val="black"/>
                </a:solidFill>
                <a:effectLst/>
                <a:uLnTx/>
                <a:uFillTx/>
                <a:latin typeface="Calibri"/>
                <a:ea typeface="+mn-ea"/>
                <a:cs typeface="+mn-cs"/>
              </a:rPr>
              <a:t>tools.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As these two initiatives progress, GFOI should communicate with </a:t>
            </a:r>
            <a:r>
              <a:rPr lang="en-US" sz="2400" dirty="0">
                <a:solidFill>
                  <a:prstClr val="black"/>
                </a:solidFill>
                <a:latin typeface="Calibri"/>
              </a:rPr>
              <a:t>users to make sure they understand the available options.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a:solidFill>
                  <a:prstClr val="black"/>
                </a:solidFill>
                <a:latin typeface="Calibri"/>
              </a:rPr>
              <a:t>Colombia is planning to move toward the use of the Open Data Cube for their national forest monitoring system.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400" dirty="0">
              <a:solidFill>
                <a:prstClr val="black"/>
              </a:solidFill>
              <a:latin typeface="Calibri"/>
            </a:endParaRPr>
          </a:p>
        </p:txBody>
      </p:sp>
      <p:pic>
        <p:nvPicPr>
          <p:cNvPr id="2" name="Picture 1"/>
          <p:cNvPicPr>
            <a:picLocks noChangeAspect="1"/>
          </p:cNvPicPr>
          <p:nvPr/>
        </p:nvPicPr>
        <p:blipFill>
          <a:blip r:embed="rId2"/>
          <a:stretch>
            <a:fillRect/>
          </a:stretch>
        </p:blipFill>
        <p:spPr>
          <a:xfrm>
            <a:off x="0" y="1150073"/>
            <a:ext cx="9144000" cy="1280609"/>
          </a:xfrm>
          <a:prstGeom prst="rect">
            <a:avLst/>
          </a:prstGeom>
        </p:spPr>
      </p:pic>
    </p:spTree>
    <p:extLst>
      <p:ext uri="{BB962C8B-B14F-4D97-AF65-F5344CB8AC3E}">
        <p14:creationId xmlns:p14="http://schemas.microsoft.com/office/powerpoint/2010/main" val="3404783098"/>
      </p:ext>
    </p:extLst>
  </p:cSld>
  <p:clrMapOvr>
    <a:masterClrMapping/>
  </p:clrMapOvr>
  <p:transition spd="med"/>
</p:sld>
</file>

<file path=ppt/theme/theme1.xml><?xml version="1.0" encoding="utf-8"?>
<a:theme xmlns:a="http://schemas.openxmlformats.org/drawingml/2006/main" name="GA White Pages">
  <a:themeElements>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Whit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Whit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Whit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Whit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Whit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Whit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Whit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Whit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Whit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Whit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Whit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Whit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Whit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13540</TotalTime>
  <Words>846</Words>
  <Application>Microsoft Macintosh PowerPoint</Application>
  <PresentationFormat>On-screen Show (4:3)</PresentationFormat>
  <Paragraphs>52</Paragraphs>
  <Slides>10</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ＭＳ Ｐゴシック</vt:lpstr>
      <vt:lpstr>Arial</vt:lpstr>
      <vt:lpstr>Arial Bold</vt:lpstr>
      <vt:lpstr>Avenir Roman</vt:lpstr>
      <vt:lpstr>Calibri</vt:lpstr>
      <vt:lpstr>Courier New</vt:lpstr>
      <vt:lpstr>Proxima Nova Regular</vt:lpstr>
      <vt:lpstr>Tahoma</vt:lpstr>
      <vt:lpstr>Times New Roman</vt:lpstr>
      <vt:lpstr>Wingdings</vt:lpstr>
      <vt:lpstr>GA White Pages</vt:lpstr>
      <vt:lpstr>Office Theme</vt:lpstr>
      <vt:lpstr>GFOI Space Data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have an interest in Forests?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836</cp:revision>
  <cp:lastPrinted>2015-02-04T17:36:21Z</cp:lastPrinted>
  <dcterms:modified xsi:type="dcterms:W3CDTF">2018-08-28T15:13:36Z</dcterms:modified>
</cp:coreProperties>
</file>