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425" r:id="rId3"/>
    <p:sldId id="453" r:id="rId4"/>
    <p:sldId id="454" r:id="rId5"/>
    <p:sldId id="455" r:id="rId6"/>
    <p:sldId id="463" r:id="rId7"/>
    <p:sldId id="456" r:id="rId8"/>
    <p:sldId id="457" r:id="rId9"/>
    <p:sldId id="465" r:id="rId10"/>
    <p:sldId id="459" r:id="rId11"/>
    <p:sldId id="464" r:id="rId12"/>
    <p:sldId id="460" r:id="rId1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Martin Seifert" initials="FM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7"/>
    <p:restoredTop sz="94262" autoAdjust="0"/>
  </p:normalViewPr>
  <p:slideViewPr>
    <p:cSldViewPr snapToGrid="0" snapToObjects="1">
      <p:cViewPr varScale="1">
        <p:scale>
          <a:sx n="106" d="100"/>
          <a:sy n="106" d="100"/>
        </p:scale>
        <p:origin x="-11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05/09/18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05/09/18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/>
              <a:t>SDCG-6</a:t>
            </a:r>
          </a:p>
          <a:p>
            <a:pPr algn="ctr">
              <a:defRPr/>
            </a:pPr>
            <a:r>
              <a:rPr lang="en-US" sz="1200" dirty="0"/>
              <a:t>Oslo, Norway</a:t>
            </a:r>
          </a:p>
          <a:p>
            <a:pPr algn="ctr">
              <a:defRPr/>
            </a:pPr>
            <a:r>
              <a:rPr lang="en-US" sz="1200" dirty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/>
              <a:t>SDCG-6</a:t>
            </a:r>
          </a:p>
          <a:p>
            <a:pPr algn="ctr">
              <a:defRPr/>
            </a:pPr>
            <a:r>
              <a:rPr lang="en-US" sz="1200" dirty="0"/>
              <a:t>Oslo, Norway</a:t>
            </a:r>
          </a:p>
          <a:p>
            <a:pPr algn="ctr">
              <a:defRPr/>
            </a:pPr>
            <a:r>
              <a:rPr lang="en-US" sz="1200" dirty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SDCG-7</a:t>
            </a:r>
          </a:p>
          <a:p>
            <a:pPr>
              <a:defRPr/>
            </a:pPr>
            <a:r>
              <a:rPr lang="en-US" b="1" dirty="0"/>
              <a:t>Sydney</a:t>
            </a:r>
            <a:r>
              <a:rPr lang="en-US" sz="1000" b="1" dirty="0"/>
              <a:t>, Australia</a:t>
            </a:r>
          </a:p>
          <a:p>
            <a:pPr>
              <a:defRPr/>
            </a:pPr>
            <a:r>
              <a:rPr lang="en-US" sz="1000" b="1" dirty="0"/>
              <a:t>March 5</a:t>
            </a:r>
            <a:r>
              <a:rPr lang="en-US" sz="1000" b="1" baseline="30000" dirty="0"/>
              <a:t>th</a:t>
            </a:r>
            <a:r>
              <a:rPr lang="en-US" sz="1000" b="1" dirty="0"/>
              <a:t> – 6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SDCG-7</a:t>
            </a:r>
          </a:p>
          <a:p>
            <a:pPr>
              <a:defRPr/>
            </a:pPr>
            <a:r>
              <a:rPr lang="en-US" b="1" dirty="0"/>
              <a:t>Sydney</a:t>
            </a:r>
            <a:r>
              <a:rPr lang="en-US" sz="1000" b="1" dirty="0"/>
              <a:t>, Australia</a:t>
            </a:r>
          </a:p>
          <a:p>
            <a:pPr>
              <a:defRPr/>
            </a:pPr>
            <a:r>
              <a:rPr lang="en-US" sz="1000" b="1" dirty="0"/>
              <a:t>March 5</a:t>
            </a:r>
            <a:r>
              <a:rPr lang="en-US" sz="1000" b="1" baseline="30000" dirty="0"/>
              <a:t>th</a:t>
            </a:r>
            <a:r>
              <a:rPr lang="en-US" sz="1000" b="1" dirty="0"/>
              <a:t> – 6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05/09/18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SDCG-6</a:t>
            </a:r>
          </a:p>
          <a:p>
            <a:pPr>
              <a:defRPr/>
            </a:pPr>
            <a:r>
              <a:rPr lang="en-US" dirty="0"/>
              <a:t>Oslo, Norway</a:t>
            </a:r>
          </a:p>
          <a:p>
            <a:pPr>
              <a:defRPr/>
            </a:pPr>
            <a:r>
              <a:rPr lang="en-US" dirty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"/>
                <a:cs typeface=""/>
              </a:rPr>
              <a:t>Sydney</a:t>
            </a:r>
            <a:r>
              <a:rPr lang="en-US" sz="1000" b="1" dirty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>
                <a:latin typeface="Calibri"/>
                <a:ea typeface=""/>
                <a:cs typeface=""/>
              </a:rPr>
              <a:t>th</a:t>
            </a:r>
            <a:r>
              <a:rPr lang="en-US" sz="1000" b="1" dirty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>
                <a:latin typeface="Calibri"/>
                <a:ea typeface=""/>
                <a:cs typeface=""/>
              </a:rPr>
              <a:t>th</a:t>
            </a:r>
            <a:r>
              <a:rPr lang="en-US" sz="1000" b="1" dirty="0">
                <a:latin typeface="Calibri"/>
                <a:ea typeface=""/>
                <a:cs typeface=""/>
              </a:rPr>
              <a:t> 2015</a:t>
            </a:r>
            <a:endParaRPr lang="en-US" sz="1000" dirty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SESSION 6, Item 23</a:t>
            </a:r>
            <a:b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for R&amp;D (El-3) &amp; Phase 2 discussion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SDCG-14 @ JRC/</a:t>
            </a:r>
            <a:r>
              <a:rPr lang="en-US" sz="2000" b="1" dirty="0" err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Ispra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, Italy – 5 September, 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58" y="6011441"/>
            <a:ext cx="3591381" cy="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30906" y="1263689"/>
            <a:ext cx="8119180" cy="7151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AU" sz="2000" b="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a revised strategy has been developed by the GFOI R&amp;D together with the SDCG to address priority research gaps that relate </a:t>
            </a:r>
            <a:r>
              <a:rPr lang="en-AU" sz="2000" b="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more to pre-operational elements and focus more on large-area demonstrations </a:t>
            </a:r>
            <a:r>
              <a:rPr lang="en-AU" sz="2000" b="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rather than smaller test studies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AU" sz="2000" b="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AU" sz="2000" b="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Phase 1 will be completed in 2019</a:t>
            </a:r>
            <a:r>
              <a:rPr lang="en-AU" sz="2000" b="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. The existing research program will continue to be monitored until the end of this phase, when a Science Meeting can be foreseen. Research teams will be encouraged to consolidate their research effort and then to move to larger area and national demonstrations. The SDCG and R&amp;D component will pursue stronger cooperation together through this effort. 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AU" sz="2000" b="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AU" sz="2000" b="0" dirty="0">
                <a:solidFill>
                  <a:srgbClr val="1F497D"/>
                </a:solidFill>
                <a:latin typeface="Calibri" charset="0"/>
              </a:rPr>
              <a:t>Results from research into the key topics will be discussed and disseminated at </a:t>
            </a:r>
            <a:r>
              <a:rPr lang="en-AU" sz="2000" b="0" dirty="0">
                <a:solidFill>
                  <a:srgbClr val="FF0000"/>
                </a:solidFill>
                <a:latin typeface="Calibri" charset="0"/>
              </a:rPr>
              <a:t>Science Meetings which will be organized every 2 years</a:t>
            </a:r>
            <a:r>
              <a:rPr lang="en-AU" sz="2000" b="0" dirty="0">
                <a:solidFill>
                  <a:srgbClr val="1F497D"/>
                </a:solidFill>
                <a:latin typeface="Calibri" charset="0"/>
              </a:rPr>
              <a:t> to ensure greater transparency and communication between researchers. </a:t>
            </a:r>
            <a:r>
              <a:rPr lang="en-AU" sz="2000" b="0" dirty="0">
                <a:solidFill>
                  <a:srgbClr val="FF0000"/>
                </a:solidFill>
                <a:latin typeface="Calibri" charset="0"/>
              </a:rPr>
              <a:t>Expert workshops will occur more frequently,</a:t>
            </a:r>
            <a:r>
              <a:rPr lang="en-AU" sz="2000" b="0" dirty="0">
                <a:solidFill>
                  <a:srgbClr val="1F497D"/>
                </a:solidFill>
                <a:latin typeface="Calibri" charset="0"/>
              </a:rPr>
              <a:t> with the aim of addressing key issues with the use of tools and data which are considered to be operational or pre-operational.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AU" sz="2000" b="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US" sz="2000" b="0" dirty="0" smtClean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sv-SE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R&amp;D Coord for Phase 2 </a:t>
            </a:r>
            <a:r>
              <a:rPr lang="mr-IN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</a:t>
            </a:r>
            <a:r>
              <a:rPr lang="sv-SE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key points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0630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30906" y="1024049"/>
            <a:ext cx="8119180" cy="45234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AU" sz="2000" b="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AU" sz="2000" b="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Current key topics as discussed in the GFOI Plenary 2018, and which can be directly addressed by R&amp;D and SDCG are: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AU" sz="2000" b="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AU" sz="1800" b="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Use of data from </a:t>
            </a:r>
            <a:r>
              <a:rPr lang="en-AU" sz="1800" b="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new satellite mission</a:t>
            </a:r>
            <a:r>
              <a:rPr lang="en-AU" sz="1800" b="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s, and integration of Sentinel satellite data with Landsat time series 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endParaRPr lang="en-AU" sz="1800" b="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AU" sz="1800" b="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Use of </a:t>
            </a:r>
            <a:r>
              <a:rPr lang="en-AU" sz="1800" b="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very high resolution data </a:t>
            </a:r>
            <a:r>
              <a:rPr lang="en-AU" sz="1800" b="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(0.5-5 m) for targeted sampling in stratified area change estimation (for long-term monitoring) </a:t>
            </a:r>
            <a:r>
              <a:rPr lang="en-AU" sz="1800" b="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to support the wide-scale application of GFOI MGD guidance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endParaRPr lang="en-AU" sz="1800" b="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AU" sz="1800" b="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Early warning</a:t>
            </a:r>
            <a:r>
              <a:rPr lang="en-AU" sz="1800" b="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: responding to user needs, demonstration and upscaling in the theme of near-real time forest monitoring in contribution to the GFOI Early Warning task force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endParaRPr lang="en-AU" sz="1800" b="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AU" sz="1800" b="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Biomass mapping </a:t>
            </a:r>
            <a:r>
              <a:rPr lang="en-AU" sz="1800" b="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from space taking advantage of 6-7 upcoming missions in a co-ordinated and consistent way in close collaboration with CEOS WGCV LPV efforts</a:t>
            </a:r>
          </a:p>
        </p:txBody>
      </p:sp>
      <p:sp>
        <p:nvSpPr>
          <p:cNvPr id="5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sv-SE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R&amp;D Coord for Phase 2 </a:t>
            </a:r>
            <a:r>
              <a:rPr lang="mr-IN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</a:t>
            </a:r>
            <a:r>
              <a:rPr lang="sv-SE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key points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360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698785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Status Overview of 3-Year Work Plan Tasks and Outcomes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4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3-Year Work Plan </a:t>
            </a:r>
            <a:r>
              <a:rPr lang="mr-IN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</a:t>
            </a: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Element-3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896277"/>
            <a:ext cx="8229600" cy="543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9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685326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1F497D"/>
                </a:solidFill>
              </a:rPr>
              <a:t>Status: Phase 1 On schedule, Phase 2 Pending</a:t>
            </a:r>
          </a:p>
          <a:p>
            <a:pPr marL="342900" indent="-342900">
              <a:buFont typeface="Arial"/>
              <a:buChar char="•"/>
            </a:pPr>
            <a:r>
              <a:rPr lang="en-GB" sz="2000">
                <a:solidFill>
                  <a:srgbClr val="1F497D"/>
                </a:solidFill>
              </a:rPr>
              <a:t>El-3 v4.0 submitted “for information” to SIT-33 (April 2018)</a:t>
            </a:r>
          </a:p>
          <a:p>
            <a:pPr marL="342900" indent="-342900">
              <a:buFont typeface="Arial"/>
              <a:buChar char="•"/>
            </a:pPr>
            <a:r>
              <a:rPr lang="en-GB" sz="2000">
                <a:solidFill>
                  <a:srgbClr val="1F497D"/>
                </a:solidFill>
              </a:rPr>
              <a:t>Update 2018 (v5) to reflect new focus of GFOI R&amp;D Coordination component. Waiting for GFOI R&amp;D Coordination component lead to be selected by ESA</a:t>
            </a:r>
          </a:p>
        </p:txBody>
      </p:sp>
      <p:sp>
        <p:nvSpPr>
          <p:cNvPr id="6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3-Year Work Plan </a:t>
            </a:r>
            <a:r>
              <a:rPr lang="mr-IN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</a:t>
            </a: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Element-3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690751"/>
            <a:ext cx="8712200" cy="19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5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68532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1F497D"/>
                </a:solidFill>
              </a:rPr>
              <a:t>Status: Not started </a:t>
            </a:r>
          </a:p>
          <a:p>
            <a:pPr marL="342900" indent="-342900">
              <a:buFont typeface="Arial"/>
              <a:buChar char="•"/>
            </a:pPr>
            <a:r>
              <a:rPr lang="mr-IN" sz="2000">
                <a:solidFill>
                  <a:srgbClr val="1F497D"/>
                </a:solidFill>
              </a:rPr>
              <a:t>…</a:t>
            </a:r>
            <a:endParaRPr lang="en-GB" sz="2000">
              <a:solidFill>
                <a:srgbClr val="1F497D"/>
              </a:solidFill>
            </a:endParaRPr>
          </a:p>
        </p:txBody>
      </p:sp>
      <p:sp>
        <p:nvSpPr>
          <p:cNvPr id="6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3-Year Work Plan </a:t>
            </a:r>
            <a:r>
              <a:rPr lang="mr-IN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</a:t>
            </a: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Element-3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8730"/>
          <a:stretch/>
        </p:blipFill>
        <p:spPr>
          <a:xfrm>
            <a:off x="215900" y="1690751"/>
            <a:ext cx="8712200" cy="413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02" y="2104727"/>
            <a:ext cx="8685298" cy="10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1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199" y="3685326"/>
            <a:ext cx="8446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1F497D"/>
                </a:solidFill>
              </a:rPr>
              <a:t>Status: Phase 1 On schedule</a:t>
            </a:r>
          </a:p>
          <a:p>
            <a:pPr marL="800100" lvl="1" indent="-342900">
              <a:buFontTx/>
              <a:buChar char="-"/>
            </a:pPr>
            <a:r>
              <a:rPr lang="en-GB" sz="2000">
                <a:solidFill>
                  <a:srgbClr val="1F497D"/>
                </a:solidFill>
              </a:rPr>
              <a:t>All SDCG agencies in the process of tasking and/or provision of data to the selected teams</a:t>
            </a:r>
          </a:p>
          <a:p>
            <a:pPr marL="800100" lvl="1" indent="-342900">
              <a:buFontTx/>
              <a:buChar char="-"/>
            </a:pPr>
            <a:r>
              <a:rPr lang="en-GB" sz="2000">
                <a:solidFill>
                  <a:srgbClr val="1F497D"/>
                </a:solidFill>
              </a:rPr>
              <a:t>Phase 1 R&amp;D programme to be wrapped up in Q1/2019 (</a:t>
            </a:r>
            <a:r>
              <a:rPr lang="en-GB" sz="2000">
                <a:solidFill>
                  <a:srgbClr val="1F497D"/>
                </a:solidFill>
              </a:rPr>
              <a:t>~2019 GFPO Plenary)</a:t>
            </a:r>
            <a:endParaRPr lang="en-GB" sz="2000">
              <a:solidFill>
                <a:srgbClr val="1F497D"/>
              </a:solidFill>
            </a:endParaRPr>
          </a:p>
        </p:txBody>
      </p:sp>
      <p:sp>
        <p:nvSpPr>
          <p:cNvPr id="6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3-Year Work Plan </a:t>
            </a:r>
            <a:r>
              <a:rPr lang="mr-IN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</a:t>
            </a: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Element-3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78730"/>
          <a:stretch/>
        </p:blipFill>
        <p:spPr>
          <a:xfrm>
            <a:off x="215900" y="1690751"/>
            <a:ext cx="8712200" cy="413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97002"/>
            <a:ext cx="8712200" cy="13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8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3184130"/>
            <a:ext cx="8446942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1F497D"/>
                </a:solidFill>
              </a:rPr>
              <a:t>Status: Static</a:t>
            </a:r>
          </a:p>
          <a:p>
            <a:pPr marL="342900" indent="-342900">
              <a:buFontTx/>
              <a:buChar char="-"/>
            </a:pPr>
            <a:r>
              <a:rPr lang="en-GB" sz="1800">
                <a:solidFill>
                  <a:srgbClr val="1F497D"/>
                </a:solidFill>
              </a:rPr>
              <a:t>Private sector engagement</a:t>
            </a:r>
          </a:p>
          <a:p>
            <a:pPr marL="800100" lvl="1" indent="-342900">
              <a:buFontTx/>
              <a:buChar char="-"/>
            </a:pPr>
            <a:r>
              <a:rPr lang="en-GB" sz="1800">
                <a:solidFill>
                  <a:srgbClr val="1F497D"/>
                </a:solidFill>
              </a:rPr>
              <a:t>AD&amp;S (SPOT 6/7) – No feedback from Airbus. Efforts to engage aborted.</a:t>
            </a:r>
          </a:p>
          <a:p>
            <a:pPr marL="800100" lvl="1" indent="-342900">
              <a:buFontTx/>
              <a:buChar char="-"/>
            </a:pPr>
            <a:r>
              <a:rPr lang="en-GB" sz="1800">
                <a:solidFill>
                  <a:srgbClr val="1F497D"/>
                </a:solidFill>
              </a:rPr>
              <a:t>SSLT (NovaSAR) –  Launch Sept 2018. Data to be available 6 months after launch. UKSA contact point Joanne. </a:t>
            </a:r>
            <a:r>
              <a:rPr lang="en-AU" sz="1800">
                <a:solidFill>
                  <a:srgbClr val="1F497D"/>
                </a:solidFill>
              </a:rPr>
              <a:t>Australia (CSIRO) partner in mission with data distribution capacity. </a:t>
            </a:r>
            <a:endParaRPr lang="en-GB" sz="1800">
              <a:solidFill>
                <a:srgbClr val="1F497D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en-GB" sz="1800">
                <a:solidFill>
                  <a:srgbClr val="1F497D"/>
                </a:solidFill>
              </a:rPr>
              <a:t>Planet – Contacts (re-)established at GFOI Plenary in Saigon. Pushing ARD amongst commercial providers. Holding on on El-3 further contacts until new R&amp;D Coord component up running and plans defined</a:t>
            </a:r>
          </a:p>
          <a:p>
            <a:pPr marL="342900" indent="-342900">
              <a:buFontTx/>
              <a:buChar char="-"/>
            </a:pPr>
            <a:endParaRPr lang="en-GB" sz="2000">
              <a:solidFill>
                <a:srgbClr val="1F497D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3-Year Work Plan </a:t>
            </a:r>
            <a:r>
              <a:rPr lang="mr-IN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</a:t>
            </a: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Element-3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1720527"/>
            <a:ext cx="8650141" cy="1273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8730"/>
          <a:stretch/>
        </p:blipFill>
        <p:spPr>
          <a:xfrm>
            <a:off x="215900" y="1297051"/>
            <a:ext cx="8712200" cy="41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0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698785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R&amp;D support in GFOI Phase 2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3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sv-SE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Phase 2 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973948" cy="57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6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29268</TotalTime>
  <Words>626</Words>
  <Application>Microsoft Macintosh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SESSION 6, Item 23 Data for R&amp;D (El-3) &amp; Phase 2 discussion</vt:lpstr>
      <vt:lpstr>Status Overview of 3-Year Work Plan Tasks and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R&amp;D support in GFOI Phase 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Ake Rosenqvist</cp:lastModifiedBy>
  <cp:revision>448</cp:revision>
  <dcterms:created xsi:type="dcterms:W3CDTF">2013-01-29T13:10:08Z</dcterms:created>
  <dcterms:modified xsi:type="dcterms:W3CDTF">2018-09-05T07:35:16Z</dcterms:modified>
</cp:coreProperties>
</file>