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5"/>
  </p:notesMasterIdLst>
  <p:handoutMasterIdLst>
    <p:handoutMasterId r:id="rId16"/>
  </p:handoutMasterIdLst>
  <p:sldIdLst>
    <p:sldId id="425" r:id="rId3"/>
    <p:sldId id="464" r:id="rId4"/>
    <p:sldId id="450" r:id="rId5"/>
    <p:sldId id="451" r:id="rId6"/>
    <p:sldId id="476" r:id="rId7"/>
    <p:sldId id="478" r:id="rId8"/>
    <p:sldId id="479" r:id="rId9"/>
    <p:sldId id="470" r:id="rId10"/>
    <p:sldId id="482" r:id="rId11"/>
    <p:sldId id="483" r:id="rId12"/>
    <p:sldId id="480" r:id="rId13"/>
    <p:sldId id="481" r:id="rId14"/>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k Martin Seifert" initials="FM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7"/>
    <p:restoredTop sz="94646"/>
  </p:normalViewPr>
  <p:slideViewPr>
    <p:cSldViewPr snapToGrid="0" snapToObjects="1">
      <p:cViewPr varScale="1">
        <p:scale>
          <a:sx n="166" d="100"/>
          <a:sy n="166" d="100"/>
        </p:scale>
        <p:origin x="195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5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F1091E6A-672D-AE46-AC53-375A09660271}" type="datetime1">
              <a:rPr lang="en-US"/>
              <a:pPr>
                <a:defRPr/>
              </a:pPr>
              <a:t>8/30/18</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F739E499-1CB6-4F4C-882A-1AFF65B2A08E}" type="slidenum">
              <a:rPr lang="en-US"/>
              <a:pPr>
                <a:defRPr/>
              </a:pPr>
              <a:t>‹#›</a:t>
            </a:fld>
            <a:endParaRPr lang="en-US"/>
          </a:p>
        </p:txBody>
      </p:sp>
    </p:spTree>
    <p:extLst>
      <p:ext uri="{BB962C8B-B14F-4D97-AF65-F5344CB8AC3E}">
        <p14:creationId xmlns:p14="http://schemas.microsoft.com/office/powerpoint/2010/main" val="1081020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EED3E77B-B435-2542-A3DE-7067FFA574A5}" type="datetime1">
              <a:rPr lang="en-US"/>
              <a:pPr>
                <a:defRPr/>
              </a:pPr>
              <a:t>8/30/18</a:t>
            </a:fld>
            <a:endParaRPr lang="en-US"/>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6F5A7900-DBD2-8C40-B940-6C0CEBC9C340}" type="slidenum">
              <a:rPr lang="en-US"/>
              <a:pPr>
                <a:defRPr/>
              </a:pPr>
              <a:t>‹#›</a:t>
            </a:fld>
            <a:endParaRPr lang="en-US"/>
          </a:p>
        </p:txBody>
      </p:sp>
    </p:spTree>
    <p:extLst>
      <p:ext uri="{BB962C8B-B14F-4D97-AF65-F5344CB8AC3E}">
        <p14:creationId xmlns:p14="http://schemas.microsoft.com/office/powerpoint/2010/main" val="402560097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75293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7125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633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558126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71137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7983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470158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44971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879833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27503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6303963"/>
            <a:ext cx="2290763"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125545"/>
            <a:ext cx="20701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200" dirty="0"/>
              <a:t>SDCG-6</a:t>
            </a:r>
          </a:p>
          <a:p>
            <a:pPr algn="ctr">
              <a:defRPr/>
            </a:pPr>
            <a:r>
              <a:rPr lang="en-US" sz="1200" dirty="0"/>
              <a:t>Oslo, Norway</a:t>
            </a:r>
          </a:p>
          <a:p>
            <a:pPr algn="ctr">
              <a:defRPr/>
            </a:pPr>
            <a:r>
              <a:rPr lang="en-US" sz="1200" dirty="0"/>
              <a:t>October 22-24, 2014</a:t>
            </a:r>
          </a:p>
        </p:txBody>
      </p:sp>
      <p:sp>
        <p:nvSpPr>
          <p:cNvPr id="2" name="Title 1"/>
          <p:cNvSpPr>
            <a:spLocks noGrp="1"/>
          </p:cNvSpPr>
          <p:nvPr>
            <p:ph type="ctrTitle"/>
          </p:nvPr>
        </p:nvSpPr>
        <p:spPr>
          <a:xfrm>
            <a:off x="692150" y="1249892"/>
            <a:ext cx="7772400" cy="1470025"/>
          </a:xfrm>
        </p:spPr>
        <p:txBody>
          <a:bodyPr/>
          <a:lstStyle>
            <a:lvl1pPr>
              <a:defRPr>
                <a:solidFill>
                  <a:schemeClr val="tx2">
                    <a:lumMod val="60000"/>
                    <a:lumOff val="40000"/>
                  </a:schemeClr>
                </a:solidFill>
              </a:defRPr>
            </a:lvl1pPr>
          </a:lstStyle>
          <a:p>
            <a:r>
              <a:rPr lang="en-AU"/>
              <a:t>Click to edit Master title style</a:t>
            </a:r>
            <a:endParaRPr lang="en-US" dirty="0"/>
          </a:p>
        </p:txBody>
      </p:sp>
      <p:sp>
        <p:nvSpPr>
          <p:cNvPr id="3" name="Subtitle 2"/>
          <p:cNvSpPr>
            <a:spLocks noGrp="1"/>
          </p:cNvSpPr>
          <p:nvPr>
            <p:ph type="subTitle" idx="1"/>
          </p:nvPr>
        </p:nvSpPr>
        <p:spPr>
          <a:xfrm>
            <a:off x="1378561" y="2857500"/>
            <a:ext cx="6400800" cy="1198033"/>
          </a:xfrm>
        </p:spPr>
        <p:txBody>
          <a:bodyPr/>
          <a:lstStyle>
            <a:lvl1pPr marL="0" indent="0" algn="ctr">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378199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6303963"/>
            <a:ext cx="2290763"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245128"/>
            <a:ext cx="20701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200" dirty="0"/>
              <a:t>SDCG-6</a:t>
            </a:r>
          </a:p>
          <a:p>
            <a:pPr algn="ctr">
              <a:defRPr/>
            </a:pPr>
            <a:r>
              <a:rPr lang="en-US" sz="1200" dirty="0"/>
              <a:t>Oslo, Norway</a:t>
            </a:r>
          </a:p>
          <a:p>
            <a:pPr algn="ctr">
              <a:defRPr/>
            </a:pPr>
            <a:r>
              <a:rPr lang="en-US" sz="1200" dirty="0"/>
              <a:t>October 22-24, 2014</a:t>
            </a:r>
          </a:p>
        </p:txBody>
      </p:sp>
      <p:sp>
        <p:nvSpPr>
          <p:cNvPr id="2" name="Title 1"/>
          <p:cNvSpPr>
            <a:spLocks noGrp="1"/>
          </p:cNvSpPr>
          <p:nvPr>
            <p:ph type="title"/>
          </p:nvPr>
        </p:nvSpPr>
        <p:spPr/>
        <p:txBody>
          <a:bodyPr/>
          <a:lstStyle>
            <a:lvl1pPr algn="l">
              <a:defRPr baseline="0">
                <a:solidFill>
                  <a:schemeClr val="tx2">
                    <a:lumMod val="60000"/>
                    <a:lumOff val="40000"/>
                  </a:schemeClr>
                </a:solidFill>
              </a:defRPr>
            </a:lvl1pPr>
          </a:lstStyle>
          <a:p>
            <a:r>
              <a:rPr lang="en-AU"/>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94617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9237"/>
            <a:ext cx="6400800" cy="667491"/>
          </a:xfrm>
          <a:prstGeom prst="rect">
            <a:avLst/>
          </a:prstGeom>
        </p:spPr>
        <p:txBody>
          <a:bodyPr>
            <a:normAutofit/>
          </a:bodyPr>
          <a:lstStyle>
            <a:lvl1pPr marL="0" indent="0" algn="ct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9" name="Title 1"/>
          <p:cNvSpPr>
            <a:spLocks noGrp="1"/>
          </p:cNvSpPr>
          <p:nvPr>
            <p:ph type="title"/>
          </p:nvPr>
        </p:nvSpPr>
        <p:spPr>
          <a:xfrm>
            <a:off x="1177329" y="2501911"/>
            <a:ext cx="6860028" cy="698785"/>
          </a:xfrm>
          <a:prstGeom prst="rect">
            <a:avLst/>
          </a:prstGeom>
        </p:spPr>
        <p:txBody>
          <a:bodyPr>
            <a:noAutofit/>
          </a:bodyPr>
          <a:lstStyle>
            <a:lvl1pPr>
              <a:defRPr sz="4000" b="1">
                <a:solidFill>
                  <a:schemeClr val="tx1"/>
                </a:solidFill>
              </a:defRPr>
            </a:lvl1pPr>
          </a:lstStyle>
          <a:p>
            <a:r>
              <a:rPr lang="en-AU" dirty="0"/>
              <a:t>Click to edit Master title style</a:t>
            </a:r>
            <a:endParaRPr lang="en-US" dirty="0"/>
          </a:p>
        </p:txBody>
      </p:sp>
      <p:pic>
        <p:nvPicPr>
          <p:cNvPr id="10" name="Picture 9"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14"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a:t>SDCG-7</a:t>
            </a:r>
          </a:p>
          <a:p>
            <a:pPr>
              <a:defRPr/>
            </a:pPr>
            <a:r>
              <a:rPr lang="en-US" b="1" dirty="0"/>
              <a:t>Sydney</a:t>
            </a:r>
            <a:r>
              <a:rPr lang="en-US" sz="1000" b="1" dirty="0"/>
              <a:t>, Australia</a:t>
            </a:r>
          </a:p>
          <a:p>
            <a:pPr>
              <a:defRPr/>
            </a:pPr>
            <a:r>
              <a:rPr lang="en-US" sz="1000" b="1" dirty="0"/>
              <a:t>March 5</a:t>
            </a:r>
            <a:r>
              <a:rPr lang="en-US" sz="1000" b="1" baseline="30000" dirty="0"/>
              <a:t>th</a:t>
            </a:r>
            <a:r>
              <a:rPr lang="en-US" sz="1000" b="1" dirty="0"/>
              <a:t> – 6</a:t>
            </a:r>
            <a:r>
              <a:rPr lang="en-US" sz="1000" b="1" baseline="30000" dirty="0"/>
              <a:t>th</a:t>
            </a:r>
            <a:r>
              <a:rPr lang="en-US" sz="1000" b="1" dirty="0"/>
              <a:t> 2015</a:t>
            </a:r>
            <a:endParaRPr lang="en-US" sz="1000" dirty="0"/>
          </a:p>
          <a:p>
            <a:endParaRPr lang="en-US" dirty="0"/>
          </a:p>
        </p:txBody>
      </p:sp>
    </p:spTree>
    <p:extLst>
      <p:ext uri="{BB962C8B-B14F-4D97-AF65-F5344CB8AC3E}">
        <p14:creationId xmlns:p14="http://schemas.microsoft.com/office/powerpoint/2010/main" val="8821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defRPr sz="3600" b="1">
                <a:solidFill>
                  <a:schemeClr val="bg1"/>
                </a:solidFill>
              </a:defRPr>
            </a:lvl1pPr>
          </a:lstStyle>
          <a:p>
            <a:r>
              <a:rPr lang="en-AU" dirty="0"/>
              <a:t>Click to edit Master title style</a:t>
            </a:r>
            <a:endParaRPr lang="en-US" dirty="0"/>
          </a:p>
        </p:txBody>
      </p:sp>
      <p:sp>
        <p:nvSpPr>
          <p:cNvPr id="3" name="Content Placeholder 2"/>
          <p:cNvSpPr>
            <a:spLocks noGrp="1"/>
          </p:cNvSpPr>
          <p:nvPr>
            <p:ph idx="1"/>
          </p:nvPr>
        </p:nvSpPr>
        <p:spPr>
          <a:xfrm>
            <a:off x="142009" y="1349891"/>
            <a:ext cx="8229600" cy="4525963"/>
          </a:xfrm>
          <a:prstGeom prst="rect">
            <a:avLst/>
          </a:prstGeo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a:t>SDCG-7</a:t>
            </a:r>
          </a:p>
          <a:p>
            <a:pPr>
              <a:defRPr/>
            </a:pPr>
            <a:r>
              <a:rPr lang="en-US" b="1" dirty="0"/>
              <a:t>Sydney</a:t>
            </a:r>
            <a:r>
              <a:rPr lang="en-US" sz="1000" b="1" dirty="0"/>
              <a:t>, Australia</a:t>
            </a:r>
          </a:p>
          <a:p>
            <a:pPr>
              <a:defRPr/>
            </a:pPr>
            <a:r>
              <a:rPr lang="en-US" sz="1000" b="1" dirty="0"/>
              <a:t>March 5</a:t>
            </a:r>
            <a:r>
              <a:rPr lang="en-US" sz="1000" b="1" baseline="30000" dirty="0"/>
              <a:t>th</a:t>
            </a:r>
            <a:r>
              <a:rPr lang="en-US" sz="1000" b="1" dirty="0"/>
              <a:t> – 6</a:t>
            </a:r>
            <a:r>
              <a:rPr lang="en-US" sz="1000" b="1" baseline="30000" dirty="0"/>
              <a:t>th</a:t>
            </a:r>
            <a:r>
              <a:rPr lang="en-US" sz="1000" b="1" dirty="0"/>
              <a:t> 2015</a:t>
            </a:r>
            <a:endParaRPr lang="en-US" sz="1000" dirty="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697423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0"/>
                <a:cs typeface="Arial" charset="0"/>
              </a:defRPr>
            </a:lvl1pPr>
          </a:lstStyle>
          <a:p>
            <a:pPr>
              <a:defRPr/>
            </a:pPr>
            <a:fld id="{D5F3CE56-6FB0-AE4F-91CB-BBB4C2C895F5}" type="datetime1">
              <a:rPr lang="en-US"/>
              <a:pPr>
                <a:defRPr/>
              </a:pPr>
              <a:t>8/30/18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4BACC6"/>
                </a:solidFill>
                <a:latin typeface="Calibri" charset="0"/>
                <a:ea typeface="ＭＳ Ｐゴシック" charset="0"/>
                <a:cs typeface="ＭＳ Ｐゴシック" charset="0"/>
              </a:defRPr>
            </a:lvl1pPr>
          </a:lstStyle>
          <a:p>
            <a:pPr>
              <a:defRPr/>
            </a:pPr>
            <a:r>
              <a:rPr lang="en-US" dirty="0"/>
              <a:t>SDCG-6</a:t>
            </a:r>
          </a:p>
          <a:p>
            <a:pPr>
              <a:defRPr/>
            </a:pPr>
            <a:r>
              <a:rPr lang="en-US" dirty="0"/>
              <a:t>Oslo, Norway</a:t>
            </a:r>
          </a:p>
          <a:p>
            <a:pPr>
              <a:defRPr/>
            </a:pPr>
            <a:r>
              <a:rPr lang="en-US" dirty="0"/>
              <a:t>October 22-24,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cs typeface="Arial" charset="0"/>
              </a:defRPr>
            </a:lvl1pPr>
          </a:lstStyle>
          <a:p>
            <a:pPr>
              <a:defRPr/>
            </a:pPr>
            <a:fld id="{B4A6B069-877E-1348-9BF8-1DB9290FDB6D}" type="slidenum">
              <a:rPr lang="en-US"/>
              <a:pPr>
                <a:defRPr/>
              </a:pPr>
              <a:t>‹#›</a:t>
            </a:fld>
            <a:endParaRPr lang="en-US"/>
          </a:p>
        </p:txBody>
      </p:sp>
      <p:sp>
        <p:nvSpPr>
          <p:cNvPr id="7" name="TextBox 6"/>
          <p:cNvSpPr txBox="1"/>
          <p:nvPr userDrawn="1"/>
        </p:nvSpPr>
        <p:spPr>
          <a:xfrm>
            <a:off x="0" y="0"/>
            <a:ext cx="1893888" cy="2619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a:solidFill>
                  <a:schemeClr val="accent1"/>
                </a:solidFill>
                <a:latin typeface="Calibri" charset="0"/>
              </a:rPr>
              <a:t>www.earthobservations.org</a:t>
            </a:r>
          </a:p>
        </p:txBody>
      </p:sp>
      <p:sp>
        <p:nvSpPr>
          <p:cNvPr id="8" name="TextBox 7"/>
          <p:cNvSpPr txBox="1"/>
          <p:nvPr userDrawn="1"/>
        </p:nvSpPr>
        <p:spPr>
          <a:xfrm>
            <a:off x="7985125" y="22225"/>
            <a:ext cx="1147763" cy="2540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dirty="0" err="1">
                <a:solidFill>
                  <a:srgbClr val="4F81BD"/>
                </a:solidFill>
                <a:latin typeface="Calibri" charset="0"/>
              </a:rPr>
              <a:t>www.gfoi.org</a:t>
            </a:r>
            <a:endParaRPr lang="en-US" sz="1000" dirty="0">
              <a:solidFill>
                <a:srgbClr val="4F81BD"/>
              </a:solidFill>
              <a:latin typeface="Calibri"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11" name="Picture 10" descr="geo_logo.png"/>
          <p:cNvPicPr>
            <a:picLocks noChangeAspect="1"/>
          </p:cNvPicPr>
          <p:nvPr userDrawn="1"/>
        </p:nvPicPr>
        <p:blipFill rotWithShape="1">
          <a:blip r:embed="rId5">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pic>
        <p:nvPicPr>
          <p:cNvPr id="12" name="Picture 11" descr="ceos_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1487" y="6267408"/>
            <a:ext cx="1263253" cy="500248"/>
          </a:xfrm>
          <a:prstGeom prst="rect">
            <a:avLst/>
          </a:prstGeom>
        </p:spPr>
      </p:pic>
      <p:sp>
        <p:nvSpPr>
          <p:cNvPr id="13" name="Footer Placeholder 4"/>
          <p:cNvSpPr>
            <a:spLocks noGrp="1"/>
          </p:cNvSpPr>
          <p:nvPr>
            <p:ph type="ftr" sz="quarter" idx="3"/>
          </p:nvPr>
        </p:nvSpPr>
        <p:spPr>
          <a:xfrm>
            <a:off x="3921447" y="6226899"/>
            <a:ext cx="1307007" cy="569336"/>
          </a:xfrm>
          <a:prstGeom prst="rect">
            <a:avLst/>
          </a:prstGeom>
        </p:spPr>
        <p:txBody>
          <a:bodyPr/>
          <a:lstStyle>
            <a:lvl1pPr algn="ctr">
              <a:defRPr sz="1050">
                <a:solidFill>
                  <a:srgbClr val="FFFFFF"/>
                </a:solidFill>
              </a:defRPr>
            </a:lvl1pPr>
          </a:lstStyle>
          <a:p>
            <a:pPr fontAlgn="auto">
              <a:spcBef>
                <a:spcPts val="0"/>
              </a:spcBef>
              <a:spcAft>
                <a:spcPts val="0"/>
              </a:spcAft>
              <a:defRPr/>
            </a:pPr>
            <a:r>
              <a:rPr lang="en-US" b="1" dirty="0">
                <a:latin typeface="Calibri"/>
                <a:ea typeface=""/>
                <a:cs typeface=""/>
              </a:rPr>
              <a:t>SDCG-7</a:t>
            </a:r>
          </a:p>
          <a:p>
            <a:pPr fontAlgn="auto">
              <a:spcBef>
                <a:spcPts val="0"/>
              </a:spcBef>
              <a:spcAft>
                <a:spcPts val="0"/>
              </a:spcAft>
              <a:defRPr/>
            </a:pPr>
            <a:r>
              <a:rPr lang="en-US" b="1" dirty="0">
                <a:latin typeface="Calibri"/>
                <a:ea typeface=""/>
                <a:cs typeface=""/>
              </a:rPr>
              <a:t>Sydney</a:t>
            </a:r>
            <a:r>
              <a:rPr lang="en-US" sz="1000" b="1" dirty="0">
                <a:latin typeface="Calibri"/>
                <a:ea typeface=""/>
                <a:cs typeface=""/>
              </a:rPr>
              <a:t>, Australia</a:t>
            </a:r>
          </a:p>
          <a:p>
            <a:pPr fontAlgn="auto">
              <a:spcBef>
                <a:spcPts val="0"/>
              </a:spcBef>
              <a:spcAft>
                <a:spcPts val="0"/>
              </a:spcAft>
              <a:defRPr/>
            </a:pPr>
            <a:r>
              <a:rPr lang="en-US" sz="1000" b="1" dirty="0">
                <a:latin typeface="Calibri"/>
                <a:ea typeface=""/>
                <a:cs typeface=""/>
              </a:rPr>
              <a:t>March 5</a:t>
            </a:r>
            <a:r>
              <a:rPr lang="en-US" sz="1000" b="1" baseline="30000" dirty="0">
                <a:latin typeface="Calibri"/>
                <a:ea typeface=""/>
                <a:cs typeface=""/>
              </a:rPr>
              <a:t>th</a:t>
            </a:r>
            <a:r>
              <a:rPr lang="en-US" sz="1000" b="1" dirty="0">
                <a:latin typeface="Calibri"/>
                <a:ea typeface=""/>
                <a:cs typeface=""/>
              </a:rPr>
              <a:t> – 6</a:t>
            </a:r>
            <a:r>
              <a:rPr lang="en-US" sz="1000" b="1" baseline="30000" dirty="0">
                <a:latin typeface="Calibri"/>
                <a:ea typeface=""/>
                <a:cs typeface=""/>
              </a:rPr>
              <a:t>th</a:t>
            </a:r>
            <a:r>
              <a:rPr lang="en-US" sz="1000" b="1" dirty="0">
                <a:latin typeface="Calibri"/>
                <a:ea typeface=""/>
                <a:cs typeface=""/>
              </a:rPr>
              <a:t> 2015</a:t>
            </a:r>
            <a:endParaRPr lang="en-US" sz="1000" dirty="0">
              <a:latin typeface="Calibri"/>
              <a:ea typeface=""/>
              <a:cs typeface=""/>
            </a:endParaRPr>
          </a:p>
          <a:p>
            <a:pPr fontAlgn="auto">
              <a:spcBef>
                <a:spcPts val="0"/>
              </a:spcBef>
              <a:spcAft>
                <a:spcPts val="0"/>
              </a:spcAft>
            </a:pPr>
            <a:endParaRPr lang="en-US" dirty="0">
              <a:latin typeface="Calibri"/>
              <a:ea typeface=""/>
              <a:cs typeface=""/>
            </a:endParaRPr>
          </a:p>
        </p:txBody>
      </p:sp>
      <p:sp>
        <p:nvSpPr>
          <p:cNvPr id="14" name="Slide Number Placeholder 5"/>
          <p:cNvSpPr>
            <a:spLocks noGrp="1"/>
          </p:cNvSpPr>
          <p:nvPr>
            <p:ph type="sldNum" sz="quarter" idx="4"/>
          </p:nvPr>
        </p:nvSpPr>
        <p:spPr>
          <a:xfrm>
            <a:off x="8491601" y="6322870"/>
            <a:ext cx="510387" cy="365125"/>
          </a:xfrm>
          <a:prstGeom prst="rect">
            <a:avLst/>
          </a:prstGeom>
        </p:spPr>
        <p:txBody>
          <a:bodyPr/>
          <a:lstStyle>
            <a:lvl1pPr>
              <a:defRPr sz="1200">
                <a:solidFill>
                  <a:srgbClr val="FFFFFF"/>
                </a:solidFill>
              </a:defRPr>
            </a:lvl1pPr>
          </a:lstStyle>
          <a:p>
            <a:pPr algn="ctr" fontAlgn="auto">
              <a:spcBef>
                <a:spcPts val="0"/>
              </a:spcBef>
              <a:spcAft>
                <a:spcPts val="0"/>
              </a:spcAft>
            </a:pPr>
            <a:fld id="{82D36AB3-2316-484A-8EF9-67EFC1B9B32B}" type="slidenum">
              <a:rPr lang="en-US" smtClean="0">
                <a:latin typeface="Calibri"/>
                <a:ea typeface=""/>
                <a:cs typeface=""/>
              </a:rPr>
              <a:pPr algn="ctr" fontAlgn="auto">
                <a:spcBef>
                  <a:spcPts val="0"/>
                </a:spcBef>
                <a:spcAft>
                  <a:spcPts val="0"/>
                </a:spcAft>
              </a:pPr>
              <a:t>‹#›</a:t>
            </a:fld>
            <a:endParaRPr lang="en-US" dirty="0">
              <a:latin typeface="Calibri"/>
              <a:ea typeface=""/>
              <a:cs typeface=""/>
            </a:endParaRPr>
          </a:p>
        </p:txBody>
      </p:sp>
    </p:spTree>
    <p:extLst>
      <p:ext uri="{BB962C8B-B14F-4D97-AF65-F5344CB8AC3E}">
        <p14:creationId xmlns:p14="http://schemas.microsoft.com/office/powerpoint/2010/main" val="1980426637"/>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079"/>
            <a:ext cx="9472864" cy="6858000"/>
          </a:xfrm>
          <a:prstGeom prst="rect">
            <a:avLst/>
          </a:prstGeom>
        </p:spPr>
      </p:pic>
      <p:sp>
        <p:nvSpPr>
          <p:cNvPr id="7" name="Title 1"/>
          <p:cNvSpPr>
            <a:spLocks noGrp="1"/>
          </p:cNvSpPr>
          <p:nvPr>
            <p:ph type="ctrTitle"/>
          </p:nvPr>
        </p:nvSpPr>
        <p:spPr>
          <a:xfrm>
            <a:off x="0" y="1120626"/>
            <a:ext cx="7647624" cy="1355422"/>
          </a:xfrm>
          <a:solidFill>
            <a:schemeClr val="bg1">
              <a:alpha val="70000"/>
            </a:schemeClr>
          </a:solidFill>
        </p:spPr>
        <p:txBody>
          <a:bodyPr>
            <a:noAutofit/>
          </a:bodyPr>
          <a:lstStyle/>
          <a:p>
            <a:pPr>
              <a:defRPr/>
            </a:pPr>
            <a:r>
              <a:rPr lang="en-US" sz="3200" b="1" dirty="0">
                <a:solidFill>
                  <a:srgbClr val="2A5E34"/>
                </a:solidFill>
                <a:latin typeface="Calibri" charset="0"/>
                <a:ea typeface="ＭＳ Ｐゴシック" charset="0"/>
                <a:cs typeface="ＭＳ Ｐゴシック" charset="0"/>
              </a:rPr>
              <a:t>SESSION 7</a:t>
            </a:r>
            <a:br>
              <a:rPr lang="en-US" sz="3200" b="1" dirty="0">
                <a:solidFill>
                  <a:srgbClr val="2A5E34"/>
                </a:solidFill>
                <a:latin typeface="Calibri" charset="0"/>
                <a:ea typeface="ＭＳ Ｐゴシック" charset="0"/>
                <a:cs typeface="ＭＳ Ｐゴシック" charset="0"/>
              </a:rPr>
            </a:br>
            <a:r>
              <a:rPr lang="en-US" sz="3200" b="1" dirty="0">
                <a:solidFill>
                  <a:srgbClr val="2A5E34"/>
                </a:solidFill>
                <a:latin typeface="Calibri" charset="0"/>
                <a:ea typeface="ＭＳ Ｐゴシック" charset="0"/>
                <a:cs typeface="ＭＳ Ｐゴシック" charset="0"/>
              </a:rPr>
              <a:t>Biomass</a:t>
            </a:r>
            <a:endParaRPr lang="en-US" sz="2800" dirty="0">
              <a:solidFill>
                <a:srgbClr val="2A5E34"/>
              </a:solidFill>
              <a:latin typeface="Calibri" charset="0"/>
              <a:ea typeface="ＭＳ Ｐゴシック" charset="0"/>
              <a:cs typeface="ＭＳ Ｐゴシック" charset="0"/>
            </a:endParaRPr>
          </a:p>
        </p:txBody>
      </p:sp>
      <p:sp>
        <p:nvSpPr>
          <p:cNvPr id="8" name="Subtitle 2"/>
          <p:cNvSpPr>
            <a:spLocks noGrp="1"/>
          </p:cNvSpPr>
          <p:nvPr>
            <p:ph type="subTitle" idx="1"/>
          </p:nvPr>
        </p:nvSpPr>
        <p:spPr>
          <a:xfrm>
            <a:off x="3961" y="2672159"/>
            <a:ext cx="7643664" cy="755090"/>
          </a:xfrm>
          <a:solidFill>
            <a:srgbClr val="2A5E34">
              <a:alpha val="80000"/>
            </a:srgbClr>
          </a:solidFill>
        </p:spPr>
        <p:txBody>
          <a:bodyPr anchor="ctr" anchorCtr="0">
            <a:normAutofit/>
          </a:bodyPr>
          <a:lstStyle/>
          <a:p>
            <a:r>
              <a:rPr lang="en-US" sz="2000" b="1" dirty="0">
                <a:solidFill>
                  <a:schemeClr val="bg1"/>
                </a:solidFill>
                <a:latin typeface="Calibri" charset="0"/>
                <a:ea typeface="ＭＳ Ｐゴシック" charset="0"/>
                <a:cs typeface="ＭＳ Ｐゴシック" charset="0"/>
              </a:rPr>
              <a:t>SDCG-14: </a:t>
            </a:r>
            <a:r>
              <a:rPr lang="en-US" sz="2000" b="1" dirty="0" err="1">
                <a:solidFill>
                  <a:schemeClr val="bg1"/>
                </a:solidFill>
                <a:latin typeface="Calibri" charset="0"/>
                <a:ea typeface="ＭＳ Ｐゴシック" charset="0"/>
                <a:cs typeface="ＭＳ Ｐゴシック" charset="0"/>
              </a:rPr>
              <a:t>Ispra</a:t>
            </a:r>
            <a:r>
              <a:rPr lang="en-US" sz="2000" b="1" dirty="0">
                <a:solidFill>
                  <a:schemeClr val="bg1"/>
                </a:solidFill>
                <a:latin typeface="Calibri" charset="0"/>
                <a:ea typeface="ＭＳ Ｐゴシック" charset="0"/>
                <a:cs typeface="ＭＳ Ｐゴシック" charset="0"/>
              </a:rPr>
              <a:t>, 4-6 September, 2018</a:t>
            </a:r>
          </a:p>
        </p:txBody>
      </p:sp>
      <p:sp>
        <p:nvSpPr>
          <p:cNvPr id="12" name="Rectangle 11"/>
          <p:cNvSpPr/>
          <p:nvPr/>
        </p:nvSpPr>
        <p:spPr>
          <a:xfrm>
            <a:off x="0" y="5621808"/>
            <a:ext cx="9472864" cy="1236191"/>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64" y="5901967"/>
            <a:ext cx="1937293" cy="814225"/>
          </a:xfrm>
          <a:prstGeom prst="rect">
            <a:avLst/>
          </a:prstGeom>
        </p:spPr>
      </p:pic>
      <p:pic>
        <p:nvPicPr>
          <p:cNvPr id="10" name="Picture 9" descr="CEOS_log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6" y="5829029"/>
            <a:ext cx="1642738" cy="887163"/>
          </a:xfrm>
          <a:prstGeom prst="rect">
            <a:avLst/>
          </a:prstGeom>
        </p:spPr>
      </p:pic>
      <p:pic>
        <p:nvPicPr>
          <p:cNvPr id="11" name="Picture 10" descr="ge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6858" y="6011441"/>
            <a:ext cx="3591381" cy="528144"/>
          </a:xfrm>
          <a:prstGeom prst="rect">
            <a:avLst/>
          </a:prstGeom>
        </p:spPr>
      </p:pic>
    </p:spTree>
    <p:extLst>
      <p:ext uri="{BB962C8B-B14F-4D97-AF65-F5344CB8AC3E}">
        <p14:creationId xmlns:p14="http://schemas.microsoft.com/office/powerpoint/2010/main" val="105198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ISSI Workshop Nov 2017</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10</a:t>
            </a:fld>
            <a:endParaRPr lang="en-US"/>
          </a:p>
        </p:txBody>
      </p:sp>
      <p:sp>
        <p:nvSpPr>
          <p:cNvPr id="7" name="Content Placeholder 2">
            <a:extLst>
              <a:ext uri="{FF2B5EF4-FFF2-40B4-BE49-F238E27FC236}">
                <a16:creationId xmlns:a16="http://schemas.microsoft.com/office/drawing/2014/main" id="{E6DE6839-1D65-D74A-BA4E-2644354C682D}"/>
              </a:ext>
            </a:extLst>
          </p:cNvPr>
          <p:cNvSpPr>
            <a:spLocks noGrp="1"/>
          </p:cNvSpPr>
          <p:nvPr>
            <p:ph idx="1"/>
          </p:nvPr>
        </p:nvSpPr>
        <p:spPr>
          <a:xfrm>
            <a:off x="142008" y="1230604"/>
            <a:ext cx="8621848" cy="4525963"/>
          </a:xfrm>
        </p:spPr>
        <p:txBody>
          <a:bodyPr/>
          <a:lstStyle/>
          <a:p>
            <a:r>
              <a:rPr lang="en-AU" sz="2000" dirty="0">
                <a:latin typeface="Calibri" charset="0"/>
                <a:ea typeface="ＭＳ Ｐゴシック" charset="0"/>
                <a:cs typeface="ＭＳ Ｐゴシック" charset="0"/>
              </a:rPr>
              <a:t>Recommendations to space agencies</a:t>
            </a:r>
          </a:p>
          <a:p>
            <a:pPr lvl="1"/>
            <a:r>
              <a:rPr lang="en-US" sz="1400" b="1" dirty="0"/>
              <a:t>Recommendation 1</a:t>
            </a:r>
            <a:r>
              <a:rPr lang="en-US" sz="1400" dirty="0"/>
              <a:t>: To support the uptake of data by the user and science communities </a:t>
            </a:r>
            <a:r>
              <a:rPr lang="en-US" sz="1400" b="1" dirty="0"/>
              <a:t>data has to be free and open</a:t>
            </a:r>
            <a:r>
              <a:rPr lang="en-US" sz="1400" dirty="0"/>
              <a:t>. This should include full transparency of the algorithms used to derive Level-1, Level-2, and higher level products, which should be available as open source code.</a:t>
            </a:r>
          </a:p>
          <a:p>
            <a:pPr marL="457200" lvl="1" indent="0">
              <a:buNone/>
            </a:pPr>
            <a:endParaRPr lang="en-AU" sz="1400" dirty="0"/>
          </a:p>
          <a:p>
            <a:pPr lvl="1"/>
            <a:r>
              <a:rPr lang="en-US" sz="1400" b="1" dirty="0"/>
              <a:t>Recommendation 2</a:t>
            </a:r>
            <a:r>
              <a:rPr lang="en-US" sz="1400" dirty="0"/>
              <a:t>: There is an immense potential in synergistic products using data from different missions (enhancing the information content and reducing the uncertainty of products). </a:t>
            </a:r>
            <a:r>
              <a:rPr lang="en-US" sz="1400" b="1" dirty="0"/>
              <a:t>Agencies shall support the development of such synergistic products </a:t>
            </a:r>
            <a:r>
              <a:rPr lang="en-US" sz="1400" dirty="0"/>
              <a:t>with dedicated studies.</a:t>
            </a:r>
          </a:p>
          <a:p>
            <a:pPr marL="457200" lvl="1" indent="0">
              <a:buNone/>
            </a:pPr>
            <a:endParaRPr lang="en-AU" sz="1400" dirty="0"/>
          </a:p>
          <a:p>
            <a:pPr lvl="1"/>
            <a:r>
              <a:rPr lang="en-US" sz="1400" b="1" dirty="0"/>
              <a:t>Recommendation 3</a:t>
            </a:r>
            <a:r>
              <a:rPr lang="en-US" sz="1400" dirty="0"/>
              <a:t>: To support the joint exploitation of data products from different missions and to develop synergistic </a:t>
            </a:r>
            <a:r>
              <a:rPr lang="en-US" sz="1400" b="1" dirty="0"/>
              <a:t>products common platforms for data exploitation are needed</a:t>
            </a:r>
            <a:r>
              <a:rPr lang="en-US" sz="1400" dirty="0"/>
              <a:t>. Data access needs to be implemented in a way to allow efficient processing of different sensor data in a joint algorithm. These platforms shall also provide access to auxiliary data, training and validation data and computing resources.</a:t>
            </a:r>
          </a:p>
          <a:p>
            <a:pPr marL="457200" lvl="1" indent="0">
              <a:buNone/>
            </a:pPr>
            <a:endParaRPr lang="en-AU" sz="1400" dirty="0"/>
          </a:p>
          <a:p>
            <a:pPr lvl="1"/>
            <a:r>
              <a:rPr lang="en-US" sz="1400" b="1" dirty="0"/>
              <a:t>Recommendation 4</a:t>
            </a:r>
            <a:r>
              <a:rPr lang="en-US" sz="1400" dirty="0"/>
              <a:t>: To fully exploit the available sensor capability the </a:t>
            </a:r>
            <a:r>
              <a:rPr lang="en-US" sz="1400" b="1" dirty="0"/>
              <a:t>SAOCOM, ALOS and MOLI missions shall be integrated in a joint exploitation framework with CONAE and JAXA.</a:t>
            </a:r>
            <a:endParaRPr lang="en-AU" sz="1400" b="1" dirty="0"/>
          </a:p>
          <a:p>
            <a:pPr marL="457200" indent="-457200">
              <a:buFont typeface="+mj-lt"/>
              <a:buAutoNum type="arabicPeriod"/>
            </a:pPr>
            <a:endParaRPr lang="en-US" sz="2400" dirty="0"/>
          </a:p>
          <a:p>
            <a:endParaRPr lang="en-GB" sz="1600" dirty="0"/>
          </a:p>
          <a:p>
            <a:endParaRPr lang="en-GB" sz="2800" dirty="0"/>
          </a:p>
        </p:txBody>
      </p:sp>
    </p:spTree>
    <p:extLst>
      <p:ext uri="{BB962C8B-B14F-4D97-AF65-F5344CB8AC3E}">
        <p14:creationId xmlns:p14="http://schemas.microsoft.com/office/powerpoint/2010/main" val="324087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Biomass information paper started by SEC</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11</a:t>
            </a:fld>
            <a:endParaRPr lang="en-US"/>
          </a:p>
        </p:txBody>
      </p:sp>
      <p:sp>
        <p:nvSpPr>
          <p:cNvPr id="7" name="Content Placeholder 2">
            <a:extLst>
              <a:ext uri="{FF2B5EF4-FFF2-40B4-BE49-F238E27FC236}">
                <a16:creationId xmlns:a16="http://schemas.microsoft.com/office/drawing/2014/main" id="{E6DE6839-1D65-D74A-BA4E-2644354C682D}"/>
              </a:ext>
            </a:extLst>
          </p:cNvPr>
          <p:cNvSpPr>
            <a:spLocks noGrp="1"/>
          </p:cNvSpPr>
          <p:nvPr>
            <p:ph idx="1"/>
          </p:nvPr>
        </p:nvSpPr>
        <p:spPr>
          <a:xfrm>
            <a:off x="142008" y="1230604"/>
            <a:ext cx="4970681" cy="4525963"/>
          </a:xfrm>
        </p:spPr>
        <p:txBody>
          <a:bodyPr/>
          <a:lstStyle/>
          <a:p>
            <a:pPr lvl="0"/>
            <a:r>
              <a:rPr lang="en-AU" sz="1600" dirty="0"/>
              <a:t>To document the current and planned relevant missions</a:t>
            </a:r>
          </a:p>
          <a:p>
            <a:pPr lvl="0"/>
            <a:r>
              <a:rPr lang="en-AU" sz="1600" dirty="0"/>
              <a:t>To support a layman’s understanding of what these missions will actually provide by way of measurements, acquisition strategy, coverage, duration, resolution, accuracy etc. </a:t>
            </a:r>
          </a:p>
          <a:p>
            <a:pPr lvl="0"/>
            <a:r>
              <a:rPr lang="en-AU" sz="1600" dirty="0"/>
              <a:t>To provide a clear narrative for the evolution of the data over time – and how the key characteristics might evolve.</a:t>
            </a:r>
          </a:p>
          <a:p>
            <a:pPr lvl="0"/>
            <a:r>
              <a:rPr lang="en-AU" sz="1600" dirty="0"/>
              <a:t>To put the data in context of the constraints and features of the reporting imposed on countries by different frameworks and mechanisms, </a:t>
            </a:r>
            <a:r>
              <a:rPr lang="en-AU" sz="1600" dirty="0" err="1"/>
              <a:t>eg</a:t>
            </a:r>
            <a:r>
              <a:rPr lang="en-AU" sz="1600" dirty="0"/>
              <a:t> through IPCC methods, or for results-based payments.</a:t>
            </a:r>
          </a:p>
          <a:p>
            <a:r>
              <a:rPr lang="en-AU" sz="1600" dirty="0"/>
              <a:t>To provide a foundation for the proposed dialogue and the main substance therein.</a:t>
            </a:r>
            <a:endParaRPr lang="en-AU" sz="1600" dirty="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pPr marL="0" indent="0">
              <a:buNone/>
            </a:pPr>
            <a:endParaRPr lang="en-US" sz="1600" dirty="0"/>
          </a:p>
          <a:p>
            <a:endParaRPr lang="en-GB" sz="1600" dirty="0"/>
          </a:p>
          <a:p>
            <a:endParaRPr lang="en-GB" sz="1600" dirty="0"/>
          </a:p>
        </p:txBody>
      </p:sp>
      <p:pic>
        <p:nvPicPr>
          <p:cNvPr id="2" name="Picture 1">
            <a:extLst>
              <a:ext uri="{FF2B5EF4-FFF2-40B4-BE49-F238E27FC236}">
                <a16:creationId xmlns:a16="http://schemas.microsoft.com/office/drawing/2014/main" id="{2272A9ED-80CD-E94B-87D4-5F2ACBA05F00}"/>
              </a:ext>
            </a:extLst>
          </p:cNvPr>
          <p:cNvPicPr>
            <a:picLocks noChangeAspect="1"/>
          </p:cNvPicPr>
          <p:nvPr/>
        </p:nvPicPr>
        <p:blipFill>
          <a:blip r:embed="rId3"/>
          <a:stretch>
            <a:fillRect/>
          </a:stretch>
        </p:blipFill>
        <p:spPr>
          <a:xfrm>
            <a:off x="5565913" y="1230604"/>
            <a:ext cx="3149903" cy="4480946"/>
          </a:xfrm>
          <a:prstGeom prst="rect">
            <a:avLst/>
          </a:prstGeom>
        </p:spPr>
      </p:pic>
    </p:spTree>
    <p:extLst>
      <p:ext uri="{BB962C8B-B14F-4D97-AF65-F5344CB8AC3E}">
        <p14:creationId xmlns:p14="http://schemas.microsoft.com/office/powerpoint/2010/main" val="212279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Discussion (for end of session)</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12</a:t>
            </a:fld>
            <a:endParaRPr lang="en-US"/>
          </a:p>
        </p:txBody>
      </p:sp>
      <p:sp>
        <p:nvSpPr>
          <p:cNvPr id="7" name="Content Placeholder 2">
            <a:extLst>
              <a:ext uri="{FF2B5EF4-FFF2-40B4-BE49-F238E27FC236}">
                <a16:creationId xmlns:a16="http://schemas.microsoft.com/office/drawing/2014/main" id="{E6DE6839-1D65-D74A-BA4E-2644354C682D}"/>
              </a:ext>
            </a:extLst>
          </p:cNvPr>
          <p:cNvSpPr>
            <a:spLocks noGrp="1"/>
          </p:cNvSpPr>
          <p:nvPr>
            <p:ph idx="1"/>
          </p:nvPr>
        </p:nvSpPr>
        <p:spPr>
          <a:xfrm>
            <a:off x="142008" y="1230604"/>
            <a:ext cx="8621848" cy="4525963"/>
          </a:xfrm>
        </p:spPr>
        <p:txBody>
          <a:bodyPr/>
          <a:lstStyle/>
          <a:p>
            <a:r>
              <a:rPr lang="en-AU" sz="2000" dirty="0">
                <a:latin typeface="Calibri" charset="0"/>
                <a:ea typeface="ＭＳ Ｐゴシック" charset="0"/>
                <a:cs typeface="ＭＳ Ｐゴシック" charset="0"/>
              </a:rPr>
              <a:t>On an SDCG Biomass work plan thread</a:t>
            </a:r>
          </a:p>
          <a:p>
            <a:endParaRPr lang="en-AU" sz="2000" dirty="0">
              <a:latin typeface="Calibri" charset="0"/>
              <a:ea typeface="ＭＳ Ｐゴシック" charset="0"/>
              <a:cs typeface="ＭＳ Ｐゴシック" charset="0"/>
            </a:endParaRPr>
          </a:p>
          <a:p>
            <a:r>
              <a:rPr lang="en-AU" sz="2000" dirty="0">
                <a:latin typeface="Calibri" charset="0"/>
                <a:ea typeface="ＭＳ Ｐゴシック" charset="0"/>
                <a:cs typeface="ＭＳ Ｐゴシック" charset="0"/>
              </a:rPr>
              <a:t>On the paper and contributions </a:t>
            </a:r>
          </a:p>
          <a:p>
            <a:endParaRPr lang="en-AU" sz="2000" dirty="0">
              <a:latin typeface="Calibri" charset="0"/>
              <a:ea typeface="ＭＳ Ｐゴシック" charset="0"/>
              <a:cs typeface="ＭＳ Ｐゴシック" charset="0"/>
            </a:endParaRPr>
          </a:p>
          <a:p>
            <a:r>
              <a:rPr lang="en-AU" sz="2000" dirty="0">
                <a:latin typeface="Calibri" charset="0"/>
                <a:ea typeface="ＭＳ Ｐゴシック" charset="0"/>
                <a:cs typeface="ＭＳ Ｐゴシック" charset="0"/>
              </a:rPr>
              <a:t>On how we evolve the coordination efforts and establish critical mass</a:t>
            </a:r>
            <a:endParaRPr lang="en-AU" sz="16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pPr marL="0" indent="0">
              <a:buNone/>
            </a:pPr>
            <a:endParaRPr lang="en-US" sz="2000" dirty="0"/>
          </a:p>
          <a:p>
            <a:endParaRPr lang="en-GB" sz="1600" dirty="0"/>
          </a:p>
          <a:p>
            <a:endParaRPr lang="en-GB" sz="2800" dirty="0"/>
          </a:p>
        </p:txBody>
      </p:sp>
    </p:spTree>
    <p:extLst>
      <p:ext uri="{BB962C8B-B14F-4D97-AF65-F5344CB8AC3E}">
        <p14:creationId xmlns:p14="http://schemas.microsoft.com/office/powerpoint/2010/main" val="297512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079"/>
            <a:ext cx="9472864" cy="6858000"/>
          </a:xfrm>
          <a:prstGeom prst="rect">
            <a:avLst/>
          </a:prstGeom>
        </p:spPr>
      </p:pic>
      <p:sp>
        <p:nvSpPr>
          <p:cNvPr id="7" name="Title 1"/>
          <p:cNvSpPr>
            <a:spLocks noGrp="1"/>
          </p:cNvSpPr>
          <p:nvPr>
            <p:ph type="ctrTitle"/>
          </p:nvPr>
        </p:nvSpPr>
        <p:spPr>
          <a:xfrm>
            <a:off x="0" y="1120626"/>
            <a:ext cx="7647624" cy="1355422"/>
          </a:xfrm>
          <a:solidFill>
            <a:schemeClr val="bg1">
              <a:alpha val="70000"/>
            </a:schemeClr>
          </a:solidFill>
        </p:spPr>
        <p:txBody>
          <a:bodyPr>
            <a:noAutofit/>
          </a:bodyPr>
          <a:lstStyle/>
          <a:p>
            <a:pPr>
              <a:defRPr/>
            </a:pPr>
            <a:r>
              <a:rPr lang="en-US" sz="2800" b="1" dirty="0">
                <a:solidFill>
                  <a:srgbClr val="2A5E34"/>
                </a:solidFill>
                <a:latin typeface="Calibri" charset="0"/>
                <a:ea typeface="ＭＳ Ｐゴシック" charset="0"/>
                <a:cs typeface="ＭＳ Ｐゴシック" charset="0"/>
              </a:rPr>
              <a:t>Draft Biomass WP Task</a:t>
            </a:r>
            <a:endParaRPr lang="en-US" sz="2400" dirty="0">
              <a:solidFill>
                <a:srgbClr val="2A5E34"/>
              </a:solidFill>
              <a:latin typeface="Calibri" charset="0"/>
              <a:ea typeface="ＭＳ Ｐゴシック" charset="0"/>
              <a:cs typeface="ＭＳ Ｐゴシック" charset="0"/>
            </a:endParaRPr>
          </a:p>
        </p:txBody>
      </p:sp>
      <p:sp>
        <p:nvSpPr>
          <p:cNvPr id="8" name="Subtitle 2"/>
          <p:cNvSpPr>
            <a:spLocks noGrp="1"/>
          </p:cNvSpPr>
          <p:nvPr>
            <p:ph type="subTitle" idx="1"/>
          </p:nvPr>
        </p:nvSpPr>
        <p:spPr>
          <a:xfrm>
            <a:off x="3961" y="2672159"/>
            <a:ext cx="7643664" cy="755090"/>
          </a:xfrm>
          <a:solidFill>
            <a:srgbClr val="2A5E34">
              <a:alpha val="80000"/>
            </a:srgbClr>
          </a:solidFill>
        </p:spPr>
        <p:txBody>
          <a:bodyPr anchor="ctr" anchorCtr="0">
            <a:normAutofit/>
          </a:bodyPr>
          <a:lstStyle/>
          <a:p>
            <a:r>
              <a:rPr lang="en-US" sz="2000" b="1" dirty="0">
                <a:solidFill>
                  <a:schemeClr val="bg1"/>
                </a:solidFill>
                <a:latin typeface="Calibri" charset="0"/>
                <a:ea typeface="ＭＳ Ｐゴシック" charset="0"/>
                <a:cs typeface="ＭＳ Ｐゴシック" charset="0"/>
              </a:rPr>
              <a:t>SDCG-14: </a:t>
            </a:r>
            <a:r>
              <a:rPr lang="en-US" sz="2000" b="1" dirty="0" err="1">
                <a:solidFill>
                  <a:schemeClr val="bg1"/>
                </a:solidFill>
                <a:latin typeface="Calibri" charset="0"/>
                <a:ea typeface="ＭＳ Ｐゴシック" charset="0"/>
                <a:cs typeface="ＭＳ Ｐゴシック" charset="0"/>
              </a:rPr>
              <a:t>Ispra</a:t>
            </a:r>
            <a:r>
              <a:rPr lang="en-US" sz="2000" b="1" dirty="0">
                <a:solidFill>
                  <a:schemeClr val="bg1"/>
                </a:solidFill>
                <a:latin typeface="Calibri" charset="0"/>
                <a:ea typeface="ＭＳ Ｐゴシック" charset="0"/>
                <a:cs typeface="ＭＳ Ｐゴシック" charset="0"/>
              </a:rPr>
              <a:t>, 4-6 September, 2018</a:t>
            </a:r>
          </a:p>
        </p:txBody>
      </p:sp>
      <p:sp>
        <p:nvSpPr>
          <p:cNvPr id="12" name="Rectangle 11"/>
          <p:cNvSpPr/>
          <p:nvPr/>
        </p:nvSpPr>
        <p:spPr>
          <a:xfrm>
            <a:off x="0" y="5621808"/>
            <a:ext cx="9472864" cy="1236191"/>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64" y="5901967"/>
            <a:ext cx="1937293" cy="814225"/>
          </a:xfrm>
          <a:prstGeom prst="rect">
            <a:avLst/>
          </a:prstGeom>
        </p:spPr>
      </p:pic>
      <p:pic>
        <p:nvPicPr>
          <p:cNvPr id="10" name="Picture 9" descr="CEOS_log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6" y="5829029"/>
            <a:ext cx="1642738" cy="887163"/>
          </a:xfrm>
          <a:prstGeom prst="rect">
            <a:avLst/>
          </a:prstGeom>
        </p:spPr>
      </p:pic>
      <p:pic>
        <p:nvPicPr>
          <p:cNvPr id="11" name="Picture 10" descr="ge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6858" y="6011441"/>
            <a:ext cx="3591381" cy="528144"/>
          </a:xfrm>
          <a:prstGeom prst="rect">
            <a:avLst/>
          </a:prstGeom>
        </p:spPr>
      </p:pic>
    </p:spTree>
    <p:extLst>
      <p:ext uri="{BB962C8B-B14F-4D97-AF65-F5344CB8AC3E}">
        <p14:creationId xmlns:p14="http://schemas.microsoft.com/office/powerpoint/2010/main" val="54657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766649"/>
          </a:xfrm>
        </p:spPr>
        <p:txBody>
          <a:bodyPr/>
          <a:lstStyle/>
          <a:p>
            <a:pPr algn="l">
              <a:defRPr/>
            </a:pPr>
            <a:r>
              <a:rPr lang="en-AU" sz="3200" dirty="0"/>
              <a:t>Above Ground Biomass Products</a:t>
            </a:r>
            <a:endParaRPr lang="pt-BR" sz="3200" dirty="0"/>
          </a:p>
        </p:txBody>
      </p:sp>
      <p:sp>
        <p:nvSpPr>
          <p:cNvPr id="17410" name="Content Placeholder 2"/>
          <p:cNvSpPr>
            <a:spLocks noGrp="1"/>
          </p:cNvSpPr>
          <p:nvPr>
            <p:ph idx="1"/>
          </p:nvPr>
        </p:nvSpPr>
        <p:spPr>
          <a:xfrm>
            <a:off x="142008" y="1063626"/>
            <a:ext cx="8621848" cy="4525963"/>
          </a:xfrm>
        </p:spPr>
        <p:txBody>
          <a:bodyPr/>
          <a:lstStyle/>
          <a:p>
            <a:r>
              <a:rPr lang="en-AU" sz="2000" dirty="0">
                <a:latin typeface="Calibri" charset="0"/>
                <a:ea typeface="ＭＳ Ｐゴシック" charset="0"/>
                <a:cs typeface="ＭＳ Ｐゴシック" charset="0"/>
              </a:rPr>
              <a:t>Cited as priority from GFOI Leads in response to CEOS</a:t>
            </a:r>
          </a:p>
          <a:p>
            <a:endParaRPr lang="en-AU" sz="2000" dirty="0">
              <a:latin typeface="Calibri" charset="0"/>
              <a:ea typeface="ＭＳ Ｐゴシック" charset="0"/>
              <a:cs typeface="ＭＳ Ｐゴシック" charset="0"/>
            </a:endParaRPr>
          </a:p>
          <a:p>
            <a:r>
              <a:rPr lang="en-AU" sz="2000" dirty="0">
                <a:latin typeface="Calibri" charset="0"/>
                <a:ea typeface="ＭＳ Ｐゴシック" charset="0"/>
                <a:cs typeface="ＭＳ Ｐゴシック" charset="0"/>
              </a:rPr>
              <a:t>Explosion of capable missions ahead</a:t>
            </a:r>
          </a:p>
          <a:p>
            <a:pPr lvl="1"/>
            <a:r>
              <a:rPr lang="en-AU" sz="1600" dirty="0">
                <a:latin typeface="Calibri" charset="0"/>
                <a:ea typeface="ＭＳ Ｐゴシック" charset="0"/>
                <a:cs typeface="ＭＳ Ｐゴシック" charset="0"/>
              </a:rPr>
              <a:t>L-band SAR</a:t>
            </a:r>
          </a:p>
          <a:p>
            <a:pPr lvl="1"/>
            <a:r>
              <a:rPr lang="en-AU" sz="1600" dirty="0">
                <a:latin typeface="Calibri" charset="0"/>
                <a:ea typeface="ＭＳ Ｐゴシック" charset="0"/>
                <a:cs typeface="ＭＳ Ｐゴシック" charset="0"/>
              </a:rPr>
              <a:t>New SAR bands, S- &amp; P-</a:t>
            </a:r>
          </a:p>
          <a:p>
            <a:pPr lvl="1"/>
            <a:r>
              <a:rPr lang="en-AU" sz="1600" dirty="0">
                <a:latin typeface="Calibri" charset="0"/>
                <a:ea typeface="ＭＳ Ｐゴシック" charset="0"/>
                <a:cs typeface="ＭＳ Ｐゴシック" charset="0"/>
              </a:rPr>
              <a:t>Lidar instruments</a:t>
            </a:r>
          </a:p>
          <a:p>
            <a:endParaRPr lang="en-AU" sz="2000" dirty="0">
              <a:latin typeface="Calibri" charset="0"/>
              <a:ea typeface="ＭＳ Ｐゴシック" charset="0"/>
              <a:cs typeface="ＭＳ Ｐゴシック" charset="0"/>
            </a:endParaRPr>
          </a:p>
          <a:p>
            <a:r>
              <a:rPr lang="en-AU" sz="2000" dirty="0">
                <a:latin typeface="Calibri" charset="0"/>
                <a:ea typeface="ＭＳ Ｐゴシック" charset="0"/>
                <a:cs typeface="ＭＳ Ｐゴシック" charset="0"/>
              </a:rPr>
              <a:t>Substantial technical activity underway in WGCV LPV on Biomass protocol</a:t>
            </a:r>
          </a:p>
          <a:p>
            <a:endParaRPr lang="en-AU" sz="2000" dirty="0">
              <a:latin typeface="Calibri" charset="0"/>
              <a:ea typeface="ＭＳ Ｐゴシック" charset="0"/>
              <a:cs typeface="ＭＳ Ｐゴシック" charset="0"/>
            </a:endParaRPr>
          </a:p>
          <a:p>
            <a:r>
              <a:rPr lang="en-AU" sz="2000" dirty="0">
                <a:latin typeface="Calibri" charset="0"/>
                <a:ea typeface="ＭＳ Ｐゴシック" charset="0"/>
                <a:cs typeface="ＭＳ Ｐゴシック" charset="0"/>
              </a:rPr>
              <a:t>Draft SDCG WP task crafted to address opportunities</a:t>
            </a:r>
          </a:p>
          <a:p>
            <a:endParaRPr lang="en-AU" sz="2000" dirty="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pPr marL="0" indent="0">
              <a:buNone/>
            </a:pPr>
            <a:endParaRPr lang="en-US" sz="2000" dirty="0"/>
          </a:p>
          <a:p>
            <a:endParaRPr lang="en-GB" sz="1600" dirty="0"/>
          </a:p>
          <a:p>
            <a:endParaRPr lang="en-GB"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3</a:t>
            </a:fld>
            <a:endParaRPr lang="en-US"/>
          </a:p>
        </p:txBody>
      </p:sp>
    </p:spTree>
    <p:extLst>
      <p:ext uri="{BB962C8B-B14F-4D97-AF65-F5344CB8AC3E}">
        <p14:creationId xmlns:p14="http://schemas.microsoft.com/office/powerpoint/2010/main" val="148992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L-Band SAR explosion</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4</a:t>
            </a:fld>
            <a:endParaRPr lang="en-US"/>
          </a:p>
        </p:txBody>
      </p:sp>
      <p:pic>
        <p:nvPicPr>
          <p:cNvPr id="7" name="image25.png" descr="Points scored">
            <a:extLst>
              <a:ext uri="{FF2B5EF4-FFF2-40B4-BE49-F238E27FC236}">
                <a16:creationId xmlns:a16="http://schemas.microsoft.com/office/drawing/2014/main" id="{33E9A678-3528-1A4E-B1C7-86CBD0FAEB40}"/>
              </a:ext>
            </a:extLst>
          </p:cNvPr>
          <p:cNvPicPr/>
          <p:nvPr/>
        </p:nvPicPr>
        <p:blipFill rotWithShape="1">
          <a:blip r:embed="rId3"/>
          <a:srcRect t="11053" b="3200"/>
          <a:stretch/>
        </p:blipFill>
        <p:spPr bwMode="auto">
          <a:xfrm>
            <a:off x="259743" y="1179830"/>
            <a:ext cx="4185037" cy="2483938"/>
          </a:xfrm>
          <a:prstGeom prst="rect">
            <a:avLst/>
          </a:prstGeom>
          <a:ln>
            <a:noFill/>
          </a:ln>
          <a:extLst>
            <a:ext uri="{53640926-AAD7-44D8-BBD7-CCE9431645EC}">
              <a14:shadowObscured xmlns:a14="http://schemas.microsoft.com/office/drawing/2010/main"/>
            </a:ext>
          </a:extLst>
        </p:spPr>
      </p:pic>
      <p:graphicFrame>
        <p:nvGraphicFramePr>
          <p:cNvPr id="2" name="Table 1">
            <a:extLst>
              <a:ext uri="{FF2B5EF4-FFF2-40B4-BE49-F238E27FC236}">
                <a16:creationId xmlns:a16="http://schemas.microsoft.com/office/drawing/2014/main" id="{48B40359-1933-8844-B4ED-8EBC1EDD56AC}"/>
              </a:ext>
            </a:extLst>
          </p:cNvPr>
          <p:cNvGraphicFramePr>
            <a:graphicFrameLocks noGrp="1"/>
          </p:cNvGraphicFramePr>
          <p:nvPr>
            <p:extLst>
              <p:ext uri="{D42A27DB-BD31-4B8C-83A1-F6EECF244321}">
                <p14:modId xmlns:p14="http://schemas.microsoft.com/office/powerpoint/2010/main" val="1436156616"/>
              </p:ext>
            </p:extLst>
          </p:nvPr>
        </p:nvGraphicFramePr>
        <p:xfrm>
          <a:off x="3275937" y="2540198"/>
          <a:ext cx="5434469" cy="3394017"/>
        </p:xfrm>
        <a:graphic>
          <a:graphicData uri="http://schemas.openxmlformats.org/drawingml/2006/table">
            <a:tbl>
              <a:tblPr firstRow="1" firstCol="1" bandRow="1">
                <a:tableStyleId>{5C22544A-7EE6-4342-B048-85BDC9FD1C3A}</a:tableStyleId>
              </a:tblPr>
              <a:tblGrid>
                <a:gridCol w="612473">
                  <a:extLst>
                    <a:ext uri="{9D8B030D-6E8A-4147-A177-3AD203B41FA5}">
                      <a16:colId xmlns:a16="http://schemas.microsoft.com/office/drawing/2014/main" val="4212723572"/>
                    </a:ext>
                  </a:extLst>
                </a:gridCol>
                <a:gridCol w="468905">
                  <a:extLst>
                    <a:ext uri="{9D8B030D-6E8A-4147-A177-3AD203B41FA5}">
                      <a16:colId xmlns:a16="http://schemas.microsoft.com/office/drawing/2014/main" val="4201422579"/>
                    </a:ext>
                  </a:extLst>
                </a:gridCol>
                <a:gridCol w="588396">
                  <a:extLst>
                    <a:ext uri="{9D8B030D-6E8A-4147-A177-3AD203B41FA5}">
                      <a16:colId xmlns:a16="http://schemas.microsoft.com/office/drawing/2014/main" val="34866244"/>
                    </a:ext>
                  </a:extLst>
                </a:gridCol>
                <a:gridCol w="405517">
                  <a:extLst>
                    <a:ext uri="{9D8B030D-6E8A-4147-A177-3AD203B41FA5}">
                      <a16:colId xmlns:a16="http://schemas.microsoft.com/office/drawing/2014/main" val="628450405"/>
                    </a:ext>
                  </a:extLst>
                </a:gridCol>
                <a:gridCol w="1602020">
                  <a:extLst>
                    <a:ext uri="{9D8B030D-6E8A-4147-A177-3AD203B41FA5}">
                      <a16:colId xmlns:a16="http://schemas.microsoft.com/office/drawing/2014/main" val="407977598"/>
                    </a:ext>
                  </a:extLst>
                </a:gridCol>
                <a:gridCol w="613091">
                  <a:extLst>
                    <a:ext uri="{9D8B030D-6E8A-4147-A177-3AD203B41FA5}">
                      <a16:colId xmlns:a16="http://schemas.microsoft.com/office/drawing/2014/main" val="1542639240"/>
                    </a:ext>
                  </a:extLst>
                </a:gridCol>
                <a:gridCol w="1144067">
                  <a:extLst>
                    <a:ext uri="{9D8B030D-6E8A-4147-A177-3AD203B41FA5}">
                      <a16:colId xmlns:a16="http://schemas.microsoft.com/office/drawing/2014/main" val="1603086082"/>
                    </a:ext>
                  </a:extLst>
                </a:gridCol>
              </a:tblGrid>
              <a:tr h="457304">
                <a:tc>
                  <a:txBody>
                    <a:bodyPr/>
                    <a:lstStyle/>
                    <a:p>
                      <a:pPr marL="36195">
                        <a:spcAft>
                          <a:spcPts val="0"/>
                        </a:spcAft>
                      </a:pPr>
                      <a:r>
                        <a:rPr lang="en-AU" sz="800">
                          <a:effectLst/>
                        </a:rPr>
                        <a:t>Mission</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Agency</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Launch (Duration)</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LST</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Main Modes</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Revisit Time</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Data Policy</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extLst>
                  <a:ext uri="{0D108BD9-81ED-4DB2-BD59-A6C34878D82A}">
                    <a16:rowId xmlns:a16="http://schemas.microsoft.com/office/drawing/2014/main" val="1020454694"/>
                  </a:ext>
                </a:extLst>
              </a:tr>
              <a:tr h="457304">
                <a:tc>
                  <a:txBody>
                    <a:bodyPr/>
                    <a:lstStyle/>
                    <a:p>
                      <a:pPr marL="36195">
                        <a:spcAft>
                          <a:spcPts val="0"/>
                        </a:spcAft>
                      </a:pPr>
                      <a:r>
                        <a:rPr lang="en-AU" sz="800">
                          <a:effectLst/>
                        </a:rPr>
                        <a:t>ALOS-4</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JAXA</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2020 </a:t>
                      </a:r>
                      <a:br>
                        <a:rPr lang="en-AU" sz="800">
                          <a:effectLst/>
                        </a:rPr>
                      </a:br>
                      <a:r>
                        <a:rPr lang="en-AU" sz="800">
                          <a:effectLst/>
                        </a:rPr>
                        <a:t>(7)</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12:00</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Spotlight:1x3 m at 35x35 km</a:t>
                      </a:r>
                      <a:endParaRPr lang="en-AU" sz="1300">
                        <a:effectLst/>
                      </a:endParaRPr>
                    </a:p>
                    <a:p>
                      <a:pPr marL="36195">
                        <a:spcAft>
                          <a:spcPts val="0"/>
                        </a:spcAft>
                      </a:pPr>
                      <a:r>
                        <a:rPr lang="en-AU" sz="800">
                          <a:effectLst/>
                        </a:rPr>
                        <a:t>Stripmap: 3/6/10 m at 100-200 km</a:t>
                      </a:r>
                      <a:endParaRPr lang="en-AU" sz="1300">
                        <a:effectLst/>
                      </a:endParaRPr>
                    </a:p>
                    <a:p>
                      <a:pPr marL="36195">
                        <a:spcAft>
                          <a:spcPts val="0"/>
                        </a:spcAft>
                      </a:pPr>
                      <a:r>
                        <a:rPr lang="en-AU" sz="800">
                          <a:effectLst/>
                        </a:rPr>
                        <a:t>ScanSAR: 25 m at 700 km</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14 Days</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Free and Open</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extLst>
                  <a:ext uri="{0D108BD9-81ED-4DB2-BD59-A6C34878D82A}">
                    <a16:rowId xmlns:a16="http://schemas.microsoft.com/office/drawing/2014/main" val="2745628059"/>
                  </a:ext>
                </a:extLst>
              </a:tr>
              <a:tr h="727189">
                <a:tc>
                  <a:txBody>
                    <a:bodyPr/>
                    <a:lstStyle/>
                    <a:p>
                      <a:pPr marL="36195">
                        <a:spcAft>
                          <a:spcPts val="0"/>
                        </a:spcAft>
                      </a:pPr>
                      <a:r>
                        <a:rPr lang="en-AU" sz="800">
                          <a:effectLst/>
                        </a:rPr>
                        <a:t>NISAR</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NASA, ISRO</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2021 </a:t>
                      </a:r>
                      <a:endParaRPr lang="en-AU" sz="1300">
                        <a:effectLst/>
                      </a:endParaRPr>
                    </a:p>
                    <a:p>
                      <a:pPr marL="36195">
                        <a:spcAft>
                          <a:spcPts val="0"/>
                        </a:spcAft>
                      </a:pPr>
                      <a:r>
                        <a:rPr lang="en-AU" sz="800">
                          <a:effectLst/>
                        </a:rPr>
                        <a:t>(3.5)</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6:00</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Land Ice: 3x8 m, HH</a:t>
                      </a:r>
                      <a:br>
                        <a:rPr lang="en-AU" sz="800">
                          <a:effectLst/>
                        </a:rPr>
                      </a:br>
                      <a:r>
                        <a:rPr lang="en-AU" sz="800">
                          <a:effectLst/>
                        </a:rPr>
                        <a:t>Select areas: 6x8 m, up to Quad pol</a:t>
                      </a:r>
                      <a:endParaRPr lang="en-AU" sz="1300">
                        <a:effectLst/>
                      </a:endParaRPr>
                    </a:p>
                    <a:p>
                      <a:pPr marL="36195">
                        <a:spcAft>
                          <a:spcPts val="0"/>
                        </a:spcAft>
                      </a:pPr>
                      <a:r>
                        <a:rPr lang="en-AU" sz="800">
                          <a:effectLst/>
                        </a:rPr>
                        <a:t>Background Land: 12x8 m, HH/HV</a:t>
                      </a:r>
                      <a:endParaRPr lang="en-AU" sz="1300">
                        <a:effectLst/>
                      </a:endParaRPr>
                    </a:p>
                    <a:p>
                      <a:pPr marL="36195">
                        <a:spcAft>
                          <a:spcPts val="0"/>
                        </a:spcAft>
                      </a:pPr>
                      <a:r>
                        <a:rPr lang="en-AU" sz="800">
                          <a:effectLst/>
                        </a:rPr>
                        <a:t>Sea Ice: 48x8 m, VV</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12 Days</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L-band: Free and Open</a:t>
                      </a:r>
                      <a:endParaRPr lang="en-AU" sz="1300">
                        <a:effectLst/>
                      </a:endParaRPr>
                    </a:p>
                    <a:p>
                      <a:pPr marL="36195">
                        <a:spcAft>
                          <a:spcPts val="0"/>
                        </a:spcAft>
                      </a:pPr>
                      <a:r>
                        <a:rPr lang="en-AU" sz="800">
                          <a:effectLst/>
                        </a:rPr>
                        <a:t>S-band: Unknown, only measured over India</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extLst>
                  <a:ext uri="{0D108BD9-81ED-4DB2-BD59-A6C34878D82A}">
                    <a16:rowId xmlns:a16="http://schemas.microsoft.com/office/drawing/2014/main" val="3008049851"/>
                  </a:ext>
                </a:extLst>
              </a:tr>
              <a:tr h="889076">
                <a:tc>
                  <a:txBody>
                    <a:bodyPr/>
                    <a:lstStyle/>
                    <a:p>
                      <a:pPr marL="36195">
                        <a:spcAft>
                          <a:spcPts val="0"/>
                        </a:spcAft>
                      </a:pPr>
                      <a:r>
                        <a:rPr lang="en-AU" sz="800">
                          <a:effectLst/>
                        </a:rPr>
                        <a:t>TANDEM-L</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DLR</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2022</a:t>
                      </a:r>
                      <a:br>
                        <a:rPr lang="en-AU" sz="800">
                          <a:effectLst/>
                        </a:rPr>
                      </a:br>
                      <a:r>
                        <a:rPr lang="en-AU" sz="800">
                          <a:effectLst/>
                        </a:rPr>
                        <a:t>(10-12)</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18:00 </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dirty="0">
                          <a:effectLst/>
                        </a:rPr>
                        <a:t>3-D Structure Mode: 7 m at 175 km, Quad pol</a:t>
                      </a:r>
                      <a:endParaRPr lang="en-AU" sz="1300" dirty="0">
                        <a:effectLst/>
                      </a:endParaRPr>
                    </a:p>
                    <a:p>
                      <a:pPr marL="36195">
                        <a:spcAft>
                          <a:spcPts val="0"/>
                        </a:spcAft>
                      </a:pPr>
                      <a:r>
                        <a:rPr lang="en-AU" sz="800" dirty="0">
                          <a:effectLst/>
                        </a:rPr>
                        <a:t>Deformation Mode: 7 m at 350 km, single/dual pol</a:t>
                      </a:r>
                      <a:endParaRPr lang="en-AU" sz="1300" dirty="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dirty="0">
                          <a:effectLst/>
                        </a:rPr>
                        <a:t>16 Days, </a:t>
                      </a:r>
                      <a:br>
                        <a:rPr lang="en-AU" sz="800" dirty="0">
                          <a:effectLst/>
                        </a:rPr>
                      </a:br>
                      <a:r>
                        <a:rPr lang="en-AU" sz="800" dirty="0">
                          <a:effectLst/>
                        </a:rPr>
                        <a:t>8 in tandem</a:t>
                      </a:r>
                      <a:endParaRPr lang="en-AU" sz="1300" dirty="0">
                        <a:effectLst/>
                      </a:endParaRPr>
                    </a:p>
                    <a:p>
                      <a:pPr marL="36195">
                        <a:spcAft>
                          <a:spcPts val="0"/>
                        </a:spcAft>
                      </a:pPr>
                      <a:r>
                        <a:rPr lang="en-AU" sz="800" dirty="0">
                          <a:effectLst/>
                        </a:rPr>
                        <a:t> </a:t>
                      </a:r>
                      <a:endParaRPr lang="en-AU" sz="1300" dirty="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dirty="0">
                          <a:effectLst/>
                        </a:rPr>
                        <a:t>Possibly limited release “through the framework of the Helmholtz Alliance”</a:t>
                      </a:r>
                      <a:endParaRPr lang="en-AU" sz="1300" dirty="0">
                        <a:effectLst/>
                        <a:latin typeface="Tms Rmn"/>
                        <a:ea typeface="Calibri" panose="020F0502020204030204" pitchFamily="34" charset="0"/>
                        <a:cs typeface="Times New Roman" panose="02020603050405020304" pitchFamily="18" charset="0"/>
                      </a:endParaRPr>
                    </a:p>
                  </a:txBody>
                  <a:tcPr marL="35192" marR="35192" marT="35192" marB="17287"/>
                </a:tc>
                <a:extLst>
                  <a:ext uri="{0D108BD9-81ED-4DB2-BD59-A6C34878D82A}">
                    <a16:rowId xmlns:a16="http://schemas.microsoft.com/office/drawing/2014/main" val="2148262462"/>
                  </a:ext>
                </a:extLst>
              </a:tr>
              <a:tr h="863144">
                <a:tc>
                  <a:txBody>
                    <a:bodyPr/>
                    <a:lstStyle/>
                    <a:p>
                      <a:pPr marL="36195">
                        <a:spcAft>
                          <a:spcPts val="0"/>
                        </a:spcAft>
                      </a:pPr>
                      <a:r>
                        <a:rPr lang="en-AU" sz="800">
                          <a:effectLst/>
                        </a:rPr>
                        <a:t>SAOCOM 1A and 1B</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CONAE</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September 2018 </a:t>
                      </a:r>
                      <a:endParaRPr lang="en-AU" sz="1300">
                        <a:effectLst/>
                      </a:endParaRPr>
                    </a:p>
                    <a:p>
                      <a:pPr marL="36195">
                        <a:spcAft>
                          <a:spcPts val="0"/>
                        </a:spcAft>
                      </a:pPr>
                      <a:r>
                        <a:rPr lang="en-AU" sz="800">
                          <a:effectLst/>
                        </a:rPr>
                        <a:t>(5)</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6:00</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Stripmap: &lt;10 m at &gt;40 km </a:t>
                      </a:r>
                      <a:endParaRPr lang="en-AU" sz="1300">
                        <a:effectLst/>
                      </a:endParaRPr>
                    </a:p>
                    <a:p>
                      <a:pPr marL="36195">
                        <a:spcAft>
                          <a:spcPts val="0"/>
                        </a:spcAft>
                      </a:pPr>
                      <a:r>
                        <a:rPr lang="en-AU" sz="800">
                          <a:effectLst/>
                        </a:rPr>
                        <a:t>TOPSAR Narrow: &lt;30 m at &gt;150 km</a:t>
                      </a:r>
                      <a:endParaRPr lang="en-AU" sz="1300">
                        <a:effectLst/>
                      </a:endParaRPr>
                    </a:p>
                    <a:p>
                      <a:pPr marL="36195">
                        <a:spcAft>
                          <a:spcPts val="0"/>
                        </a:spcAft>
                      </a:pPr>
                      <a:r>
                        <a:rPr lang="en-AU" sz="800">
                          <a:effectLst/>
                        </a:rPr>
                        <a:t>TOPSAR Wide: &lt;50 m at &gt;350 km</a:t>
                      </a:r>
                      <a:endParaRPr lang="en-AU" sz="1300">
                        <a:effectLst/>
                      </a:endParaRPr>
                    </a:p>
                    <a:p>
                      <a:pPr marL="36195">
                        <a:spcAft>
                          <a:spcPts val="0"/>
                        </a:spcAft>
                      </a:pPr>
                      <a:r>
                        <a:rPr lang="en-AU" sz="800">
                          <a:effectLst/>
                        </a:rPr>
                        <a:t>NB: Several polarisation modes available for each mode, affecting specification</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a:effectLst/>
                        </a:rPr>
                        <a:t>16 Days, </a:t>
                      </a:r>
                      <a:br>
                        <a:rPr lang="en-AU" sz="800">
                          <a:effectLst/>
                        </a:rPr>
                      </a:br>
                      <a:r>
                        <a:rPr lang="en-AU" sz="800">
                          <a:effectLst/>
                        </a:rPr>
                        <a:t>8 in tandem</a:t>
                      </a:r>
                      <a:endParaRPr lang="en-AU" sz="1300">
                        <a:effectLst/>
                        <a:latin typeface="Tms Rmn"/>
                        <a:ea typeface="Calibri" panose="020F0502020204030204" pitchFamily="34" charset="0"/>
                        <a:cs typeface="Times New Roman" panose="02020603050405020304" pitchFamily="18" charset="0"/>
                      </a:endParaRPr>
                    </a:p>
                  </a:txBody>
                  <a:tcPr marL="35192" marR="35192" marT="35192" marB="17287"/>
                </a:tc>
                <a:tc>
                  <a:txBody>
                    <a:bodyPr/>
                    <a:lstStyle/>
                    <a:p>
                      <a:pPr marL="36195">
                        <a:spcAft>
                          <a:spcPts val="0"/>
                        </a:spcAft>
                      </a:pPr>
                      <a:r>
                        <a:rPr lang="en-AU" sz="800" dirty="0">
                          <a:effectLst/>
                        </a:rPr>
                        <a:t>Possibly limited release to Argentinian institutions</a:t>
                      </a:r>
                      <a:endParaRPr lang="en-AU" sz="1300" dirty="0">
                        <a:effectLst/>
                        <a:latin typeface="Tms Rmn"/>
                        <a:ea typeface="Calibri" panose="020F0502020204030204" pitchFamily="34" charset="0"/>
                        <a:cs typeface="Times New Roman" panose="02020603050405020304" pitchFamily="18" charset="0"/>
                      </a:endParaRPr>
                    </a:p>
                  </a:txBody>
                  <a:tcPr marL="35192" marR="35192" marT="35192" marB="17287"/>
                </a:tc>
                <a:extLst>
                  <a:ext uri="{0D108BD9-81ED-4DB2-BD59-A6C34878D82A}">
                    <a16:rowId xmlns:a16="http://schemas.microsoft.com/office/drawing/2014/main" val="1041767220"/>
                  </a:ext>
                </a:extLst>
              </a:tr>
            </a:tbl>
          </a:graphicData>
        </a:graphic>
      </p:graphicFrame>
    </p:spTree>
    <p:extLst>
      <p:ext uri="{BB962C8B-B14F-4D97-AF65-F5344CB8AC3E}">
        <p14:creationId xmlns:p14="http://schemas.microsoft.com/office/powerpoint/2010/main" val="137562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Biomass mission</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5</a:t>
            </a:fld>
            <a:endParaRPr lang="en-US"/>
          </a:p>
        </p:txBody>
      </p:sp>
      <p:pic>
        <p:nvPicPr>
          <p:cNvPr id="6" name="image17.jpg">
            <a:extLst>
              <a:ext uri="{FF2B5EF4-FFF2-40B4-BE49-F238E27FC236}">
                <a16:creationId xmlns:a16="http://schemas.microsoft.com/office/drawing/2014/main" id="{9BDD4B70-38B3-5945-A0DD-3F4CB5BAE7DF}"/>
              </a:ext>
            </a:extLst>
          </p:cNvPr>
          <p:cNvPicPr/>
          <p:nvPr/>
        </p:nvPicPr>
        <p:blipFill>
          <a:blip r:embed="rId3"/>
          <a:srcRect/>
          <a:stretch>
            <a:fillRect/>
          </a:stretch>
        </p:blipFill>
        <p:spPr>
          <a:xfrm>
            <a:off x="272603" y="1187105"/>
            <a:ext cx="4302347" cy="2518203"/>
          </a:xfrm>
          <a:prstGeom prst="rect">
            <a:avLst/>
          </a:prstGeom>
          <a:ln/>
        </p:spPr>
      </p:pic>
      <p:sp>
        <p:nvSpPr>
          <p:cNvPr id="3" name="TextBox 2">
            <a:extLst>
              <a:ext uri="{FF2B5EF4-FFF2-40B4-BE49-F238E27FC236}">
                <a16:creationId xmlns:a16="http://schemas.microsoft.com/office/drawing/2014/main" id="{2806FC55-7EEC-7744-8D9D-C51A2FE5C4FA}"/>
              </a:ext>
            </a:extLst>
          </p:cNvPr>
          <p:cNvSpPr txBox="1"/>
          <p:nvPr/>
        </p:nvSpPr>
        <p:spPr>
          <a:xfrm>
            <a:off x="9735347" y="3266143"/>
            <a:ext cx="902259" cy="2554545"/>
          </a:xfrm>
          <a:prstGeom prst="rect">
            <a:avLst/>
          </a:prstGeom>
          <a:noFill/>
        </p:spPr>
        <p:txBody>
          <a:bodyPr wrap="square" rtlCol="0">
            <a:spAutoFit/>
          </a:bodyPr>
          <a:lstStyle/>
          <a:p>
            <a:endParaRPr lang="en-US" sz="3200" dirty="0"/>
          </a:p>
          <a:p>
            <a:endParaRPr lang="en-US" sz="3200" dirty="0"/>
          </a:p>
          <a:p>
            <a:endParaRPr lang="en-US" sz="3200" dirty="0"/>
          </a:p>
          <a:p>
            <a:endParaRPr lang="en-US" sz="3200" dirty="0"/>
          </a:p>
          <a:p>
            <a:r>
              <a:rPr lang="en-US" sz="3200" dirty="0"/>
              <a:t> </a:t>
            </a:r>
          </a:p>
        </p:txBody>
      </p:sp>
      <p:sp>
        <p:nvSpPr>
          <p:cNvPr id="10" name="Rectangle 4">
            <a:extLst>
              <a:ext uri="{FF2B5EF4-FFF2-40B4-BE49-F238E27FC236}">
                <a16:creationId xmlns:a16="http://schemas.microsoft.com/office/drawing/2014/main" id="{8E3D2147-EAAF-E743-B801-AE75363E823D}"/>
              </a:ext>
            </a:extLst>
          </p:cNvPr>
          <p:cNvSpPr>
            <a:spLocks noChangeArrowheads="1"/>
          </p:cNvSpPr>
          <p:nvPr/>
        </p:nvSpPr>
        <p:spPr bwMode="auto">
          <a:xfrm>
            <a:off x="4837343" y="1202801"/>
            <a:ext cx="3800723"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The narrow operating bandwidth imposed results in relatively coarse resolution data;</a:t>
            </a:r>
            <a:endParaRPr kumimoji="0" lang="en-US" altLang="en-US" sz="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Biomass target products are planned every 6 months for 4 years as follows: a global above ground biomass map at 200 m (accuracy of 20%, or 10 t/ha for biomass &lt; 50 t/ha); upper canopy height map at 200 m; forest disturbance maps at 50 m;</a:t>
            </a:r>
            <a:endParaRPr kumimoji="0" lang="en-US" altLang="en-US" sz="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Complete measurement exclusion zones exist in the northern hemisphere due to potential interference with the US ballistic missile </a:t>
            </a:r>
            <a:r>
              <a:rPr kumimoji="0" lang="en-US" altLang="en-US" sz="1800" b="0" i="0" u="none" strike="noStrike" cap="none" normalizeH="0" baseline="0" dirty="0" err="1">
                <a:ln>
                  <a:noFill/>
                </a:ln>
                <a:solidFill>
                  <a:schemeClr val="tx1"/>
                </a:solidFill>
                <a:effectLst/>
                <a:latin typeface="+mn-lt"/>
                <a:ea typeface="Calibri" panose="020F0502020204030204" pitchFamily="34" charset="0"/>
                <a:cs typeface="Times New Roman" panose="02020603050405020304" pitchFamily="18" charset="0"/>
              </a:rPr>
              <a:t>defence</a:t>
            </a:r>
            <a:r>
              <a:rPr kumimoji="0" lang="en-US" altLang="en-US" sz="18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systems, Figure 2).</a:t>
            </a:r>
            <a:endParaRPr kumimoji="0" lang="en-US" altLang="en-US"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04120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766649"/>
          </a:xfrm>
        </p:spPr>
        <p:txBody>
          <a:bodyPr/>
          <a:lstStyle/>
          <a:p>
            <a:pPr algn="l">
              <a:defRPr/>
            </a:pPr>
            <a:r>
              <a:rPr lang="en-AU" sz="3200" dirty="0"/>
              <a:t>Lidars</a:t>
            </a:r>
            <a:endParaRPr lang="pt-BR" sz="3200" dirty="0"/>
          </a:p>
        </p:txBody>
      </p:sp>
      <p:sp>
        <p:nvSpPr>
          <p:cNvPr id="17410" name="Content Placeholder 2"/>
          <p:cNvSpPr>
            <a:spLocks noGrp="1"/>
          </p:cNvSpPr>
          <p:nvPr>
            <p:ph idx="1"/>
          </p:nvPr>
        </p:nvSpPr>
        <p:spPr>
          <a:xfrm>
            <a:off x="142008" y="1063626"/>
            <a:ext cx="8621848" cy="4525963"/>
          </a:xfrm>
        </p:spPr>
        <p:txBody>
          <a:bodyPr/>
          <a:lstStyle/>
          <a:p>
            <a:r>
              <a:rPr lang="en-AU" sz="2000" dirty="0">
                <a:latin typeface="Calibri" charset="0"/>
                <a:ea typeface="ＭＳ Ｐゴシック" charset="0"/>
                <a:cs typeface="ＭＳ Ｐゴシック" charset="0"/>
              </a:rPr>
              <a:t>Cited as priority from GFOI Leads in response to CEOS</a:t>
            </a:r>
          </a:p>
          <a:p>
            <a:endParaRPr lang="en-AU" sz="2000" dirty="0">
              <a:latin typeface="Calibri" charset="0"/>
              <a:ea typeface="ＭＳ Ｐゴシック" charset="0"/>
              <a:cs typeface="ＭＳ Ｐゴシック" charset="0"/>
            </a:endParaRPr>
          </a:p>
          <a:p>
            <a:r>
              <a:rPr lang="en-AU" sz="2000" dirty="0">
                <a:latin typeface="Calibri" charset="0"/>
                <a:ea typeface="ＭＳ Ｐゴシック" charset="0"/>
                <a:cs typeface="ＭＳ Ｐゴシック" charset="0"/>
              </a:rPr>
              <a:t>Explosion of capable missions ahead</a:t>
            </a:r>
          </a:p>
          <a:p>
            <a:pPr lvl="1"/>
            <a:r>
              <a:rPr lang="en-AU" sz="1600" dirty="0">
                <a:latin typeface="Calibri" charset="0"/>
                <a:ea typeface="ＭＳ Ｐゴシック" charset="0"/>
                <a:cs typeface="ＭＳ Ｐゴシック" charset="0"/>
              </a:rPr>
              <a:t>L-band SAR</a:t>
            </a:r>
          </a:p>
          <a:p>
            <a:pPr lvl="1"/>
            <a:r>
              <a:rPr lang="en-AU" sz="1600" dirty="0">
                <a:latin typeface="Calibri" charset="0"/>
                <a:ea typeface="ＭＳ Ｐゴシック" charset="0"/>
                <a:cs typeface="ＭＳ Ｐゴシック" charset="0"/>
              </a:rPr>
              <a:t>New SAR bands, S- &amp; P-</a:t>
            </a:r>
          </a:p>
          <a:p>
            <a:pPr lvl="1"/>
            <a:r>
              <a:rPr lang="en-AU" sz="1600" dirty="0">
                <a:latin typeface="Calibri" charset="0"/>
                <a:ea typeface="ＭＳ Ｐゴシック" charset="0"/>
                <a:cs typeface="ＭＳ Ｐゴシック" charset="0"/>
              </a:rPr>
              <a:t>Lidar instruments</a:t>
            </a:r>
          </a:p>
          <a:p>
            <a:endParaRPr lang="en-AU" sz="2000" dirty="0">
              <a:latin typeface="Calibri" charset="0"/>
              <a:ea typeface="ＭＳ Ｐゴシック" charset="0"/>
              <a:cs typeface="ＭＳ Ｐゴシック" charset="0"/>
            </a:endParaRPr>
          </a:p>
          <a:p>
            <a:r>
              <a:rPr lang="en-AU" sz="2000" dirty="0">
                <a:latin typeface="Calibri" charset="0"/>
                <a:ea typeface="ＭＳ Ｐゴシック" charset="0"/>
                <a:cs typeface="ＭＳ Ｐゴシック" charset="0"/>
              </a:rPr>
              <a:t>Substantial technical activity underway in WGCV LPV on Biomass protocol</a:t>
            </a:r>
          </a:p>
          <a:p>
            <a:endParaRPr lang="en-AU" sz="2000" dirty="0">
              <a:latin typeface="Calibri" charset="0"/>
              <a:ea typeface="ＭＳ Ｐゴシック" charset="0"/>
              <a:cs typeface="ＭＳ Ｐゴシック" charset="0"/>
            </a:endParaRPr>
          </a:p>
          <a:p>
            <a:r>
              <a:rPr lang="en-AU" sz="2000" dirty="0">
                <a:latin typeface="Calibri" charset="0"/>
                <a:ea typeface="ＭＳ Ｐゴシック" charset="0"/>
                <a:cs typeface="ＭＳ Ｐゴシック" charset="0"/>
              </a:rPr>
              <a:t>Draft SDCG WP task crafted to address opportunities</a:t>
            </a:r>
          </a:p>
          <a:p>
            <a:endParaRPr lang="en-AU" sz="2000" dirty="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pPr marL="0" indent="0">
              <a:buNone/>
            </a:pPr>
            <a:endParaRPr lang="en-US" sz="2000" dirty="0"/>
          </a:p>
          <a:p>
            <a:endParaRPr lang="en-GB" sz="1600" dirty="0"/>
          </a:p>
          <a:p>
            <a:endParaRPr lang="en-GB"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6</a:t>
            </a:fld>
            <a:endParaRPr lang="en-US"/>
          </a:p>
        </p:txBody>
      </p:sp>
    </p:spTree>
    <p:extLst>
      <p:ext uri="{BB962C8B-B14F-4D97-AF65-F5344CB8AC3E}">
        <p14:creationId xmlns:p14="http://schemas.microsoft.com/office/powerpoint/2010/main" val="2200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766649"/>
          </a:xfrm>
        </p:spPr>
        <p:txBody>
          <a:bodyPr/>
          <a:lstStyle/>
          <a:p>
            <a:pPr algn="l">
              <a:defRPr/>
            </a:pPr>
            <a:r>
              <a:rPr lang="en-AU" sz="3200" dirty="0"/>
              <a:t>Above Ground Biomass Products</a:t>
            </a:r>
            <a:endParaRPr lang="pt-BR" sz="3200" dirty="0"/>
          </a:p>
        </p:txBody>
      </p:sp>
      <p:sp>
        <p:nvSpPr>
          <p:cNvPr id="17410" name="Content Placeholder 2"/>
          <p:cNvSpPr>
            <a:spLocks noGrp="1"/>
          </p:cNvSpPr>
          <p:nvPr>
            <p:ph idx="1"/>
          </p:nvPr>
        </p:nvSpPr>
        <p:spPr>
          <a:xfrm>
            <a:off x="142008" y="1063626"/>
            <a:ext cx="8621848" cy="4525963"/>
          </a:xfrm>
        </p:spPr>
        <p:txBody>
          <a:bodyPr/>
          <a:lstStyle/>
          <a:p>
            <a:pPr lvl="0"/>
            <a:r>
              <a:rPr lang="en-AU" sz="2000" dirty="0"/>
              <a:t>NASA’s GEDI (2019):</a:t>
            </a:r>
          </a:p>
          <a:p>
            <a:pPr lvl="1"/>
            <a:r>
              <a:rPr lang="en-AU" sz="1800" dirty="0"/>
              <a:t>Acquire lidar canopy vertical profile data required to estimate aboveground woody carbon density for the Earth’s global tropical and temperate forests at ≤ 1 km resolution - aiming for 20% standard error</a:t>
            </a:r>
          </a:p>
          <a:p>
            <a:pPr lvl="1"/>
            <a:r>
              <a:rPr lang="en-AU" sz="1800" dirty="0"/>
              <a:t>Acquire transects of tropical &amp; temperate forest canopy vertical profiles from the top of canopy to the ground.</a:t>
            </a:r>
          </a:p>
          <a:p>
            <a:endParaRPr lang="en-AU" sz="2000" dirty="0">
              <a:latin typeface="Calibri" charset="0"/>
              <a:ea typeface="ＭＳ Ｐゴシック" charset="0"/>
              <a:cs typeface="ＭＳ Ｐゴシック" charset="0"/>
            </a:endParaRPr>
          </a:p>
          <a:p>
            <a:r>
              <a:rPr lang="en-US" sz="2000" dirty="0">
                <a:latin typeface="Calibri" charset="0"/>
                <a:ea typeface="ＭＳ Ｐゴシック" charset="0"/>
                <a:cs typeface="ＭＳ Ｐゴシック" charset="0"/>
              </a:rPr>
              <a:t>JAXA’s MOLI (2020+)</a:t>
            </a:r>
          </a:p>
          <a:p>
            <a:pPr lvl="1"/>
            <a:endParaRPr lang="en-US" sz="1200" dirty="0">
              <a:latin typeface="Calibri" charset="0"/>
              <a:ea typeface="ＭＳ Ｐゴシック" charset="0"/>
              <a:cs typeface="ＭＳ Ｐゴシック" charset="0"/>
            </a:endParaRPr>
          </a:p>
          <a:p>
            <a:pPr marL="0" indent="0">
              <a:buNone/>
            </a:pPr>
            <a:endParaRPr lang="en-US" sz="2000" dirty="0"/>
          </a:p>
          <a:p>
            <a:endParaRPr lang="en-GB" sz="1600" dirty="0"/>
          </a:p>
          <a:p>
            <a:endParaRPr lang="en-GB"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7</a:t>
            </a:fld>
            <a:endParaRPr lang="en-US"/>
          </a:p>
        </p:txBody>
      </p:sp>
      <p:pic>
        <p:nvPicPr>
          <p:cNvPr id="2" name="Picture 1">
            <a:extLst>
              <a:ext uri="{FF2B5EF4-FFF2-40B4-BE49-F238E27FC236}">
                <a16:creationId xmlns:a16="http://schemas.microsoft.com/office/drawing/2014/main" id="{8434689E-DAA4-7040-B40D-50A0D8041901}"/>
              </a:ext>
            </a:extLst>
          </p:cNvPr>
          <p:cNvPicPr>
            <a:picLocks noChangeAspect="1"/>
          </p:cNvPicPr>
          <p:nvPr/>
        </p:nvPicPr>
        <p:blipFill>
          <a:blip r:embed="rId3"/>
          <a:stretch>
            <a:fillRect/>
          </a:stretch>
        </p:blipFill>
        <p:spPr>
          <a:xfrm>
            <a:off x="3164618" y="3359668"/>
            <a:ext cx="5526157" cy="2548576"/>
          </a:xfrm>
          <a:prstGeom prst="rect">
            <a:avLst/>
          </a:prstGeom>
        </p:spPr>
      </p:pic>
    </p:spTree>
    <p:extLst>
      <p:ext uri="{BB962C8B-B14F-4D97-AF65-F5344CB8AC3E}">
        <p14:creationId xmlns:p14="http://schemas.microsoft.com/office/powerpoint/2010/main" val="3422137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Proposed Work Plan thread</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8</a:t>
            </a:fld>
            <a:endParaRPr lang="en-US"/>
          </a:p>
        </p:txBody>
      </p:sp>
      <p:sp>
        <p:nvSpPr>
          <p:cNvPr id="7" name="Content Placeholder 2">
            <a:extLst>
              <a:ext uri="{FF2B5EF4-FFF2-40B4-BE49-F238E27FC236}">
                <a16:creationId xmlns:a16="http://schemas.microsoft.com/office/drawing/2014/main" id="{E6DE6839-1D65-D74A-BA4E-2644354C682D}"/>
              </a:ext>
            </a:extLst>
          </p:cNvPr>
          <p:cNvSpPr>
            <a:spLocks noGrp="1"/>
          </p:cNvSpPr>
          <p:nvPr>
            <p:ph idx="1"/>
          </p:nvPr>
        </p:nvSpPr>
        <p:spPr>
          <a:xfrm>
            <a:off x="142008" y="1230604"/>
            <a:ext cx="8621848" cy="4525963"/>
          </a:xfrm>
        </p:spPr>
        <p:txBody>
          <a:bodyPr/>
          <a:lstStyle/>
          <a:p>
            <a:r>
              <a:rPr lang="en-AU" sz="2000" dirty="0">
                <a:latin typeface="Calibri" charset="0"/>
                <a:ea typeface="ＭＳ Ｐゴシック" charset="0"/>
                <a:cs typeface="ＭＳ Ｐゴシック" charset="0"/>
              </a:rPr>
              <a:t>From 2018, inclusion of biomass measurements from space in the definition and maintenance of the baseline global acquisition strategy for GFOI. </a:t>
            </a:r>
          </a:p>
          <a:p>
            <a:pPr lvl="1"/>
            <a:r>
              <a:rPr lang="en-AU" sz="1600" dirty="0">
                <a:latin typeface="Calibri" charset="0"/>
                <a:ea typeface="ＭＳ Ｐゴシック" charset="0"/>
                <a:cs typeface="ＭＳ Ｐゴシック" charset="0"/>
              </a:rPr>
              <a:t>explain the anticipated supply of relevant observations and their evolution over time;</a:t>
            </a:r>
          </a:p>
          <a:p>
            <a:pPr lvl="1"/>
            <a:r>
              <a:rPr lang="en-AU" sz="1600" dirty="0">
                <a:latin typeface="Calibri" charset="0"/>
                <a:ea typeface="ＭＳ Ｐゴシック" charset="0"/>
                <a:cs typeface="ＭＳ Ｐゴシック" charset="0"/>
              </a:rPr>
              <a:t>characterise the accuracy and policy-relevance of the observations so that user community expectations are well managed; </a:t>
            </a:r>
          </a:p>
          <a:p>
            <a:pPr lvl="1"/>
            <a:r>
              <a:rPr lang="en-AU" sz="1600" dirty="0">
                <a:latin typeface="Calibri" charset="0"/>
                <a:ea typeface="ＭＳ Ｐゴシック" charset="0"/>
                <a:cs typeface="ＭＳ Ｐゴシック" charset="0"/>
              </a:rPr>
              <a:t>provide a framework for coordination of improvements in accuracy and policy-relevance - driven by needs of the GFOI community; </a:t>
            </a:r>
          </a:p>
          <a:p>
            <a:pPr lvl="1"/>
            <a:r>
              <a:rPr lang="en-AU" sz="1600" dirty="0">
                <a:latin typeface="Calibri" charset="0"/>
                <a:ea typeface="ＭＳ Ｐゴシック" charset="0"/>
                <a:cs typeface="ＭＳ Ｐゴシック" charset="0"/>
              </a:rPr>
              <a:t>identify R&amp;D topics to be addressed in support of these goals and coordinate their execution. This work will be undertaken in close cooperation with the WGCV LPV Biomass protocol activity.</a:t>
            </a:r>
          </a:p>
          <a:p>
            <a:r>
              <a:rPr lang="en-AU" sz="2000" dirty="0">
                <a:latin typeface="Calibri" charset="0"/>
                <a:ea typeface="ＭＳ Ｐゴシック" charset="0"/>
                <a:cs typeface="ＭＳ Ｐゴシック" charset="0"/>
              </a:rPr>
              <a:t>Provide a critical mass of space agency effort (in coordination with WGCV/LPV) on the key questions</a:t>
            </a:r>
          </a:p>
          <a:p>
            <a:pPr lvl="1"/>
            <a:r>
              <a:rPr lang="en-AU" sz="1600" dirty="0">
                <a:latin typeface="Calibri" charset="0"/>
                <a:ea typeface="ＭＳ Ｐゴシック" charset="0"/>
                <a:cs typeface="ＭＳ Ｐゴシック" charset="0"/>
              </a:rPr>
              <a:t>Note the ISSI Workshop outcomes</a:t>
            </a:r>
          </a:p>
          <a:p>
            <a:pPr lvl="1"/>
            <a:r>
              <a:rPr lang="en-AU" sz="1600" dirty="0">
                <a:latin typeface="Calibri" charset="0"/>
                <a:ea typeface="ＭＳ Ｐゴシック" charset="0"/>
                <a:cs typeface="ＭＳ Ｐゴシック" charset="0"/>
              </a:rPr>
              <a:t>The existing CEOS GFOI effort is a logical home and focus for this new activity</a:t>
            </a:r>
          </a:p>
          <a:p>
            <a:endParaRPr lang="en-AU" sz="2000" dirty="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pPr marL="0" indent="0">
              <a:buNone/>
            </a:pPr>
            <a:endParaRPr lang="en-US" sz="2000" dirty="0"/>
          </a:p>
          <a:p>
            <a:endParaRPr lang="en-GB" sz="1600" dirty="0"/>
          </a:p>
          <a:p>
            <a:endParaRPr lang="en-GB" sz="2800" dirty="0"/>
          </a:p>
        </p:txBody>
      </p:sp>
    </p:spTree>
    <p:extLst>
      <p:ext uri="{BB962C8B-B14F-4D97-AF65-F5344CB8AC3E}">
        <p14:creationId xmlns:p14="http://schemas.microsoft.com/office/powerpoint/2010/main" val="159862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ISSI Workshop Nov 2017</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9</a:t>
            </a:fld>
            <a:endParaRPr lang="en-US"/>
          </a:p>
        </p:txBody>
      </p:sp>
      <p:sp>
        <p:nvSpPr>
          <p:cNvPr id="7" name="Content Placeholder 2">
            <a:extLst>
              <a:ext uri="{FF2B5EF4-FFF2-40B4-BE49-F238E27FC236}">
                <a16:creationId xmlns:a16="http://schemas.microsoft.com/office/drawing/2014/main" id="{E6DE6839-1D65-D74A-BA4E-2644354C682D}"/>
              </a:ext>
            </a:extLst>
          </p:cNvPr>
          <p:cNvSpPr>
            <a:spLocks noGrp="1"/>
          </p:cNvSpPr>
          <p:nvPr>
            <p:ph idx="1"/>
          </p:nvPr>
        </p:nvSpPr>
        <p:spPr>
          <a:xfrm>
            <a:off x="142008" y="1063626"/>
            <a:ext cx="8621848" cy="4525963"/>
          </a:xfrm>
        </p:spPr>
        <p:txBody>
          <a:bodyPr/>
          <a:lstStyle/>
          <a:p>
            <a:r>
              <a:rPr lang="en-AU" sz="2000" dirty="0">
                <a:latin typeface="Calibri" charset="0"/>
                <a:ea typeface="ＭＳ Ｐゴシック" charset="0"/>
                <a:cs typeface="ＭＳ Ｐゴシック" charset="0"/>
              </a:rPr>
              <a:t>Key points</a:t>
            </a:r>
          </a:p>
          <a:p>
            <a:pPr lvl="1">
              <a:buFont typeface="+mj-lt"/>
              <a:buAutoNum type="arabicPeriod"/>
            </a:pPr>
            <a:r>
              <a:rPr lang="en-US" sz="1400" b="1" dirty="0"/>
              <a:t>Carbon stocks are important but the critical information is in the cha</a:t>
            </a:r>
            <a:r>
              <a:rPr lang="en-US" sz="1400" dirty="0"/>
              <a:t>nge (loss and gain). While each mission provides data that may be used to determine the net balance between disturbance and subsequent regrowth, approaches and algorithms should be developed that facilitate fusion of these data across missions to determine contemporaneous changes in biomass.</a:t>
            </a:r>
            <a:endParaRPr lang="en-AU" sz="1400" dirty="0"/>
          </a:p>
          <a:p>
            <a:pPr lvl="1">
              <a:buFont typeface="+mj-lt"/>
              <a:buAutoNum type="arabicPeriod"/>
            </a:pPr>
            <a:r>
              <a:rPr lang="en-US" sz="1400" b="1" dirty="0"/>
              <a:t>Vertical and horizontal structure parameters derived from EO products have great potential to support the estimation of biomass </a:t>
            </a:r>
            <a:r>
              <a:rPr lang="en-US" sz="1400" dirty="0"/>
              <a:t>but also to be used in an ecosystem modeling context (e.g. to determine the disturbance history of a forest). Agencies shall support the development of such products.</a:t>
            </a:r>
            <a:endParaRPr lang="en-AU" sz="1400" dirty="0"/>
          </a:p>
          <a:p>
            <a:pPr lvl="1">
              <a:buFont typeface="+mj-lt"/>
              <a:buAutoNum type="arabicPeriod"/>
            </a:pPr>
            <a:r>
              <a:rPr lang="en-US" sz="1400" dirty="0"/>
              <a:t>To support the joint exploitation of data products from different missions and to develop synergistic products </a:t>
            </a:r>
            <a:r>
              <a:rPr lang="en-US" sz="1400" b="1" dirty="0"/>
              <a:t>mission teams shall agree on a common standard of formats, notations and units</a:t>
            </a:r>
            <a:r>
              <a:rPr lang="en-US" sz="1400" dirty="0"/>
              <a:t>.</a:t>
            </a:r>
            <a:endParaRPr lang="en-AU" sz="1400" dirty="0"/>
          </a:p>
          <a:p>
            <a:pPr lvl="1">
              <a:buFont typeface="+mj-lt"/>
              <a:buAutoNum type="arabicPeriod"/>
            </a:pPr>
            <a:r>
              <a:rPr lang="en-US" sz="1400" b="1" dirty="0"/>
              <a:t>The collection of ground plot and lidar data shall be coordinated across different missions</a:t>
            </a:r>
            <a:r>
              <a:rPr lang="en-US" sz="1400" dirty="0"/>
              <a:t>. The CEOS LPV </a:t>
            </a:r>
            <a:r>
              <a:rPr lang="en-US" sz="1400" dirty="0" err="1"/>
              <a:t>cal</a:t>
            </a:r>
            <a:r>
              <a:rPr lang="en-US" sz="1400" dirty="0"/>
              <a:t>/</a:t>
            </a:r>
            <a:r>
              <a:rPr lang="en-US" sz="1400" dirty="0" err="1"/>
              <a:t>val</a:t>
            </a:r>
            <a:r>
              <a:rPr lang="en-US" sz="1400" dirty="0"/>
              <a:t> group on biomass could take the responsibility of coordination.</a:t>
            </a:r>
            <a:endParaRPr lang="en-AU" sz="1400" dirty="0"/>
          </a:p>
          <a:p>
            <a:pPr lvl="1">
              <a:buFont typeface="+mj-lt"/>
              <a:buAutoNum type="arabicPeriod"/>
            </a:pPr>
            <a:r>
              <a:rPr lang="en-US" sz="1400" dirty="0"/>
              <a:t>To support a common framework for product validation, </a:t>
            </a:r>
            <a:r>
              <a:rPr lang="en-US" sz="1400" b="1" dirty="0"/>
              <a:t>it is recommended to establish supersites</a:t>
            </a:r>
            <a:r>
              <a:rPr lang="en-US" sz="1400" dirty="0"/>
              <a:t>. Forest ecologists made a proposal on the characteristics of such sites for tropical biomes. </a:t>
            </a:r>
            <a:r>
              <a:rPr lang="en-US" sz="1400" b="1" dirty="0"/>
              <a:t>This need to be iterated with the mission teams and the CEOS LPV </a:t>
            </a:r>
            <a:r>
              <a:rPr lang="en-US" sz="1400" b="1" dirty="0" err="1"/>
              <a:t>cal</a:t>
            </a:r>
            <a:r>
              <a:rPr lang="en-US" sz="1400" b="1" dirty="0"/>
              <a:t>/</a:t>
            </a:r>
            <a:r>
              <a:rPr lang="en-US" sz="1400" b="1" dirty="0" err="1"/>
              <a:t>val</a:t>
            </a:r>
            <a:r>
              <a:rPr lang="en-US" sz="1400" b="1" dirty="0"/>
              <a:t> group for biomass.</a:t>
            </a:r>
            <a:r>
              <a:rPr lang="en-US" sz="1400" dirty="0"/>
              <a:t> Data from supersites should be made available to benchmark forest models, understand their uncertainties and biases before undertaking computationally expensive global simulations. </a:t>
            </a:r>
            <a:endParaRPr lang="en-AU" sz="1400" dirty="0"/>
          </a:p>
          <a:p>
            <a:pPr lvl="1">
              <a:buFont typeface="+mj-lt"/>
              <a:buAutoNum type="arabicPeriod"/>
            </a:pPr>
            <a:r>
              <a:rPr lang="en-US" sz="1400" b="1" dirty="0"/>
              <a:t>There is a need to clarify how different user requirements translate to specifications </a:t>
            </a:r>
            <a:r>
              <a:rPr lang="en-US" sz="1400" dirty="0"/>
              <a:t>for multi-mission biomass estimation and validation, </a:t>
            </a:r>
            <a:r>
              <a:rPr lang="en-US" sz="1400" b="1" dirty="0"/>
              <a:t>and mechanisms for uptake </a:t>
            </a:r>
            <a:r>
              <a:rPr lang="en-US" sz="1400" dirty="0"/>
              <a:t>of the data and products. The Global Forest Observations Initiative </a:t>
            </a:r>
            <a:r>
              <a:rPr lang="en-US" sz="1400" b="1" dirty="0"/>
              <a:t>(GFOI) along with the CEOS LPV </a:t>
            </a:r>
            <a:r>
              <a:rPr lang="en-US" sz="1400" b="1" dirty="0" err="1"/>
              <a:t>cal</a:t>
            </a:r>
            <a:r>
              <a:rPr lang="en-US" sz="1400" b="1" dirty="0"/>
              <a:t>/</a:t>
            </a:r>
            <a:r>
              <a:rPr lang="en-US" sz="1400" b="1" dirty="0" err="1"/>
              <a:t>val</a:t>
            </a:r>
            <a:r>
              <a:rPr lang="en-US" sz="1400" b="1" dirty="0"/>
              <a:t> group could coordinate </a:t>
            </a:r>
            <a:r>
              <a:rPr lang="en-US" sz="1400" dirty="0"/>
              <a:t>such an effort. </a:t>
            </a:r>
            <a:endParaRPr lang="en-AU" sz="1400" dirty="0"/>
          </a:p>
          <a:p>
            <a:pPr marL="457200" indent="-457200">
              <a:buFont typeface="+mj-lt"/>
              <a:buAutoNum type="arabicPeriod"/>
            </a:pPr>
            <a:endParaRPr lang="en-US" sz="2400" dirty="0"/>
          </a:p>
          <a:p>
            <a:endParaRPr lang="en-GB" sz="1600" dirty="0"/>
          </a:p>
          <a:p>
            <a:endParaRPr lang="en-GB" sz="2800" dirty="0"/>
          </a:p>
        </p:txBody>
      </p:sp>
    </p:spTree>
    <p:extLst>
      <p:ext uri="{BB962C8B-B14F-4D97-AF65-F5344CB8AC3E}">
        <p14:creationId xmlns:p14="http://schemas.microsoft.com/office/powerpoint/2010/main" val="2255632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24381</TotalTime>
  <Words>1264</Words>
  <Application>Microsoft Macintosh PowerPoint</Application>
  <PresentationFormat>On-screen Show (4:3)</PresentationFormat>
  <Paragraphs>155</Paragraphs>
  <Slides>12</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ＭＳ Ｐゴシック</vt:lpstr>
      <vt:lpstr>Arial</vt:lpstr>
      <vt:lpstr>Calibri</vt:lpstr>
      <vt:lpstr>Times New Roman</vt:lpstr>
      <vt:lpstr>Tms Rmn</vt:lpstr>
      <vt:lpstr>Office Theme</vt:lpstr>
      <vt:lpstr>1_Office Theme</vt:lpstr>
      <vt:lpstr>SESSION 7 Biomass</vt:lpstr>
      <vt:lpstr>Draft Biomass WP Task</vt:lpstr>
      <vt:lpstr>Above Ground Biomass Products</vt:lpstr>
      <vt:lpstr>L-Band SAR explosion</vt:lpstr>
      <vt:lpstr>Biomass mission</vt:lpstr>
      <vt:lpstr>Lidars</vt:lpstr>
      <vt:lpstr>Above Ground Biomass Products</vt:lpstr>
      <vt:lpstr>Proposed Work Plan thread</vt:lpstr>
      <vt:lpstr>ISSI Workshop Nov 2017</vt:lpstr>
      <vt:lpstr>ISSI Workshop Nov 2017</vt:lpstr>
      <vt:lpstr>Biomass information paper started by SEC</vt:lpstr>
      <vt:lpstr>Discussion (for end of session)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Dyke</dc:creator>
  <cp:lastModifiedBy>Stephen Ward</cp:lastModifiedBy>
  <cp:revision>441</cp:revision>
  <dcterms:created xsi:type="dcterms:W3CDTF">2013-01-29T13:10:08Z</dcterms:created>
  <dcterms:modified xsi:type="dcterms:W3CDTF">2018-08-30T03:03:46Z</dcterms:modified>
</cp:coreProperties>
</file>