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sldIdLst>
    <p:sldId id="256" r:id="rId3"/>
    <p:sldId id="273" r:id="rId4"/>
    <p:sldId id="259" r:id="rId5"/>
    <p:sldId id="261" r:id="rId6"/>
    <p:sldId id="279" r:id="rId7"/>
    <p:sldId id="277" r:id="rId8"/>
    <p:sldId id="264" r:id="rId9"/>
    <p:sldId id="272" r:id="rId10"/>
    <p:sldId id="269" r:id="rId11"/>
    <p:sldId id="278" r:id="rId12"/>
    <p:sldId id="263" r:id="rId13"/>
    <p:sldId id="275" r:id="rId14"/>
    <p:sldId id="280" r:id="rId15"/>
    <p:sldId id="281" r:id="rId16"/>
    <p:sldId id="282" r:id="rId17"/>
    <p:sldId id="26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_maulo sara_maulo" initials="ss" lastIdx="1" clrIdx="0">
    <p:extLst>
      <p:ext uri="{19B8F6BF-5375-455C-9EA6-DF929625EA0E}">
        <p15:presenceInfo xmlns:p15="http://schemas.microsoft.com/office/powerpoint/2012/main" userId="3034e030ef2a11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D2F"/>
    <a:srgbClr val="339933"/>
    <a:srgbClr val="641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napToObjects="1">
      <p:cViewPr varScale="1">
        <p:scale>
          <a:sx n="84" d="100"/>
          <a:sy n="84" d="100"/>
        </p:scale>
        <p:origin x="50" y="1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A8440-662E-4F96-90FB-8313033D7BD7}" type="datetimeFigureOut">
              <a:rPr lang="en-US" smtClean="0"/>
              <a:t>3/21/2019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3B5F5-8B63-407B-8742-4AAB19C3D1F7}" type="slidenum">
              <a:rPr lang="en-US" smtClean="0"/>
              <a:t>‹#›</a:t>
            </a:fld>
            <a:endParaRPr lang="en-US"/>
          </a:p>
        </p:txBody>
      </p:sp>
    </p:spTree>
    <p:extLst>
      <p:ext uri="{BB962C8B-B14F-4D97-AF65-F5344CB8AC3E}">
        <p14:creationId xmlns:p14="http://schemas.microsoft.com/office/powerpoint/2010/main" val="1453568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E5A991-ED90-1B41-9866-AF4D4A8EF8C3}"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68514-385D-7E4D-9B9C-7199BD879E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5A991-ED90-1B41-9866-AF4D4A8EF8C3}"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68514-385D-7E4D-9B9C-7199BD879E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5A991-ED90-1B41-9866-AF4D4A8EF8C3}"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68514-385D-7E4D-9B9C-7199BD879E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E5A991-ED90-1B41-9866-AF4D4A8EF8C3}"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813159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5A991-ED90-1B41-9866-AF4D4A8EF8C3}"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19863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E5A991-ED90-1B41-9866-AF4D4A8EF8C3}"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3557688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E5A991-ED90-1B41-9866-AF4D4A8EF8C3}" type="datetimeFigureOut">
              <a:rPr lang="en-US" smtClean="0"/>
              <a:pPr/>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163233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E5A991-ED90-1B41-9866-AF4D4A8EF8C3}" type="datetimeFigureOut">
              <a:rPr lang="en-US" smtClean="0"/>
              <a:pPr/>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3560393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E5A991-ED90-1B41-9866-AF4D4A8EF8C3}" type="datetimeFigureOut">
              <a:rPr lang="en-US" smtClean="0"/>
              <a:pPr/>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2392517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5A991-ED90-1B41-9866-AF4D4A8EF8C3}" type="datetimeFigureOut">
              <a:rPr lang="en-US" smtClean="0"/>
              <a:pPr/>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2659019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6E5A991-ED90-1B41-9866-AF4D4A8EF8C3}" type="datetimeFigureOut">
              <a:rPr lang="en-US" smtClean="0"/>
              <a:pPr/>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41371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5A991-ED90-1B41-9866-AF4D4A8EF8C3}"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68514-385D-7E4D-9B9C-7199BD879E9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6E5A991-ED90-1B41-9866-AF4D4A8EF8C3}" type="datetimeFigureOut">
              <a:rPr lang="en-US" smtClean="0"/>
              <a:pPr/>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3795502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5A991-ED90-1B41-9866-AF4D4A8EF8C3}"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1975254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5A991-ED90-1B41-9866-AF4D4A8EF8C3}"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68514-385D-7E4D-9B9C-7199BD879E93}" type="slidenum">
              <a:rPr lang="en-US" smtClean="0"/>
              <a:pPr/>
              <a:t>‹#›</a:t>
            </a:fld>
            <a:endParaRPr lang="en-US"/>
          </a:p>
        </p:txBody>
      </p:sp>
    </p:spTree>
    <p:extLst>
      <p:ext uri="{BB962C8B-B14F-4D97-AF65-F5344CB8AC3E}">
        <p14:creationId xmlns:p14="http://schemas.microsoft.com/office/powerpoint/2010/main" val="318054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E5A991-ED90-1B41-9866-AF4D4A8EF8C3}"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68514-385D-7E4D-9B9C-7199BD879E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E5A991-ED90-1B41-9866-AF4D4A8EF8C3}" type="datetimeFigureOut">
              <a:rPr lang="en-US" smtClean="0"/>
              <a:pPr/>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68514-385D-7E4D-9B9C-7199BD879E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E5A991-ED90-1B41-9866-AF4D4A8EF8C3}" type="datetimeFigureOut">
              <a:rPr lang="en-US" smtClean="0"/>
              <a:pPr/>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868514-385D-7E4D-9B9C-7199BD879E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E5A991-ED90-1B41-9866-AF4D4A8EF8C3}" type="datetimeFigureOut">
              <a:rPr lang="en-US" smtClean="0"/>
              <a:pPr/>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868514-385D-7E4D-9B9C-7199BD879E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5A991-ED90-1B41-9866-AF4D4A8EF8C3}" type="datetimeFigureOut">
              <a:rPr lang="en-US" smtClean="0"/>
              <a:pPr/>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868514-385D-7E4D-9B9C-7199BD879E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E5A991-ED90-1B41-9866-AF4D4A8EF8C3}" type="datetimeFigureOut">
              <a:rPr lang="en-US" smtClean="0"/>
              <a:pPr/>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68514-385D-7E4D-9B9C-7199BD879E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E5A991-ED90-1B41-9866-AF4D4A8EF8C3}" type="datetimeFigureOut">
              <a:rPr lang="en-US" smtClean="0"/>
              <a:pPr/>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68514-385D-7E4D-9B9C-7199BD879E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5A991-ED90-1B41-9866-AF4D4A8EF8C3}" type="datetimeFigureOut">
              <a:rPr lang="en-US" smtClean="0"/>
              <a:pPr/>
              <a:t>3/21/2019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68514-385D-7E4D-9B9C-7199BD879E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E5A991-ED90-1B41-9866-AF4D4A8EF8C3}" type="datetimeFigureOut">
              <a:rPr lang="en-US" smtClean="0"/>
              <a:pPr/>
              <a:t>3/21/2019</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868514-385D-7E4D-9B9C-7199BD879E93}" type="slidenum">
              <a:rPr lang="en-US" smtClean="0"/>
              <a:pPr/>
              <a:t>‹#›</a:t>
            </a:fld>
            <a:endParaRPr lang="en-US"/>
          </a:p>
        </p:txBody>
      </p:sp>
    </p:spTree>
    <p:extLst>
      <p:ext uri="{BB962C8B-B14F-4D97-AF65-F5344CB8AC3E}">
        <p14:creationId xmlns:p14="http://schemas.microsoft.com/office/powerpoint/2010/main" val="3547232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df"/><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d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d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hyperlink" Target="mailto:office@gfoi.org" TargetMode="External"/><Relationship Id="rId2" Type="http://schemas.openxmlformats.org/officeDocument/2006/relationships/image" Target="../media/image3.pdf"/><Relationship Id="rId1" Type="http://schemas.openxmlformats.org/officeDocument/2006/relationships/slideLayout" Target="../slideLayouts/slideLayout2.xml"/><Relationship Id="rId6" Type="http://schemas.openxmlformats.org/officeDocument/2006/relationships/hyperlink" Target="https://twitter.com/gfoi_forest" TargetMode="External"/><Relationship Id="rId11" Type="http://schemas.openxmlformats.org/officeDocument/2006/relationships/image" Target="../media/image19.png"/><Relationship Id="rId5" Type="http://schemas.openxmlformats.org/officeDocument/2006/relationships/hyperlink" Target="http://www.facebook.com/gfoi1" TargetMode="External"/><Relationship Id="rId10" Type="http://schemas.openxmlformats.org/officeDocument/2006/relationships/image" Target="../media/image18.png"/><Relationship Id="rId4" Type="http://schemas.openxmlformats.org/officeDocument/2006/relationships/hyperlink" Target="http://www.gfoi.org/" TargetMode="Externa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df"/><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df"/><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d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d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df"/><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d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df"/><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hyperlink" Target="http://www.gfoi.org/" TargetMode="External"/><Relationship Id="rId4" Type="http://schemas.openxmlformats.org/officeDocument/2006/relationships/image" Target="../media/image2.png"/><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4" name="TextBox 3"/>
          <p:cNvSpPr txBox="1"/>
          <p:nvPr/>
        </p:nvSpPr>
        <p:spPr>
          <a:xfrm>
            <a:off x="434845" y="4692414"/>
            <a:ext cx="4289338" cy="1415772"/>
          </a:xfrm>
          <a:prstGeom prst="rect">
            <a:avLst/>
          </a:prstGeom>
          <a:noFill/>
        </p:spPr>
        <p:txBody>
          <a:bodyPr wrap="square" rtlCol="0">
            <a:spAutoFit/>
          </a:bodyPr>
          <a:lstStyle/>
          <a:p>
            <a:r>
              <a:rPr lang="en-US" sz="3200" b="1" dirty="0">
                <a:solidFill>
                  <a:schemeClr val="bg1"/>
                </a:solidFill>
                <a:latin typeface="Calibri"/>
              </a:rPr>
              <a:t>GFOI Overview</a:t>
            </a:r>
            <a:endParaRPr lang="en-US" b="1" dirty="0">
              <a:solidFill>
                <a:schemeClr val="bg1"/>
              </a:solidFill>
              <a:latin typeface="Calibri"/>
            </a:endParaRPr>
          </a:p>
          <a:p>
            <a:r>
              <a:rPr lang="en-US" b="1" dirty="0">
                <a:solidFill>
                  <a:schemeClr val="bg1"/>
                </a:solidFill>
                <a:latin typeface="Calibri"/>
              </a:rPr>
              <a:t>Name of presenter</a:t>
            </a:r>
          </a:p>
          <a:p>
            <a:r>
              <a:rPr lang="en-US" b="1" dirty="0">
                <a:solidFill>
                  <a:schemeClr val="bg1"/>
                </a:solidFill>
                <a:latin typeface="Calibri"/>
              </a:rPr>
              <a:t>Event</a:t>
            </a:r>
          </a:p>
          <a:p>
            <a:r>
              <a:rPr lang="en-US" b="1" dirty="0">
                <a:solidFill>
                  <a:schemeClr val="bg1"/>
                </a:solidFill>
                <a:latin typeface="Calibri"/>
              </a:rPr>
              <a:t>Location, Date</a:t>
            </a:r>
            <a:endParaRPr lang="en-US" dirty="0">
              <a:solidFill>
                <a:schemeClr val="bg1"/>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 xmlns:mv="urn:schemas-microsoft-com:mac:vml" xmlns:ma="http://schemas.microsoft.com/office/mac/drawingml/2008/main"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E6E0048-160D-4BDB-A1E1-CE75EE50688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2">
            <a:extLst>
              <a:ext uri="{FF2B5EF4-FFF2-40B4-BE49-F238E27FC236}">
                <a16:creationId xmlns:a16="http://schemas.microsoft.com/office/drawing/2014/main" id="{BBB2E813-7580-4B0F-9FC3-2837A7694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692" y="862603"/>
            <a:ext cx="8866616" cy="45782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41F49895-F9FC-4116-BB89-DC3A441E3AA0}"/>
              </a:ext>
            </a:extLst>
          </p:cNvPr>
          <p:cNvSpPr>
            <a:spLocks noChangeArrowheads="1"/>
          </p:cNvSpPr>
          <p:nvPr/>
        </p:nvSpPr>
        <p:spPr bwMode="auto">
          <a:xfrm>
            <a:off x="0" y="279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C821C238-079C-4E24-AF1C-1B4E3411A96E}"/>
              </a:ext>
            </a:extLst>
          </p:cNvPr>
          <p:cNvSpPr txBox="1"/>
          <p:nvPr/>
        </p:nvSpPr>
        <p:spPr>
          <a:xfrm>
            <a:off x="138692" y="153451"/>
            <a:ext cx="7587935" cy="178510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lang="en-US" sz="3200" b="1" dirty="0">
                <a:solidFill>
                  <a:srgbClr val="2D6D2F"/>
                </a:solidFill>
                <a:latin typeface="Calibri"/>
              </a:rPr>
              <a:t>New Data component work plan</a:t>
            </a:r>
            <a:endParaRPr kumimoji="0" lang="en-US" sz="3200" b="1" i="0" u="none" strike="noStrike" kern="1200" cap="none" spc="0" normalizeH="0" baseline="0" noProof="0" dirty="0">
              <a:ln>
                <a:noFill/>
              </a:ln>
              <a:solidFill>
                <a:srgbClr val="2D6D2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2D6D2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D6D2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Tree>
    <p:extLst>
      <p:ext uri="{BB962C8B-B14F-4D97-AF65-F5344CB8AC3E}">
        <p14:creationId xmlns:p14="http://schemas.microsoft.com/office/powerpoint/2010/main" val="1986200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59" y="132006"/>
            <a:ext cx="8756428" cy="698785"/>
          </a:xfrm>
        </p:spPr>
        <p:txBody>
          <a:bodyPr>
            <a:normAutofit/>
          </a:bodyPr>
          <a:lstStyle/>
          <a:p>
            <a:pPr algn="l"/>
            <a:r>
              <a:rPr lang="en-US" sz="2800" b="1" dirty="0">
                <a:solidFill>
                  <a:srgbClr val="2D6D2F"/>
                </a:solidFill>
              </a:rPr>
              <a:t>The GFOI Cycle: identifying + addressing country needs</a:t>
            </a:r>
            <a:endParaRPr lang="en-NZ" sz="2800" dirty="0"/>
          </a:p>
        </p:txBody>
      </p:sp>
      <p:sp>
        <p:nvSpPr>
          <p:cNvPr id="18" name="Rectangle 5"/>
          <p:cNvSpPr>
            <a:spLocks noChangeArrowheads="1"/>
          </p:cNvSpPr>
          <p:nvPr/>
        </p:nvSpPr>
        <p:spPr bwMode="auto">
          <a:xfrm>
            <a:off x="0" y="117744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dirty="0"/>
          </a:p>
        </p:txBody>
      </p:sp>
      <p:sp>
        <p:nvSpPr>
          <p:cNvPr id="30" name="Rectangle 8"/>
          <p:cNvSpPr>
            <a:spLocks noChangeArrowheads="1"/>
          </p:cNvSpPr>
          <p:nvPr/>
        </p:nvSpPr>
        <p:spPr bwMode="auto">
          <a:xfrm>
            <a:off x="-13972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dirty="0"/>
          </a:p>
        </p:txBody>
      </p:sp>
      <p:grpSp>
        <p:nvGrpSpPr>
          <p:cNvPr id="32" name="Group 31"/>
          <p:cNvGrpSpPr/>
          <p:nvPr/>
        </p:nvGrpSpPr>
        <p:grpSpPr>
          <a:xfrm>
            <a:off x="5837083" y="3327206"/>
            <a:ext cx="1540439" cy="1384523"/>
            <a:chOff x="5748595" y="3327206"/>
            <a:chExt cx="1540439" cy="1384523"/>
          </a:xfrm>
        </p:grpSpPr>
        <p:grpSp>
          <p:nvGrpSpPr>
            <p:cNvPr id="33" name="Group 32"/>
            <p:cNvGrpSpPr/>
            <p:nvPr/>
          </p:nvGrpSpPr>
          <p:grpSpPr>
            <a:xfrm>
              <a:off x="5748595" y="3327206"/>
              <a:ext cx="1126441" cy="1384523"/>
              <a:chOff x="5748595" y="3327206"/>
              <a:chExt cx="1126441" cy="1384523"/>
            </a:xfrm>
          </p:grpSpPr>
          <p:grpSp>
            <p:nvGrpSpPr>
              <p:cNvPr id="35" name="Group 34"/>
              <p:cNvGrpSpPr/>
              <p:nvPr/>
            </p:nvGrpSpPr>
            <p:grpSpPr>
              <a:xfrm>
                <a:off x="5748595" y="3327206"/>
                <a:ext cx="664657" cy="1202501"/>
                <a:chOff x="5748595" y="3327206"/>
                <a:chExt cx="664657" cy="1202501"/>
              </a:xfrm>
            </p:grpSpPr>
            <p:cxnSp>
              <p:nvCxnSpPr>
                <p:cNvPr id="37" name="Elbow Connector 36"/>
                <p:cNvCxnSpPr/>
                <p:nvPr/>
              </p:nvCxnSpPr>
              <p:spPr>
                <a:xfrm>
                  <a:off x="5927905" y="3327206"/>
                  <a:ext cx="269352" cy="725306"/>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8" name="Elbow Connector 37"/>
                <p:cNvCxnSpPr/>
                <p:nvPr/>
              </p:nvCxnSpPr>
              <p:spPr>
                <a:xfrm flipV="1">
                  <a:off x="5748595" y="4038101"/>
                  <a:ext cx="664657" cy="491606"/>
                </a:xfrm>
                <a:prstGeom prst="bentConnector3">
                  <a:avLst>
                    <a:gd name="adj1" fmla="val 67197"/>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6" name="Rounded Rectangle 35"/>
              <p:cNvSpPr/>
              <p:nvPr/>
            </p:nvSpPr>
            <p:spPr>
              <a:xfrm rot="16200000">
                <a:off x="5976865" y="3813559"/>
                <a:ext cx="1347257" cy="4490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dirty="0">
                    <a:solidFill>
                      <a:schemeClr val="accent1">
                        <a:lumMod val="75000"/>
                      </a:schemeClr>
                    </a:solidFill>
                  </a:rPr>
                  <a:t>Capacity Building partners</a:t>
                </a:r>
                <a:endParaRPr lang="en-US" sz="1200" b="1" dirty="0">
                  <a:solidFill>
                    <a:schemeClr val="accent1">
                      <a:lumMod val="75000"/>
                    </a:schemeClr>
                  </a:solidFill>
                </a:endParaRPr>
              </a:p>
            </p:txBody>
          </p:sp>
        </p:grpSp>
        <p:cxnSp>
          <p:nvCxnSpPr>
            <p:cNvPr id="34" name="Straight Arrow Connector 33"/>
            <p:cNvCxnSpPr/>
            <p:nvPr/>
          </p:nvCxnSpPr>
          <p:spPr>
            <a:xfrm flipV="1">
              <a:off x="6869270" y="4038100"/>
              <a:ext cx="419764" cy="29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9" name="Rounded Rectangle 38"/>
          <p:cNvSpPr/>
          <p:nvPr/>
        </p:nvSpPr>
        <p:spPr>
          <a:xfrm>
            <a:off x="121676" y="2575140"/>
            <a:ext cx="1236069" cy="1921203"/>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t>Country Identified Needs</a:t>
            </a:r>
            <a:endParaRPr lang="en-US" sz="1800" b="1" dirty="0"/>
          </a:p>
        </p:txBody>
      </p:sp>
      <p:sp>
        <p:nvSpPr>
          <p:cNvPr id="40" name="Rounded Rectangle 39"/>
          <p:cNvSpPr/>
          <p:nvPr/>
        </p:nvSpPr>
        <p:spPr>
          <a:xfrm>
            <a:off x="1672317" y="1442000"/>
            <a:ext cx="1209803" cy="7278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800" b="1" dirty="0">
                <a:solidFill>
                  <a:schemeClr val="accent1">
                    <a:lumMod val="75000"/>
                  </a:schemeClr>
                </a:solidFill>
              </a:rPr>
              <a:t>R&amp;D</a:t>
            </a:r>
            <a:endParaRPr lang="en-US" sz="1800" b="1" dirty="0">
              <a:solidFill>
                <a:schemeClr val="accent1">
                  <a:lumMod val="75000"/>
                </a:schemeClr>
              </a:solidFill>
            </a:endParaRPr>
          </a:p>
        </p:txBody>
      </p:sp>
      <p:sp>
        <p:nvSpPr>
          <p:cNvPr id="41" name="Rounded Rectangle 40"/>
          <p:cNvSpPr/>
          <p:nvPr/>
        </p:nvSpPr>
        <p:spPr>
          <a:xfrm>
            <a:off x="1652155" y="2482871"/>
            <a:ext cx="1257300" cy="7897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800" b="1" dirty="0">
                <a:solidFill>
                  <a:schemeClr val="accent1">
                    <a:lumMod val="75000"/>
                  </a:schemeClr>
                </a:solidFill>
              </a:rPr>
              <a:t>Training</a:t>
            </a:r>
            <a:endParaRPr lang="en-US" sz="1800" b="1" dirty="0">
              <a:solidFill>
                <a:schemeClr val="accent1">
                  <a:lumMod val="75000"/>
                </a:schemeClr>
              </a:solidFill>
            </a:endParaRPr>
          </a:p>
        </p:txBody>
      </p:sp>
      <p:sp>
        <p:nvSpPr>
          <p:cNvPr id="42" name="Rounded Rectangle 41"/>
          <p:cNvSpPr/>
          <p:nvPr/>
        </p:nvSpPr>
        <p:spPr>
          <a:xfrm>
            <a:off x="1652155" y="3547703"/>
            <a:ext cx="1257300" cy="8299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800" b="1" dirty="0">
                <a:solidFill>
                  <a:schemeClr val="accent1">
                    <a:lumMod val="75000"/>
                  </a:schemeClr>
                </a:solidFill>
              </a:rPr>
              <a:t>Guidance</a:t>
            </a:r>
            <a:endParaRPr lang="en-US" sz="1800" b="1" dirty="0">
              <a:solidFill>
                <a:schemeClr val="accent1">
                  <a:lumMod val="75000"/>
                </a:schemeClr>
              </a:solidFill>
            </a:endParaRPr>
          </a:p>
        </p:txBody>
      </p:sp>
      <p:sp>
        <p:nvSpPr>
          <p:cNvPr id="43" name="Rounded Rectangle 42"/>
          <p:cNvSpPr/>
          <p:nvPr/>
        </p:nvSpPr>
        <p:spPr>
          <a:xfrm>
            <a:off x="1648741" y="4682748"/>
            <a:ext cx="1257300" cy="7897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accent1">
                    <a:lumMod val="75000"/>
                  </a:schemeClr>
                </a:solidFill>
              </a:rPr>
              <a:t>Dataset or tool etc.</a:t>
            </a:r>
            <a:endParaRPr lang="en-US" sz="1600" b="1" dirty="0"/>
          </a:p>
        </p:txBody>
      </p:sp>
      <p:sp>
        <p:nvSpPr>
          <p:cNvPr id="44" name="Rounded Rectangle 43"/>
          <p:cNvSpPr/>
          <p:nvPr/>
        </p:nvSpPr>
        <p:spPr>
          <a:xfrm rot="16200000">
            <a:off x="5930753" y="3404704"/>
            <a:ext cx="3366877" cy="498573"/>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a:t>Countries</a:t>
            </a:r>
            <a:endParaRPr lang="en-US" sz="1800" b="1" dirty="0"/>
          </a:p>
        </p:txBody>
      </p:sp>
      <p:sp>
        <p:nvSpPr>
          <p:cNvPr id="45" name="Rounded Rectangle 44"/>
          <p:cNvSpPr/>
          <p:nvPr/>
        </p:nvSpPr>
        <p:spPr>
          <a:xfrm>
            <a:off x="4279154" y="1327877"/>
            <a:ext cx="1374470" cy="3444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Pre-operational</a:t>
            </a:r>
            <a:endParaRPr lang="en-US" sz="1400" dirty="0"/>
          </a:p>
        </p:txBody>
      </p:sp>
      <p:grpSp>
        <p:nvGrpSpPr>
          <p:cNvPr id="46" name="Group 45"/>
          <p:cNvGrpSpPr/>
          <p:nvPr/>
        </p:nvGrpSpPr>
        <p:grpSpPr>
          <a:xfrm>
            <a:off x="1357745" y="1798719"/>
            <a:ext cx="314572" cy="3278884"/>
            <a:chOff x="1357745" y="1798719"/>
            <a:chExt cx="314572" cy="3278884"/>
          </a:xfrm>
        </p:grpSpPr>
        <p:cxnSp>
          <p:nvCxnSpPr>
            <p:cNvPr id="47" name="Straight Arrow Connector 46"/>
            <p:cNvCxnSpPr/>
            <p:nvPr/>
          </p:nvCxnSpPr>
          <p:spPr>
            <a:xfrm>
              <a:off x="1492311" y="5077603"/>
              <a:ext cx="16678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496291" y="1798719"/>
              <a:ext cx="13854" cy="3278884"/>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endCxn id="40" idx="1"/>
            </p:cNvCxnSpPr>
            <p:nvPr/>
          </p:nvCxnSpPr>
          <p:spPr>
            <a:xfrm>
              <a:off x="1496291" y="1805915"/>
              <a:ext cx="17602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1496291" y="2839022"/>
              <a:ext cx="143122" cy="71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1510145" y="4029684"/>
              <a:ext cx="143122" cy="71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39" idx="3"/>
            </p:cNvCxnSpPr>
            <p:nvPr/>
          </p:nvCxnSpPr>
          <p:spPr>
            <a:xfrm flipV="1">
              <a:off x="1357745" y="3535741"/>
              <a:ext cx="145473" cy="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2900771" y="2688556"/>
            <a:ext cx="1994260" cy="2239722"/>
            <a:chOff x="2910812" y="2846219"/>
            <a:chExt cx="1994260" cy="2306806"/>
          </a:xfrm>
        </p:grpSpPr>
        <p:cxnSp>
          <p:nvCxnSpPr>
            <p:cNvPr id="55" name="Straight Arrow Connector 54"/>
            <p:cNvCxnSpPr/>
            <p:nvPr/>
          </p:nvCxnSpPr>
          <p:spPr>
            <a:xfrm>
              <a:off x="3745532" y="3979677"/>
              <a:ext cx="1159540" cy="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54" name="Group 53"/>
            <p:cNvGrpSpPr/>
            <p:nvPr/>
          </p:nvGrpSpPr>
          <p:grpSpPr>
            <a:xfrm>
              <a:off x="2910812" y="2846219"/>
              <a:ext cx="1398430" cy="2306806"/>
              <a:chOff x="2910812" y="2846219"/>
              <a:chExt cx="1398430" cy="2306806"/>
            </a:xfrm>
          </p:grpSpPr>
          <p:cxnSp>
            <p:nvCxnSpPr>
              <p:cNvPr id="58" name="Straight Connector 57"/>
              <p:cNvCxnSpPr/>
              <p:nvPr/>
            </p:nvCxnSpPr>
            <p:spPr>
              <a:xfrm flipV="1">
                <a:off x="2910812" y="3979677"/>
                <a:ext cx="863310" cy="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6" name="Rounded Rectangle 55"/>
              <p:cNvSpPr/>
              <p:nvPr/>
            </p:nvSpPr>
            <p:spPr>
              <a:xfrm>
                <a:off x="3349738" y="3515363"/>
                <a:ext cx="959504" cy="789743"/>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a:solidFill>
                      <a:srgbClr val="FF0000"/>
                    </a:solidFill>
                  </a:rPr>
                  <a:t>MGD Advisory Group</a:t>
                </a:r>
                <a:endParaRPr lang="en-US" sz="1400" b="1" dirty="0">
                  <a:solidFill>
                    <a:srgbClr val="FF0000"/>
                  </a:solidFill>
                </a:endParaRPr>
              </a:p>
            </p:txBody>
          </p:sp>
          <p:cxnSp>
            <p:nvCxnSpPr>
              <p:cNvPr id="57" name="Straight Connector 56"/>
              <p:cNvCxnSpPr/>
              <p:nvPr/>
            </p:nvCxnSpPr>
            <p:spPr>
              <a:xfrm>
                <a:off x="3073047" y="2846219"/>
                <a:ext cx="9215" cy="23068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2924420" y="5144748"/>
                <a:ext cx="145473"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2918280" y="2855743"/>
                <a:ext cx="145473"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grpSp>
        <p:nvGrpSpPr>
          <p:cNvPr id="61" name="Group 60"/>
          <p:cNvGrpSpPr/>
          <p:nvPr/>
        </p:nvGrpSpPr>
        <p:grpSpPr>
          <a:xfrm>
            <a:off x="7863478" y="1056370"/>
            <a:ext cx="1034962" cy="4804103"/>
            <a:chOff x="7863478" y="1056370"/>
            <a:chExt cx="1034962" cy="4804103"/>
          </a:xfrm>
        </p:grpSpPr>
        <p:pic>
          <p:nvPicPr>
            <p:cNvPr id="62" name="Picture 61"/>
            <p:cNvPicPr>
              <a:picLocks noChangeAspect="1"/>
            </p:cNvPicPr>
            <p:nvPr/>
          </p:nvPicPr>
          <p:blipFill>
            <a:blip r:embed="rId2"/>
            <a:stretch>
              <a:fillRect/>
            </a:stretch>
          </p:blipFill>
          <p:spPr>
            <a:xfrm>
              <a:off x="8071927" y="1056370"/>
              <a:ext cx="826513" cy="4804103"/>
            </a:xfrm>
            <a:prstGeom prst="rect">
              <a:avLst/>
            </a:prstGeom>
          </p:spPr>
        </p:pic>
        <p:cxnSp>
          <p:nvCxnSpPr>
            <p:cNvPr id="63" name="Straight Arrow Connector 62"/>
            <p:cNvCxnSpPr>
              <a:stCxn id="44" idx="2"/>
            </p:cNvCxnSpPr>
            <p:nvPr/>
          </p:nvCxnSpPr>
          <p:spPr>
            <a:xfrm>
              <a:off x="7863478" y="3653990"/>
              <a:ext cx="296937" cy="897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cxnSp>
        <p:nvCxnSpPr>
          <p:cNvPr id="64" name="Elbow Connector 63"/>
          <p:cNvCxnSpPr>
            <a:stCxn id="62" idx="2"/>
            <a:endCxn id="39" idx="2"/>
          </p:cNvCxnSpPr>
          <p:nvPr/>
        </p:nvCxnSpPr>
        <p:spPr>
          <a:xfrm rot="5400000" flipH="1">
            <a:off x="3930383" y="1305672"/>
            <a:ext cx="1364130" cy="7745473"/>
          </a:xfrm>
          <a:prstGeom prst="bentConnector3">
            <a:avLst>
              <a:gd name="adj1" fmla="val -9743"/>
            </a:avLst>
          </a:prstGeom>
          <a:ln w="28575" cap="flat" cmpd="sng" algn="ctr">
            <a:solidFill>
              <a:schemeClr val="accent1"/>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65" name="Group 64"/>
          <p:cNvGrpSpPr/>
          <p:nvPr/>
        </p:nvGrpSpPr>
        <p:grpSpPr>
          <a:xfrm>
            <a:off x="3961430" y="1802998"/>
            <a:ext cx="1691220" cy="434874"/>
            <a:chOff x="3961430" y="1802998"/>
            <a:chExt cx="1691220" cy="434874"/>
          </a:xfrm>
        </p:grpSpPr>
        <p:sp>
          <p:nvSpPr>
            <p:cNvPr id="66" name="Rounded Rectangle 65"/>
            <p:cNvSpPr/>
            <p:nvPr/>
          </p:nvSpPr>
          <p:spPr>
            <a:xfrm>
              <a:off x="4279154" y="1886475"/>
              <a:ext cx="1373496" cy="3513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Operational</a:t>
              </a:r>
              <a:endParaRPr lang="en-US" sz="1400" dirty="0"/>
            </a:p>
          </p:txBody>
        </p:sp>
        <p:cxnSp>
          <p:nvCxnSpPr>
            <p:cNvPr id="67" name="Elbow Connector 66"/>
            <p:cNvCxnSpPr>
              <a:stCxn id="83" idx="3"/>
              <a:endCxn id="66" idx="1"/>
            </p:cNvCxnSpPr>
            <p:nvPr/>
          </p:nvCxnSpPr>
          <p:spPr>
            <a:xfrm>
              <a:off x="3961430" y="1802998"/>
              <a:ext cx="317724" cy="25917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68" name="Elbow Connector 67"/>
          <p:cNvCxnSpPr>
            <a:stCxn id="83" idx="3"/>
            <a:endCxn id="45" idx="1"/>
          </p:cNvCxnSpPr>
          <p:nvPr/>
        </p:nvCxnSpPr>
        <p:spPr>
          <a:xfrm flipV="1">
            <a:off x="3961430" y="1500109"/>
            <a:ext cx="317724" cy="302889"/>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Elbow Connector 68"/>
          <p:cNvCxnSpPr>
            <a:endCxn id="56" idx="0"/>
          </p:cNvCxnSpPr>
          <p:nvPr/>
        </p:nvCxnSpPr>
        <p:spPr>
          <a:xfrm rot="5400000">
            <a:off x="3756377" y="2300944"/>
            <a:ext cx="1100369" cy="974224"/>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70" name="Elbow Connector 69"/>
          <p:cNvCxnSpPr>
            <a:stCxn id="45" idx="0"/>
            <a:endCxn id="40" idx="0"/>
          </p:cNvCxnSpPr>
          <p:nvPr/>
        </p:nvCxnSpPr>
        <p:spPr>
          <a:xfrm rot="16200000" flipH="1" flipV="1">
            <a:off x="3564742" y="40353"/>
            <a:ext cx="114123" cy="2689170"/>
          </a:xfrm>
          <a:prstGeom prst="bentConnector3">
            <a:avLst>
              <a:gd name="adj1" fmla="val -200310"/>
            </a:avLst>
          </a:prstGeom>
          <a:ln>
            <a:prstDash val="dash"/>
            <a:tailEnd type="triangle"/>
          </a:ln>
        </p:spPr>
        <p:style>
          <a:lnRef idx="2">
            <a:schemeClr val="accent1"/>
          </a:lnRef>
          <a:fillRef idx="0">
            <a:schemeClr val="accent1"/>
          </a:fillRef>
          <a:effectRef idx="1">
            <a:schemeClr val="accent1"/>
          </a:effectRef>
          <a:fontRef idx="minor">
            <a:schemeClr val="tx1"/>
          </a:fontRef>
        </p:style>
      </p:cxnSp>
      <p:grpSp>
        <p:nvGrpSpPr>
          <p:cNvPr id="71" name="Group 70"/>
          <p:cNvGrpSpPr/>
          <p:nvPr/>
        </p:nvGrpSpPr>
        <p:grpSpPr>
          <a:xfrm>
            <a:off x="4954232" y="2503270"/>
            <a:ext cx="1138250" cy="2700171"/>
            <a:chOff x="4905072" y="2503270"/>
            <a:chExt cx="1138250" cy="2700171"/>
          </a:xfrm>
        </p:grpSpPr>
        <p:grpSp>
          <p:nvGrpSpPr>
            <p:cNvPr id="72" name="Group 71"/>
            <p:cNvGrpSpPr/>
            <p:nvPr/>
          </p:nvGrpSpPr>
          <p:grpSpPr>
            <a:xfrm>
              <a:off x="4943089" y="2503270"/>
              <a:ext cx="1041883" cy="1638645"/>
              <a:chOff x="3455480" y="2612496"/>
              <a:chExt cx="1778565" cy="2838261"/>
            </a:xfrm>
          </p:grpSpPr>
          <p:pic>
            <p:nvPicPr>
              <p:cNvPr id="75" name="Picture 4" descr="Image result for GFOI MG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480" y="2612496"/>
                <a:ext cx="1778565" cy="2512575"/>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le 75"/>
              <p:cNvSpPr/>
              <p:nvPr/>
            </p:nvSpPr>
            <p:spPr>
              <a:xfrm>
                <a:off x="3704837" y="5099360"/>
                <a:ext cx="1217884" cy="351397"/>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ln w="0"/>
                    <a:solidFill>
                      <a:schemeClr val="accent1"/>
                    </a:solidFill>
                  </a:rPr>
                  <a:t>MGD</a:t>
                </a:r>
                <a:endParaRPr lang="en-US" sz="1200" b="1" dirty="0">
                  <a:ln w="0"/>
                  <a:solidFill>
                    <a:schemeClr val="accent1"/>
                  </a:solidFill>
                </a:endParaRPr>
              </a:p>
            </p:txBody>
          </p:sp>
        </p:grpSp>
        <p:pic>
          <p:nvPicPr>
            <p:cNvPr id="73" name="Picture 72" descr="https://www.reddcompass.org/gfoi-mgdwa-theme/img/arrow.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47190" y="4151724"/>
              <a:ext cx="957440" cy="786317"/>
            </a:xfrm>
            <a:prstGeom prst="rect">
              <a:avLst/>
            </a:prstGeom>
            <a:solidFill>
              <a:schemeClr val="lt1"/>
            </a:solidFill>
            <a:extLst/>
          </p:spPr>
        </p:pic>
        <p:sp>
          <p:nvSpPr>
            <p:cNvPr id="74" name="Rounded Rectangle 73"/>
            <p:cNvSpPr/>
            <p:nvPr/>
          </p:nvSpPr>
          <p:spPr>
            <a:xfrm>
              <a:off x="4905072" y="4973287"/>
              <a:ext cx="1138250" cy="230154"/>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ln w="0"/>
                  <a:solidFill>
                    <a:schemeClr val="accent1"/>
                  </a:solidFill>
                </a:rPr>
                <a:t>REDDcompass</a:t>
              </a:r>
              <a:endParaRPr lang="en-US" sz="1200" b="1" dirty="0">
                <a:ln w="0"/>
                <a:solidFill>
                  <a:schemeClr val="accent1"/>
                </a:solidFill>
              </a:endParaRPr>
            </a:p>
          </p:txBody>
        </p:sp>
      </p:grpSp>
      <p:grpSp>
        <p:nvGrpSpPr>
          <p:cNvPr id="77" name="Group 76"/>
          <p:cNvGrpSpPr/>
          <p:nvPr/>
        </p:nvGrpSpPr>
        <p:grpSpPr>
          <a:xfrm>
            <a:off x="6025611" y="2956194"/>
            <a:ext cx="1342079" cy="2134581"/>
            <a:chOff x="6025611" y="2956194"/>
            <a:chExt cx="1342079" cy="2134581"/>
          </a:xfrm>
        </p:grpSpPr>
        <p:cxnSp>
          <p:nvCxnSpPr>
            <p:cNvPr id="78" name="Straight Arrow Connector 77"/>
            <p:cNvCxnSpPr/>
            <p:nvPr/>
          </p:nvCxnSpPr>
          <p:spPr>
            <a:xfrm>
              <a:off x="6038228" y="2956194"/>
              <a:ext cx="1329462" cy="0"/>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79" name="Straight Arrow Connector 78"/>
            <p:cNvCxnSpPr/>
            <p:nvPr/>
          </p:nvCxnSpPr>
          <p:spPr>
            <a:xfrm>
              <a:off x="6025611" y="5090775"/>
              <a:ext cx="1329462" cy="0"/>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grpSp>
      <p:grpSp>
        <p:nvGrpSpPr>
          <p:cNvPr id="81" name="Group 80"/>
          <p:cNvGrpSpPr/>
          <p:nvPr/>
        </p:nvGrpSpPr>
        <p:grpSpPr>
          <a:xfrm>
            <a:off x="2882120" y="1620687"/>
            <a:ext cx="1079310" cy="364621"/>
            <a:chOff x="2882120" y="1620687"/>
            <a:chExt cx="1079310" cy="364621"/>
          </a:xfrm>
        </p:grpSpPr>
        <p:sp>
          <p:nvSpPr>
            <p:cNvPr id="83" name="Rounded Rectangle 82"/>
            <p:cNvSpPr/>
            <p:nvPr/>
          </p:nvSpPr>
          <p:spPr>
            <a:xfrm>
              <a:off x="3184823" y="1620687"/>
              <a:ext cx="776607" cy="3646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CALM</a:t>
              </a:r>
              <a:endParaRPr lang="en-US" sz="1400" dirty="0"/>
            </a:p>
          </p:txBody>
        </p:sp>
        <p:cxnSp>
          <p:nvCxnSpPr>
            <p:cNvPr id="84" name="Straight Arrow Connector 83"/>
            <p:cNvCxnSpPr>
              <a:stCxn id="40" idx="3"/>
              <a:endCxn id="83" idx="1"/>
            </p:cNvCxnSpPr>
            <p:nvPr/>
          </p:nvCxnSpPr>
          <p:spPr>
            <a:xfrm flipV="1">
              <a:off x="2882120" y="1802998"/>
              <a:ext cx="302703" cy="29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85" name="Rounded Rectangle 84"/>
          <p:cNvSpPr/>
          <p:nvPr/>
        </p:nvSpPr>
        <p:spPr>
          <a:xfrm>
            <a:off x="3815071" y="4610819"/>
            <a:ext cx="1207814" cy="3444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Operational</a:t>
            </a:r>
            <a:endParaRPr lang="en-US" sz="1400" dirty="0"/>
          </a:p>
        </p:txBody>
      </p:sp>
      <p:grpSp>
        <p:nvGrpSpPr>
          <p:cNvPr id="86" name="Group 85"/>
          <p:cNvGrpSpPr/>
          <p:nvPr/>
        </p:nvGrpSpPr>
        <p:grpSpPr>
          <a:xfrm>
            <a:off x="3427808" y="5394803"/>
            <a:ext cx="1691220" cy="434874"/>
            <a:chOff x="4093932" y="1656225"/>
            <a:chExt cx="1691220" cy="434874"/>
          </a:xfrm>
        </p:grpSpPr>
        <p:sp>
          <p:nvSpPr>
            <p:cNvPr id="87" name="Rounded Rectangle 86"/>
            <p:cNvSpPr/>
            <p:nvPr/>
          </p:nvSpPr>
          <p:spPr>
            <a:xfrm>
              <a:off x="4411656" y="1739702"/>
              <a:ext cx="1373496" cy="3513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Pre-Operational</a:t>
              </a:r>
              <a:endParaRPr lang="en-US" sz="1400" dirty="0"/>
            </a:p>
          </p:txBody>
        </p:sp>
        <p:cxnSp>
          <p:nvCxnSpPr>
            <p:cNvPr id="88" name="Elbow Connector 87"/>
            <p:cNvCxnSpPr>
              <a:endCxn id="87" idx="1"/>
            </p:cNvCxnSpPr>
            <p:nvPr/>
          </p:nvCxnSpPr>
          <p:spPr>
            <a:xfrm>
              <a:off x="4093932" y="1656225"/>
              <a:ext cx="317724" cy="25917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89" name="Elbow Connector 88"/>
          <p:cNvCxnSpPr>
            <a:endCxn id="85" idx="1"/>
          </p:cNvCxnSpPr>
          <p:nvPr/>
        </p:nvCxnSpPr>
        <p:spPr>
          <a:xfrm flipV="1">
            <a:off x="3330691" y="4783051"/>
            <a:ext cx="484380" cy="302890"/>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90" name="Rounded Rectangle 89"/>
          <p:cNvSpPr/>
          <p:nvPr/>
        </p:nvSpPr>
        <p:spPr>
          <a:xfrm>
            <a:off x="3202830" y="5018918"/>
            <a:ext cx="776607" cy="3646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CALM</a:t>
            </a:r>
            <a:endParaRPr lang="en-US" sz="1400" dirty="0"/>
          </a:p>
        </p:txBody>
      </p:sp>
      <p:cxnSp>
        <p:nvCxnSpPr>
          <p:cNvPr id="91" name="Elbow Connector 90"/>
          <p:cNvCxnSpPr>
            <a:stCxn id="85" idx="0"/>
            <a:endCxn id="56" idx="2"/>
          </p:cNvCxnSpPr>
          <p:nvPr/>
        </p:nvCxnSpPr>
        <p:spPr>
          <a:xfrm rot="16200000" flipV="1">
            <a:off x="3866314" y="4058154"/>
            <a:ext cx="505801" cy="599529"/>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2" name="Elbow Connector 91"/>
          <p:cNvCxnSpPr>
            <a:endCxn id="43" idx="2"/>
          </p:cNvCxnSpPr>
          <p:nvPr/>
        </p:nvCxnSpPr>
        <p:spPr>
          <a:xfrm rot="10800000">
            <a:off x="2277391" y="5472458"/>
            <a:ext cx="1537680" cy="349796"/>
          </a:xfrm>
          <a:prstGeom prst="bentConnector2">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V="1">
            <a:off x="2855137" y="5274381"/>
            <a:ext cx="367357" cy="71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2" name="Rectangle 101"/>
          <p:cNvSpPr/>
          <p:nvPr/>
        </p:nvSpPr>
        <p:spPr>
          <a:xfrm>
            <a:off x="0" y="6152299"/>
            <a:ext cx="9144000" cy="705701"/>
          </a:xfrm>
          <a:prstGeom prst="rect">
            <a:avLst/>
          </a:prstGeom>
          <a:solidFill>
            <a:srgbClr val="00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80" name="TextBox 79"/>
          <p:cNvSpPr txBox="1"/>
          <p:nvPr/>
        </p:nvSpPr>
        <p:spPr>
          <a:xfrm>
            <a:off x="142009" y="6338918"/>
            <a:ext cx="6993082" cy="369332"/>
          </a:xfrm>
          <a:prstGeom prst="rect">
            <a:avLst/>
          </a:prstGeom>
          <a:noFill/>
        </p:spPr>
        <p:txBody>
          <a:bodyPr wrap="square" rtlCol="0">
            <a:spAutoFit/>
          </a:bodyPr>
          <a:lstStyle/>
          <a:p>
            <a:r>
              <a:rPr lang="en-GB" sz="1800" b="1" i="1" dirty="0">
                <a:solidFill>
                  <a:schemeClr val="bg1"/>
                </a:solidFill>
              </a:rPr>
              <a:t>*Criteria for consistently Assessing Levels of Maturity (CALM)</a:t>
            </a:r>
            <a:r>
              <a:rPr lang="en-GB" sz="1800" i="1" dirty="0"/>
              <a:t> </a:t>
            </a:r>
            <a:endParaRPr lang="en-US" sz="1800" i="1" dirty="0"/>
          </a:p>
        </p:txBody>
      </p:sp>
    </p:spTree>
    <p:extLst>
      <p:ext uri="{BB962C8B-B14F-4D97-AF65-F5344CB8AC3E}">
        <p14:creationId xmlns:p14="http://schemas.microsoft.com/office/powerpoint/2010/main" val="251370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9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8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6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85" grpId="0" animBg="1"/>
      <p:bldP spid="9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3ABFCB-00FD-43A5-AFAB-DFD7F8A57DE8}"/>
              </a:ext>
            </a:extLst>
          </p:cNvPr>
          <p:cNvSpPr>
            <a:spLocks noGrp="1"/>
          </p:cNvSpPr>
          <p:nvPr>
            <p:ph type="title"/>
          </p:nvPr>
        </p:nvSpPr>
        <p:spPr/>
        <p:txBody>
          <a:bodyPr>
            <a:noAutofit/>
          </a:bodyPr>
          <a:lstStyle/>
          <a:p>
            <a:pPr algn="l"/>
            <a:r>
              <a:rPr lang="en-US" sz="3200" b="1" dirty="0">
                <a:solidFill>
                  <a:srgbClr val="2D6D2F"/>
                </a:solidFill>
              </a:rPr>
              <a:t>Implementing CALM across the components</a:t>
            </a:r>
            <a:endParaRPr lang="en-US" sz="3200" dirty="0"/>
          </a:p>
        </p:txBody>
      </p:sp>
      <p:sp>
        <p:nvSpPr>
          <p:cNvPr id="6" name="Rectangle 5">
            <a:extLst>
              <a:ext uri="{FF2B5EF4-FFF2-40B4-BE49-F238E27FC236}">
                <a16:creationId xmlns:a16="http://schemas.microsoft.com/office/drawing/2014/main" id="{4220AB08-154A-4E17-A53F-C1871097F2FC}"/>
              </a:ext>
            </a:extLst>
          </p:cNvPr>
          <p:cNvSpPr/>
          <p:nvPr/>
        </p:nvSpPr>
        <p:spPr>
          <a:xfrm>
            <a:off x="457200" y="1350452"/>
            <a:ext cx="8342274" cy="3970318"/>
          </a:xfrm>
          <a:prstGeom prst="rect">
            <a:avLst/>
          </a:prstGeom>
        </p:spPr>
        <p:txBody>
          <a:bodyPr wrap="square">
            <a:spAutoFit/>
          </a:bodyPr>
          <a:lstStyle/>
          <a:p>
            <a:r>
              <a:rPr lang="en-US" b="1" dirty="0"/>
              <a:t>Research and Development (R&amp;D): </a:t>
            </a:r>
            <a:r>
              <a:rPr lang="en-US" dirty="0"/>
              <a:t>encourages their community to report the status of their research using CALM in order to communicate progress toward operational status.  Uses information to highlight gaps in research to achieve operational ready technology</a:t>
            </a:r>
          </a:p>
          <a:p>
            <a:endParaRPr lang="en-US" dirty="0"/>
          </a:p>
          <a:p>
            <a:r>
              <a:rPr lang="en-US" b="1" dirty="0"/>
              <a:t>The Methods and Guidance:</a:t>
            </a:r>
            <a:r>
              <a:rPr lang="en-US" dirty="0"/>
              <a:t> </a:t>
            </a:r>
            <a:r>
              <a:rPr lang="en-US" dirty="0" err="1"/>
              <a:t>Utilises</a:t>
            </a:r>
            <a:r>
              <a:rPr lang="en-US" dirty="0"/>
              <a:t> CALM in assessing and prioritizing the development of new guidance on pre-operational/operational concepts. </a:t>
            </a:r>
          </a:p>
          <a:p>
            <a:endParaRPr lang="en-US" dirty="0"/>
          </a:p>
          <a:p>
            <a:r>
              <a:rPr lang="en-US" b="1" dirty="0"/>
              <a:t>Data component: </a:t>
            </a:r>
            <a:r>
              <a:rPr lang="en-US" dirty="0"/>
              <a:t>uses CALM to communicate the maturity levels of data platforms and tools that help bridge the gap between scientific and technological developments and country MRV needs. </a:t>
            </a:r>
          </a:p>
          <a:p>
            <a:endParaRPr lang="en-US" dirty="0"/>
          </a:p>
          <a:p>
            <a:r>
              <a:rPr lang="en-US" b="1" dirty="0"/>
              <a:t>Capacity Building </a:t>
            </a:r>
            <a:r>
              <a:rPr lang="en-US" dirty="0"/>
              <a:t>communicates maturity level through the development of training materials and may use information to advise countries on building capacity and systems that use technologies that are considered operational.</a:t>
            </a:r>
          </a:p>
        </p:txBody>
      </p:sp>
    </p:spTree>
    <p:extLst>
      <p:ext uri="{BB962C8B-B14F-4D97-AF65-F5344CB8AC3E}">
        <p14:creationId xmlns:p14="http://schemas.microsoft.com/office/powerpoint/2010/main" val="4006947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3ABFCB-00FD-43A5-AFAB-DFD7F8A57DE8}"/>
              </a:ext>
            </a:extLst>
          </p:cNvPr>
          <p:cNvSpPr>
            <a:spLocks noGrp="1"/>
          </p:cNvSpPr>
          <p:nvPr>
            <p:ph type="title"/>
          </p:nvPr>
        </p:nvSpPr>
        <p:spPr>
          <a:xfrm>
            <a:off x="457200" y="-106724"/>
            <a:ext cx="8229600" cy="1143000"/>
          </a:xfrm>
        </p:spPr>
        <p:txBody>
          <a:bodyPr>
            <a:noAutofit/>
          </a:bodyPr>
          <a:lstStyle/>
          <a:p>
            <a:pPr algn="l"/>
            <a:r>
              <a:rPr lang="en-US" sz="3200" b="1" dirty="0">
                <a:solidFill>
                  <a:srgbClr val="2D6D2F"/>
                </a:solidFill>
              </a:rPr>
              <a:t>Ground Data Review</a:t>
            </a:r>
            <a:endParaRPr lang="en-US" sz="3200" dirty="0"/>
          </a:p>
        </p:txBody>
      </p:sp>
      <p:sp>
        <p:nvSpPr>
          <p:cNvPr id="6" name="Rectangle 5">
            <a:extLst>
              <a:ext uri="{FF2B5EF4-FFF2-40B4-BE49-F238E27FC236}">
                <a16:creationId xmlns:a16="http://schemas.microsoft.com/office/drawing/2014/main" id="{4220AB08-154A-4E17-A53F-C1871097F2FC}"/>
              </a:ext>
            </a:extLst>
          </p:cNvPr>
          <p:cNvSpPr/>
          <p:nvPr/>
        </p:nvSpPr>
        <p:spPr>
          <a:xfrm>
            <a:off x="457200" y="756742"/>
            <a:ext cx="8342274" cy="5909310"/>
          </a:xfrm>
          <a:prstGeom prst="rect">
            <a:avLst/>
          </a:prstGeom>
        </p:spPr>
        <p:txBody>
          <a:bodyPr wrap="square">
            <a:spAutoFit/>
          </a:bodyPr>
          <a:lstStyle/>
          <a:p>
            <a:r>
              <a:rPr lang="en-US" sz="2000" b="1" dirty="0"/>
              <a:t>Goals: </a:t>
            </a:r>
            <a:r>
              <a:rPr lang="en-US" sz="2000" dirty="0"/>
              <a:t>identify options for GFOI to facilitate increased global coordination in the provision of support and guidance in the collection, storage and use of ground data in the context of a NFMS that benefits developing countries</a:t>
            </a:r>
            <a:endParaRPr lang="en-US" sz="2000" b="1" dirty="0"/>
          </a:p>
          <a:p>
            <a:endParaRPr lang="en-US" sz="2000" b="1" dirty="0"/>
          </a:p>
          <a:p>
            <a:r>
              <a:rPr lang="en-US" sz="2000" b="1" dirty="0"/>
              <a:t>Scope of Review:  </a:t>
            </a:r>
            <a:r>
              <a:rPr lang="en-US" sz="2000" dirty="0"/>
              <a:t>Existing GFOI Guidance, partner support, tools, data sets and other products</a:t>
            </a:r>
            <a:endParaRPr lang="en-US" sz="2000" b="1" dirty="0"/>
          </a:p>
          <a:p>
            <a:endParaRPr lang="en-US" sz="2000" dirty="0"/>
          </a:p>
          <a:p>
            <a:r>
              <a:rPr lang="en-US" sz="2000" b="1" dirty="0"/>
              <a:t>Timeline:</a:t>
            </a:r>
          </a:p>
          <a:p>
            <a:r>
              <a:rPr lang="en-US" sz="2000" dirty="0"/>
              <a:t>* TOR and implementation approach discussed and refined at the GFOI Plenary in April</a:t>
            </a:r>
          </a:p>
          <a:p>
            <a:r>
              <a:rPr lang="en-US" sz="2000" dirty="0"/>
              <a:t>* Inception report drafted: June 2019</a:t>
            </a:r>
          </a:p>
          <a:p>
            <a:r>
              <a:rPr lang="en-US" sz="2000" dirty="0"/>
              <a:t>* Review conducted: July-September</a:t>
            </a:r>
          </a:p>
          <a:p>
            <a:r>
              <a:rPr lang="en-US" sz="2000" dirty="0"/>
              <a:t>* Draft report sent out for comments: end of September</a:t>
            </a:r>
          </a:p>
          <a:p>
            <a:r>
              <a:rPr lang="en-US" sz="2000" dirty="0"/>
              <a:t>* Review complete and recommendations provided to GFOI for consideration at the final face-to-face Leads meeting for the year: approximately, the November timeframe.</a:t>
            </a:r>
          </a:p>
          <a:p>
            <a:endParaRPr lang="en-US" sz="2000" b="1" dirty="0"/>
          </a:p>
          <a:p>
            <a:endParaRPr lang="en-US" sz="2000" b="1" dirty="0"/>
          </a:p>
          <a:p>
            <a:endParaRPr lang="en-US" sz="2000" dirty="0"/>
          </a:p>
        </p:txBody>
      </p:sp>
    </p:spTree>
    <p:extLst>
      <p:ext uri="{BB962C8B-B14F-4D97-AF65-F5344CB8AC3E}">
        <p14:creationId xmlns:p14="http://schemas.microsoft.com/office/powerpoint/2010/main" val="387050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3ABFCB-00FD-43A5-AFAB-DFD7F8A57DE8}"/>
              </a:ext>
            </a:extLst>
          </p:cNvPr>
          <p:cNvSpPr>
            <a:spLocks noGrp="1"/>
          </p:cNvSpPr>
          <p:nvPr>
            <p:ph type="title"/>
          </p:nvPr>
        </p:nvSpPr>
        <p:spPr>
          <a:xfrm>
            <a:off x="457200" y="-106724"/>
            <a:ext cx="8229600" cy="1143000"/>
          </a:xfrm>
        </p:spPr>
        <p:txBody>
          <a:bodyPr>
            <a:noAutofit/>
          </a:bodyPr>
          <a:lstStyle/>
          <a:p>
            <a:pPr algn="l"/>
            <a:r>
              <a:rPr lang="en-US" sz="3200" b="1" dirty="0">
                <a:solidFill>
                  <a:srgbClr val="2D6D2F"/>
                </a:solidFill>
              </a:rPr>
              <a:t>Country Needs Assessment</a:t>
            </a:r>
            <a:endParaRPr lang="en-US" sz="3200" dirty="0"/>
          </a:p>
        </p:txBody>
      </p:sp>
      <p:sp>
        <p:nvSpPr>
          <p:cNvPr id="6" name="Rectangle 5">
            <a:extLst>
              <a:ext uri="{FF2B5EF4-FFF2-40B4-BE49-F238E27FC236}">
                <a16:creationId xmlns:a16="http://schemas.microsoft.com/office/drawing/2014/main" id="{4220AB08-154A-4E17-A53F-C1871097F2FC}"/>
              </a:ext>
            </a:extLst>
          </p:cNvPr>
          <p:cNvSpPr/>
          <p:nvPr/>
        </p:nvSpPr>
        <p:spPr>
          <a:xfrm>
            <a:off x="457200" y="756742"/>
            <a:ext cx="8342274" cy="4862870"/>
          </a:xfrm>
          <a:prstGeom prst="rect">
            <a:avLst/>
          </a:prstGeom>
        </p:spPr>
        <p:txBody>
          <a:bodyPr wrap="square">
            <a:spAutoFit/>
          </a:bodyPr>
          <a:lstStyle/>
          <a:p>
            <a:r>
              <a:rPr lang="en-US" sz="2000" b="1" dirty="0"/>
              <a:t>Goals:</a:t>
            </a:r>
            <a:r>
              <a:rPr lang="en-NZ" sz="2000" b="1" dirty="0"/>
              <a:t> </a:t>
            </a:r>
            <a:r>
              <a:rPr lang="en-NZ" sz="2000" dirty="0"/>
              <a:t>T</a:t>
            </a:r>
            <a:r>
              <a:rPr lang="en-NZ" dirty="0"/>
              <a:t>o develop a holistic process for supporting developing countries to assess their National Forest Monitoring Systems (NFMS), and associated emissions MRV procedures, in order increase national coordination, identify and prioritize improvements and communicate needs to both national decision makers and GFOI partners for international support</a:t>
            </a:r>
          </a:p>
          <a:p>
            <a:r>
              <a:rPr lang="en-NZ" dirty="0"/>
              <a:t>   </a:t>
            </a:r>
            <a:endParaRPr lang="en-US" sz="2000" b="1" dirty="0"/>
          </a:p>
          <a:p>
            <a:r>
              <a:rPr lang="en-US" sz="2000" b="1" dirty="0"/>
              <a:t>The CNA Process:  </a:t>
            </a:r>
          </a:p>
          <a:p>
            <a:r>
              <a:rPr lang="en-US" sz="2000" b="1" dirty="0"/>
              <a:t>	</a:t>
            </a:r>
            <a:r>
              <a:rPr lang="en-US" sz="2000" dirty="0"/>
              <a:t>1. Should be geared toward developing country led assessments</a:t>
            </a:r>
          </a:p>
          <a:p>
            <a:r>
              <a:rPr lang="en-US" sz="2000" dirty="0"/>
              <a:t>	2. Should consider priority goals of NFMS and focus needs assessment on these goals</a:t>
            </a:r>
          </a:p>
          <a:p>
            <a:r>
              <a:rPr lang="en-US" sz="2000" dirty="0"/>
              <a:t>	3. Development and implementation of CNA process should include participants from all of the components.  </a:t>
            </a:r>
          </a:p>
          <a:p>
            <a:r>
              <a:rPr lang="en-US" sz="2000" b="1" dirty="0"/>
              <a:t>	</a:t>
            </a:r>
            <a:r>
              <a:rPr lang="en-US" sz="2000" dirty="0"/>
              <a:t>4.  Be flexible to take into account different regional and country needs and situations.</a:t>
            </a:r>
          </a:p>
          <a:p>
            <a:r>
              <a:rPr lang="en-US" sz="2000" dirty="0"/>
              <a:t>	5.  Include clear tools and processes for clearly communicating the results of the assessment to national stakeholders and international partners.  </a:t>
            </a:r>
          </a:p>
        </p:txBody>
      </p:sp>
    </p:spTree>
    <p:extLst>
      <p:ext uri="{BB962C8B-B14F-4D97-AF65-F5344CB8AC3E}">
        <p14:creationId xmlns:p14="http://schemas.microsoft.com/office/powerpoint/2010/main" val="1490503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3ABFCB-00FD-43A5-AFAB-DFD7F8A57DE8}"/>
              </a:ext>
            </a:extLst>
          </p:cNvPr>
          <p:cNvSpPr>
            <a:spLocks noGrp="1"/>
          </p:cNvSpPr>
          <p:nvPr>
            <p:ph type="title"/>
          </p:nvPr>
        </p:nvSpPr>
        <p:spPr>
          <a:xfrm>
            <a:off x="457200" y="-106724"/>
            <a:ext cx="8229600" cy="1143000"/>
          </a:xfrm>
        </p:spPr>
        <p:txBody>
          <a:bodyPr>
            <a:noAutofit/>
          </a:bodyPr>
          <a:lstStyle/>
          <a:p>
            <a:pPr algn="l"/>
            <a:r>
              <a:rPr lang="en-US" sz="3200" b="1" dirty="0">
                <a:solidFill>
                  <a:srgbClr val="2D6D2F"/>
                </a:solidFill>
              </a:rPr>
              <a:t>Country Needs Assessment</a:t>
            </a:r>
            <a:endParaRPr lang="en-US" sz="3200" dirty="0"/>
          </a:p>
        </p:txBody>
      </p:sp>
      <p:sp>
        <p:nvSpPr>
          <p:cNvPr id="6" name="Rectangle 5">
            <a:extLst>
              <a:ext uri="{FF2B5EF4-FFF2-40B4-BE49-F238E27FC236}">
                <a16:creationId xmlns:a16="http://schemas.microsoft.com/office/drawing/2014/main" id="{4220AB08-154A-4E17-A53F-C1871097F2FC}"/>
              </a:ext>
            </a:extLst>
          </p:cNvPr>
          <p:cNvSpPr/>
          <p:nvPr/>
        </p:nvSpPr>
        <p:spPr>
          <a:xfrm>
            <a:off x="457200" y="756742"/>
            <a:ext cx="8342274" cy="5016758"/>
          </a:xfrm>
          <a:prstGeom prst="rect">
            <a:avLst/>
          </a:prstGeom>
        </p:spPr>
        <p:txBody>
          <a:bodyPr wrap="square">
            <a:spAutoFit/>
          </a:bodyPr>
          <a:lstStyle/>
          <a:p>
            <a:r>
              <a:rPr lang="en-US" sz="2000" b="1" dirty="0"/>
              <a:t>Lessons learned from regional pilots:  </a:t>
            </a:r>
          </a:p>
          <a:p>
            <a:endParaRPr lang="en-US" sz="2000" b="1" dirty="0"/>
          </a:p>
          <a:p>
            <a:r>
              <a:rPr lang="en-US" sz="2000" dirty="0"/>
              <a:t>Two regional meetings were held in Asia (5 countries) and Africa (6 countries) to trial an interactive card based system for using the </a:t>
            </a:r>
            <a:r>
              <a:rPr lang="en-US" sz="2000" dirty="0" err="1"/>
              <a:t>REDDcompass</a:t>
            </a:r>
            <a:r>
              <a:rPr lang="en-US" sz="2000" dirty="0"/>
              <a:t> to pilot the methods.  Workshop included small country teams with the goal of these teams following up with other nationals in country.</a:t>
            </a:r>
          </a:p>
          <a:p>
            <a:endParaRPr lang="en-US" sz="2000" dirty="0"/>
          </a:p>
          <a:p>
            <a:endParaRPr lang="en-US" sz="2000" b="1" dirty="0"/>
          </a:p>
          <a:p>
            <a:pPr marL="457200" indent="-457200">
              <a:buAutoNum type="arabicPeriod"/>
            </a:pPr>
            <a:r>
              <a:rPr lang="en-US" sz="2000" dirty="0"/>
              <a:t>A holistic process will generally take time and involve multiple steps working with relevant country institutions </a:t>
            </a:r>
          </a:p>
          <a:p>
            <a:pPr marL="457200" indent="-457200">
              <a:buAutoNum type="arabicPeriod"/>
            </a:pPr>
            <a:r>
              <a:rPr lang="en-US" sz="2000" dirty="0"/>
              <a:t>Active follow up required with country teams</a:t>
            </a:r>
          </a:p>
          <a:p>
            <a:pPr marL="457200" indent="-457200">
              <a:buAutoNum type="arabicPeriod"/>
            </a:pPr>
            <a:r>
              <a:rPr lang="en-US" sz="2000" dirty="0"/>
              <a:t>Further development of templates or tools to improve communication of results to national stakeholders and funders and capacity building organizations.  </a:t>
            </a:r>
          </a:p>
          <a:p>
            <a:pPr marL="457200" indent="-457200">
              <a:buAutoNum type="arabicPeriod"/>
            </a:pPr>
            <a:endParaRPr lang="en-US" sz="2000" dirty="0"/>
          </a:p>
          <a:p>
            <a:r>
              <a:rPr lang="en-US" sz="2000" dirty="0"/>
              <a:t>Further follow up will take place during GFOI plenary</a:t>
            </a:r>
          </a:p>
        </p:txBody>
      </p:sp>
    </p:spTree>
    <p:extLst>
      <p:ext uri="{BB962C8B-B14F-4D97-AF65-F5344CB8AC3E}">
        <p14:creationId xmlns:p14="http://schemas.microsoft.com/office/powerpoint/2010/main" val="4146533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5" name="TextBox 4"/>
          <p:cNvSpPr txBox="1"/>
          <p:nvPr/>
        </p:nvSpPr>
        <p:spPr>
          <a:xfrm>
            <a:off x="706978" y="335317"/>
            <a:ext cx="758793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D6D2F"/>
                </a:solidFill>
                <a:effectLst/>
                <a:uLnTx/>
                <a:uFillTx/>
                <a:latin typeface="Calibri"/>
                <a:ea typeface="+mn-ea"/>
                <a:cs typeface="+mn-cs"/>
              </a:rPr>
              <a:t>Want more? </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 name="Rectangle 5"/>
          <p:cNvSpPr>
            <a:spLocks noChangeArrowheads="1"/>
          </p:cNvSpPr>
          <p:nvPr/>
        </p:nvSpPr>
        <p:spPr bwMode="auto">
          <a:xfrm>
            <a:off x="2130742" y="1285039"/>
            <a:ext cx="8669338"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1200"/>
              </a:spcAft>
              <a:buClr>
                <a:srgbClr val="003300"/>
              </a:buClr>
            </a:pPr>
            <a:r>
              <a:rPr lang="en-US" sz="2600" b="1" dirty="0">
                <a:solidFill>
                  <a:prstClr val="black"/>
                </a:solidFill>
                <a:hlinkClick r:id="rId4"/>
              </a:rPr>
              <a:t>gfoi.org</a:t>
            </a:r>
            <a:r>
              <a:rPr lang="en-US" sz="2600" b="1" dirty="0">
                <a:solidFill>
                  <a:prstClr val="black"/>
                </a:solidFill>
              </a:rPr>
              <a:t> </a:t>
            </a:r>
          </a:p>
          <a:p>
            <a:pPr>
              <a:spcAft>
                <a:spcPts val="1200"/>
              </a:spcAft>
              <a:buClr>
                <a:srgbClr val="003300"/>
              </a:buClr>
            </a:pPr>
            <a:endParaRPr lang="en-US" sz="2600" b="1" dirty="0">
              <a:solidFill>
                <a:prstClr val="black"/>
              </a:solidFill>
            </a:endParaRPr>
          </a:p>
          <a:p>
            <a:pPr>
              <a:spcAft>
                <a:spcPts val="1200"/>
              </a:spcAft>
              <a:buClr>
                <a:srgbClr val="003300"/>
              </a:buClr>
            </a:pPr>
            <a:r>
              <a:rPr lang="en-US" sz="2600" b="1" dirty="0">
                <a:solidFill>
                  <a:prstClr val="black"/>
                </a:solidFill>
                <a:hlinkClick r:id="rId5"/>
              </a:rPr>
              <a:t>facebook.com/gfoi1</a:t>
            </a:r>
            <a:r>
              <a:rPr lang="en-US" sz="2600" b="1" dirty="0">
                <a:solidFill>
                  <a:prstClr val="black"/>
                </a:solidFill>
              </a:rPr>
              <a:t> </a:t>
            </a:r>
          </a:p>
          <a:p>
            <a:pPr>
              <a:spcAft>
                <a:spcPts val="1200"/>
              </a:spcAft>
              <a:buClr>
                <a:srgbClr val="003300"/>
              </a:buClr>
            </a:pPr>
            <a:endParaRPr lang="en-US" sz="2600" b="1" dirty="0">
              <a:solidFill>
                <a:prstClr val="black"/>
              </a:solidFill>
            </a:endParaRPr>
          </a:p>
          <a:p>
            <a:pPr>
              <a:spcAft>
                <a:spcPts val="1200"/>
              </a:spcAft>
              <a:buClr>
                <a:srgbClr val="003300"/>
              </a:buClr>
            </a:pPr>
            <a:r>
              <a:rPr lang="en-US" sz="2600" b="1" dirty="0">
                <a:solidFill>
                  <a:prstClr val="black"/>
                </a:solidFill>
                <a:hlinkClick r:id="rId6"/>
              </a:rPr>
              <a:t>twitter.com/gfoi_forest</a:t>
            </a:r>
            <a:r>
              <a:rPr lang="en-US" sz="2600" b="1" dirty="0">
                <a:solidFill>
                  <a:prstClr val="black"/>
                </a:solidFill>
              </a:rPr>
              <a:t> </a:t>
            </a:r>
          </a:p>
          <a:p>
            <a:pPr>
              <a:spcAft>
                <a:spcPts val="1200"/>
              </a:spcAft>
              <a:buClr>
                <a:srgbClr val="003300"/>
              </a:buClr>
            </a:pPr>
            <a:endParaRPr lang="en-US" sz="2600" b="1" dirty="0">
              <a:solidFill>
                <a:prstClr val="black"/>
              </a:solidFill>
            </a:endParaRPr>
          </a:p>
          <a:p>
            <a:pPr>
              <a:spcAft>
                <a:spcPts val="1200"/>
              </a:spcAft>
              <a:buClr>
                <a:srgbClr val="003300"/>
              </a:buClr>
            </a:pPr>
            <a:r>
              <a:rPr lang="en-US" sz="2600" b="1" dirty="0">
                <a:solidFill>
                  <a:prstClr val="black"/>
                </a:solidFill>
                <a:hlinkClick r:id="rId7"/>
              </a:rPr>
              <a:t>office@gfoi.org</a:t>
            </a:r>
            <a:endParaRPr lang="en-US" sz="2600" b="1" dirty="0">
              <a:solidFill>
                <a:prstClr val="black"/>
              </a:solidFill>
            </a:endParaRPr>
          </a:p>
          <a:p>
            <a:pPr>
              <a:spcAft>
                <a:spcPts val="1200"/>
              </a:spcAft>
            </a:pPr>
            <a:endParaRPr lang="en-US" sz="2600" dirty="0">
              <a:solidFill>
                <a:prstClr val="black"/>
              </a:solidFill>
            </a:endParaRPr>
          </a:p>
        </p:txBody>
      </p:sp>
      <p:sp>
        <p:nvSpPr>
          <p:cNvPr id="2" name="AutoShape 2"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Immagin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0100" y="1285039"/>
            <a:ext cx="485820" cy="485820"/>
          </a:xfrm>
          <a:prstGeom prst="rect">
            <a:avLst/>
          </a:prstGeom>
        </p:spPr>
      </p:pic>
      <p:pic>
        <p:nvPicPr>
          <p:cNvPr id="12" name="Immagin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2125" y="4547484"/>
            <a:ext cx="464753" cy="464753"/>
          </a:xfrm>
          <a:prstGeom prst="rect">
            <a:avLst/>
          </a:prstGeom>
        </p:spPr>
      </p:pic>
      <p:pic>
        <p:nvPicPr>
          <p:cNvPr id="10" name="Picture 2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92125" y="3521073"/>
            <a:ext cx="421770" cy="3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a:hlinkClick r:id="rId5"/>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60100" y="2441345"/>
            <a:ext cx="421770" cy="40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099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5" name="TextBox 4"/>
          <p:cNvSpPr txBox="1"/>
          <p:nvPr/>
        </p:nvSpPr>
        <p:spPr>
          <a:xfrm>
            <a:off x="557691" y="189894"/>
            <a:ext cx="7587935" cy="52937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2D6D2F"/>
                </a:solidFill>
                <a:effectLst/>
                <a:uLnTx/>
                <a:uFillTx/>
                <a:latin typeface="Calibri"/>
                <a:ea typeface="+mn-ea"/>
                <a:cs typeface="+mn-cs"/>
              </a:rPr>
              <a:t>GFOI Partners</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000" b="1" i="0" u="none" strike="noStrike" kern="1200" cap="none" spc="0" normalizeH="0" baseline="0" noProof="0" dirty="0">
              <a:ln>
                <a:noFill/>
              </a:ln>
              <a:solidFill>
                <a:srgbClr val="2D6D2F"/>
              </a:solidFill>
              <a:effectLst/>
              <a:uLnTx/>
              <a:uFillTx/>
              <a:latin typeface="Calibri"/>
              <a:ea typeface="+mn-ea"/>
              <a:cs typeface="+mn-cs"/>
            </a:endParaRPr>
          </a:p>
          <a:p>
            <a:pPr marL="457200" indent="-457200">
              <a:spcAft>
                <a:spcPts val="600"/>
              </a:spcAft>
              <a:buClr>
                <a:srgbClr val="003300"/>
              </a:buClr>
              <a:buFont typeface="Arial" panose="020B0604020202020204" pitchFamily="34" charset="0"/>
              <a:buChar char="•"/>
            </a:pPr>
            <a:r>
              <a:rPr lang="en-US" b="1" dirty="0">
                <a:solidFill>
                  <a:schemeClr val="tx1">
                    <a:lumMod val="75000"/>
                    <a:lumOff val="25000"/>
                  </a:schemeClr>
                </a:solidFill>
              </a:rPr>
              <a:t>History</a:t>
            </a:r>
            <a:r>
              <a:rPr lang="en-US" dirty="0">
                <a:solidFill>
                  <a:schemeClr val="tx1">
                    <a:lumMod val="75000"/>
                    <a:lumOff val="25000"/>
                  </a:schemeClr>
                </a:solidFill>
              </a:rPr>
              <a:t>: Founded under </a:t>
            </a:r>
            <a:r>
              <a:rPr lang="en-US" dirty="0">
                <a:solidFill>
                  <a:srgbClr val="339933"/>
                </a:solidFill>
              </a:rPr>
              <a:t>Group on Earth Observations (GEO) </a:t>
            </a:r>
            <a:r>
              <a:rPr lang="en-US" dirty="0">
                <a:solidFill>
                  <a:schemeClr val="tx1">
                    <a:lumMod val="75000"/>
                    <a:lumOff val="25000"/>
                  </a:schemeClr>
                </a:solidFill>
              </a:rPr>
              <a:t>in 2011</a:t>
            </a:r>
          </a:p>
          <a:p>
            <a:pPr marL="914400" lvl="1" indent="-457200">
              <a:spcAft>
                <a:spcPts val="600"/>
              </a:spcAft>
              <a:buClr>
                <a:srgbClr val="003300"/>
              </a:buClr>
              <a:buFont typeface="Courier New" panose="02070309020205020404" pitchFamily="49" charset="0"/>
              <a:buChar char="o"/>
            </a:pPr>
            <a:r>
              <a:rPr lang="en-US" dirty="0">
                <a:solidFill>
                  <a:schemeClr val="tx1">
                    <a:lumMod val="75000"/>
                    <a:lumOff val="25000"/>
                  </a:schemeClr>
                </a:solidFill>
              </a:rPr>
              <a:t>First work plan was 2012-13</a:t>
            </a:r>
          </a:p>
          <a:p>
            <a:pPr marL="914400" lvl="1" indent="-457200">
              <a:spcAft>
                <a:spcPts val="1200"/>
              </a:spcAft>
              <a:buClr>
                <a:srgbClr val="003300"/>
              </a:buClr>
              <a:buFont typeface="Courier New" panose="02070309020205020404" pitchFamily="49" charset="0"/>
              <a:buChar char="o"/>
            </a:pPr>
            <a:r>
              <a:rPr lang="en-US" dirty="0">
                <a:solidFill>
                  <a:schemeClr val="tx1">
                    <a:lumMod val="75000"/>
                    <a:lumOff val="25000"/>
                  </a:schemeClr>
                </a:solidFill>
              </a:rPr>
              <a:t>Review in 2016 led to development of Phase 2</a:t>
            </a:r>
          </a:p>
          <a:p>
            <a:pPr marL="457200" indent="-457200">
              <a:spcAft>
                <a:spcPts val="1200"/>
              </a:spcAft>
              <a:buClr>
                <a:srgbClr val="003300"/>
              </a:buClr>
              <a:buFont typeface="Arial" panose="020B0604020202020204" pitchFamily="34" charset="0"/>
              <a:buChar char="•"/>
            </a:pPr>
            <a:r>
              <a:rPr lang="en-US" b="1" dirty="0">
                <a:solidFill>
                  <a:schemeClr val="tx1">
                    <a:lumMod val="75000"/>
                    <a:lumOff val="25000"/>
                  </a:schemeClr>
                </a:solidFill>
              </a:rPr>
              <a:t>Lead partners</a:t>
            </a:r>
            <a:r>
              <a:rPr lang="en-US" dirty="0">
                <a:solidFill>
                  <a:schemeClr val="tx1">
                    <a:lumMod val="75000"/>
                    <a:lumOff val="25000"/>
                  </a:schemeClr>
                </a:solidFill>
              </a:rPr>
              <a:t>: currently </a:t>
            </a:r>
            <a:r>
              <a:rPr lang="en-GB" dirty="0">
                <a:solidFill>
                  <a:srgbClr val="339933"/>
                </a:solidFill>
              </a:rPr>
              <a:t>Australia</a:t>
            </a:r>
            <a:r>
              <a:rPr lang="en-GB" dirty="0">
                <a:solidFill>
                  <a:schemeClr val="tx1">
                    <a:lumMod val="75000"/>
                    <a:lumOff val="25000"/>
                  </a:schemeClr>
                </a:solidFill>
              </a:rPr>
              <a:t>, </a:t>
            </a:r>
            <a:r>
              <a:rPr lang="en-US" dirty="0">
                <a:solidFill>
                  <a:srgbClr val="339933"/>
                </a:solidFill>
              </a:rPr>
              <a:t>Committee on Earth Observation Satellite (CEOS)</a:t>
            </a:r>
            <a:r>
              <a:rPr lang="en-US" dirty="0"/>
              <a:t>, </a:t>
            </a:r>
            <a:r>
              <a:rPr lang="en-US" dirty="0">
                <a:solidFill>
                  <a:srgbClr val="339933"/>
                </a:solidFill>
              </a:rPr>
              <a:t>European Space Agency (ESA)</a:t>
            </a:r>
            <a:r>
              <a:rPr lang="en-GB" dirty="0">
                <a:solidFill>
                  <a:schemeClr val="tx1">
                    <a:lumMod val="75000"/>
                    <a:lumOff val="25000"/>
                  </a:schemeClr>
                </a:solidFill>
              </a:rPr>
              <a:t>, </a:t>
            </a:r>
            <a:r>
              <a:rPr lang="en-GB" dirty="0">
                <a:solidFill>
                  <a:srgbClr val="339933"/>
                </a:solidFill>
              </a:rPr>
              <a:t>FAO</a:t>
            </a:r>
            <a:r>
              <a:rPr lang="en-GB" dirty="0">
                <a:solidFill>
                  <a:schemeClr val="tx1">
                    <a:lumMod val="75000"/>
                    <a:lumOff val="25000"/>
                  </a:schemeClr>
                </a:solidFill>
              </a:rPr>
              <a:t>, </a:t>
            </a:r>
            <a:r>
              <a:rPr lang="en-GB" dirty="0">
                <a:solidFill>
                  <a:srgbClr val="339933"/>
                </a:solidFill>
              </a:rPr>
              <a:t>Norway</a:t>
            </a:r>
            <a:r>
              <a:rPr lang="en-GB" dirty="0">
                <a:solidFill>
                  <a:schemeClr val="tx1">
                    <a:lumMod val="75000"/>
                    <a:lumOff val="25000"/>
                  </a:schemeClr>
                </a:solidFill>
              </a:rPr>
              <a:t>, </a:t>
            </a:r>
            <a:r>
              <a:rPr lang="en-GB" dirty="0">
                <a:solidFill>
                  <a:srgbClr val="339933"/>
                </a:solidFill>
              </a:rPr>
              <a:t>UK</a:t>
            </a:r>
            <a:r>
              <a:rPr lang="en-GB" dirty="0">
                <a:solidFill>
                  <a:schemeClr val="tx1">
                    <a:lumMod val="75000"/>
                    <a:lumOff val="25000"/>
                  </a:schemeClr>
                </a:solidFill>
              </a:rPr>
              <a:t>, </a:t>
            </a:r>
            <a:r>
              <a:rPr lang="en-GB" dirty="0">
                <a:solidFill>
                  <a:srgbClr val="339933"/>
                </a:solidFill>
              </a:rPr>
              <a:t>USA</a:t>
            </a:r>
            <a:r>
              <a:rPr lang="en-GB" dirty="0">
                <a:solidFill>
                  <a:schemeClr val="tx1">
                    <a:lumMod val="75000"/>
                    <a:lumOff val="25000"/>
                  </a:schemeClr>
                </a:solidFill>
              </a:rPr>
              <a:t>, </a:t>
            </a:r>
            <a:r>
              <a:rPr lang="en-GB" dirty="0">
                <a:solidFill>
                  <a:srgbClr val="339933"/>
                </a:solidFill>
              </a:rPr>
              <a:t>Germany</a:t>
            </a:r>
            <a:r>
              <a:rPr lang="en-GB" dirty="0">
                <a:solidFill>
                  <a:schemeClr val="tx1">
                    <a:lumMod val="75000"/>
                    <a:lumOff val="25000"/>
                  </a:schemeClr>
                </a:solidFill>
              </a:rPr>
              <a:t> &amp; the </a:t>
            </a:r>
            <a:r>
              <a:rPr lang="en-GB" dirty="0">
                <a:solidFill>
                  <a:srgbClr val="339933"/>
                </a:solidFill>
              </a:rPr>
              <a:t>World Bank</a:t>
            </a:r>
          </a:p>
          <a:p>
            <a:pPr marL="457200" indent="-457200">
              <a:spcAft>
                <a:spcPts val="1200"/>
              </a:spcAft>
              <a:buClr>
                <a:srgbClr val="003300"/>
              </a:buClr>
              <a:buFont typeface="Arial" panose="020B0604020202020204" pitchFamily="34" charset="0"/>
              <a:buChar char="•"/>
            </a:pPr>
            <a:endParaRPr lang="en-GB" dirty="0">
              <a:solidFill>
                <a:srgbClr val="339933"/>
              </a:solidFill>
            </a:endParaRPr>
          </a:p>
          <a:p>
            <a:pPr marL="457200" indent="-457200">
              <a:spcAft>
                <a:spcPts val="1200"/>
              </a:spcAft>
              <a:buClr>
                <a:srgbClr val="003300"/>
              </a:buClr>
              <a:buFont typeface="Arial" panose="020B0604020202020204" pitchFamily="34" charset="0"/>
              <a:buChar char="•"/>
            </a:pPr>
            <a:endParaRPr lang="en-GB" dirty="0">
              <a:solidFill>
                <a:srgbClr val="339933"/>
              </a:solidFill>
            </a:endParaRPr>
          </a:p>
          <a:p>
            <a:pPr marL="457200" indent="-457200">
              <a:spcAft>
                <a:spcPts val="1200"/>
              </a:spcAft>
              <a:buClr>
                <a:srgbClr val="003300"/>
              </a:buClr>
              <a:buFont typeface="Arial" panose="020B0604020202020204" pitchFamily="34" charset="0"/>
              <a:buChar char="•"/>
            </a:pPr>
            <a:r>
              <a:rPr lang="en-GB" dirty="0">
                <a:solidFill>
                  <a:schemeClr val="tx1">
                    <a:lumMod val="75000"/>
                    <a:lumOff val="25000"/>
                  </a:schemeClr>
                </a:solidFill>
              </a:rPr>
              <a:t>Many other </a:t>
            </a:r>
            <a:r>
              <a:rPr lang="en-GB" b="1" dirty="0">
                <a:solidFill>
                  <a:schemeClr val="tx1">
                    <a:lumMod val="75000"/>
                    <a:lumOff val="25000"/>
                  </a:schemeClr>
                </a:solidFill>
              </a:rPr>
              <a:t>contributors</a:t>
            </a:r>
            <a:r>
              <a:rPr lang="en-GB" dirty="0">
                <a:solidFill>
                  <a:schemeClr val="tx1">
                    <a:lumMod val="75000"/>
                    <a:lumOff val="25000"/>
                  </a:schemeClr>
                </a:solidFill>
              </a:rPr>
              <a:t> including </a:t>
            </a:r>
            <a:r>
              <a:rPr lang="en-GB" dirty="0">
                <a:solidFill>
                  <a:srgbClr val="339933"/>
                </a:solidFill>
              </a:rPr>
              <a:t>UNFCCC, IPCC, universities, technical and policy experts</a:t>
            </a:r>
            <a:r>
              <a:rPr lang="en-GB" dirty="0">
                <a:solidFill>
                  <a:schemeClr val="tx1">
                    <a:lumMod val="75000"/>
                    <a:lumOff val="25000"/>
                  </a:schemeClr>
                </a:solidFill>
              </a:rPr>
              <a:t>.</a:t>
            </a:r>
            <a:endParaRPr lang="en-GB" dirty="0">
              <a:solidFill>
                <a:srgbClr val="339933"/>
              </a:solidFill>
            </a:endParaRPr>
          </a:p>
          <a:p>
            <a:pPr marL="457200" indent="-457200">
              <a:spcAft>
                <a:spcPts val="1200"/>
              </a:spcAft>
              <a:buClr>
                <a:srgbClr val="003300"/>
              </a:buClr>
              <a:buFont typeface="Arial" panose="020B0604020202020204" pitchFamily="34" charset="0"/>
              <a:buChar char="•"/>
            </a:pPr>
            <a:r>
              <a:rPr lang="en-GB" dirty="0">
                <a:solidFill>
                  <a:schemeClr val="tx1">
                    <a:lumMod val="75000"/>
                    <a:lumOff val="25000"/>
                  </a:schemeClr>
                </a:solidFill>
              </a:rPr>
              <a:t>Open to </a:t>
            </a:r>
            <a:r>
              <a:rPr lang="en-GB" dirty="0">
                <a:solidFill>
                  <a:srgbClr val="339933"/>
                </a:solidFill>
              </a:rPr>
              <a:t>new</a:t>
            </a:r>
            <a:r>
              <a:rPr lang="en-GB" dirty="0">
                <a:solidFill>
                  <a:schemeClr val="tx1">
                    <a:lumMod val="75000"/>
                    <a:lumOff val="25000"/>
                  </a:schemeClr>
                </a:solidFill>
              </a:rPr>
              <a:t> partners.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19" name="Group 3"/>
          <p:cNvGrpSpPr/>
          <p:nvPr/>
        </p:nvGrpSpPr>
        <p:grpSpPr>
          <a:xfrm>
            <a:off x="-3259" y="3102074"/>
            <a:ext cx="9147259" cy="585227"/>
            <a:chOff x="-3258" y="3981796"/>
            <a:chExt cx="9147259" cy="585227"/>
          </a:xfrm>
        </p:grpSpPr>
        <p:pic>
          <p:nvPicPr>
            <p:cNvPr id="20" name="Picture 1"/>
            <p:cNvPicPr>
              <a:picLocks noChangeAspect="1"/>
            </p:cNvPicPr>
            <p:nvPr/>
          </p:nvPicPr>
          <p:blipFill rotWithShape="1">
            <a:blip r:embed="rId4"/>
            <a:srcRect l="9238" t="63128" r="68051" b="30288"/>
            <a:stretch/>
          </p:blipFill>
          <p:spPr>
            <a:xfrm>
              <a:off x="1966577" y="3981797"/>
              <a:ext cx="7177424" cy="585226"/>
            </a:xfrm>
            <a:prstGeom prst="rect">
              <a:avLst/>
            </a:prstGeom>
          </p:spPr>
        </p:pic>
        <p:pic>
          <p:nvPicPr>
            <p:cNvPr id="21"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8" y="3981796"/>
              <a:ext cx="1969834" cy="585227"/>
            </a:xfrm>
            <a:prstGeom prst="rect">
              <a:avLst/>
            </a:prstGeom>
          </p:spPr>
        </p:pic>
      </p:grpSp>
    </p:spTree>
    <p:extLst>
      <p:ext uri="{BB962C8B-B14F-4D97-AF65-F5344CB8AC3E}">
        <p14:creationId xmlns:p14="http://schemas.microsoft.com/office/powerpoint/2010/main" val="200917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540" y="105203"/>
            <a:ext cx="7960920" cy="5181861"/>
          </a:xfrm>
          <a:prstGeom prst="rect">
            <a:avLst/>
          </a:prstGeom>
        </p:spPr>
      </p:pic>
    </p:spTree>
    <p:extLst>
      <p:ext uri="{BB962C8B-B14F-4D97-AF65-F5344CB8AC3E}">
        <p14:creationId xmlns:p14="http://schemas.microsoft.com/office/powerpoint/2010/main" val="23101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5" name="TextBox 4"/>
          <p:cNvSpPr txBox="1"/>
          <p:nvPr/>
        </p:nvSpPr>
        <p:spPr>
          <a:xfrm>
            <a:off x="706978" y="120417"/>
            <a:ext cx="7587935" cy="178510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2D6D2F"/>
                </a:solidFill>
                <a:effectLst/>
                <a:uLnTx/>
                <a:uFillTx/>
                <a:latin typeface="Calibri"/>
                <a:ea typeface="+mn-ea"/>
                <a:cs typeface="+mn-cs"/>
              </a:rPr>
              <a:t>GFOI: 3 pillars of coordination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2D6D2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D6D2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2" name="BBD46336-1055-41A8-8592-33A7B8955D43" descr="2FDDE1A9-95A0-4BAA-9DF7-87B836EE1BB5@dom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78" y="1012969"/>
            <a:ext cx="7681861" cy="455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325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B6E40-82E5-4D32-848F-5CA680CDAA6B}"/>
              </a:ext>
            </a:extLst>
          </p:cNvPr>
          <p:cNvSpPr>
            <a:spLocks noGrp="1"/>
          </p:cNvSpPr>
          <p:nvPr>
            <p:ph type="title"/>
          </p:nvPr>
        </p:nvSpPr>
        <p:spPr/>
        <p:txBody>
          <a:bodyPr/>
          <a:lstStyle/>
          <a:p>
            <a:pPr algn="l"/>
            <a:r>
              <a:rPr lang="en-US" b="1" dirty="0">
                <a:solidFill>
                  <a:srgbClr val="2D6D2F"/>
                </a:solidFill>
              </a:rPr>
              <a:t>Key Updates</a:t>
            </a:r>
          </a:p>
        </p:txBody>
      </p:sp>
      <p:sp>
        <p:nvSpPr>
          <p:cNvPr id="3" name="Content Placeholder 2">
            <a:extLst>
              <a:ext uri="{FF2B5EF4-FFF2-40B4-BE49-F238E27FC236}">
                <a16:creationId xmlns:a16="http://schemas.microsoft.com/office/drawing/2014/main" id="{80C47364-CD69-4FF2-96A2-CA56CEE397D5}"/>
              </a:ext>
            </a:extLst>
          </p:cNvPr>
          <p:cNvSpPr>
            <a:spLocks noGrp="1"/>
          </p:cNvSpPr>
          <p:nvPr>
            <p:ph idx="1"/>
          </p:nvPr>
        </p:nvSpPr>
        <p:spPr/>
        <p:txBody>
          <a:bodyPr/>
          <a:lstStyle/>
          <a:p>
            <a:r>
              <a:rPr lang="en-US" dirty="0"/>
              <a:t>Greater focus on integration of partner activities across components. </a:t>
            </a:r>
          </a:p>
          <a:p>
            <a:r>
              <a:rPr lang="en-US" dirty="0"/>
              <a:t>Expanded GFOI office</a:t>
            </a:r>
          </a:p>
          <a:p>
            <a:r>
              <a:rPr lang="en-US" dirty="0"/>
              <a:t>New data component</a:t>
            </a:r>
          </a:p>
          <a:p>
            <a:r>
              <a:rPr lang="en-US" dirty="0"/>
              <a:t>New activities</a:t>
            </a:r>
          </a:p>
          <a:p>
            <a:pPr lvl="1"/>
            <a:r>
              <a:rPr lang="en-US" dirty="0"/>
              <a:t>Inventory of capacity building activities</a:t>
            </a:r>
          </a:p>
          <a:p>
            <a:pPr lvl="1"/>
            <a:r>
              <a:rPr lang="en-US" dirty="0"/>
              <a:t>Registry of tools</a:t>
            </a:r>
          </a:p>
          <a:p>
            <a:pPr lvl="1"/>
            <a:r>
              <a:rPr lang="en-US" dirty="0"/>
              <a:t>Ground Data Review</a:t>
            </a:r>
          </a:p>
          <a:p>
            <a:pPr lvl="1"/>
            <a:r>
              <a:rPr lang="en-US" dirty="0"/>
              <a:t>Country Needs </a:t>
            </a:r>
            <a:r>
              <a:rPr lang="en-US" dirty="0" err="1"/>
              <a:t>Assesment</a:t>
            </a:r>
            <a:r>
              <a:rPr lang="en-US" dirty="0"/>
              <a:t> </a:t>
            </a:r>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267215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72989" y="378983"/>
            <a:ext cx="5690951" cy="461665"/>
          </a:xfrm>
          <a:prstGeom prst="rect">
            <a:avLst/>
          </a:prstGeom>
          <a:noFill/>
        </p:spPr>
        <p:txBody>
          <a:bodyPr wrap="square" rtlCol="0">
            <a:spAutoFit/>
          </a:bodyPr>
          <a:lstStyle/>
          <a:p>
            <a:pPr defTabSz="342900">
              <a:spcAft>
                <a:spcPts val="450"/>
              </a:spcAft>
              <a:defRPr/>
            </a:pPr>
            <a:r>
              <a:rPr lang="en-US" sz="2400" b="1" dirty="0">
                <a:solidFill>
                  <a:srgbClr val="2D6D2F"/>
                </a:solidFill>
                <a:latin typeface="Calibri"/>
              </a:rPr>
              <a:t>GFOI Organizational chart</a:t>
            </a:r>
            <a:endParaRPr lang="en-US" sz="1350" dirty="0">
              <a:solidFill>
                <a:prstClr val="black">
                  <a:lumMod val="75000"/>
                  <a:lumOff val="25000"/>
                </a:prstClr>
              </a:solidFill>
              <a:latin typeface="Calibri"/>
            </a:endParaRPr>
          </a:p>
        </p:txBody>
      </p:sp>
      <p:sp>
        <p:nvSpPr>
          <p:cNvPr id="2" name="TextBox 1">
            <a:extLst>
              <a:ext uri="{FF2B5EF4-FFF2-40B4-BE49-F238E27FC236}">
                <a16:creationId xmlns:a16="http://schemas.microsoft.com/office/drawing/2014/main" id="{4D1DB947-27E7-4D60-BCB8-7E879832A2D7}"/>
              </a:ext>
            </a:extLst>
          </p:cNvPr>
          <p:cNvSpPr txBox="1"/>
          <p:nvPr/>
        </p:nvSpPr>
        <p:spPr>
          <a:xfrm>
            <a:off x="594154" y="965620"/>
            <a:ext cx="8496941" cy="1369093"/>
          </a:xfrm>
          <a:prstGeom prst="rect">
            <a:avLst/>
          </a:prstGeom>
          <a:noFill/>
          <a:ln>
            <a:solidFill>
              <a:srgbClr val="641E42"/>
            </a:solidFill>
          </a:ln>
        </p:spPr>
        <p:txBody>
          <a:bodyPr wrap="none" rtlCol="0">
            <a:spAutoFit/>
          </a:bodyPr>
          <a:lstStyle/>
          <a:p>
            <a:pPr algn="ctr"/>
            <a:r>
              <a:rPr lang="en-US" sz="2400" b="1" dirty="0"/>
              <a:t>GFOI Leads Group</a:t>
            </a:r>
          </a:p>
          <a:p>
            <a:pPr algn="ctr">
              <a:lnSpc>
                <a:spcPct val="107000"/>
              </a:lnSpc>
            </a:pPr>
            <a:r>
              <a:rPr lang="en-AU" dirty="0">
                <a:latin typeface="Calibri" panose="020F0502020204030204" pitchFamily="34" charset="0"/>
                <a:ea typeface="Calibri" panose="020F0502020204030204" pitchFamily="34" charset="0"/>
                <a:cs typeface="Times New Roman" panose="02020603050405020304" pitchFamily="18" charset="0"/>
              </a:rPr>
              <a:t>Norway (chair)(Ellen </a:t>
            </a:r>
            <a:r>
              <a:rPr lang="en-AU" dirty="0" err="1">
                <a:latin typeface="Calibri" panose="020F0502020204030204" pitchFamily="34" charset="0"/>
                <a:ea typeface="Calibri" panose="020F0502020204030204" pitchFamily="34" charset="0"/>
                <a:cs typeface="Times New Roman" panose="02020603050405020304" pitchFamily="18" charset="0"/>
              </a:rPr>
              <a:t>Bruzelius</a:t>
            </a:r>
            <a:r>
              <a:rPr lang="en-AU" dirty="0">
                <a:latin typeface="Calibri" panose="020F0502020204030204" pitchFamily="34" charset="0"/>
                <a:ea typeface="Calibri" panose="020F0502020204030204" pitchFamily="34" charset="0"/>
                <a:cs typeface="Times New Roman" panose="02020603050405020304" pitchFamily="18" charset="0"/>
              </a:rPr>
              <a:t> Backer), Australia (Nikki Fitzgerald), CEOS (Osamu </a:t>
            </a:r>
            <a:r>
              <a:rPr lang="en-AU" dirty="0" err="1">
                <a:latin typeface="Calibri" panose="020F0502020204030204" pitchFamily="34" charset="0"/>
                <a:ea typeface="Calibri" panose="020F0502020204030204" pitchFamily="34" charset="0"/>
                <a:cs typeface="Times New Roman" panose="02020603050405020304" pitchFamily="18" charset="0"/>
              </a:rPr>
              <a:t>Ochiai</a:t>
            </a:r>
            <a:r>
              <a:rPr lang="en-AU"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pPr>
            <a:r>
              <a:rPr lang="en-AU" dirty="0">
                <a:latin typeface="Calibri" panose="020F0502020204030204" pitchFamily="34" charset="0"/>
                <a:ea typeface="Calibri" panose="020F0502020204030204" pitchFamily="34" charset="0"/>
                <a:cs typeface="Times New Roman" panose="02020603050405020304" pitchFamily="18" charset="0"/>
              </a:rPr>
              <a:t>ESA (Frank Martin Seifert), FAO (</a:t>
            </a:r>
            <a:r>
              <a:rPr lang="en-AU" dirty="0" err="1">
                <a:latin typeface="Calibri" panose="020F0502020204030204" pitchFamily="34" charset="0"/>
                <a:ea typeface="Calibri" panose="020F0502020204030204" pitchFamily="34" charset="0"/>
                <a:cs typeface="Times New Roman" panose="02020603050405020304" pitchFamily="18" charset="0"/>
              </a:rPr>
              <a:t>Anssi</a:t>
            </a:r>
            <a:r>
              <a:rPr lang="en-AU" dirty="0">
                <a:latin typeface="Calibri" panose="020F0502020204030204" pitchFamily="34" charset="0"/>
                <a:ea typeface="Calibri" panose="020F0502020204030204" pitchFamily="34" charset="0"/>
                <a:cs typeface="Times New Roman" panose="02020603050405020304" pitchFamily="18" charset="0"/>
              </a:rPr>
              <a:t> </a:t>
            </a:r>
            <a:r>
              <a:rPr lang="en-AU" dirty="0" err="1">
                <a:latin typeface="Calibri" panose="020F0502020204030204" pitchFamily="34" charset="0"/>
                <a:ea typeface="Calibri" panose="020F0502020204030204" pitchFamily="34" charset="0"/>
                <a:cs typeface="Times New Roman" panose="02020603050405020304" pitchFamily="18" charset="0"/>
              </a:rPr>
              <a:t>Pekkarinen</a:t>
            </a:r>
            <a:r>
              <a:rPr lang="en-AU" dirty="0">
                <a:latin typeface="Calibri" panose="020F0502020204030204" pitchFamily="34" charset="0"/>
                <a:ea typeface="Calibri" panose="020F0502020204030204" pitchFamily="34" charset="0"/>
                <a:cs typeface="Times New Roman" panose="02020603050405020304" pitchFamily="18" charset="0"/>
              </a:rPr>
              <a:t>), Germany (Lena </a:t>
            </a:r>
            <a:r>
              <a:rPr lang="en-AU" dirty="0" err="1">
                <a:latin typeface="Calibri" panose="020F0502020204030204" pitchFamily="34" charset="0"/>
                <a:ea typeface="Calibri" panose="020F0502020204030204" pitchFamily="34" charset="0"/>
                <a:cs typeface="Times New Roman" panose="02020603050405020304" pitchFamily="18" charset="0"/>
              </a:rPr>
              <a:t>Bretas</a:t>
            </a:r>
            <a:r>
              <a:rPr lang="en-AU"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AU" dirty="0">
                <a:latin typeface="Calibri" panose="020F0502020204030204" pitchFamily="34" charset="0"/>
                <a:ea typeface="Calibri" panose="020F0502020204030204" pitchFamily="34" charset="0"/>
                <a:cs typeface="Times New Roman" panose="02020603050405020304" pitchFamily="18" charset="0"/>
              </a:rPr>
              <a:t>UK (</a:t>
            </a:r>
            <a:r>
              <a:rPr lang="en-AU" i="1" dirty="0">
                <a:latin typeface="Calibri" panose="020F0502020204030204" pitchFamily="34" charset="0"/>
                <a:ea typeface="Calibri" panose="020F0502020204030204" pitchFamily="34" charset="0"/>
                <a:cs typeface="Times New Roman" panose="02020603050405020304" pitchFamily="18" charset="0"/>
              </a:rPr>
              <a:t>Selina Newell</a:t>
            </a:r>
            <a:r>
              <a:rPr lang="en-AU" dirty="0">
                <a:latin typeface="Calibri" panose="020F0502020204030204" pitchFamily="34" charset="0"/>
                <a:ea typeface="Calibri" panose="020F0502020204030204" pitchFamily="34" charset="0"/>
                <a:cs typeface="Times New Roman" panose="02020603050405020304" pitchFamily="18" charset="0"/>
              </a:rPr>
              <a:t>), US (Sylvia Wilson and Juliann </a:t>
            </a:r>
            <a:r>
              <a:rPr lang="en-AU" dirty="0" err="1">
                <a:latin typeface="Calibri" panose="020F0502020204030204" pitchFamily="34" charset="0"/>
                <a:ea typeface="Calibri" panose="020F0502020204030204" pitchFamily="34" charset="0"/>
                <a:cs typeface="Times New Roman" panose="02020603050405020304" pitchFamily="18" charset="0"/>
              </a:rPr>
              <a:t>Aukema</a:t>
            </a:r>
            <a:r>
              <a:rPr lang="en-AU" dirty="0">
                <a:latin typeface="Calibri" panose="020F0502020204030204" pitchFamily="34" charset="0"/>
                <a:ea typeface="Calibri" panose="020F0502020204030204" pitchFamily="34" charset="0"/>
                <a:cs typeface="Times New Roman" panose="02020603050405020304" pitchFamily="18" charset="0"/>
              </a:rPr>
              <a:t>) World Bank (Andres Espejo).</a:t>
            </a:r>
            <a:r>
              <a:rPr lang="en-AU" sz="2000" b="1" dirty="0">
                <a:latin typeface="Calibri" panose="020F0502020204030204" pitchFamily="34" charset="0"/>
                <a:ea typeface="Calibri" panose="020F0502020204030204" pitchFamily="34" charset="0"/>
                <a:cs typeface="Times New Roman" panose="02020603050405020304" pitchFamily="18" charset="0"/>
              </a:rPr>
              <a:t> </a:t>
            </a:r>
            <a:endParaRPr lang="en-US" sz="2400" b="1" dirty="0"/>
          </a:p>
        </p:txBody>
      </p:sp>
      <p:sp>
        <p:nvSpPr>
          <p:cNvPr id="6" name="TextBox 5">
            <a:extLst>
              <a:ext uri="{FF2B5EF4-FFF2-40B4-BE49-F238E27FC236}">
                <a16:creationId xmlns:a16="http://schemas.microsoft.com/office/drawing/2014/main" id="{8EC3E222-2C7B-4BF8-A666-2CA2A0BE9094}"/>
              </a:ext>
            </a:extLst>
          </p:cNvPr>
          <p:cNvSpPr txBox="1"/>
          <p:nvPr/>
        </p:nvSpPr>
        <p:spPr>
          <a:xfrm>
            <a:off x="134051" y="4071225"/>
            <a:ext cx="2133084" cy="1484702"/>
          </a:xfrm>
          <a:prstGeom prst="rect">
            <a:avLst/>
          </a:prstGeom>
          <a:noFill/>
          <a:ln>
            <a:solidFill>
              <a:srgbClr val="0070C0"/>
            </a:solidFill>
          </a:ln>
        </p:spPr>
        <p:txBody>
          <a:bodyPr wrap="none" rtlCol="0">
            <a:spAutoFit/>
          </a:bodyPr>
          <a:lstStyle/>
          <a:p>
            <a:r>
              <a:rPr lang="en-US" sz="2000" b="1" dirty="0">
                <a:solidFill>
                  <a:srgbClr val="0070C0"/>
                </a:solidFill>
              </a:rPr>
              <a:t>Capacity Building</a:t>
            </a:r>
          </a:p>
          <a:p>
            <a:r>
              <a:rPr lang="en-US" sz="1600" dirty="0">
                <a:solidFill>
                  <a:srgbClr val="0070C0"/>
                </a:solidFill>
              </a:rPr>
              <a:t>Lead Partners:</a:t>
            </a:r>
          </a:p>
          <a:p>
            <a:r>
              <a:rPr lang="en-US" sz="1600" dirty="0">
                <a:solidFill>
                  <a:srgbClr val="0070C0"/>
                </a:solidFill>
              </a:rPr>
              <a:t>FAO &amp; </a:t>
            </a:r>
            <a:r>
              <a:rPr lang="en-US" sz="1600" dirty="0" err="1">
                <a:solidFill>
                  <a:srgbClr val="0070C0"/>
                </a:solidFill>
              </a:rPr>
              <a:t>SIlvaCarbon</a:t>
            </a:r>
            <a:r>
              <a:rPr lang="en-US" sz="1600" dirty="0">
                <a:solidFill>
                  <a:srgbClr val="0070C0"/>
                </a:solidFill>
              </a:rPr>
              <a:t> (US)</a:t>
            </a:r>
            <a:endParaRPr lang="en-US" sz="1600" dirty="0"/>
          </a:p>
          <a:p>
            <a:pPr>
              <a:lnSpc>
                <a:spcPct val="107000"/>
              </a:lnSpc>
              <a:spcAft>
                <a:spcPts val="600"/>
              </a:spcAft>
            </a:pPr>
            <a:r>
              <a:rPr lang="en-AU" sz="1600" dirty="0">
                <a:latin typeface="Calibri" panose="020F0502020204030204" pitchFamily="34" charset="0"/>
                <a:ea typeface="Calibri" panose="020F0502020204030204" pitchFamily="34" charset="0"/>
                <a:cs typeface="Times New Roman" panose="02020603050405020304" pitchFamily="18" charset="0"/>
              </a:rPr>
              <a:t>Inge </a:t>
            </a:r>
            <a:r>
              <a:rPr lang="en-AU" sz="1600" dirty="0" err="1">
                <a:latin typeface="Calibri" panose="020F0502020204030204" pitchFamily="34" charset="0"/>
                <a:ea typeface="Calibri" panose="020F0502020204030204" pitchFamily="34" charset="0"/>
                <a:cs typeface="Times New Roman" panose="02020603050405020304" pitchFamily="18" charset="0"/>
              </a:rPr>
              <a:t>Jonckheere</a:t>
            </a:r>
            <a:r>
              <a:rPr lang="en-AU" sz="1600" dirty="0">
                <a:latin typeface="Calibri" panose="020F0502020204030204" pitchFamily="34" charset="0"/>
                <a:ea typeface="Calibri" panose="020F0502020204030204" pitchFamily="34" charset="0"/>
                <a:cs typeface="Times New Roman" panose="02020603050405020304" pitchFamily="18" charset="0"/>
              </a:rPr>
              <a:t> - FAO</a:t>
            </a:r>
          </a:p>
          <a:p>
            <a:pPr>
              <a:lnSpc>
                <a:spcPct val="107000"/>
              </a:lnSpc>
              <a:spcAft>
                <a:spcPts val="600"/>
              </a:spcAft>
            </a:pPr>
            <a:r>
              <a:rPr lang="en-AU" sz="1600" dirty="0">
                <a:latin typeface="Calibri" panose="020F0502020204030204" pitchFamily="34" charset="0"/>
                <a:ea typeface="Calibri" panose="020F0502020204030204" pitchFamily="34" charset="0"/>
                <a:cs typeface="Times New Roman" panose="02020603050405020304" pitchFamily="18" charset="0"/>
              </a:rPr>
              <a:t>Sylvia Wilson - USGS</a:t>
            </a:r>
            <a:endParaRPr lang="en-US" sz="1600" dirty="0"/>
          </a:p>
        </p:txBody>
      </p:sp>
      <p:sp>
        <p:nvSpPr>
          <p:cNvPr id="8" name="TextBox 7">
            <a:extLst>
              <a:ext uri="{FF2B5EF4-FFF2-40B4-BE49-F238E27FC236}">
                <a16:creationId xmlns:a16="http://schemas.microsoft.com/office/drawing/2014/main" id="{A09B461F-3791-4CFA-95AF-0DF0EBFF2522}"/>
              </a:ext>
            </a:extLst>
          </p:cNvPr>
          <p:cNvSpPr txBox="1"/>
          <p:nvPr/>
        </p:nvSpPr>
        <p:spPr>
          <a:xfrm>
            <a:off x="2678253" y="4057653"/>
            <a:ext cx="1581150" cy="1692771"/>
          </a:xfrm>
          <a:prstGeom prst="rect">
            <a:avLst/>
          </a:prstGeom>
          <a:noFill/>
          <a:ln>
            <a:solidFill>
              <a:srgbClr val="0070C0"/>
            </a:solidFill>
          </a:ln>
        </p:spPr>
        <p:txBody>
          <a:bodyPr wrap="square" rtlCol="0">
            <a:spAutoFit/>
          </a:bodyPr>
          <a:lstStyle/>
          <a:p>
            <a:r>
              <a:rPr lang="en-US" sz="2000" b="1" dirty="0">
                <a:solidFill>
                  <a:srgbClr val="0070C0"/>
                </a:solidFill>
              </a:rPr>
              <a:t>Data</a:t>
            </a:r>
          </a:p>
          <a:p>
            <a:r>
              <a:rPr lang="en-US" sz="1600" dirty="0">
                <a:solidFill>
                  <a:srgbClr val="0070C0"/>
                </a:solidFill>
              </a:rPr>
              <a:t>Lead Partners</a:t>
            </a:r>
          </a:p>
          <a:p>
            <a:r>
              <a:rPr lang="en-US" sz="1600" dirty="0">
                <a:solidFill>
                  <a:srgbClr val="0070C0"/>
                </a:solidFill>
              </a:rPr>
              <a:t>(proposed):</a:t>
            </a:r>
          </a:p>
          <a:p>
            <a:r>
              <a:rPr lang="en-US" sz="1600" dirty="0">
                <a:solidFill>
                  <a:srgbClr val="0070C0"/>
                </a:solidFill>
              </a:rPr>
              <a:t>CEOS, WB, FAO</a:t>
            </a:r>
          </a:p>
          <a:p>
            <a:r>
              <a:rPr lang="en-US" sz="1600" dirty="0" err="1"/>
              <a:t>Andreia</a:t>
            </a:r>
            <a:r>
              <a:rPr lang="en-US" sz="1600" dirty="0"/>
              <a:t> Siqueira (Acting) - GFOI</a:t>
            </a:r>
            <a:endParaRPr lang="en-US" sz="2000" dirty="0"/>
          </a:p>
        </p:txBody>
      </p:sp>
      <p:sp>
        <p:nvSpPr>
          <p:cNvPr id="9" name="TextBox 8">
            <a:extLst>
              <a:ext uri="{FF2B5EF4-FFF2-40B4-BE49-F238E27FC236}">
                <a16:creationId xmlns:a16="http://schemas.microsoft.com/office/drawing/2014/main" id="{8C36672B-46D0-428D-BC06-DAC9B7217125}"/>
              </a:ext>
            </a:extLst>
          </p:cNvPr>
          <p:cNvSpPr txBox="1"/>
          <p:nvPr/>
        </p:nvSpPr>
        <p:spPr>
          <a:xfrm>
            <a:off x="6219700" y="4071225"/>
            <a:ext cx="1371658" cy="2561983"/>
          </a:xfrm>
          <a:prstGeom prst="rect">
            <a:avLst/>
          </a:prstGeom>
          <a:noFill/>
          <a:ln>
            <a:solidFill>
              <a:srgbClr val="0070C0"/>
            </a:solidFill>
          </a:ln>
        </p:spPr>
        <p:txBody>
          <a:bodyPr wrap="none" rtlCol="0">
            <a:spAutoFit/>
          </a:bodyPr>
          <a:lstStyle/>
          <a:p>
            <a:r>
              <a:rPr lang="en-US" sz="2000" b="1" dirty="0">
                <a:solidFill>
                  <a:srgbClr val="0070C0"/>
                </a:solidFill>
              </a:rPr>
              <a:t>MGD</a:t>
            </a:r>
            <a:r>
              <a:rPr lang="en-US" sz="2400" b="1" dirty="0"/>
              <a:t> </a:t>
            </a:r>
          </a:p>
          <a:p>
            <a:pPr>
              <a:lnSpc>
                <a:spcPct val="107000"/>
              </a:lnSpc>
              <a:spcAft>
                <a:spcPts val="600"/>
              </a:spcAft>
            </a:pPr>
            <a:r>
              <a:rPr lang="en-AU"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Lead Partner:</a:t>
            </a:r>
            <a:r>
              <a:rPr lang="en-AU"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600"/>
              </a:spcAft>
            </a:pPr>
            <a:r>
              <a:rPr lang="en-AU"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Australia</a:t>
            </a:r>
            <a:endPar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AU" sz="1600" dirty="0">
                <a:latin typeface="Calibri" panose="020F0502020204030204" pitchFamily="34" charset="0"/>
                <a:ea typeface="Calibri" panose="020F0502020204030204" pitchFamily="34" charset="0"/>
                <a:cs typeface="Times New Roman" panose="02020603050405020304" pitchFamily="18" charset="0"/>
              </a:rPr>
              <a:t>Carly Green</a:t>
            </a:r>
          </a:p>
          <a:p>
            <a:pPr>
              <a:lnSpc>
                <a:spcPct val="107000"/>
              </a:lnSpc>
              <a:spcAft>
                <a:spcPts val="600"/>
              </a:spcAft>
            </a:pPr>
            <a:r>
              <a:rPr lang="en-AU" sz="16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sz="2400" b="1" dirty="0"/>
          </a:p>
          <a:p>
            <a:endParaRPr lang="en-US" sz="2400" dirty="0"/>
          </a:p>
        </p:txBody>
      </p:sp>
      <p:sp>
        <p:nvSpPr>
          <p:cNvPr id="10" name="TextBox 9">
            <a:extLst>
              <a:ext uri="{FF2B5EF4-FFF2-40B4-BE49-F238E27FC236}">
                <a16:creationId xmlns:a16="http://schemas.microsoft.com/office/drawing/2014/main" id="{3A3BD86A-1F9F-4083-A22A-339A8F87D069}"/>
              </a:ext>
            </a:extLst>
          </p:cNvPr>
          <p:cNvSpPr txBox="1"/>
          <p:nvPr/>
        </p:nvSpPr>
        <p:spPr>
          <a:xfrm>
            <a:off x="7773956" y="4071224"/>
            <a:ext cx="1370044" cy="2013500"/>
          </a:xfrm>
          <a:prstGeom prst="rect">
            <a:avLst/>
          </a:prstGeom>
          <a:noFill/>
          <a:ln>
            <a:solidFill>
              <a:srgbClr val="0070C0"/>
            </a:solidFill>
          </a:ln>
        </p:spPr>
        <p:txBody>
          <a:bodyPr wrap="square" rtlCol="0">
            <a:spAutoFit/>
          </a:bodyPr>
          <a:lstStyle/>
          <a:p>
            <a:r>
              <a:rPr lang="en-US" sz="2000" b="1" dirty="0">
                <a:solidFill>
                  <a:srgbClr val="0070C0"/>
                </a:solidFill>
              </a:rPr>
              <a:t>R&amp;D</a:t>
            </a:r>
          </a:p>
          <a:p>
            <a:pPr>
              <a:lnSpc>
                <a:spcPct val="107000"/>
              </a:lnSpc>
              <a:spcAft>
                <a:spcPts val="600"/>
              </a:spcAft>
            </a:pPr>
            <a:r>
              <a:rPr lang="en-AU"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Lead Partner: </a:t>
            </a:r>
          </a:p>
          <a:p>
            <a:pPr>
              <a:lnSpc>
                <a:spcPct val="107000"/>
              </a:lnSpc>
              <a:spcAft>
                <a:spcPts val="600"/>
              </a:spcAft>
            </a:pPr>
            <a:r>
              <a:rPr lang="en-AU"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ESA</a:t>
            </a:r>
            <a:endPar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AU" sz="1600" dirty="0">
                <a:latin typeface="Calibri" panose="020F0502020204030204" pitchFamily="34" charset="0"/>
                <a:ea typeface="Calibri" panose="020F0502020204030204" pitchFamily="34" charset="0"/>
                <a:cs typeface="Times New Roman" panose="02020603050405020304" pitchFamily="18" charset="0"/>
              </a:rPr>
              <a:t>Martin Herold </a:t>
            </a:r>
          </a:p>
          <a:p>
            <a:pPr>
              <a:lnSpc>
                <a:spcPct val="107000"/>
              </a:lnSpc>
              <a:spcAft>
                <a:spcPts val="600"/>
              </a:spcAft>
            </a:pPr>
            <a:r>
              <a:rPr lang="en-AU" sz="1600" dirty="0">
                <a:latin typeface="Calibri" panose="020F0502020204030204" pitchFamily="34" charset="0"/>
                <a:ea typeface="Calibri" panose="020F0502020204030204" pitchFamily="34" charset="0"/>
                <a:cs typeface="Times New Roman" panose="02020603050405020304" pitchFamily="18" charset="0"/>
              </a:rPr>
              <a:t>Sarah Carter </a:t>
            </a:r>
          </a:p>
          <a:p>
            <a:pPr>
              <a:lnSpc>
                <a:spcPct val="107000"/>
              </a:lnSpc>
              <a:spcAft>
                <a:spcPts val="600"/>
              </a:spcAft>
            </a:pPr>
            <a:r>
              <a:rPr lang="en-AU" sz="1600" dirty="0">
                <a:latin typeface="Calibri" panose="020F0502020204030204" pitchFamily="34" charset="0"/>
                <a:ea typeface="Calibri" panose="020F0502020204030204" pitchFamily="34" charset="0"/>
                <a:cs typeface="Times New Roman" panose="02020603050405020304" pitchFamily="18" charset="0"/>
              </a:rPr>
              <a:t>(GOFC-GOLD, </a:t>
            </a:r>
            <a:endParaRPr lang="en-US" sz="2400" dirty="0"/>
          </a:p>
        </p:txBody>
      </p:sp>
      <p:sp>
        <p:nvSpPr>
          <p:cNvPr id="11" name="TextBox 10">
            <a:extLst>
              <a:ext uri="{FF2B5EF4-FFF2-40B4-BE49-F238E27FC236}">
                <a16:creationId xmlns:a16="http://schemas.microsoft.com/office/drawing/2014/main" id="{1F7B5FF6-CF6D-4364-AC2B-FD3F259617F9}"/>
              </a:ext>
            </a:extLst>
          </p:cNvPr>
          <p:cNvSpPr txBox="1"/>
          <p:nvPr/>
        </p:nvSpPr>
        <p:spPr>
          <a:xfrm>
            <a:off x="4398835" y="4573813"/>
            <a:ext cx="1638269" cy="1815882"/>
          </a:xfrm>
          <a:prstGeom prst="rect">
            <a:avLst/>
          </a:prstGeom>
          <a:noFill/>
          <a:ln>
            <a:solidFill>
              <a:srgbClr val="C00000"/>
            </a:solidFill>
          </a:ln>
        </p:spPr>
        <p:txBody>
          <a:bodyPr wrap="none" rtlCol="0">
            <a:spAutoFit/>
          </a:bodyPr>
          <a:lstStyle/>
          <a:p>
            <a:r>
              <a:rPr lang="en-US" sz="2000" b="1" dirty="0">
                <a:solidFill>
                  <a:schemeClr val="accent2"/>
                </a:solidFill>
              </a:rPr>
              <a:t>MGD </a:t>
            </a:r>
            <a:r>
              <a:rPr lang="en-US" sz="2000" b="1" dirty="0" err="1">
                <a:solidFill>
                  <a:schemeClr val="accent2"/>
                </a:solidFill>
              </a:rPr>
              <a:t>Avisory</a:t>
            </a:r>
            <a:r>
              <a:rPr lang="en-US" sz="2000" b="1" dirty="0">
                <a:solidFill>
                  <a:schemeClr val="accent2"/>
                </a:solidFill>
              </a:rPr>
              <a:t> </a:t>
            </a:r>
          </a:p>
          <a:p>
            <a:r>
              <a:rPr lang="en-US" sz="2000" b="1" dirty="0">
                <a:solidFill>
                  <a:schemeClr val="accent2"/>
                </a:solidFill>
              </a:rPr>
              <a:t>group</a:t>
            </a:r>
          </a:p>
          <a:p>
            <a:r>
              <a:rPr lang="en-AU" sz="1600" dirty="0">
                <a:latin typeface="Calibri" panose="020F0502020204030204" pitchFamily="34" charset="0"/>
                <a:ea typeface="Calibri" panose="020F0502020204030204" pitchFamily="34" charset="0"/>
                <a:cs typeface="Times New Roman" panose="02020603050405020304" pitchFamily="18" charset="0"/>
              </a:rPr>
              <a:t>Chair: </a:t>
            </a:r>
          </a:p>
          <a:p>
            <a:r>
              <a:rPr lang="en-AU" sz="1600" dirty="0">
                <a:latin typeface="Calibri" panose="020F0502020204030204" pitchFamily="34" charset="0"/>
                <a:ea typeface="Calibri" panose="020F0502020204030204" pitchFamily="34" charset="0"/>
                <a:cs typeface="Times New Roman" panose="02020603050405020304" pitchFamily="18" charset="0"/>
              </a:rPr>
              <a:t>Maria Jose Sanz </a:t>
            </a:r>
          </a:p>
          <a:p>
            <a:r>
              <a:rPr lang="en-AU" sz="1600" dirty="0">
                <a:latin typeface="Calibri" panose="020F0502020204030204" pitchFamily="34" charset="0"/>
                <a:ea typeface="Calibri" panose="020F0502020204030204" pitchFamily="34" charset="0"/>
                <a:cs typeface="Times New Roman" panose="02020603050405020304" pitchFamily="18" charset="0"/>
              </a:rPr>
              <a:t>Sanchez</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12" name="TextBox 11">
            <a:extLst>
              <a:ext uri="{FF2B5EF4-FFF2-40B4-BE49-F238E27FC236}">
                <a16:creationId xmlns:a16="http://schemas.microsoft.com/office/drawing/2014/main" id="{3F98C2E4-4489-4EEF-9B8C-A1A296813393}"/>
              </a:ext>
            </a:extLst>
          </p:cNvPr>
          <p:cNvSpPr txBox="1"/>
          <p:nvPr/>
        </p:nvSpPr>
        <p:spPr>
          <a:xfrm>
            <a:off x="6052647" y="2574423"/>
            <a:ext cx="2994987" cy="938206"/>
          </a:xfrm>
          <a:prstGeom prst="rect">
            <a:avLst/>
          </a:prstGeom>
          <a:noFill/>
          <a:ln>
            <a:solidFill>
              <a:srgbClr val="2D6D2F"/>
            </a:solidFill>
          </a:ln>
        </p:spPr>
        <p:txBody>
          <a:bodyPr wrap="none" rtlCol="0">
            <a:spAutoFit/>
          </a:bodyPr>
          <a:lstStyle/>
          <a:p>
            <a:pPr algn="ctr"/>
            <a:r>
              <a:rPr lang="en-US" sz="2000" b="1" dirty="0">
                <a:solidFill>
                  <a:srgbClr val="339933"/>
                </a:solidFill>
              </a:rPr>
              <a:t>GFOI Office</a:t>
            </a:r>
          </a:p>
          <a:p>
            <a:pPr algn="ctr">
              <a:lnSpc>
                <a:spcPct val="107000"/>
              </a:lnSpc>
              <a:spcAft>
                <a:spcPts val="600"/>
              </a:spcAft>
            </a:pPr>
            <a:r>
              <a:rPr lang="en-AU" b="1" dirty="0">
                <a:latin typeface="Calibri" panose="020F0502020204030204" pitchFamily="34" charset="0"/>
                <a:ea typeface="Calibri" panose="020F0502020204030204" pitchFamily="34" charset="0"/>
                <a:cs typeface="Times New Roman" panose="02020603050405020304" pitchFamily="18" charset="0"/>
              </a:rPr>
              <a:t>Host agency:</a:t>
            </a:r>
            <a:r>
              <a:rPr lang="en-AU" dirty="0">
                <a:latin typeface="Calibri" panose="020F0502020204030204" pitchFamily="34" charset="0"/>
                <a:ea typeface="Calibri" panose="020F0502020204030204" pitchFamily="34" charset="0"/>
                <a:cs typeface="Times New Roman" panose="02020603050405020304" pitchFamily="18" charset="0"/>
              </a:rPr>
              <a:t> FAO</a:t>
            </a:r>
          </a:p>
          <a:p>
            <a:pPr algn="ctr">
              <a:lnSpc>
                <a:spcPct val="50000"/>
              </a:lnSpc>
              <a:spcAft>
                <a:spcPts val="600"/>
              </a:spcAft>
            </a:pPr>
            <a:r>
              <a:rPr lang="en-AU" b="1" dirty="0">
                <a:latin typeface="Calibri" panose="020F0502020204030204" pitchFamily="34" charset="0"/>
                <a:ea typeface="Calibri" panose="020F0502020204030204" pitchFamily="34" charset="0"/>
                <a:cs typeface="Times New Roman" panose="02020603050405020304" pitchFamily="18" charset="0"/>
              </a:rPr>
              <a:t>Donors:</a:t>
            </a:r>
            <a:r>
              <a:rPr lang="en-AU" dirty="0">
                <a:latin typeface="Calibri" panose="020F0502020204030204" pitchFamily="34" charset="0"/>
                <a:ea typeface="Calibri" panose="020F0502020204030204" pitchFamily="34" charset="0"/>
                <a:cs typeface="Times New Roman" panose="02020603050405020304" pitchFamily="18" charset="0"/>
              </a:rPr>
              <a:t> Australia and Norway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F1961F7D-3426-4F37-BE19-95F01507D500}"/>
              </a:ext>
            </a:extLst>
          </p:cNvPr>
          <p:cNvCxnSpPr>
            <a:cxnSpLocks/>
          </p:cNvCxnSpPr>
          <p:nvPr/>
        </p:nvCxnSpPr>
        <p:spPr>
          <a:xfrm>
            <a:off x="4572000" y="2334713"/>
            <a:ext cx="0" cy="15070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C4EDDFF-BD74-40D4-8F3D-CF895B8D2B0E}"/>
              </a:ext>
            </a:extLst>
          </p:cNvPr>
          <p:cNvCxnSpPr>
            <a:cxnSpLocks/>
          </p:cNvCxnSpPr>
          <p:nvPr/>
        </p:nvCxnSpPr>
        <p:spPr>
          <a:xfrm>
            <a:off x="871538" y="3841771"/>
            <a:ext cx="76104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83AEC59-49FC-4C8C-A73B-1DF8DB9C87D4}"/>
              </a:ext>
            </a:extLst>
          </p:cNvPr>
          <p:cNvCxnSpPr>
            <a:cxnSpLocks/>
          </p:cNvCxnSpPr>
          <p:nvPr/>
        </p:nvCxnSpPr>
        <p:spPr>
          <a:xfrm>
            <a:off x="4572000" y="3143250"/>
            <a:ext cx="148064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EA35F01-8140-45C4-960D-39034AB9CD32}"/>
              </a:ext>
            </a:extLst>
          </p:cNvPr>
          <p:cNvCxnSpPr>
            <a:cxnSpLocks/>
          </p:cNvCxnSpPr>
          <p:nvPr/>
        </p:nvCxnSpPr>
        <p:spPr>
          <a:xfrm flipH="1">
            <a:off x="5224463" y="4243388"/>
            <a:ext cx="9667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70AA1D3-FD67-4A60-B3FA-2F8295361C79}"/>
              </a:ext>
            </a:extLst>
          </p:cNvPr>
          <p:cNvCxnSpPr/>
          <p:nvPr/>
        </p:nvCxnSpPr>
        <p:spPr>
          <a:xfrm>
            <a:off x="5224463" y="4243388"/>
            <a:ext cx="0" cy="268513"/>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18518FA-222A-479A-8368-083C92585166}"/>
              </a:ext>
            </a:extLst>
          </p:cNvPr>
          <p:cNvCxnSpPr>
            <a:cxnSpLocks/>
          </p:cNvCxnSpPr>
          <p:nvPr/>
        </p:nvCxnSpPr>
        <p:spPr>
          <a:xfrm>
            <a:off x="871538" y="3841771"/>
            <a:ext cx="0" cy="229454"/>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8228E84-664C-4E75-A5E8-80A8840D8D1D}"/>
              </a:ext>
            </a:extLst>
          </p:cNvPr>
          <p:cNvCxnSpPr>
            <a:cxnSpLocks/>
            <a:endCxn id="8" idx="0"/>
          </p:cNvCxnSpPr>
          <p:nvPr/>
        </p:nvCxnSpPr>
        <p:spPr>
          <a:xfrm>
            <a:off x="3457575" y="3841771"/>
            <a:ext cx="11253" cy="215882"/>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4F2527BF-0DCF-4CFD-A032-C6AFA17C75DD}"/>
              </a:ext>
            </a:extLst>
          </p:cNvPr>
          <p:cNvCxnSpPr>
            <a:stCxn id="9" idx="0"/>
          </p:cNvCxnSpPr>
          <p:nvPr/>
        </p:nvCxnSpPr>
        <p:spPr>
          <a:xfrm flipV="1">
            <a:off x="6905529" y="3841771"/>
            <a:ext cx="0" cy="229454"/>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C1D8AD65-B731-412D-8717-BC7DC554FA3D}"/>
              </a:ext>
            </a:extLst>
          </p:cNvPr>
          <p:cNvCxnSpPr>
            <a:cxnSpLocks/>
            <a:endCxn id="10" idx="0"/>
          </p:cNvCxnSpPr>
          <p:nvPr/>
        </p:nvCxnSpPr>
        <p:spPr>
          <a:xfrm flipH="1">
            <a:off x="8458978" y="3841771"/>
            <a:ext cx="23036" cy="22945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2909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5" name="TextBox 4"/>
          <p:cNvSpPr txBox="1"/>
          <p:nvPr/>
        </p:nvSpPr>
        <p:spPr>
          <a:xfrm>
            <a:off x="474662" y="395938"/>
            <a:ext cx="7249497" cy="4370427"/>
          </a:xfrm>
          <a:prstGeom prst="rect">
            <a:avLst/>
          </a:prstGeom>
          <a:noFill/>
        </p:spPr>
        <p:txBody>
          <a:bodyPr wrap="square" rtlCol="0">
            <a:spAutoFit/>
          </a:bodyPr>
          <a:lstStyle/>
          <a:p>
            <a:r>
              <a:rPr lang="en-US" sz="3600" b="1" dirty="0">
                <a:solidFill>
                  <a:srgbClr val="2D6D2F"/>
                </a:solidFill>
              </a:rPr>
              <a:t>GFOI Office</a:t>
            </a:r>
          </a:p>
          <a:p>
            <a:endParaRPr lang="en-US" sz="2000" b="1" dirty="0">
              <a:solidFill>
                <a:srgbClr val="2D6D2F"/>
              </a:solidFill>
            </a:endParaRPr>
          </a:p>
          <a:p>
            <a:endParaRPr lang="en-US" sz="2000" dirty="0"/>
          </a:p>
          <a:p>
            <a:r>
              <a:rPr lang="en-US" dirty="0"/>
              <a:t>The Initiative is supported by a </a:t>
            </a:r>
            <a:r>
              <a:rPr lang="en-US" b="1" dirty="0">
                <a:solidFill>
                  <a:srgbClr val="2D6D2F"/>
                </a:solidFill>
              </a:rPr>
              <a:t>Secretariat (the GFOI Office)</a:t>
            </a:r>
            <a:r>
              <a:rPr lang="en-US" dirty="0"/>
              <a:t>, </a:t>
            </a:r>
          </a:p>
          <a:p>
            <a:r>
              <a:rPr lang="en-US" dirty="0"/>
              <a:t>which is hosted by FAO’s Forestry Department.</a:t>
            </a:r>
          </a:p>
          <a:p>
            <a:endParaRPr lang="en-GB" dirty="0"/>
          </a:p>
          <a:p>
            <a:endParaRPr lang="en-US" dirty="0"/>
          </a:p>
          <a:p>
            <a:endParaRPr lang="en-US" dirty="0"/>
          </a:p>
          <a:p>
            <a:r>
              <a:rPr lang="en-US" sz="1600" dirty="0"/>
              <a:t>The GFOI Office is responsible for providing secretariat services to the Initiative and to all its partners, through:</a:t>
            </a:r>
          </a:p>
          <a:p>
            <a:endParaRPr lang="en-US" sz="1600" dirty="0"/>
          </a:p>
          <a:p>
            <a:pPr marL="285750" indent="-285750">
              <a:buClr>
                <a:srgbClr val="2D6D2F"/>
              </a:buClr>
              <a:buFont typeface="Wingdings" panose="05000000000000000000" pitchFamily="2" charset="2"/>
              <a:buChar char="ü"/>
            </a:pPr>
            <a:r>
              <a:rPr lang="en-US" sz="1600" dirty="0"/>
              <a:t>active communication, </a:t>
            </a:r>
          </a:p>
          <a:p>
            <a:pPr marL="285750" indent="-285750">
              <a:buClr>
                <a:srgbClr val="2D6D2F"/>
              </a:buClr>
              <a:buFont typeface="Wingdings" panose="05000000000000000000" pitchFamily="2" charset="2"/>
              <a:buChar char="ü"/>
            </a:pPr>
            <a:r>
              <a:rPr lang="en-US" sz="1600" dirty="0" err="1"/>
              <a:t>programme</a:t>
            </a:r>
            <a:r>
              <a:rPr lang="en-US" sz="1600" dirty="0"/>
              <a:t> and relationship management, </a:t>
            </a:r>
          </a:p>
          <a:p>
            <a:pPr marL="285750" indent="-285750">
              <a:buClr>
                <a:srgbClr val="2D6D2F"/>
              </a:buClr>
              <a:buFont typeface="Wingdings" panose="05000000000000000000" pitchFamily="2" charset="2"/>
              <a:buChar char="ü"/>
            </a:pPr>
            <a:r>
              <a:rPr lang="en-US" sz="1600" dirty="0"/>
              <a:t>organizing and hosting of events, </a:t>
            </a:r>
          </a:p>
          <a:p>
            <a:pPr marL="285750" indent="-285750">
              <a:buClr>
                <a:srgbClr val="2D6D2F"/>
              </a:buClr>
              <a:buFont typeface="Wingdings" panose="05000000000000000000" pitchFamily="2" charset="2"/>
              <a:buChar char="ü"/>
            </a:pPr>
            <a:r>
              <a:rPr lang="en-US" sz="1600" dirty="0"/>
              <a:t>and constructive engagement with GFOI partners. </a:t>
            </a:r>
          </a:p>
        </p:txBody>
      </p:sp>
      <p:sp>
        <p:nvSpPr>
          <p:cNvPr id="6" name="Rectangle 5"/>
          <p:cNvSpPr>
            <a:spLocks noChangeArrowheads="1"/>
          </p:cNvSpPr>
          <p:nvPr/>
        </p:nvSpPr>
        <p:spPr bwMode="auto">
          <a:xfrm>
            <a:off x="474662" y="1203759"/>
            <a:ext cx="866933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spcAft>
                <a:spcPts val="1200"/>
              </a:spcAft>
              <a:buClr>
                <a:srgbClr val="003300"/>
              </a:buClr>
              <a:buFont typeface="Arial" panose="020B0604020202020204" pitchFamily="34" charset="0"/>
              <a:buChar char="•"/>
            </a:pPr>
            <a:endParaRPr lang="en-US" sz="2400" b="1" dirty="0">
              <a:solidFill>
                <a:prstClr val="black"/>
              </a:solidFill>
            </a:endParaRPr>
          </a:p>
          <a:p>
            <a:pPr marL="457200" indent="-457200">
              <a:spcAft>
                <a:spcPts val="1200"/>
              </a:spcAft>
              <a:buFont typeface="Wingdings" panose="05000000000000000000" pitchFamily="2" charset="2"/>
              <a:buChar char="Ø"/>
            </a:pPr>
            <a:endParaRPr lang="en-US" sz="2400" dirty="0">
              <a:solidFill>
                <a:prstClr val="black"/>
              </a:solidFill>
            </a:endParaRPr>
          </a:p>
        </p:txBody>
      </p:sp>
      <p:pic>
        <p:nvPicPr>
          <p:cNvPr id="4"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576" y="443205"/>
            <a:ext cx="2578424" cy="1704338"/>
          </a:xfrm>
          <a:prstGeom prst="rect">
            <a:avLst/>
          </a:prstGeom>
        </p:spPr>
      </p:pic>
      <p:pic>
        <p:nvPicPr>
          <p:cNvPr id="7"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4036" y="3338895"/>
            <a:ext cx="2578424" cy="1718949"/>
          </a:xfrm>
          <a:prstGeom prst="rect">
            <a:avLst/>
          </a:prstGeom>
        </p:spPr>
      </p:pic>
    </p:spTree>
    <p:extLst>
      <p:ext uri="{BB962C8B-B14F-4D97-AF65-F5344CB8AC3E}">
        <p14:creationId xmlns:p14="http://schemas.microsoft.com/office/powerpoint/2010/main" val="108874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11" name="Rectangle 9"/>
          <p:cNvSpPr/>
          <p:nvPr/>
        </p:nvSpPr>
        <p:spPr>
          <a:xfrm>
            <a:off x="440575" y="1293099"/>
            <a:ext cx="8196349" cy="15496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extBox 4"/>
          <p:cNvSpPr txBox="1"/>
          <p:nvPr/>
        </p:nvSpPr>
        <p:spPr>
          <a:xfrm>
            <a:off x="706978" y="477557"/>
            <a:ext cx="758793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D6D2F"/>
                </a:solidFill>
                <a:effectLst/>
                <a:uLnTx/>
                <a:uFillTx/>
                <a:latin typeface="Calibri"/>
                <a:ea typeface="+mn-ea"/>
                <a:cs typeface="+mn-cs"/>
              </a:rPr>
              <a:t>Communications</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 name="Rectangle 5"/>
          <p:cNvSpPr>
            <a:spLocks noChangeArrowheads="1"/>
          </p:cNvSpPr>
          <p:nvPr/>
        </p:nvSpPr>
        <p:spPr bwMode="auto">
          <a:xfrm>
            <a:off x="474662" y="1203759"/>
            <a:ext cx="866933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spcAft>
                <a:spcPts val="1200"/>
              </a:spcAft>
              <a:buClr>
                <a:srgbClr val="003300"/>
              </a:buClr>
              <a:buFont typeface="Arial" panose="020B0604020202020204" pitchFamily="34" charset="0"/>
              <a:buChar char="•"/>
            </a:pPr>
            <a:endParaRPr lang="en-US" sz="2600" b="1" dirty="0">
              <a:solidFill>
                <a:prstClr val="black"/>
              </a:solidFill>
            </a:endParaRPr>
          </a:p>
          <a:p>
            <a:pPr marL="457200" indent="-457200">
              <a:spcAft>
                <a:spcPts val="1200"/>
              </a:spcAft>
              <a:buFont typeface="Wingdings" panose="05000000000000000000" pitchFamily="2" charset="2"/>
              <a:buChar char="Ø"/>
            </a:pPr>
            <a:endParaRPr lang="en-US" sz="2600" dirty="0">
              <a:solidFill>
                <a:prstClr val="black"/>
              </a:solidFill>
            </a:endParaRPr>
          </a:p>
        </p:txBody>
      </p:sp>
      <p:sp>
        <p:nvSpPr>
          <p:cNvPr id="4" name="Right Arrow 3"/>
          <p:cNvSpPr/>
          <p:nvPr/>
        </p:nvSpPr>
        <p:spPr>
          <a:xfrm rot="5400000">
            <a:off x="4265416" y="3232383"/>
            <a:ext cx="499281" cy="466756"/>
          </a:xfrm>
          <a:prstGeom prst="rightArrow">
            <a:avLst/>
          </a:prstGeom>
          <a:solidFill>
            <a:srgbClr val="2D6D2F"/>
          </a:solidFill>
          <a:ln>
            <a:solidFill>
              <a:srgbClr val="5688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2"/>
          <p:cNvSpPr/>
          <p:nvPr/>
        </p:nvSpPr>
        <p:spPr>
          <a:xfrm>
            <a:off x="752302" y="1427723"/>
            <a:ext cx="2730731" cy="1938992"/>
          </a:xfrm>
          <a:prstGeom prst="rect">
            <a:avLst/>
          </a:prstGeom>
        </p:spPr>
        <p:txBody>
          <a:bodyPr wrap="square">
            <a:spAutoFit/>
          </a:bodyPr>
          <a:lstStyle/>
          <a:p>
            <a:pPr algn="ctr">
              <a:buClr>
                <a:srgbClr val="2D6D2F"/>
              </a:buClr>
            </a:pPr>
            <a:r>
              <a:rPr lang="en-US" sz="2000" u="sng" dirty="0">
                <a:solidFill>
                  <a:srgbClr val="2D6D2F"/>
                </a:solidFill>
              </a:rPr>
              <a:t>Strong global coordination in MRV </a:t>
            </a:r>
            <a:r>
              <a:rPr lang="en-US" sz="2000" dirty="0"/>
              <a:t>is highly dependent on</a:t>
            </a:r>
          </a:p>
          <a:p>
            <a:pPr algn="ctr">
              <a:buClr>
                <a:srgbClr val="2D6D2F"/>
              </a:buClr>
            </a:pPr>
            <a:endParaRPr lang="en-US" sz="2000" dirty="0"/>
          </a:p>
          <a:p>
            <a:pPr algn="ctr">
              <a:buClr>
                <a:srgbClr val="2D6D2F"/>
              </a:buClr>
            </a:pPr>
            <a:endParaRPr lang="en-GB" sz="2000" dirty="0"/>
          </a:p>
          <a:p>
            <a:pPr algn="ctr">
              <a:buClr>
                <a:srgbClr val="2D6D2F"/>
              </a:buClr>
            </a:pPr>
            <a:endParaRPr lang="en-US" sz="2000" dirty="0"/>
          </a:p>
        </p:txBody>
      </p:sp>
      <p:sp>
        <p:nvSpPr>
          <p:cNvPr id="8" name="Rectangle 5"/>
          <p:cNvSpPr/>
          <p:nvPr/>
        </p:nvSpPr>
        <p:spPr>
          <a:xfrm>
            <a:off x="822959" y="3621066"/>
            <a:ext cx="7290262" cy="1323439"/>
          </a:xfrm>
          <a:prstGeom prst="rect">
            <a:avLst/>
          </a:prstGeom>
        </p:spPr>
        <p:txBody>
          <a:bodyPr wrap="square">
            <a:spAutoFit/>
          </a:bodyPr>
          <a:lstStyle/>
          <a:p>
            <a:pPr algn="ctr">
              <a:buClr>
                <a:srgbClr val="2D6D2F"/>
              </a:buClr>
            </a:pPr>
            <a:endParaRPr lang="en-US" sz="2000" dirty="0"/>
          </a:p>
          <a:p>
            <a:pPr algn="ctr">
              <a:buClr>
                <a:srgbClr val="2D6D2F"/>
              </a:buClr>
            </a:pPr>
            <a:r>
              <a:rPr lang="en-US" sz="2000" u="sng" dirty="0">
                <a:solidFill>
                  <a:srgbClr val="2D6D2F"/>
                </a:solidFill>
              </a:rPr>
              <a:t>Enhanced communications</a:t>
            </a:r>
            <a:r>
              <a:rPr lang="en-US" sz="2000" dirty="0">
                <a:solidFill>
                  <a:srgbClr val="2D6D2F"/>
                </a:solidFill>
              </a:rPr>
              <a:t> </a:t>
            </a:r>
          </a:p>
          <a:p>
            <a:pPr algn="ctr">
              <a:buClr>
                <a:srgbClr val="2D6D2F"/>
              </a:buClr>
            </a:pPr>
            <a:r>
              <a:rPr lang="en-US" sz="2000" dirty="0"/>
              <a:t>as a means for improving coordination and collaboration between its partners. </a:t>
            </a:r>
          </a:p>
        </p:txBody>
      </p:sp>
      <p:sp>
        <p:nvSpPr>
          <p:cNvPr id="9" name="Left-Right Arrow 6"/>
          <p:cNvSpPr/>
          <p:nvPr/>
        </p:nvSpPr>
        <p:spPr>
          <a:xfrm>
            <a:off x="3906981" y="1730728"/>
            <a:ext cx="1216152" cy="484632"/>
          </a:xfrm>
          <a:prstGeom prst="leftRightArrow">
            <a:avLst/>
          </a:prstGeom>
          <a:solidFill>
            <a:srgbClr val="2D6D2F"/>
          </a:solidFill>
          <a:ln>
            <a:solidFill>
              <a:srgbClr val="5688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7"/>
          <p:cNvSpPr/>
          <p:nvPr/>
        </p:nvSpPr>
        <p:spPr>
          <a:xfrm>
            <a:off x="5453149" y="1252322"/>
            <a:ext cx="3025832" cy="1631216"/>
          </a:xfrm>
          <a:prstGeom prst="rect">
            <a:avLst/>
          </a:prstGeom>
        </p:spPr>
        <p:txBody>
          <a:bodyPr wrap="square">
            <a:spAutoFit/>
          </a:bodyPr>
          <a:lstStyle/>
          <a:p>
            <a:pPr algn="ctr">
              <a:buClr>
                <a:srgbClr val="2D6D2F"/>
              </a:buClr>
            </a:pPr>
            <a:endParaRPr lang="en-US" sz="2000" dirty="0"/>
          </a:p>
          <a:p>
            <a:pPr algn="ctr">
              <a:buClr>
                <a:srgbClr val="2D6D2F"/>
              </a:buClr>
            </a:pPr>
            <a:r>
              <a:rPr lang="en-US" sz="2000" dirty="0"/>
              <a:t>clear and </a:t>
            </a:r>
            <a:r>
              <a:rPr lang="en-US" sz="2000" u="sng" dirty="0">
                <a:solidFill>
                  <a:srgbClr val="2D6D2F"/>
                </a:solidFill>
              </a:rPr>
              <a:t>effective communication between GFOI partners and stakeholders</a:t>
            </a:r>
            <a:endParaRPr lang="en-US" sz="2000" dirty="0"/>
          </a:p>
        </p:txBody>
      </p:sp>
    </p:spTree>
    <p:extLst>
      <p:ext uri="{BB962C8B-B14F-4D97-AF65-F5344CB8AC3E}">
        <p14:creationId xmlns:p14="http://schemas.microsoft.com/office/powerpoint/2010/main" val="3466832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3" name="TextBox 4"/>
          <p:cNvSpPr txBox="1"/>
          <p:nvPr/>
        </p:nvSpPr>
        <p:spPr>
          <a:xfrm>
            <a:off x="125088" y="217277"/>
            <a:ext cx="8952410" cy="1846659"/>
          </a:xfrm>
          <a:prstGeom prst="rect">
            <a:avLst/>
          </a:prstGeom>
          <a:noFill/>
        </p:spPr>
        <p:txBody>
          <a:bodyPr wrap="square" rtlCol="0">
            <a:spAutoFit/>
          </a:bodyPr>
          <a:lstStyle/>
          <a:p>
            <a:r>
              <a:rPr lang="en-US" sz="3200" b="1" dirty="0">
                <a:solidFill>
                  <a:srgbClr val="2D6D2F"/>
                </a:solidFill>
                <a:latin typeface="Calibri"/>
              </a:rPr>
              <a:t>GFOI Stakeholders</a:t>
            </a:r>
          </a:p>
          <a:p>
            <a:endParaRPr lang="en-US" sz="1600" b="1" dirty="0">
              <a:solidFill>
                <a:srgbClr val="2D6D2F"/>
              </a:solidFill>
              <a:latin typeface="Calibri"/>
            </a:endParaRPr>
          </a:p>
          <a:p>
            <a:pPr>
              <a:buClr>
                <a:srgbClr val="339933"/>
              </a:buClr>
            </a:pPr>
            <a:r>
              <a:rPr lang="en-US" sz="1600" dirty="0"/>
              <a:t>Developing countries improving their forest monitoring systems and associated emissions </a:t>
            </a:r>
          </a:p>
          <a:p>
            <a:pPr>
              <a:buClr>
                <a:srgbClr val="339933"/>
              </a:buClr>
            </a:pPr>
            <a:r>
              <a:rPr lang="en-US" sz="1600" dirty="0"/>
              <a:t>Measurement, Reporting and Verification (MRV) practices for REDD+ and other reporting needs</a:t>
            </a:r>
          </a:p>
          <a:p>
            <a:endParaRPr lang="en-US" dirty="0"/>
          </a:p>
          <a:p>
            <a:endParaRPr lang="en-US" sz="1600" dirty="0">
              <a:solidFill>
                <a:schemeClr val="tx1">
                  <a:lumMod val="75000"/>
                  <a:lumOff val="25000"/>
                </a:schemeClr>
              </a:solidFill>
              <a:latin typeface="Calibri"/>
            </a:endParaRPr>
          </a:p>
        </p:txBody>
      </p:sp>
      <p:sp>
        <p:nvSpPr>
          <p:cNvPr id="6" name="Rectangle 5"/>
          <p:cNvSpPr/>
          <p:nvPr/>
        </p:nvSpPr>
        <p:spPr>
          <a:xfrm>
            <a:off x="212554" y="1939279"/>
            <a:ext cx="2329310" cy="3539430"/>
          </a:xfrm>
          <a:prstGeom prst="rect">
            <a:avLst/>
          </a:prstGeom>
        </p:spPr>
        <p:txBody>
          <a:bodyPr wrap="square">
            <a:spAutoFit/>
          </a:bodyPr>
          <a:lstStyle/>
          <a:p>
            <a:r>
              <a:rPr lang="en-US" sz="2800" b="1" dirty="0">
                <a:solidFill>
                  <a:srgbClr val="2D6D2F"/>
                </a:solidFill>
              </a:rPr>
              <a:t>Map inventory of activities conducted by GFOI partners by country</a:t>
            </a:r>
          </a:p>
          <a:p>
            <a:r>
              <a:rPr lang="en-US" sz="2000" dirty="0">
                <a:solidFill>
                  <a:srgbClr val="2D6D2F"/>
                </a:solidFill>
              </a:rPr>
              <a:t>*</a:t>
            </a:r>
            <a:r>
              <a:rPr lang="en-US" sz="1200" dirty="0">
                <a:solidFill>
                  <a:srgbClr val="2D6D2F"/>
                </a:solidFill>
              </a:rPr>
              <a:t>Based on voluntary submissions - March 2019</a:t>
            </a:r>
          </a:p>
          <a:p>
            <a:endParaRPr lang="en-GB" sz="1200" dirty="0">
              <a:solidFill>
                <a:srgbClr val="2D6D2F"/>
              </a:solidFill>
            </a:endParaRPr>
          </a:p>
          <a:p>
            <a:endParaRPr lang="en-US" sz="1200" dirty="0">
              <a:solidFill>
                <a:srgbClr val="2D6D2F"/>
              </a:solidFill>
            </a:endParaRPr>
          </a:p>
        </p:txBody>
      </p:sp>
      <p:grpSp>
        <p:nvGrpSpPr>
          <p:cNvPr id="15" name="Group 14"/>
          <p:cNvGrpSpPr/>
          <p:nvPr/>
        </p:nvGrpSpPr>
        <p:grpSpPr>
          <a:xfrm>
            <a:off x="2683053" y="1754721"/>
            <a:ext cx="6065121" cy="4301147"/>
            <a:chOff x="2520080" y="1544432"/>
            <a:chExt cx="6065121" cy="4301147"/>
          </a:xfrm>
        </p:grpSpPr>
        <p:grpSp>
          <p:nvGrpSpPr>
            <p:cNvPr id="11" name="Group 10"/>
            <p:cNvGrpSpPr/>
            <p:nvPr/>
          </p:nvGrpSpPr>
          <p:grpSpPr>
            <a:xfrm>
              <a:off x="2592197" y="1544432"/>
              <a:ext cx="5993004" cy="4285917"/>
              <a:chOff x="2592197" y="1544432"/>
              <a:chExt cx="5993004" cy="4285917"/>
            </a:xfrm>
          </p:grpSpPr>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b="1872"/>
              <a:stretch/>
            </p:blipFill>
            <p:spPr>
              <a:xfrm>
                <a:off x="2592197" y="1544432"/>
                <a:ext cx="5880683" cy="42859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Lst>
              </a:blip>
              <a:srcRect l="11808" t="16347" r="82217" b="73454"/>
              <a:stretch/>
            </p:blipFill>
            <p:spPr>
              <a:xfrm>
                <a:off x="6760047" y="4809354"/>
                <a:ext cx="1825154" cy="8762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pic>
          <p:nvPicPr>
            <p:cNvPr id="12" name="Picture 11" descr="Libri di testo"/>
            <p:cNvPicPr>
              <a:picLocks noChangeAspect="1"/>
            </p:cNvPicPr>
            <p:nvPr/>
          </p:nvPicPr>
          <p:blipFill rotWithShape="1">
            <a:blip r:embed="rId9">
              <a:extLst>
                <a:ext uri="{28A0092B-C50C-407E-A947-70E740481C1C}">
                  <a14:useLocalDpi xmlns:a14="http://schemas.microsoft.com/office/drawing/2010/main" val="0"/>
                </a:ext>
              </a:extLst>
            </a:blip>
            <a:srcRect t="2118" r="5360" b="10505"/>
            <a:stretch/>
          </p:blipFill>
          <p:spPr>
            <a:xfrm>
              <a:off x="2520080" y="4763399"/>
              <a:ext cx="1187854" cy="1082180"/>
            </a:xfrm>
            <a:prstGeom prst="rect">
              <a:avLst/>
            </a:prstGeom>
          </p:spPr>
        </p:pic>
      </p:grpSp>
      <p:sp>
        <p:nvSpPr>
          <p:cNvPr id="13" name="Rectangle 12"/>
          <p:cNvSpPr/>
          <p:nvPr/>
        </p:nvSpPr>
        <p:spPr>
          <a:xfrm>
            <a:off x="4178076" y="5669103"/>
            <a:ext cx="2325445" cy="369332"/>
          </a:xfrm>
          <a:prstGeom prst="rect">
            <a:avLst/>
          </a:prstGeom>
        </p:spPr>
        <p:txBody>
          <a:bodyPr wrap="none">
            <a:spAutoFit/>
          </a:bodyPr>
          <a:lstStyle/>
          <a:p>
            <a:r>
              <a:rPr lang="en-US" dirty="0"/>
              <a:t>Soon on: </a:t>
            </a:r>
            <a:r>
              <a:rPr lang="en-US" dirty="0">
                <a:solidFill>
                  <a:srgbClr val="2D6D2F"/>
                </a:solidFill>
                <a:hlinkClick r:id="rId10"/>
              </a:rPr>
              <a:t>www.gfoi.org</a:t>
            </a:r>
            <a:endParaRPr lang="en-US" dirty="0">
              <a:solidFill>
                <a:srgbClr val="2D6D2F"/>
              </a:solidFill>
            </a:endParaRPr>
          </a:p>
        </p:txBody>
      </p:sp>
    </p:spTree>
    <p:extLst>
      <p:ext uri="{BB962C8B-B14F-4D97-AF65-F5344CB8AC3E}">
        <p14:creationId xmlns:p14="http://schemas.microsoft.com/office/powerpoint/2010/main" val="216418128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75551DF-AE53-4A05-8A5A-2E809BAA5494}">
  <we:reference id="wa104380169" version="1.1.0.0" store="en-US" storeType="OMEX"/>
  <we:alternateReferences>
    <we:reference id="WA104380169" version="1.1.0.0" store="WA10438016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0</TotalTime>
  <Words>922</Words>
  <Application>Microsoft Office PowerPoint</Application>
  <PresentationFormat>On-screen Show (4:3)</PresentationFormat>
  <Paragraphs>158</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Courier New</vt:lpstr>
      <vt:lpstr>Wingdings</vt:lpstr>
      <vt:lpstr>Office Theme</vt:lpstr>
      <vt:lpstr>1_Office Theme</vt:lpstr>
      <vt:lpstr>PowerPoint Presentation</vt:lpstr>
      <vt:lpstr>PowerPoint Presentation</vt:lpstr>
      <vt:lpstr>PowerPoint Presentation</vt:lpstr>
      <vt:lpstr>PowerPoint Presentation</vt:lpstr>
      <vt:lpstr>Key Updates</vt:lpstr>
      <vt:lpstr>PowerPoint Presentation</vt:lpstr>
      <vt:lpstr>PowerPoint Presentation</vt:lpstr>
      <vt:lpstr>PowerPoint Presentation</vt:lpstr>
      <vt:lpstr>PowerPoint Presentation</vt:lpstr>
      <vt:lpstr>PowerPoint Presentation</vt:lpstr>
      <vt:lpstr>The GFOI Cycle: identifying + addressing country needs</vt:lpstr>
      <vt:lpstr>Implementing CALM across the components</vt:lpstr>
      <vt:lpstr>Ground Data Review</vt:lpstr>
      <vt:lpstr>Country Needs Assessment</vt:lpstr>
      <vt:lpstr>Country Needs Assessment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Kate</dc:creator>
  <cp:lastModifiedBy>evan notman</cp:lastModifiedBy>
  <cp:revision>61</cp:revision>
  <dcterms:created xsi:type="dcterms:W3CDTF">2018-09-28T00:48:11Z</dcterms:created>
  <dcterms:modified xsi:type="dcterms:W3CDTF">2019-03-27T16:20:48Z</dcterms:modified>
</cp:coreProperties>
</file>