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Lst>
  <p:notesMasterIdLst>
    <p:notesMasterId r:id="rId21"/>
  </p:notesMasterIdLst>
  <p:handoutMasterIdLst>
    <p:handoutMasterId r:id="rId22"/>
  </p:handoutMasterIdLst>
  <p:sldIdLst>
    <p:sldId id="288" r:id="rId3"/>
    <p:sldId id="289" r:id="rId4"/>
    <p:sldId id="290" r:id="rId5"/>
    <p:sldId id="292" r:id="rId6"/>
    <p:sldId id="303" r:id="rId7"/>
    <p:sldId id="294" r:id="rId8"/>
    <p:sldId id="295" r:id="rId9"/>
    <p:sldId id="305" r:id="rId10"/>
    <p:sldId id="296" r:id="rId11"/>
    <p:sldId id="304" r:id="rId12"/>
    <p:sldId id="300" r:id="rId13"/>
    <p:sldId id="301" r:id="rId14"/>
    <p:sldId id="302" r:id="rId15"/>
    <p:sldId id="1283" r:id="rId16"/>
    <p:sldId id="1284" r:id="rId17"/>
    <p:sldId id="1287" r:id="rId18"/>
    <p:sldId id="1285" r:id="rId19"/>
    <p:sldId id="1286"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DF6"/>
    <a:srgbClr val="0000FF"/>
    <a:srgbClr val="FFCCFF"/>
    <a:srgbClr val="FF99FF"/>
    <a:srgbClr val="FF00FF"/>
    <a:srgbClr val="FF0080"/>
    <a:srgbClr val="800000"/>
    <a:srgbClr val="804000"/>
    <a:srgbClr val="BF5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8" autoAdjust="0"/>
    <p:restoredTop sz="99648" autoAdjust="0"/>
  </p:normalViewPr>
  <p:slideViewPr>
    <p:cSldViewPr>
      <p:cViewPr varScale="1">
        <p:scale>
          <a:sx n="108" d="100"/>
          <a:sy n="108" d="100"/>
        </p:scale>
        <p:origin x="1152" y="200"/>
      </p:cViewPr>
      <p:guideLst>
        <p:guide orient="horz" pos="2160"/>
        <p:guide pos="2880"/>
      </p:guideLst>
    </p:cSldViewPr>
  </p:slideViewPr>
  <p:outlineViewPr>
    <p:cViewPr>
      <p:scale>
        <a:sx n="33" d="100"/>
        <a:sy n="33" d="100"/>
      </p:scale>
      <p:origin x="0" y="24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2CB47-437F-5E41-9496-23F5DC1BBDB2}" type="datetimeFigureOut">
              <a:rPr kumimoji="1" lang="ja-JP" altLang="en-US" smtClean="0"/>
              <a:pPr/>
              <a:t>2019/3/24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CD3A84-815C-9C43-BD2A-A853D0AD5C33}" type="slidenum">
              <a:rPr kumimoji="1" lang="ja-JP" altLang="en-US" smtClean="0"/>
              <a:pPr/>
              <a:t>‹#›</a:t>
            </a:fld>
            <a:endParaRPr kumimoji="1" lang="ja-JP" altLang="en-US"/>
          </a:p>
        </p:txBody>
      </p:sp>
    </p:spTree>
    <p:extLst>
      <p:ext uri="{BB962C8B-B14F-4D97-AF65-F5344CB8AC3E}">
        <p14:creationId xmlns:p14="http://schemas.microsoft.com/office/powerpoint/2010/main" val="631257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69EE2-BA1D-4E04-B68B-3219633DD6F1}" type="datetimeFigureOut">
              <a:rPr kumimoji="1" lang="ja-JP" altLang="en-US" smtClean="0"/>
              <a:pPr/>
              <a:t>2019/3/24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BC408-61DB-4500-A2FC-85B6B4772E9E}" type="slidenum">
              <a:rPr kumimoji="1" lang="ja-JP" altLang="en-US" smtClean="0"/>
              <a:pPr/>
              <a:t>‹#›</a:t>
            </a:fld>
            <a:endParaRPr kumimoji="1" lang="ja-JP" altLang="en-US"/>
          </a:p>
        </p:txBody>
      </p:sp>
    </p:spTree>
    <p:extLst>
      <p:ext uri="{BB962C8B-B14F-4D97-AF65-F5344CB8AC3E}">
        <p14:creationId xmlns:p14="http://schemas.microsoft.com/office/powerpoint/2010/main" val="36198467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55597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86BA502-D780-48B0-A6D8-344C34A7C047}" type="slidenum">
              <a:rPr kumimoji="0" lang="ja-JP" alt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ja-JP" alt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39682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02E84A8-E48A-4619-BB23-1038799E1F1B}" type="slidenum">
              <a:rPr kumimoji="0" lang="ja-JP" alt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altLang="ja-JP" sz="1800" b="0" i="0" u="none" strike="noStrike" kern="0" cap="none" spc="0" normalizeH="0" baseline="0" noProof="0">
              <a:ln>
                <a:noFill/>
              </a:ln>
              <a:solidFill>
                <a:prstClr val="black"/>
              </a:solidFill>
              <a:effectLst/>
              <a:uLnTx/>
              <a:uFillTx/>
            </a:endParaRPr>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92681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MOLI has LIDAR to measure canopy height and optical imager to understand canopy location and vegetational parameters.</a:t>
            </a:r>
          </a:p>
          <a:p>
            <a:r>
              <a:rPr kumimoji="1" lang="en-US" altLang="ja-JP"/>
              <a:t>Explaining LIDAR,</a:t>
            </a:r>
            <a:r>
              <a:rPr kumimoji="1" lang="en-US" altLang="ja-JP" baseline="0"/>
              <a:t> laser is transmitted to the ground, and reflected signal is received by telescope. Detector Unit detects the signal.</a:t>
            </a:r>
          </a:p>
          <a:p>
            <a:r>
              <a:rPr kumimoji="1" lang="en-US" altLang="ja-JP" baseline="0"/>
              <a:t>MOLI  also has support sensors, STT and GPS to determine footprint positions.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E7C030-7D94-4CC1-BB3E-C0308955ADEE}" type="slidenum">
              <a:rPr lang="ja-JP" altLang="en-US" smtClean="0"/>
              <a:pPr>
                <a:defRPr/>
              </a:pPr>
              <a:t>11</a:t>
            </a:fld>
            <a:endParaRPr lang="ja-JP" altLang="en-US" dirty="0"/>
          </a:p>
        </p:txBody>
      </p:sp>
    </p:spTree>
    <p:extLst>
      <p:ext uri="{BB962C8B-B14F-4D97-AF65-F5344CB8AC3E}">
        <p14:creationId xmlns:p14="http://schemas.microsoft.com/office/powerpoint/2010/main" val="60354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Next is sampling design.</a:t>
            </a:r>
          </a:p>
          <a:p>
            <a:r>
              <a:rPr kumimoji="1" lang="en-US" altLang="ja-JP"/>
              <a:t>A lot of sample is needed for measuring</a:t>
            </a:r>
            <a:r>
              <a:rPr kumimoji="1" lang="en-US" altLang="ja-JP" baseline="0"/>
              <a:t> accurate biomass,</a:t>
            </a:r>
          </a:p>
          <a:p>
            <a:r>
              <a:rPr kumimoji="1" lang="en-US" altLang="ja-JP" baseline="0"/>
              <a:t>so MOLI samples 2 lines along track.</a:t>
            </a:r>
          </a:p>
          <a:p>
            <a:r>
              <a:rPr kumimoji="1" lang="en-US" altLang="ja-JP" baseline="0"/>
              <a:t>It means MOLI must create 2 footprints per 1 laser pulse. by transmitting 2 laser beams.</a:t>
            </a:r>
          </a:p>
          <a:p>
            <a:r>
              <a:rPr kumimoji="1" lang="en-US" altLang="ja-JP" baseline="0"/>
              <a:t>MOLI can also estimate a slope angle of the ground surface using 3 footprints.</a:t>
            </a:r>
          </a:p>
          <a:p>
            <a:r>
              <a:rPr kumimoji="1" lang="en-US" altLang="ja-JP" baseline="0"/>
              <a:t>These distance is determined by pixel pitch of array detector.</a:t>
            </a:r>
          </a:p>
        </p:txBody>
      </p:sp>
      <p:sp>
        <p:nvSpPr>
          <p:cNvPr id="4" name="スライド番号プレースホルダー 3"/>
          <p:cNvSpPr>
            <a:spLocks noGrp="1"/>
          </p:cNvSpPr>
          <p:nvPr>
            <p:ph type="sldNum" sz="quarter" idx="10"/>
          </p:nvPr>
        </p:nvSpPr>
        <p:spPr/>
        <p:txBody>
          <a:bodyPr/>
          <a:lstStyle/>
          <a:p>
            <a:pPr>
              <a:defRPr/>
            </a:pPr>
            <a:fld id="{8AE7C030-7D94-4CC1-BB3E-C0308955ADEE}" type="slidenum">
              <a:rPr lang="ja-JP" altLang="en-US" smtClean="0"/>
              <a:pPr>
                <a:defRPr/>
              </a:pPr>
              <a:t>12</a:t>
            </a:fld>
            <a:endParaRPr lang="ja-JP" altLang="en-US" dirty="0"/>
          </a:p>
        </p:txBody>
      </p:sp>
    </p:spTree>
    <p:extLst>
      <p:ext uri="{BB962C8B-B14F-4D97-AF65-F5344CB8AC3E}">
        <p14:creationId xmlns:p14="http://schemas.microsoft.com/office/powerpoint/2010/main" val="193761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table shows the tentative list of data products.</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In level 1 there are</a:t>
            </a:r>
            <a:r>
              <a:rPr kumimoji="1" lang="en-US" altLang="ja-JP" baseline="0" dirty="0"/>
              <a:t> waveforms data and </a:t>
            </a:r>
            <a:r>
              <a:rPr lang="en-US" altLang="ja-JP" sz="1200" b="0" i="0" u="none" strike="noStrike" dirty="0">
                <a:solidFill>
                  <a:srgbClr val="000000"/>
                </a:solidFill>
                <a:effectLst/>
                <a:latin typeface="ＭＳ Ｐゴシック"/>
              </a:rPr>
              <a:t>geometrically corrected </a:t>
            </a:r>
            <a:r>
              <a:rPr kumimoji="1" lang="en-US" altLang="ja-JP" baseline="0" dirty="0"/>
              <a:t>image data.</a:t>
            </a:r>
          </a:p>
          <a:p>
            <a:pPr algn="l" fontAlgn="ctr">
              <a:lnSpc>
                <a:spcPts val="1800"/>
              </a:lnSpc>
            </a:pPr>
            <a:r>
              <a:rPr kumimoji="1" lang="en-US" altLang="ja-JP" baseline="0" dirty="0"/>
              <a:t>In level 2 there are footprint level canopy height, biomass.</a:t>
            </a:r>
            <a:endParaRPr lang="en-US" altLang="ja-JP" sz="1200" b="0" i="0" u="none" strike="noStrike" baseline="0" dirty="0">
              <a:solidFill>
                <a:srgbClr val="000000"/>
              </a:solidFill>
              <a:effectLst/>
              <a:latin typeface="ＭＳ Ｐゴシック"/>
            </a:endParaRPr>
          </a:p>
        </p:txBody>
      </p:sp>
      <p:sp>
        <p:nvSpPr>
          <p:cNvPr id="4" name="スライド番号プレースホルダー 3"/>
          <p:cNvSpPr>
            <a:spLocks noGrp="1"/>
          </p:cNvSpPr>
          <p:nvPr>
            <p:ph type="sldNum" sz="quarter" idx="10"/>
          </p:nvPr>
        </p:nvSpPr>
        <p:spPr/>
        <p:txBody>
          <a:bodyPr/>
          <a:lstStyle/>
          <a:p>
            <a:pPr>
              <a:defRPr/>
            </a:pPr>
            <a:fld id="{8AE7C030-7D94-4CC1-BB3E-C0308955ADEE}" type="slidenum">
              <a:rPr lang="ja-JP" altLang="en-US" smtClean="0"/>
              <a:pPr>
                <a:defRPr/>
              </a:pPr>
              <a:t>13</a:t>
            </a:fld>
            <a:endParaRPr lang="ja-JP" altLang="en-US" dirty="0"/>
          </a:p>
        </p:txBody>
      </p:sp>
    </p:spTree>
    <p:extLst>
      <p:ext uri="{BB962C8B-B14F-4D97-AF65-F5344CB8AC3E}">
        <p14:creationId xmlns:p14="http://schemas.microsoft.com/office/powerpoint/2010/main" val="48770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79945F6-90D7-0249-B0F0-26BF9CD8A5E2}" type="datetimeFigureOut">
              <a:rPr kumimoji="1" lang="ja-JP" altLang="en-US" smtClean="0"/>
              <a:pPr/>
              <a:t>2019/3/24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69966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9945F6-90D7-0249-B0F0-26BF9CD8A5E2}" type="datetimeFigureOut">
              <a:rPr kumimoji="1" lang="ja-JP" altLang="en-US" smtClean="0"/>
              <a:pPr/>
              <a:t>2019/3/24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46349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9945F6-90D7-0249-B0F0-26BF9CD8A5E2}" type="datetimeFigureOut">
              <a:rPr kumimoji="1" lang="ja-JP" altLang="en-US" smtClean="0"/>
              <a:pPr/>
              <a:t>2019/3/24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445813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10" name="正方形/長方形 9"/>
          <p:cNvSpPr/>
          <p:nvPr userDrawn="1"/>
        </p:nvSpPr>
        <p:spPr>
          <a:xfrm>
            <a:off x="1" y="764704"/>
            <a:ext cx="9180512" cy="6093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Slide Number Placeholder 4"/>
          <p:cNvSpPr>
            <a:spLocks noGrp="1"/>
          </p:cNvSpPr>
          <p:nvPr>
            <p:ph type="sldNum" sz="quarter" idx="12"/>
          </p:nvPr>
        </p:nvSpPr>
        <p:spPr>
          <a:xfrm>
            <a:off x="6971392" y="6396880"/>
            <a:ext cx="2057400" cy="365125"/>
          </a:xfrm>
        </p:spPr>
        <p:txBody>
          <a:bodyPr/>
          <a:lstStyle/>
          <a:p>
            <a:fld id="{FBD2191A-7BF8-46E4-9EFE-3418D43BC2B1}" type="slidenum">
              <a:rPr kumimoji="1" lang="ja-JP" altLang="en-US" smtClean="0"/>
              <a:pPr/>
              <a:t>‹#›</a:t>
            </a:fld>
            <a:endParaRPr kumimoji="1" lang="ja-JP" altLang="en-US"/>
          </a:p>
        </p:txBody>
      </p:sp>
      <p:sp>
        <p:nvSpPr>
          <p:cNvPr id="8" name="タイトル 15"/>
          <p:cNvSpPr>
            <a:spLocks noGrp="1"/>
          </p:cNvSpPr>
          <p:nvPr>
            <p:ph type="title"/>
          </p:nvPr>
        </p:nvSpPr>
        <p:spPr>
          <a:xfrm>
            <a:off x="179512" y="188640"/>
            <a:ext cx="7886700" cy="660281"/>
          </a:xfrm>
          <a:prstGeom prst="rect">
            <a:avLst/>
          </a:prstGeom>
        </p:spPr>
        <p:txBody>
          <a:bodyPr>
            <a:normAutofit/>
          </a:bodyPr>
          <a:lstStyle>
            <a:lvl1pPr algn="l">
              <a:defRPr sz="2800">
                <a:solidFill>
                  <a:schemeClr val="bg1"/>
                </a:solidFill>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838667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5"/>
            <a:ext cx="7772400" cy="1470025"/>
          </a:xfrm>
        </p:spPr>
        <p:txBody>
          <a:bodyPr/>
          <a:lstStyle>
            <a:lvl1pPr>
              <a:defRPr>
                <a:solidFill>
                  <a:schemeClr val="tx1"/>
                </a:solidFill>
              </a:defRPr>
            </a:lvl1p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 3"/>
          <p:cNvSpPr>
            <a:spLocks noGrp="1"/>
          </p:cNvSpPr>
          <p:nvPr>
            <p:ph type="dt" sz="half" idx="10"/>
          </p:nvPr>
        </p:nvSpPr>
        <p:spPr/>
        <p:txBody>
          <a:bodyPr/>
          <a:lstStyle>
            <a:lvl1pPr>
              <a:defRPr/>
            </a:lvl1pPr>
          </a:lstStyle>
          <a:p>
            <a:fld id="{879945F6-90D7-0249-B0F0-26BF9CD8A5E2}" type="datetimeFigureOut">
              <a:rPr kumimoji="1" lang="ja-JP" altLang="en-US" smtClean="0"/>
              <a:pPr/>
              <a:t>2019/3/24</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96360907-3541-BA42-90C0-BA437DE48561}" type="slidenum">
              <a:rPr kumimoji="1" lang="ja-JP" altLang="en-US" smtClean="0"/>
              <a:pPr/>
              <a:t>‹#›</a:t>
            </a:fld>
            <a:endParaRPr kumimoji="1" lang="ja-JP" altLang="en-US"/>
          </a:p>
        </p:txBody>
      </p:sp>
      <p:pic>
        <p:nvPicPr>
          <p:cNvPr id="7" name="Picture 2" descr="PPT4"/>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26988"/>
            <a:ext cx="9144000" cy="575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0" descr="A2_1_blue_gla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44450"/>
            <a:ext cx="1079501" cy="627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298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b="1">
                <a:effectLst>
                  <a:outerShdw blurRad="38100" dist="38100" dir="2700000" algn="tl">
                    <a:srgbClr val="000000">
                      <a:alpha val="43137"/>
                    </a:srgbClr>
                  </a:outerShdw>
                </a:effectLst>
              </a:defRPr>
            </a:lvl1pPr>
          </a:lstStyle>
          <a:p>
            <a:r>
              <a:rPr lang="ja-JP" altLang="en-US"/>
              <a:t>マスター タイトルの書式設定</a:t>
            </a:r>
          </a:p>
        </p:txBody>
      </p:sp>
      <p:sp>
        <p:nvSpPr>
          <p:cNvPr id="3" name="コンテンツ プレースホルダ 2"/>
          <p:cNvSpPr>
            <a:spLocks noGrp="1"/>
          </p:cNvSpPr>
          <p:nvPr>
            <p:ph idx="1"/>
          </p:nvPr>
        </p:nvSpPr>
        <p:spPr/>
        <p:txBody>
          <a:bodyPr/>
          <a:lstStyle>
            <a:lvl1pPr marL="179388" indent="-179388">
              <a:spcBef>
                <a:spcPts val="800"/>
              </a:spcBef>
              <a:defRPr sz="1800"/>
            </a:lvl1pPr>
            <a:lvl2pPr marL="536575" indent="-179388">
              <a:spcBef>
                <a:spcPts val="800"/>
              </a:spcBef>
              <a:buFont typeface="Wingdings" pitchFamily="2" charset="2"/>
              <a:buChar char="Ø"/>
              <a:defRPr sz="1800"/>
            </a:lvl2pPr>
            <a:lvl3pPr marL="893763" indent="-177800">
              <a:spcBef>
                <a:spcPts val="800"/>
              </a:spcBef>
              <a:buFont typeface="Wingdings" pitchFamily="2" charset="2"/>
              <a:buChar char="ü"/>
              <a:defRPr sz="1800"/>
            </a:lvl3pPr>
            <a:lvl4pPr marL="1252538" indent="-179388">
              <a:spcBef>
                <a:spcPts val="800"/>
              </a:spcBef>
              <a:defRPr sz="1800"/>
            </a:lvl4pPr>
            <a:lvl5pPr marL="1609725" indent="-177800">
              <a:spcBef>
                <a:spcPts val="800"/>
              </a:spcBef>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879945F6-90D7-0249-B0F0-26BF9CD8A5E2}" type="datetimeFigureOut">
              <a:rPr kumimoji="1" lang="ja-JP" altLang="en-US" smtClean="0"/>
              <a:pPr/>
              <a:t>2019/3/24</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70826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インデントなし）">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effectLst>
                  <a:outerShdw blurRad="38100" dist="38100" dir="2700000" algn="tl">
                    <a:srgbClr val="000000">
                      <a:alpha val="43137"/>
                    </a:srgbClr>
                  </a:outerShdw>
                </a:effectLst>
              </a:defRPr>
            </a:lvl1pPr>
          </a:lstStyle>
          <a:p>
            <a:r>
              <a:rPr lang="ja-JP" altLang="en-US"/>
              <a:t>マスター タイトルの書式設定</a:t>
            </a:r>
          </a:p>
        </p:txBody>
      </p:sp>
      <p:sp>
        <p:nvSpPr>
          <p:cNvPr id="3" name="コンテンツ プレースホルダ 2"/>
          <p:cNvSpPr>
            <a:spLocks noGrp="1"/>
          </p:cNvSpPr>
          <p:nvPr>
            <p:ph idx="1"/>
          </p:nvPr>
        </p:nvSpPr>
        <p:spPr/>
        <p:txBody>
          <a:bodyPr/>
          <a:lstStyle>
            <a:lvl1pPr marL="0" indent="0">
              <a:spcBef>
                <a:spcPts val="800"/>
              </a:spcBef>
              <a:buNone/>
              <a:defRPr sz="1800"/>
            </a:lvl1pPr>
            <a:lvl2pPr marL="536575" indent="-179388">
              <a:spcBef>
                <a:spcPts val="800"/>
              </a:spcBef>
              <a:buFont typeface="Wingdings" pitchFamily="2" charset="2"/>
              <a:buChar char="Ø"/>
              <a:defRPr sz="1800"/>
            </a:lvl2pPr>
            <a:lvl3pPr marL="893763" indent="-177800">
              <a:spcBef>
                <a:spcPts val="800"/>
              </a:spcBef>
              <a:buFont typeface="Wingdings" pitchFamily="2" charset="2"/>
              <a:buChar char="ü"/>
              <a:defRPr sz="1800"/>
            </a:lvl3pPr>
            <a:lvl4pPr marL="1252538" indent="-179388">
              <a:spcBef>
                <a:spcPts val="800"/>
              </a:spcBef>
              <a:defRPr sz="1800"/>
            </a:lvl4pPr>
            <a:lvl5pPr marL="1609725" indent="-177800">
              <a:spcBef>
                <a:spcPts val="800"/>
              </a:spcBef>
              <a:defRPr sz="1800"/>
            </a:lvl5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fld id="{879945F6-90D7-0249-B0F0-26BF9CD8A5E2}" type="datetimeFigureOut">
              <a:rPr kumimoji="1" lang="ja-JP" altLang="en-US" smtClean="0"/>
              <a:pPr/>
              <a:t>2019/3/24</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235469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effectLst>
                  <a:outerShdw blurRad="38100" dist="38100" dir="2700000" algn="tl">
                    <a:srgbClr val="000000">
                      <a:alpha val="43137"/>
                    </a:srgbClr>
                  </a:outerShdw>
                </a:effectLst>
              </a:defRPr>
            </a:lvl1pPr>
          </a:lstStyle>
          <a:p>
            <a:r>
              <a:rPr lang="ja-JP" altLang="en-US"/>
              <a:t>マスター タイトルの書式設定</a:t>
            </a:r>
          </a:p>
        </p:txBody>
      </p:sp>
      <p:sp>
        <p:nvSpPr>
          <p:cNvPr id="3" name="日付プレースホルダ 3"/>
          <p:cNvSpPr>
            <a:spLocks noGrp="1"/>
          </p:cNvSpPr>
          <p:nvPr>
            <p:ph type="dt" sz="half" idx="10"/>
          </p:nvPr>
        </p:nvSpPr>
        <p:spPr/>
        <p:txBody>
          <a:bodyPr/>
          <a:lstStyle>
            <a:lvl1pPr>
              <a:defRPr/>
            </a:lvl1pPr>
          </a:lstStyle>
          <a:p>
            <a:fld id="{879945F6-90D7-0249-B0F0-26BF9CD8A5E2}" type="datetimeFigureOut">
              <a:rPr kumimoji="1" lang="ja-JP" altLang="en-US" smtClean="0"/>
              <a:pPr/>
              <a:t>2019/3/24</a:t>
            </a:fld>
            <a:endParaRPr kumimoji="1" lang="ja-JP" altLang="en-US"/>
          </a:p>
        </p:txBody>
      </p:sp>
      <p:sp>
        <p:nvSpPr>
          <p:cNvPr id="4" name="フッター プレースホルダ 4"/>
          <p:cNvSpPr>
            <a:spLocks noGrp="1"/>
          </p:cNvSpPr>
          <p:nvPr>
            <p:ph type="ftr" sz="quarter" idx="11"/>
          </p:nvPr>
        </p:nvSpPr>
        <p:spPr/>
        <p:txBody>
          <a:bodyPr/>
          <a:lstStyle>
            <a:lvl1pPr>
              <a:defRPr/>
            </a:lvl1pPr>
          </a:lstStyle>
          <a:p>
            <a:endParaRPr kumimoji="1" lang="ja-JP" altLang="en-US"/>
          </a:p>
        </p:txBody>
      </p:sp>
      <p:sp>
        <p:nvSpPr>
          <p:cNvPr id="5" name="スライド番号プレースホルダ 5"/>
          <p:cNvSpPr>
            <a:spLocks noGrp="1"/>
          </p:cNvSpPr>
          <p:nvPr>
            <p:ph type="sldNum" sz="quarter" idx="12"/>
          </p:nvPr>
        </p:nvSpPr>
        <p:spPr/>
        <p:txBody>
          <a:bodyPr/>
          <a:lstStyle>
            <a:lvl1pPr>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574064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879945F6-90D7-0249-B0F0-26BF9CD8A5E2}" type="datetimeFigureOut">
              <a:rPr kumimoji="1" lang="ja-JP" altLang="en-US" smtClean="0"/>
              <a:pPr/>
              <a:t>2019/3/24</a:t>
            </a:fld>
            <a:endParaRPr kumimoji="1" lang="ja-JP" altLang="en-US"/>
          </a:p>
        </p:txBody>
      </p:sp>
      <p:sp>
        <p:nvSpPr>
          <p:cNvPr id="3" name="フッター プレースホルダ 4"/>
          <p:cNvSpPr>
            <a:spLocks noGrp="1"/>
          </p:cNvSpPr>
          <p:nvPr>
            <p:ph type="ftr" sz="quarter" idx="11"/>
          </p:nvPr>
        </p:nvSpPr>
        <p:spPr/>
        <p:txBody>
          <a:bodyPr/>
          <a:lstStyle>
            <a:lvl1pPr>
              <a:defRPr/>
            </a:lvl1pPr>
          </a:lstStyle>
          <a:p>
            <a:endParaRPr kumimoji="1" lang="ja-JP" altLang="en-US"/>
          </a:p>
        </p:txBody>
      </p:sp>
      <p:sp>
        <p:nvSpPr>
          <p:cNvPr id="4" name="スライド番号プレースホルダ 5"/>
          <p:cNvSpPr>
            <a:spLocks noGrp="1"/>
          </p:cNvSpPr>
          <p:nvPr>
            <p:ph type="sldNum" sz="quarter" idx="12"/>
          </p:nvPr>
        </p:nvSpPr>
        <p:spPr/>
        <p:txBody>
          <a:bodyPr/>
          <a:lstStyle>
            <a:lvl1pPr>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744684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5" y="609600"/>
            <a:ext cx="7847013" cy="658813"/>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685800" y="1341438"/>
            <a:ext cx="7772400" cy="4754562"/>
          </a:xfrm>
        </p:spPr>
        <p:txBody>
          <a:bodyPr/>
          <a:lstStyle/>
          <a:p>
            <a:r>
              <a:rPr lang="ja-JP" altLang="en-US"/>
              <a:t>アイコンをクリックして表を追加</a:t>
            </a:r>
            <a:endParaRPr lang="ja-JP" altLang="en-US" dirty="0"/>
          </a:p>
        </p:txBody>
      </p:sp>
      <p:sp>
        <p:nvSpPr>
          <p:cNvPr id="4" name="日付プレースホルダー 3"/>
          <p:cNvSpPr>
            <a:spLocks noGrp="1"/>
          </p:cNvSpPr>
          <p:nvPr>
            <p:ph type="dt" sz="half" idx="10"/>
          </p:nvPr>
        </p:nvSpPr>
        <p:spPr>
          <a:xfrm>
            <a:off x="685800" y="6248400"/>
            <a:ext cx="1905000" cy="457200"/>
          </a:xfrm>
        </p:spPr>
        <p:txBody>
          <a:bodyPr/>
          <a:lstStyle>
            <a:lvl1pPr>
              <a:defRPr/>
            </a:lvl1pPr>
          </a:lstStyle>
          <a:p>
            <a:fld id="{879945F6-90D7-0249-B0F0-26BF9CD8A5E2}" type="datetimeFigureOut">
              <a:rPr kumimoji="1" lang="ja-JP" altLang="en-US" smtClean="0"/>
              <a:pPr/>
              <a:t>2019/3/24</a:t>
            </a:fld>
            <a:endParaRPr kumimoji="1" lang="ja-JP" altLang="en-US"/>
          </a:p>
        </p:txBody>
      </p:sp>
      <p:sp>
        <p:nvSpPr>
          <p:cNvPr id="5" name="フッター プレースホルダー 4"/>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a:xfrm>
            <a:off x="7239000" y="6597650"/>
            <a:ext cx="1905000" cy="260350"/>
          </a:xfrm>
        </p:spPr>
        <p:txBody>
          <a:bodyPr/>
          <a:lstStyle>
            <a:lvl1pPr>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1136447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a:t>SPIE Remote Sensing, Edinburgh, UK, 26-29 Sep. 2016</a:t>
            </a:r>
            <a:endParaRPr kumimoji="1" lang="ja-JP" altLang="en-US" dirty="0"/>
          </a:p>
        </p:txBody>
      </p:sp>
      <p:sp>
        <p:nvSpPr>
          <p:cNvPr id="9" name="スライド番号プレースホルダー 8"/>
          <p:cNvSpPr>
            <a:spLocks noGrp="1"/>
          </p:cNvSpPr>
          <p:nvPr>
            <p:ph type="sldNum" sz="quarter" idx="12"/>
          </p:nvPr>
        </p:nvSpPr>
        <p:spPr/>
        <p:txBody>
          <a:bodyPr/>
          <a:lstStyle/>
          <a:p>
            <a:fld id="{AADCE4B4-B3C0-43F2-BBE4-CD01B9FFD552}" type="slidenum">
              <a:rPr kumimoji="1" lang="ja-JP" altLang="en-US" smtClean="0"/>
              <a:t>‹#›</a:t>
            </a:fld>
            <a:endParaRPr kumimoji="1" lang="ja-JP" altLang="en-US" dirty="0"/>
          </a:p>
        </p:txBody>
      </p:sp>
      <p:sp>
        <p:nvSpPr>
          <p:cNvPr id="10" name="タイトル 9"/>
          <p:cNvSpPr>
            <a:spLocks noGrp="1"/>
          </p:cNvSpPr>
          <p:nvPr>
            <p:ph type="title"/>
          </p:nvPr>
        </p:nvSpPr>
        <p:spPr>
          <a:xfrm>
            <a:off x="628651" y="131448"/>
            <a:ext cx="7886700" cy="62039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386713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9945F6-90D7-0249-B0F0-26BF9CD8A5E2}" type="datetimeFigureOut">
              <a:rPr kumimoji="1" lang="ja-JP" altLang="en-US" smtClean="0"/>
              <a:pPr/>
              <a:t>2019/3/24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166166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79945F6-90D7-0249-B0F0-26BF9CD8A5E2}" type="datetimeFigureOut">
              <a:rPr kumimoji="1" lang="ja-JP" altLang="en-US" smtClean="0"/>
              <a:pPr/>
              <a:t>2019/3/24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22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79945F6-90D7-0249-B0F0-26BF9CD8A5E2}" type="datetimeFigureOut">
              <a:rPr kumimoji="1" lang="ja-JP" altLang="en-US" smtClean="0"/>
              <a:pPr/>
              <a:t>2019/3/24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33146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79945F6-90D7-0249-B0F0-26BF9CD8A5E2}" type="datetimeFigureOut">
              <a:rPr kumimoji="1" lang="ja-JP" altLang="en-US" smtClean="0"/>
              <a:pPr/>
              <a:t>2019/3/24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46041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79945F6-90D7-0249-B0F0-26BF9CD8A5E2}" type="datetimeFigureOut">
              <a:rPr kumimoji="1" lang="ja-JP" altLang="en-US" smtClean="0"/>
              <a:pPr/>
              <a:t>2019/3/24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217899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79945F6-90D7-0249-B0F0-26BF9CD8A5E2}" type="datetimeFigureOut">
              <a:rPr kumimoji="1" lang="ja-JP" altLang="en-US" smtClean="0"/>
              <a:pPr/>
              <a:t>2019/3/24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144794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79945F6-90D7-0249-B0F0-26BF9CD8A5E2}" type="datetimeFigureOut">
              <a:rPr kumimoji="1" lang="ja-JP" altLang="en-US" smtClean="0"/>
              <a:pPr/>
              <a:t>2019/3/24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4093207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79945F6-90D7-0249-B0F0-26BF9CD8A5E2}" type="datetimeFigureOut">
              <a:rPr kumimoji="1" lang="ja-JP" altLang="en-US" smtClean="0"/>
              <a:pPr/>
              <a:t>2019/3/24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208260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945F6-90D7-0249-B0F0-26BF9CD8A5E2}" type="datetimeFigureOut">
              <a:rPr kumimoji="1" lang="ja-JP" altLang="en-US" smtClean="0"/>
              <a:pPr/>
              <a:t>2019/3/24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87064583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PT4"/>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0" y="-26988"/>
            <a:ext cx="9144000"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タイトル プレースホルダ 1"/>
          <p:cNvSpPr>
            <a:spLocks noGrp="1"/>
          </p:cNvSpPr>
          <p:nvPr>
            <p:ph type="title"/>
          </p:nvPr>
        </p:nvSpPr>
        <p:spPr bwMode="auto">
          <a:xfrm>
            <a:off x="583866" y="26988"/>
            <a:ext cx="8375084"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8" name="テキスト プレースホルダ 2"/>
          <p:cNvSpPr>
            <a:spLocks noGrp="1"/>
          </p:cNvSpPr>
          <p:nvPr>
            <p:ph type="body" idx="1"/>
          </p:nvPr>
        </p:nvSpPr>
        <p:spPr bwMode="auto">
          <a:xfrm>
            <a:off x="237392" y="857251"/>
            <a:ext cx="8686800" cy="564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49289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ＭＳ Ｐゴシック" pitchFamily="50" charset="-128"/>
              </a:defRPr>
            </a:lvl1pPr>
          </a:lstStyle>
          <a:p>
            <a:fld id="{879945F6-90D7-0249-B0F0-26BF9CD8A5E2}" type="datetimeFigureOut">
              <a:rPr kumimoji="1" lang="ja-JP" altLang="en-US" smtClean="0"/>
              <a:pPr/>
              <a:t>2019/3/24</a:t>
            </a:fld>
            <a:endParaRPr kumimoji="1" lang="ja-JP" altLang="en-US"/>
          </a:p>
        </p:txBody>
      </p:sp>
      <p:sp>
        <p:nvSpPr>
          <p:cNvPr id="5" name="フッター プレースホルダ 4"/>
          <p:cNvSpPr>
            <a:spLocks noGrp="1"/>
          </p:cNvSpPr>
          <p:nvPr>
            <p:ph type="ftr" sz="quarter" idx="3"/>
          </p:nvPr>
        </p:nvSpPr>
        <p:spPr>
          <a:xfrm>
            <a:off x="3124200" y="649289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ＭＳ Ｐゴシック" pitchFamily="50" charset="-128"/>
                <a:ea typeface="ＭＳ Ｐゴシック" pitchFamily="50" charset="-128"/>
                <a:cs typeface="+mn-cs"/>
              </a:defRPr>
            </a:lvl1pPr>
          </a:lstStyle>
          <a:p>
            <a:endParaRPr kumimoji="1" lang="ja-JP" altLang="en-US"/>
          </a:p>
        </p:txBody>
      </p:sp>
      <p:sp>
        <p:nvSpPr>
          <p:cNvPr id="6" name="スライド番号プレースホルダ 5"/>
          <p:cNvSpPr>
            <a:spLocks noGrp="1"/>
          </p:cNvSpPr>
          <p:nvPr>
            <p:ph type="sldNum" sz="quarter" idx="4"/>
          </p:nvPr>
        </p:nvSpPr>
        <p:spPr>
          <a:xfrm>
            <a:off x="8626720" y="6597650"/>
            <a:ext cx="495300" cy="260350"/>
          </a:xfrm>
          <a:prstGeom prst="rect">
            <a:avLst/>
          </a:prstGeom>
        </p:spPr>
        <p:txBody>
          <a:bodyPr vert="horz" wrap="square" lIns="91440" tIns="45720" rIns="91440" bIns="45720" numCol="1" anchor="ctr" anchorCtr="0" compatLnSpc="1">
            <a:prstTxWarp prst="textNoShape">
              <a:avLst/>
            </a:prstTxWarp>
          </a:bodyPr>
          <a:lstStyle>
            <a:lvl1pPr algn="r">
              <a:defRPr sz="1400">
                <a:latin typeface="ＭＳ Ｐゴシック" pitchFamily="50" charset="-128"/>
              </a:defRPr>
            </a:lvl1pPr>
          </a:lstStyle>
          <a:p>
            <a:fld id="{96360907-3541-BA42-90C0-BA437DE48561}" type="slidenum">
              <a:rPr kumimoji="1" lang="ja-JP" altLang="en-US" smtClean="0"/>
              <a:pPr/>
              <a:t>‹#›</a:t>
            </a:fld>
            <a:endParaRPr kumimoji="1" lang="ja-JP" altLang="en-US"/>
          </a:p>
        </p:txBody>
      </p:sp>
      <p:pic>
        <p:nvPicPr>
          <p:cNvPr id="8" name="Picture 10" descr="A2_1_blue_glay"/>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88" y="44450"/>
            <a:ext cx="1079501" cy="627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9911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xStyles>
    <p:titleStyle>
      <a:lvl1pPr algn="ctr" rtl="0" eaLnBrk="1" fontAlgn="base" hangingPunct="1">
        <a:spcBef>
          <a:spcPct val="0"/>
        </a:spcBef>
        <a:spcAft>
          <a:spcPct val="0"/>
        </a:spcAft>
        <a:defRPr kumimoji="1" sz="2800" b="1" kern="1200">
          <a:solidFill>
            <a:schemeClr val="bg1"/>
          </a:solidFill>
          <a:latin typeface="ＭＳ Ｐゴシック" pitchFamily="50" charset="-128"/>
          <a:ea typeface="ＭＳ Ｐゴシック" pitchFamily="50" charset="-128"/>
          <a:cs typeface="ＭＳ Ｐゴシック" charset="0"/>
        </a:defRPr>
      </a:lvl1pPr>
      <a:lvl2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Font typeface="Arial" pitchFamily="34" charset="0"/>
        <a:buChar char="•"/>
        <a:defRPr kumimoji="1" sz="2800" kern="1200">
          <a:solidFill>
            <a:schemeClr val="tx1"/>
          </a:solidFill>
          <a:latin typeface="ＭＳ Ｐゴシック" pitchFamily="50" charset="-128"/>
          <a:ea typeface="ＭＳ Ｐゴシック" pitchFamily="50" charset="-128"/>
          <a:cs typeface="ＭＳ Ｐゴシック" charset="0"/>
        </a:defRPr>
      </a:lvl1pPr>
      <a:lvl2pPr marL="742950" indent="-285750" algn="l" rtl="0" eaLnBrk="1" fontAlgn="base" hangingPunct="1">
        <a:spcBef>
          <a:spcPct val="20000"/>
        </a:spcBef>
        <a:spcAft>
          <a:spcPct val="0"/>
        </a:spcAft>
        <a:buFont typeface="Arial" pitchFamily="34" charset="0"/>
        <a:buChar char="–"/>
        <a:defRPr kumimoji="1" sz="2800" kern="1200">
          <a:solidFill>
            <a:schemeClr val="tx1"/>
          </a:solidFill>
          <a:latin typeface="ＭＳ Ｐゴシック" pitchFamily="50" charset="-128"/>
          <a:ea typeface="ＭＳ Ｐゴシック" pitchFamily="50" charset="-128"/>
          <a:cs typeface="+mn-cs"/>
        </a:defRPr>
      </a:lvl2pPr>
      <a:lvl3pPr marL="1143000" indent="-228600" algn="l" rtl="0" eaLnBrk="1" fontAlgn="base" hangingPunct="1">
        <a:spcBef>
          <a:spcPct val="20000"/>
        </a:spcBef>
        <a:spcAft>
          <a:spcPct val="0"/>
        </a:spcAft>
        <a:buFont typeface="Arial" pitchFamily="34" charset="0"/>
        <a:buChar char="•"/>
        <a:defRPr kumimoji="1" sz="2400" kern="1200">
          <a:solidFill>
            <a:schemeClr val="tx1"/>
          </a:solidFill>
          <a:latin typeface="ＭＳ Ｐゴシック" pitchFamily="50" charset="-128"/>
          <a:ea typeface="ＭＳ Ｐゴシック" pitchFamily="50" charset="-128"/>
          <a:cs typeface="+mn-cs"/>
        </a:defRPr>
      </a:lvl3pPr>
      <a:lvl4pPr marL="1600200" indent="-228600" algn="l" rtl="0" eaLnBrk="1" fontAlgn="base" hangingPunct="1">
        <a:spcBef>
          <a:spcPct val="20000"/>
        </a:spcBef>
        <a:spcAft>
          <a:spcPct val="0"/>
        </a:spcAft>
        <a:buFont typeface="Arial" pitchFamily="34" charset="0"/>
        <a:buChar char="–"/>
        <a:defRPr kumimoji="1" sz="2000" kern="1200">
          <a:solidFill>
            <a:schemeClr val="tx1"/>
          </a:solidFill>
          <a:latin typeface="ＭＳ Ｐゴシック" pitchFamily="50" charset="-128"/>
          <a:ea typeface="ＭＳ Ｐゴシック" pitchFamily="50" charset="-128"/>
          <a:cs typeface="+mn-cs"/>
        </a:defRPr>
      </a:lvl4pPr>
      <a:lvl5pPr marL="2057400" indent="-228600" algn="l" rtl="0" eaLnBrk="1" fontAlgn="base" hangingPunct="1">
        <a:spcBef>
          <a:spcPct val="20000"/>
        </a:spcBef>
        <a:spcAft>
          <a:spcPct val="0"/>
        </a:spcAft>
        <a:buFont typeface="Arial" pitchFamily="34" charset="0"/>
        <a:buChar char="»"/>
        <a:defRPr kumimoji="1" sz="2000" kern="1200">
          <a:solidFill>
            <a:schemeClr val="tx1"/>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9.emf"/><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04248" y="6309320"/>
            <a:ext cx="2133600" cy="365125"/>
          </a:xfrm>
          <a:prstGeom prst="rect">
            <a:avLst/>
          </a:prstGeom>
        </p:spPr>
        <p:txBody>
          <a:bodyPr/>
          <a:lstStyle/>
          <a:p>
            <a:fld id="{FBD2191A-7BF8-46E4-9EFE-3418D43BC2B1}" type="slidenum">
              <a:rPr kumimoji="1" lang="ja-JP" altLang="en-US" smtClean="0"/>
              <a:pPr/>
              <a:t>1</a:t>
            </a:fld>
            <a:endParaRPr kumimoji="1" lang="ja-JP" altLang="en-US"/>
          </a:p>
        </p:txBody>
      </p:sp>
      <p:sp>
        <p:nvSpPr>
          <p:cNvPr id="8" name="タイトル 1"/>
          <p:cNvSpPr txBox="1">
            <a:spLocks/>
          </p:cNvSpPr>
          <p:nvPr/>
        </p:nvSpPr>
        <p:spPr bwMode="auto">
          <a:xfrm>
            <a:off x="683568" y="1052736"/>
            <a:ext cx="7776864" cy="18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kumimoji="1" sz="2800" b="1" kern="1200">
                <a:solidFill>
                  <a:schemeClr val="bg1"/>
                </a:solidFill>
                <a:effectLst>
                  <a:outerShdw blurRad="38100" dist="38100" dir="2700000" algn="tl">
                    <a:srgbClr val="000000">
                      <a:alpha val="43137"/>
                    </a:srgbClr>
                  </a:outerShdw>
                </a:effectLst>
                <a:latin typeface="ＭＳ Ｐゴシック" pitchFamily="50" charset="-128"/>
                <a:ea typeface="ＭＳ Ｐゴシック" pitchFamily="50" charset="-128"/>
                <a:cs typeface="ＭＳ Ｐゴシック" charset="0"/>
              </a:defRPr>
            </a:lvl1pPr>
            <a:lvl2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9pPr>
          </a:lstStyle>
          <a:p>
            <a:r>
              <a:rPr lang="en-AU" altLang="ja-JP" sz="3200" dirty="0">
                <a:solidFill>
                  <a:schemeClr val="tx1"/>
                </a:solidFill>
                <a:effectLst/>
                <a:latin typeface="+mn-lt"/>
                <a:cs typeface="Arial"/>
              </a:rPr>
              <a:t>JAXA L-band SAR heritage and ALOS Next Generation and MOLI Mission Plans for Forest &amp; Carbon</a:t>
            </a:r>
            <a:endParaRPr lang="ja-JP" altLang="en-US" sz="3600" dirty="0">
              <a:solidFill>
                <a:schemeClr val="tx1"/>
              </a:solidFill>
              <a:effectLst/>
              <a:latin typeface="+mn-lt"/>
              <a:cs typeface="Arial"/>
            </a:endParaRPr>
          </a:p>
        </p:txBody>
      </p:sp>
      <p:sp>
        <p:nvSpPr>
          <p:cNvPr id="12" name="正方形/長方形 11"/>
          <p:cNvSpPr/>
          <p:nvPr/>
        </p:nvSpPr>
        <p:spPr>
          <a:xfrm>
            <a:off x="755576" y="3212976"/>
            <a:ext cx="7560840" cy="3600986"/>
          </a:xfrm>
          <a:prstGeom prst="rect">
            <a:avLst/>
          </a:prstGeom>
        </p:spPr>
        <p:txBody>
          <a:bodyPr wrap="square">
            <a:spAutoFit/>
          </a:bodyPr>
          <a:lstStyle/>
          <a:p>
            <a:pPr lvl="0" algn="ctr"/>
            <a:endParaRPr lang="en-US" altLang="ja-JP" sz="2800" b="1" dirty="0">
              <a:solidFill>
                <a:prstClr val="black"/>
              </a:solidFill>
              <a:cs typeface="Arial"/>
            </a:endParaRPr>
          </a:p>
          <a:p>
            <a:pPr lvl="0" algn="ctr"/>
            <a:r>
              <a:rPr lang="en-US" altLang="ja-JP" sz="2000" dirty="0">
                <a:solidFill>
                  <a:prstClr val="black"/>
                </a:solidFill>
                <a:cs typeface="Arial"/>
              </a:rPr>
              <a:t>Osamu Ochiai (JAXA)</a:t>
            </a:r>
          </a:p>
          <a:p>
            <a:pPr lvl="0" algn="ctr"/>
            <a:r>
              <a:rPr lang="en-US" altLang="ja-JP" sz="2000" dirty="0">
                <a:solidFill>
                  <a:prstClr val="black"/>
                </a:solidFill>
                <a:cs typeface="Arial"/>
              </a:rPr>
              <a:t>Takeo Tadono (JAXA)</a:t>
            </a:r>
          </a:p>
          <a:p>
            <a:pPr lvl="0" algn="ctr"/>
            <a:r>
              <a:rPr lang="en-US" altLang="ja-JP" sz="2000" dirty="0">
                <a:solidFill>
                  <a:prstClr val="black"/>
                </a:solidFill>
                <a:cs typeface="Arial"/>
              </a:rPr>
              <a:t>Ake Rosenqvist (soloEO)</a:t>
            </a:r>
          </a:p>
          <a:p>
            <a:pPr lvl="0" algn="ctr"/>
            <a:endParaRPr lang="en-US" altLang="ja-JP" sz="2000" dirty="0">
              <a:solidFill>
                <a:prstClr val="black"/>
              </a:solidFill>
              <a:cs typeface="Arial"/>
            </a:endParaRPr>
          </a:p>
          <a:p>
            <a:pPr lvl="0" algn="ctr"/>
            <a:endParaRPr lang="en-US" altLang="ja-JP" sz="2000" dirty="0">
              <a:solidFill>
                <a:prstClr val="black"/>
              </a:solidFill>
              <a:cs typeface="Arial"/>
            </a:endParaRPr>
          </a:p>
          <a:p>
            <a:pPr lvl="0" algn="ctr"/>
            <a:endParaRPr lang="en-US" altLang="ja-JP" sz="2000" dirty="0">
              <a:solidFill>
                <a:prstClr val="black"/>
              </a:solidFill>
              <a:cs typeface="Arial"/>
            </a:endParaRPr>
          </a:p>
          <a:p>
            <a:pPr lvl="0" algn="ctr"/>
            <a:endParaRPr lang="en-US" altLang="ja-JP" sz="2000" dirty="0">
              <a:solidFill>
                <a:prstClr val="black"/>
              </a:solidFill>
              <a:cs typeface="Arial"/>
            </a:endParaRPr>
          </a:p>
          <a:p>
            <a:pPr lvl="0" algn="ctr"/>
            <a:endParaRPr lang="en-US" altLang="ja-JP" sz="2000" dirty="0">
              <a:solidFill>
                <a:prstClr val="black"/>
              </a:solidFill>
              <a:cs typeface="Arial"/>
            </a:endParaRPr>
          </a:p>
          <a:p>
            <a:pPr lvl="0" algn="ctr"/>
            <a:r>
              <a:rPr lang="en-US" altLang="ja-JP" sz="2000" dirty="0">
                <a:solidFill>
                  <a:prstClr val="black"/>
                </a:solidFill>
                <a:cs typeface="Arial"/>
              </a:rPr>
              <a:t>SDCG-15 Biomass Day, Hampton (VA) USA</a:t>
            </a:r>
          </a:p>
          <a:p>
            <a:pPr lvl="0" algn="ctr"/>
            <a:r>
              <a:rPr lang="en-US" altLang="ja-JP" sz="2000" dirty="0">
                <a:solidFill>
                  <a:prstClr val="black"/>
                </a:solidFill>
                <a:cs typeface="Arial"/>
              </a:rPr>
              <a:t>26 March 2019</a:t>
            </a:r>
          </a:p>
        </p:txBody>
      </p:sp>
      <p:cxnSp>
        <p:nvCxnSpPr>
          <p:cNvPr id="13" name="直線コネクタ 12"/>
          <p:cNvCxnSpPr/>
          <p:nvPr/>
        </p:nvCxnSpPr>
        <p:spPr>
          <a:xfrm>
            <a:off x="971600" y="3068960"/>
            <a:ext cx="7200800" cy="0"/>
          </a:xfrm>
          <a:prstGeom prst="line">
            <a:avLst/>
          </a:prstGeom>
          <a:ln w="38100">
            <a:solidFill>
              <a:srgbClr val="0070C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100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67544" y="1484784"/>
            <a:ext cx="8322302" cy="3447098"/>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lvl="1" algn="ctr">
              <a:spcAft>
                <a:spcPts val="600"/>
              </a:spcAft>
            </a:pPr>
            <a:r>
              <a:rPr lang="en-US" altLang="ja-JP" sz="2400" b="1" dirty="0">
                <a:latin typeface="Arial" panose="020B0604020202020204" pitchFamily="34" charset="0"/>
                <a:cs typeface="Arial" panose="020B0604020202020204" pitchFamily="34" charset="0"/>
              </a:rPr>
              <a:t>Multi-footprint Observation LIDAR and Imager (MOLI)</a:t>
            </a:r>
          </a:p>
          <a:p>
            <a:pPr lvl="1">
              <a:spcAft>
                <a:spcPts val="600"/>
              </a:spcAft>
            </a:pPr>
            <a:endParaRPr lang="en-US" altLang="ja-JP" sz="2000" b="1" dirty="0">
              <a:latin typeface="Arial" panose="020B0604020202020204" pitchFamily="34" charset="0"/>
              <a:cs typeface="Arial" panose="020B0604020202020204" pitchFamily="34" charset="0"/>
            </a:endParaRPr>
          </a:p>
          <a:p>
            <a:pPr marL="800100" lvl="1" indent="-342900">
              <a:spcAft>
                <a:spcPts val="600"/>
              </a:spcAft>
              <a:buFont typeface="Arial"/>
              <a:buChar char="•"/>
            </a:pPr>
            <a:r>
              <a:rPr lang="en-US" altLang="ja-JP" sz="2000" dirty="0">
                <a:latin typeface="Arial" panose="020B0604020202020204" pitchFamily="34" charset="0"/>
                <a:cs typeface="Arial" panose="020B0604020202020204" pitchFamily="34" charset="0"/>
              </a:rPr>
              <a:t>JAXA LIDAR mission to fly on the International Space Station, Japan Experimental Module (ISS-JEM)</a:t>
            </a:r>
          </a:p>
          <a:p>
            <a:pPr marL="800100" lvl="1" indent="-342900">
              <a:spcAft>
                <a:spcPts val="600"/>
              </a:spcAft>
              <a:buFont typeface="Arial"/>
              <a:buChar char="•"/>
            </a:pPr>
            <a:endParaRPr lang="en-US" altLang="ja-JP" sz="2000" dirty="0">
              <a:latin typeface="Arial" panose="020B0604020202020204" pitchFamily="34" charset="0"/>
              <a:cs typeface="Arial" panose="020B0604020202020204" pitchFamily="34" charset="0"/>
            </a:endParaRPr>
          </a:p>
          <a:p>
            <a:pPr marL="800100" lvl="1" indent="-342900">
              <a:spcAft>
                <a:spcPts val="600"/>
              </a:spcAft>
              <a:buFont typeface="Arial"/>
              <a:buChar char="•"/>
            </a:pPr>
            <a:r>
              <a:rPr lang="en-US" altLang="ja-JP" sz="2000" dirty="0">
                <a:latin typeface="Arial" panose="020B0604020202020204" pitchFamily="34" charset="0"/>
                <a:cs typeface="Arial" panose="020B0604020202020204" pitchFamily="34" charset="0"/>
              </a:rPr>
              <a:t>Mission Design Review completed May 2017</a:t>
            </a:r>
          </a:p>
          <a:p>
            <a:pPr marL="800100" lvl="1" indent="-342900">
              <a:spcAft>
                <a:spcPts val="600"/>
              </a:spcAft>
              <a:buFont typeface="Arial"/>
              <a:buChar char="•"/>
            </a:pPr>
            <a:endParaRPr lang="en-US" altLang="ja-JP" sz="2000" dirty="0">
              <a:latin typeface="Arial" panose="020B0604020202020204" pitchFamily="34" charset="0"/>
              <a:cs typeface="Arial" panose="020B0604020202020204" pitchFamily="34" charset="0"/>
            </a:endParaRPr>
          </a:p>
          <a:p>
            <a:pPr marL="800100" lvl="1" indent="-342900">
              <a:spcAft>
                <a:spcPts val="600"/>
              </a:spcAft>
              <a:buFont typeface="Arial"/>
              <a:buChar char="•"/>
            </a:pPr>
            <a:r>
              <a:rPr lang="en-US" altLang="ja-JP" sz="2000" dirty="0">
                <a:latin typeface="Arial" panose="020B0604020202020204" pitchFamily="34" charset="0"/>
                <a:cs typeface="Arial" panose="020B0604020202020204" pitchFamily="34" charset="0"/>
              </a:rPr>
              <a:t>Operations foreseen from around 2020</a:t>
            </a:r>
          </a:p>
        </p:txBody>
      </p:sp>
      <p:sp>
        <p:nvSpPr>
          <p:cNvPr id="4" name="テキスト ボックス 3"/>
          <p:cNvSpPr txBox="1"/>
          <p:nvPr/>
        </p:nvSpPr>
        <p:spPr>
          <a:xfrm>
            <a:off x="472787" y="178639"/>
            <a:ext cx="8198425" cy="461665"/>
          </a:xfrm>
          <a:prstGeom prst="rect">
            <a:avLst/>
          </a:prstGeom>
          <a:noFill/>
        </p:spPr>
        <p:txBody>
          <a:bodyPr wrap="square" rtlCol="0">
            <a:spAutoFit/>
          </a:bodyPr>
          <a:lstStyle/>
          <a:p>
            <a:pPr algn="ctr"/>
            <a:r>
              <a:rPr lang="en-US" altLang="ja-JP" sz="2400" b="1" dirty="0">
                <a:solidFill>
                  <a:srgbClr val="FFFFFF"/>
                </a:solidFill>
                <a:latin typeface="Arial" panose="020B0604020202020204" pitchFamily="34" charset="0"/>
                <a:cs typeface="Arial" panose="020B0604020202020204" pitchFamily="34" charset="0"/>
              </a:rPr>
              <a:t>MOLI</a:t>
            </a:r>
            <a:endParaRPr kumimoji="1" lang="ja-JP" alt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96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9145"/>
            <a:ext cx="7886700" cy="551543"/>
          </a:xfrm>
        </p:spPr>
        <p:txBody>
          <a:bodyPr/>
          <a:lstStyle/>
          <a:p>
            <a:r>
              <a:rPr kumimoji="1" lang="en-US" altLang="ja-JP" sz="2800" dirty="0">
                <a:solidFill>
                  <a:schemeClr val="bg1"/>
                </a:solidFill>
                <a:latin typeface="Arial"/>
                <a:ea typeface="+mn-ea"/>
                <a:cs typeface="Arial"/>
              </a:rPr>
              <a:t>MOLI Overview</a:t>
            </a:r>
            <a:endParaRPr kumimoji="1" lang="ja-JP" altLang="en-US" sz="2800" dirty="0">
              <a:solidFill>
                <a:schemeClr val="bg1"/>
              </a:solidFill>
              <a:latin typeface="Arial"/>
              <a:ea typeface="+mn-ea"/>
              <a:cs typeface="Arial"/>
            </a:endParaRPr>
          </a:p>
        </p:txBody>
      </p:sp>
      <p:sp>
        <p:nvSpPr>
          <p:cNvPr id="6" name="テキスト ボックス 5"/>
          <p:cNvSpPr txBox="1"/>
          <p:nvPr/>
        </p:nvSpPr>
        <p:spPr>
          <a:xfrm>
            <a:off x="1211683" y="5805264"/>
            <a:ext cx="3045500" cy="369332"/>
          </a:xfrm>
          <a:prstGeom prst="rect">
            <a:avLst/>
          </a:prstGeom>
          <a:noFill/>
        </p:spPr>
        <p:txBody>
          <a:bodyPr wrap="none" rtlCol="0">
            <a:spAutoFit/>
          </a:bodyPr>
          <a:lstStyle/>
          <a:p>
            <a:r>
              <a:rPr kumimoji="1" lang="en-US" altLang="ja-JP" sz="1800" dirty="0">
                <a:latin typeface="Arial"/>
                <a:ea typeface="+mn-ea"/>
                <a:cs typeface="Arial"/>
              </a:rPr>
              <a:t>Schematic diagram of MOLI</a:t>
            </a:r>
            <a:endParaRPr kumimoji="1" lang="ja-JP" altLang="en-US" sz="1800" dirty="0">
              <a:latin typeface="Arial"/>
              <a:ea typeface="+mn-ea"/>
              <a:cs typeface="Arial"/>
            </a:endParaRPr>
          </a:p>
        </p:txBody>
      </p:sp>
      <p:sp>
        <p:nvSpPr>
          <p:cNvPr id="10" name="コンテンツ プレースホルダー 2"/>
          <p:cNvSpPr>
            <a:spLocks noGrp="1"/>
          </p:cNvSpPr>
          <p:nvPr>
            <p:ph idx="1"/>
          </p:nvPr>
        </p:nvSpPr>
        <p:spPr>
          <a:xfrm>
            <a:off x="5053421" y="908720"/>
            <a:ext cx="4068599" cy="5265877"/>
          </a:xfrm>
          <a:ln>
            <a:solidFill>
              <a:schemeClr val="tx1"/>
            </a:solidFill>
          </a:ln>
        </p:spPr>
        <p:txBody>
          <a:bodyPr>
            <a:normAutofit fontScale="85000" lnSpcReduction="10000"/>
          </a:bodyPr>
          <a:lstStyle/>
          <a:p>
            <a:pPr marL="0" indent="0" algn="ctr">
              <a:buNone/>
            </a:pPr>
            <a:r>
              <a:rPr kumimoji="1" lang="en-US" altLang="ja-JP" sz="1800" b="1" u="sng" dirty="0">
                <a:latin typeface="Arial"/>
                <a:ea typeface="+mn-ea"/>
                <a:cs typeface="Arial"/>
              </a:rPr>
              <a:t>MOLI characteristics</a:t>
            </a:r>
          </a:p>
          <a:p>
            <a:r>
              <a:rPr kumimoji="1" lang="en-US" altLang="ja-JP" sz="1800" dirty="0">
                <a:latin typeface="Arial"/>
                <a:ea typeface="+mn-ea"/>
                <a:cs typeface="Arial"/>
              </a:rPr>
              <a:t>Demonstration mission on ISS-JEM</a:t>
            </a:r>
          </a:p>
          <a:p>
            <a:r>
              <a:rPr kumimoji="1" lang="en-US" altLang="ja-JP" sz="1800" dirty="0">
                <a:latin typeface="Arial"/>
                <a:ea typeface="+mn-ea"/>
                <a:cs typeface="Arial"/>
              </a:rPr>
              <a:t>ISS Orbit</a:t>
            </a:r>
          </a:p>
          <a:p>
            <a:pPr marL="457200" lvl="1" indent="0">
              <a:buNone/>
            </a:pPr>
            <a:r>
              <a:rPr lang="en-US" altLang="ja-JP" sz="1800" dirty="0">
                <a:latin typeface="Arial"/>
                <a:ea typeface="+mn-ea"/>
                <a:cs typeface="Arial"/>
              </a:rPr>
              <a:t>Altitude 400 km, Inclination 51.6 </a:t>
            </a:r>
            <a:r>
              <a:rPr lang="en-US" altLang="ja-JP" sz="1800" dirty="0" err="1">
                <a:latin typeface="Arial"/>
                <a:ea typeface="+mn-ea"/>
                <a:cs typeface="Arial"/>
              </a:rPr>
              <a:t>deg</a:t>
            </a:r>
          </a:p>
          <a:p>
            <a:pPr marL="457200" lvl="1" indent="0">
              <a:buNone/>
            </a:pPr>
            <a:endParaRPr lang="en-US" altLang="ja-JP" sz="1800" dirty="0">
              <a:latin typeface="Arial"/>
              <a:ea typeface="+mn-ea"/>
              <a:cs typeface="Arial"/>
            </a:endParaRPr>
          </a:p>
          <a:p>
            <a:r>
              <a:rPr lang="en-US" altLang="ja-JP" sz="1800" dirty="0">
                <a:latin typeface="Arial"/>
                <a:ea typeface="+mn-ea"/>
                <a:cs typeface="Arial"/>
              </a:rPr>
              <a:t>Instruments</a:t>
            </a:r>
          </a:p>
          <a:p>
            <a:pPr lvl="1"/>
            <a:r>
              <a:rPr kumimoji="1" lang="en-US" altLang="ja-JP" sz="1800" b="1" dirty="0">
                <a:solidFill>
                  <a:srgbClr val="3366FF"/>
                </a:solidFill>
                <a:latin typeface="Arial"/>
                <a:ea typeface="+mn-ea"/>
                <a:cs typeface="Arial"/>
              </a:rPr>
              <a:t>Double beam LIDAR</a:t>
            </a:r>
          </a:p>
          <a:p>
            <a:pPr lvl="2"/>
            <a:r>
              <a:rPr lang="en-US" altLang="ja-JP" sz="1800" b="1" dirty="0">
                <a:solidFill>
                  <a:srgbClr val="3366FF"/>
                </a:solidFill>
                <a:latin typeface="Arial"/>
                <a:ea typeface="+mn-ea"/>
                <a:cs typeface="Arial"/>
              </a:rPr>
              <a:t>Wavelength: 1064nm</a:t>
            </a:r>
          </a:p>
          <a:p>
            <a:pPr lvl="2"/>
            <a:r>
              <a:rPr kumimoji="1" lang="en-US" altLang="ja-JP" sz="1800" b="1" dirty="0">
                <a:solidFill>
                  <a:srgbClr val="3366FF"/>
                </a:solidFill>
                <a:latin typeface="Arial"/>
                <a:ea typeface="+mn-ea"/>
                <a:cs typeface="Arial"/>
              </a:rPr>
              <a:t>Pulse width: less than 7ns</a:t>
            </a:r>
          </a:p>
          <a:p>
            <a:pPr lvl="2"/>
            <a:r>
              <a:rPr lang="en-US" altLang="ja-JP" sz="1800" b="1" dirty="0">
                <a:solidFill>
                  <a:srgbClr val="3366FF"/>
                </a:solidFill>
                <a:latin typeface="Arial"/>
                <a:ea typeface="+mn-ea"/>
                <a:cs typeface="Arial"/>
              </a:rPr>
              <a:t>PRF: 150 Hz</a:t>
            </a:r>
          </a:p>
          <a:p>
            <a:pPr lvl="2"/>
            <a:r>
              <a:rPr lang="en-US" altLang="ja-JP" sz="1800" b="1" dirty="0">
                <a:solidFill>
                  <a:srgbClr val="3366FF"/>
                </a:solidFill>
                <a:latin typeface="Arial"/>
                <a:ea typeface="+mn-ea"/>
                <a:cs typeface="Arial"/>
              </a:rPr>
              <a:t>Double beam (2 foot prints)</a:t>
            </a:r>
            <a:endParaRPr kumimoji="1" lang="en-US" altLang="ja-JP" sz="1800" b="1" dirty="0">
              <a:solidFill>
                <a:srgbClr val="3366FF"/>
              </a:solidFill>
              <a:latin typeface="Arial"/>
              <a:ea typeface="+mn-ea"/>
              <a:cs typeface="Arial"/>
            </a:endParaRPr>
          </a:p>
          <a:p>
            <a:pPr lvl="1"/>
            <a:r>
              <a:rPr lang="en-US" altLang="ja-JP" sz="1800" b="1" dirty="0">
                <a:solidFill>
                  <a:schemeClr val="accent2"/>
                </a:solidFill>
                <a:latin typeface="Arial"/>
                <a:ea typeface="+mn-ea"/>
                <a:cs typeface="Arial"/>
              </a:rPr>
              <a:t>Multiband Imager</a:t>
            </a:r>
          </a:p>
          <a:p>
            <a:pPr lvl="2"/>
            <a:r>
              <a:rPr kumimoji="1" lang="en-US" altLang="ja-JP" sz="1800" b="1" dirty="0">
                <a:solidFill>
                  <a:schemeClr val="accent2"/>
                </a:solidFill>
                <a:latin typeface="Arial"/>
                <a:ea typeface="+mn-ea"/>
                <a:cs typeface="Arial"/>
              </a:rPr>
              <a:t>Resolution: 5 m</a:t>
            </a:r>
          </a:p>
          <a:p>
            <a:pPr lvl="2"/>
            <a:r>
              <a:rPr lang="en-US" altLang="ja-JP" sz="1800" b="1" dirty="0">
                <a:solidFill>
                  <a:schemeClr val="accent2"/>
                </a:solidFill>
                <a:latin typeface="Arial"/>
                <a:ea typeface="+mn-ea"/>
                <a:cs typeface="Arial"/>
              </a:rPr>
              <a:t>Swath: 1 km</a:t>
            </a:r>
          </a:p>
          <a:p>
            <a:pPr lvl="2"/>
            <a:r>
              <a:rPr lang="en-US" altLang="ja-JP" sz="1800" b="1" dirty="0">
                <a:solidFill>
                  <a:schemeClr val="accent2"/>
                </a:solidFill>
                <a:latin typeface="Arial"/>
                <a:ea typeface="+mn-ea"/>
                <a:cs typeface="Arial"/>
              </a:rPr>
              <a:t>Band: </a:t>
            </a:r>
            <a:r>
              <a:rPr kumimoji="1" lang="en-US" altLang="ja-JP" sz="1800" b="1" dirty="0">
                <a:solidFill>
                  <a:schemeClr val="accent2"/>
                </a:solidFill>
                <a:latin typeface="Arial"/>
                <a:ea typeface="+mn-ea"/>
                <a:cs typeface="Arial"/>
              </a:rPr>
              <a:t>NIR, R, G</a:t>
            </a:r>
          </a:p>
          <a:p>
            <a:r>
              <a:rPr kumimoji="1" lang="en-US" altLang="ja-JP" sz="1800" dirty="0">
                <a:latin typeface="Arial"/>
                <a:ea typeface="+mn-ea"/>
                <a:cs typeface="Arial"/>
              </a:rPr>
              <a:t>Canopy measurements</a:t>
            </a:r>
          </a:p>
          <a:p>
            <a:pPr lvl="1"/>
            <a:r>
              <a:rPr kumimoji="1" lang="en-US" altLang="ja-JP" sz="1800" dirty="0">
                <a:latin typeface="Arial"/>
                <a:ea typeface="+mn-ea"/>
                <a:cs typeface="Arial"/>
              </a:rPr>
              <a:t>Foot print 25m </a:t>
            </a:r>
            <a:r>
              <a:rPr kumimoji="1" lang="en-US" altLang="ja-JP" sz="1800" dirty="0" err="1">
                <a:latin typeface="Arial"/>
                <a:ea typeface="+mn-ea"/>
                <a:cs typeface="Arial"/>
              </a:rPr>
              <a:t>diameter</a:t>
            </a:r>
            <a:endParaRPr kumimoji="1" lang="en-US" altLang="ja-JP" sz="1800" dirty="0">
              <a:latin typeface="Arial"/>
              <a:ea typeface="+mn-ea"/>
              <a:cs typeface="Arial"/>
            </a:endParaRPr>
          </a:p>
          <a:p>
            <a:pPr lvl="1"/>
            <a:r>
              <a:rPr kumimoji="1" lang="en-US" altLang="ja-JP" sz="1800" dirty="0">
                <a:latin typeface="Arial"/>
                <a:ea typeface="+mn-ea"/>
                <a:cs typeface="Arial"/>
              </a:rPr>
              <a:t>Height accuracy </a:t>
            </a:r>
            <a:r>
              <a:rPr lang="en-US" altLang="ja-JP" sz="1800" dirty="0">
                <a:latin typeface="Arial"/>
                <a:cs typeface="Arial"/>
              </a:rPr>
              <a:t>=&lt; </a:t>
            </a:r>
            <a:r>
              <a:rPr kumimoji="1" lang="en-US" altLang="ja-JP" sz="1800" dirty="0">
                <a:latin typeface="Arial"/>
                <a:ea typeface="+mn-ea"/>
                <a:cs typeface="Arial"/>
              </a:rPr>
              <a:t>3m</a:t>
            </a:r>
          </a:p>
          <a:p>
            <a:r>
              <a:rPr lang="en-US" altLang="ja-JP" sz="1800" dirty="0">
                <a:latin typeface="Arial"/>
                <a:ea typeface="+mn-ea"/>
                <a:cs typeface="Arial"/>
              </a:rPr>
              <a:t>Mission duration; &gt; 1 year</a:t>
            </a:r>
          </a:p>
          <a:p>
            <a:r>
              <a:rPr kumimoji="1" lang="en-US" altLang="ja-JP" sz="1800" dirty="0">
                <a:latin typeface="Arial"/>
                <a:ea typeface="+mn-ea"/>
                <a:cs typeface="Arial"/>
              </a:rPr>
              <a:t>Planned Launch year 2020</a:t>
            </a:r>
          </a:p>
        </p:txBody>
      </p:sp>
      <p:sp>
        <p:nvSpPr>
          <p:cNvPr id="3" name="スライド番号プレースホルダー 2"/>
          <p:cNvSpPr>
            <a:spLocks noGrp="1"/>
          </p:cNvSpPr>
          <p:nvPr>
            <p:ph type="sldNum" sz="quarter" idx="12"/>
          </p:nvPr>
        </p:nvSpPr>
        <p:spPr/>
        <p:txBody>
          <a:bodyPr/>
          <a:lstStyle/>
          <a:p>
            <a:fld id="{AADCE4B4-B3C0-43F2-BBE4-CD01B9FFD552}" type="slidenum">
              <a:rPr kumimoji="1" lang="ja-JP" altLang="en-US" smtClean="0">
                <a:latin typeface="Arial"/>
                <a:cs typeface="Arial"/>
              </a:rPr>
              <a:t>11</a:t>
            </a:fld>
            <a:endParaRPr kumimoji="1" lang="ja-JP" altLang="en-US" dirty="0">
              <a:latin typeface="Arial"/>
              <a:cs typeface="Arial"/>
            </a:endParaRPr>
          </a:p>
        </p:txBody>
      </p:sp>
      <p:pic>
        <p:nvPicPr>
          <p:cNvPr id="8" name="図 7"/>
          <p:cNvPicPr>
            <a:picLocks noChangeAspect="1"/>
          </p:cNvPicPr>
          <p:nvPr/>
        </p:nvPicPr>
        <p:blipFill>
          <a:blip r:embed="rId3">
            <a:extLst>
              <a:ext uri="{BEBA8EAE-BF5A-486C-A8C5-ECC9F3942E4B}">
                <a14:imgProps xmlns:a14="http://schemas.microsoft.com/office/drawing/2010/main">
                  <a14:imgLayer r:embed="rId4">
                    <a14:imgEffect>
                      <a14:backgroundRemoval t="5095" b="96652" l="3504" r="95549"/>
                    </a14:imgEffect>
                  </a14:imgLayer>
                </a14:imgProps>
              </a:ext>
            </a:extLst>
          </a:blip>
          <a:stretch>
            <a:fillRect/>
          </a:stretch>
        </p:blipFill>
        <p:spPr>
          <a:xfrm>
            <a:off x="189892" y="692697"/>
            <a:ext cx="2702322" cy="1904547"/>
          </a:xfrm>
          <a:prstGeom prst="rect">
            <a:avLst/>
          </a:prstGeom>
        </p:spPr>
      </p:pic>
      <p:pic>
        <p:nvPicPr>
          <p:cNvPr id="11" name="図 10"/>
          <p:cNvPicPr>
            <a:picLocks noChangeAspect="1"/>
          </p:cNvPicPr>
          <p:nvPr/>
        </p:nvPicPr>
        <p:blipFill>
          <a:blip r:embed="rId5"/>
          <a:stretch>
            <a:fillRect/>
          </a:stretch>
        </p:blipFill>
        <p:spPr>
          <a:xfrm>
            <a:off x="3309090" y="852261"/>
            <a:ext cx="1463630" cy="1525131"/>
          </a:xfrm>
          <a:prstGeom prst="rect">
            <a:avLst/>
          </a:prstGeom>
        </p:spPr>
      </p:pic>
      <p:pic>
        <p:nvPicPr>
          <p:cNvPr id="4" name="図 3"/>
          <p:cNvPicPr>
            <a:picLocks noChangeAspect="1"/>
          </p:cNvPicPr>
          <p:nvPr/>
        </p:nvPicPr>
        <p:blipFill>
          <a:blip r:embed="rId6"/>
          <a:stretch>
            <a:fillRect/>
          </a:stretch>
        </p:blipFill>
        <p:spPr>
          <a:xfrm>
            <a:off x="644267" y="3429000"/>
            <a:ext cx="3927734" cy="2385318"/>
          </a:xfrm>
          <a:prstGeom prst="rect">
            <a:avLst/>
          </a:prstGeom>
        </p:spPr>
      </p:pic>
      <p:sp>
        <p:nvSpPr>
          <p:cNvPr id="5" name="テキスト ボックス 4"/>
          <p:cNvSpPr txBox="1"/>
          <p:nvPr/>
        </p:nvSpPr>
        <p:spPr>
          <a:xfrm>
            <a:off x="1023202" y="2843390"/>
            <a:ext cx="749011" cy="369332"/>
          </a:xfrm>
          <a:prstGeom prst="rect">
            <a:avLst/>
          </a:prstGeom>
          <a:noFill/>
        </p:spPr>
        <p:txBody>
          <a:bodyPr wrap="none" rtlCol="0">
            <a:spAutoFit/>
          </a:bodyPr>
          <a:lstStyle/>
          <a:p>
            <a:r>
              <a:rPr kumimoji="1" lang="en-US" altLang="ja-JP">
                <a:latin typeface="Arial"/>
                <a:cs typeface="Arial"/>
              </a:rPr>
              <a:t>MOLI</a:t>
            </a:r>
            <a:endParaRPr kumimoji="1" lang="ja-JP" altLang="en-US" dirty="0">
              <a:latin typeface="Arial"/>
              <a:cs typeface="Arial"/>
            </a:endParaRPr>
          </a:p>
        </p:txBody>
      </p:sp>
      <p:sp>
        <p:nvSpPr>
          <p:cNvPr id="12" name="テキスト ボックス 11"/>
          <p:cNvSpPr txBox="1"/>
          <p:nvPr/>
        </p:nvSpPr>
        <p:spPr>
          <a:xfrm>
            <a:off x="3032184" y="2297462"/>
            <a:ext cx="1951833" cy="954107"/>
          </a:xfrm>
          <a:prstGeom prst="rect">
            <a:avLst/>
          </a:prstGeom>
          <a:noFill/>
        </p:spPr>
        <p:txBody>
          <a:bodyPr wrap="square" rtlCol="0">
            <a:spAutoFit/>
          </a:bodyPr>
          <a:lstStyle/>
          <a:p>
            <a:pPr algn="ctr"/>
            <a:r>
              <a:rPr kumimoji="1" lang="en-US" altLang="ja-JP" sz="2000" dirty="0" err="1">
                <a:latin typeface="Arial"/>
                <a:cs typeface="Arial"/>
              </a:rPr>
              <a:t>i</a:t>
            </a:r>
            <a:r>
              <a:rPr kumimoji="1" lang="en-US" altLang="ja-JP" sz="2000" dirty="0">
                <a:latin typeface="Arial"/>
                <a:cs typeface="Arial"/>
              </a:rPr>
              <a:t>-SEEP</a:t>
            </a:r>
          </a:p>
          <a:p>
            <a:pPr algn="ctr"/>
            <a:r>
              <a:rPr lang="en-US" altLang="ja-JP" sz="1200" dirty="0">
                <a:latin typeface="Arial"/>
                <a:cs typeface="Arial"/>
              </a:rPr>
              <a:t>(IVA-replaceable Small Exposed Experiment Platform)</a:t>
            </a:r>
            <a:endParaRPr kumimoji="1" lang="ja-JP" altLang="en-US" sz="1200" dirty="0">
              <a:latin typeface="Arial"/>
              <a:cs typeface="Arial"/>
            </a:endParaRPr>
          </a:p>
        </p:txBody>
      </p:sp>
      <p:sp>
        <p:nvSpPr>
          <p:cNvPr id="13" name="テキスト ボックス 12"/>
          <p:cNvSpPr txBox="1"/>
          <p:nvPr/>
        </p:nvSpPr>
        <p:spPr>
          <a:xfrm>
            <a:off x="2773135" y="1234872"/>
            <a:ext cx="325730" cy="369332"/>
          </a:xfrm>
          <a:prstGeom prst="rect">
            <a:avLst/>
          </a:prstGeom>
          <a:noFill/>
        </p:spPr>
        <p:txBody>
          <a:bodyPr wrap="none" rtlCol="0">
            <a:spAutoFit/>
          </a:bodyPr>
          <a:lstStyle/>
          <a:p>
            <a:r>
              <a:rPr kumimoji="1" lang="en-US" altLang="ja-JP">
                <a:latin typeface="Arial"/>
                <a:cs typeface="Arial"/>
              </a:rPr>
              <a:t>+</a:t>
            </a:r>
            <a:endParaRPr kumimoji="1" lang="ja-JP" altLang="en-US" dirty="0">
              <a:latin typeface="Arial"/>
              <a:cs typeface="Arial"/>
            </a:endParaRPr>
          </a:p>
        </p:txBody>
      </p:sp>
      <p:sp>
        <p:nvSpPr>
          <p:cNvPr id="7" name="テキスト ボックス 6"/>
          <p:cNvSpPr txBox="1"/>
          <p:nvPr/>
        </p:nvSpPr>
        <p:spPr>
          <a:xfrm>
            <a:off x="631319" y="2540868"/>
            <a:ext cx="2161231" cy="307777"/>
          </a:xfrm>
          <a:prstGeom prst="rect">
            <a:avLst/>
          </a:prstGeom>
          <a:noFill/>
        </p:spPr>
        <p:txBody>
          <a:bodyPr wrap="none" rtlCol="0">
            <a:spAutoFit/>
          </a:bodyPr>
          <a:lstStyle/>
          <a:p>
            <a:r>
              <a:rPr kumimoji="1" lang="en-US" altLang="ja-JP" sz="1400">
                <a:latin typeface="Arial"/>
                <a:cs typeface="Arial"/>
              </a:rPr>
              <a:t>Envelope 1600x640x830</a:t>
            </a:r>
            <a:endParaRPr kumimoji="1" lang="ja-JP" altLang="en-US" sz="1400" dirty="0">
              <a:latin typeface="Arial"/>
              <a:cs typeface="Arial"/>
            </a:endParaRPr>
          </a:p>
        </p:txBody>
      </p:sp>
      <p:sp>
        <p:nvSpPr>
          <p:cNvPr id="14" name="テキスト ボックス 13"/>
          <p:cNvSpPr txBox="1"/>
          <p:nvPr/>
        </p:nvSpPr>
        <p:spPr>
          <a:xfrm>
            <a:off x="118582" y="6165304"/>
            <a:ext cx="9097963" cy="584776"/>
          </a:xfrm>
          <a:prstGeom prst="rect">
            <a:avLst/>
          </a:prstGeom>
          <a:noFill/>
        </p:spPr>
        <p:txBody>
          <a:bodyPr wrap="none" rtlCol="0">
            <a:spAutoFit/>
          </a:bodyPr>
          <a:lstStyle/>
          <a:p>
            <a:r>
              <a:rPr kumimoji="1" lang="en-US" altLang="ja-JP" sz="1600" b="1" dirty="0">
                <a:latin typeface="Arial"/>
                <a:cs typeface="Arial"/>
              </a:rPr>
              <a:t>Using </a:t>
            </a:r>
            <a:r>
              <a:rPr kumimoji="1" lang="en-US" altLang="ja-JP" sz="1600" b="1" dirty="0" err="1">
                <a:latin typeface="Arial"/>
                <a:cs typeface="Arial"/>
              </a:rPr>
              <a:t>i</a:t>
            </a:r>
            <a:r>
              <a:rPr kumimoji="1" lang="en-US" altLang="ja-JP" sz="1600" b="1" dirty="0">
                <a:latin typeface="Arial"/>
                <a:cs typeface="Arial"/>
              </a:rPr>
              <a:t>-SEEP platform, more flexible environment and services by astronauts are expected.</a:t>
            </a:r>
          </a:p>
          <a:p>
            <a:r>
              <a:rPr lang="en-US" altLang="ja-JP" sz="1600" b="1" dirty="0">
                <a:latin typeface="Arial"/>
                <a:cs typeface="Arial"/>
              </a:rPr>
              <a:t>Laser Transmitter to be returned (post mission) for degradation evaluation on ground.</a:t>
            </a:r>
            <a:endParaRPr kumimoji="1" lang="ja-JP" altLang="en-US" sz="1600" b="1" dirty="0">
              <a:latin typeface="Arial"/>
              <a:cs typeface="Arial"/>
            </a:endParaRPr>
          </a:p>
        </p:txBody>
      </p:sp>
    </p:spTree>
    <p:extLst>
      <p:ext uri="{BB962C8B-B14F-4D97-AF65-F5344CB8AC3E}">
        <p14:creationId xmlns:p14="http://schemas.microsoft.com/office/powerpoint/2010/main" val="338224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16632"/>
            <a:ext cx="8229600" cy="485628"/>
          </a:xfrm>
        </p:spPr>
        <p:txBody>
          <a:bodyPr>
            <a:noAutofit/>
          </a:bodyPr>
          <a:lstStyle/>
          <a:p>
            <a:r>
              <a:rPr lang="en-US" altLang="ja-JP" sz="2400" dirty="0">
                <a:latin typeface="Arial"/>
                <a:cs typeface="Arial"/>
              </a:rPr>
              <a:t>Foot print design for terrain relief calibration</a:t>
            </a:r>
            <a:endParaRPr kumimoji="1" lang="ja-JP" altLang="en-US" sz="2400" dirty="0">
              <a:solidFill>
                <a:schemeClr val="bg1"/>
              </a:solidFill>
              <a:latin typeface="Arial"/>
              <a:ea typeface="+mn-ea"/>
              <a:cs typeface="Arial"/>
            </a:endParaRPr>
          </a:p>
        </p:txBody>
      </p:sp>
      <p:cxnSp>
        <p:nvCxnSpPr>
          <p:cNvPr id="20" name="直線矢印コネクタ 19"/>
          <p:cNvCxnSpPr/>
          <p:nvPr/>
        </p:nvCxnSpPr>
        <p:spPr>
          <a:xfrm>
            <a:off x="1307690" y="3436777"/>
            <a:ext cx="1782073" cy="0"/>
          </a:xfrm>
          <a:prstGeom prst="straightConnector1">
            <a:avLst/>
          </a:prstGeom>
          <a:noFill/>
          <a:ln w="28575" cap="flat" cmpd="sng" algn="ctr">
            <a:solidFill>
              <a:srgbClr val="C0504D">
                <a:shade val="95000"/>
                <a:satMod val="105000"/>
              </a:srgbClr>
            </a:solidFill>
            <a:prstDash val="solid"/>
            <a:headEnd type="arrow"/>
            <a:tailEnd type="arrow"/>
          </a:ln>
          <a:effectLst/>
        </p:spPr>
      </p:cxnSp>
      <p:grpSp>
        <p:nvGrpSpPr>
          <p:cNvPr id="29" name="グループ化 28"/>
          <p:cNvGrpSpPr/>
          <p:nvPr/>
        </p:nvGrpSpPr>
        <p:grpSpPr>
          <a:xfrm rot="5400000">
            <a:off x="1683019" y="2954368"/>
            <a:ext cx="2039662" cy="3474434"/>
            <a:chOff x="3979355" y="1352230"/>
            <a:chExt cx="2039662" cy="3763970"/>
          </a:xfrm>
        </p:grpSpPr>
        <p:sp>
          <p:nvSpPr>
            <p:cNvPr id="17" name="円/楕円 16"/>
            <p:cNvSpPr/>
            <p:nvPr/>
          </p:nvSpPr>
          <p:spPr>
            <a:xfrm rot="10800000" flipV="1">
              <a:off x="3979355" y="4386344"/>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white"/>
                </a:solidFill>
                <a:effectLst/>
                <a:uLnTx/>
                <a:uFillTx/>
                <a:latin typeface="Arial"/>
                <a:ea typeface="+mn-ea"/>
                <a:cs typeface="Arial"/>
              </a:endParaRPr>
            </a:p>
          </p:txBody>
        </p:sp>
        <p:sp>
          <p:nvSpPr>
            <p:cNvPr id="18" name="円/楕円 17"/>
            <p:cNvSpPr/>
            <p:nvPr/>
          </p:nvSpPr>
          <p:spPr>
            <a:xfrm rot="10800000" flipV="1">
              <a:off x="5274198" y="3289738"/>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white"/>
                </a:solidFill>
                <a:effectLst/>
                <a:uLnTx/>
                <a:uFillTx/>
                <a:latin typeface="Arial"/>
                <a:ea typeface="+mn-ea"/>
                <a:cs typeface="Arial"/>
              </a:endParaRPr>
            </a:p>
          </p:txBody>
        </p:sp>
        <p:sp>
          <p:nvSpPr>
            <p:cNvPr id="21" name="円/楕円 20"/>
            <p:cNvSpPr/>
            <p:nvPr/>
          </p:nvSpPr>
          <p:spPr>
            <a:xfrm rot="10800000" flipV="1">
              <a:off x="3979355" y="2450131"/>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white"/>
                </a:solidFill>
                <a:effectLst/>
                <a:uLnTx/>
                <a:uFillTx/>
                <a:latin typeface="Arial"/>
                <a:ea typeface="+mn-ea"/>
                <a:cs typeface="Arial"/>
              </a:endParaRPr>
            </a:p>
          </p:txBody>
        </p:sp>
        <p:sp>
          <p:nvSpPr>
            <p:cNvPr id="22" name="円/楕円 21"/>
            <p:cNvSpPr/>
            <p:nvPr/>
          </p:nvSpPr>
          <p:spPr>
            <a:xfrm rot="10800000" flipV="1">
              <a:off x="5289161" y="1352230"/>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white"/>
                </a:solidFill>
                <a:effectLst/>
                <a:uLnTx/>
                <a:uFillTx/>
                <a:latin typeface="Arial"/>
                <a:ea typeface="+mn-ea"/>
                <a:cs typeface="Arial"/>
              </a:endParaRPr>
            </a:p>
          </p:txBody>
        </p:sp>
      </p:grpSp>
      <p:cxnSp>
        <p:nvCxnSpPr>
          <p:cNvPr id="23" name="直線コネクタ 22"/>
          <p:cNvCxnSpPr/>
          <p:nvPr/>
        </p:nvCxnSpPr>
        <p:spPr>
          <a:xfrm flipH="1" flipV="1">
            <a:off x="1302489" y="3191136"/>
            <a:ext cx="5201" cy="491282"/>
          </a:xfrm>
          <a:prstGeom prst="line">
            <a:avLst/>
          </a:prstGeom>
          <a:noFill/>
          <a:ln w="38100" cap="flat" cmpd="sng" algn="ctr">
            <a:solidFill>
              <a:srgbClr val="C0504D">
                <a:shade val="95000"/>
                <a:satMod val="105000"/>
              </a:srgbClr>
            </a:solidFill>
            <a:prstDash val="sysDash"/>
          </a:ln>
          <a:effectLst/>
        </p:spPr>
      </p:cxnSp>
      <p:sp>
        <p:nvSpPr>
          <p:cNvPr id="24" name="テキスト ボックス 23"/>
          <p:cNvSpPr txBox="1"/>
          <p:nvPr/>
        </p:nvSpPr>
        <p:spPr>
          <a:xfrm>
            <a:off x="1408966" y="3068960"/>
            <a:ext cx="1849485" cy="338554"/>
          </a:xfrm>
          <a:prstGeom prst="rect">
            <a:avLst/>
          </a:prstGeom>
          <a:noFill/>
        </p:spPr>
        <p:txBody>
          <a:bodyPr wrap="none" rtlCol="0">
            <a:spAutoFit/>
          </a:bodyPr>
          <a:lstStyle/>
          <a:p>
            <a:pPr fontAlgn="auto">
              <a:spcBef>
                <a:spcPts val="0"/>
              </a:spcBef>
              <a:spcAft>
                <a:spcPts val="0"/>
              </a:spcAft>
            </a:pPr>
            <a:r>
              <a:rPr lang="en-US" altLang="ja-JP" sz="1600" b="1" dirty="0">
                <a:solidFill>
                  <a:prstClr val="black"/>
                </a:solidFill>
                <a:latin typeface="Arial"/>
                <a:ea typeface="+mn-ea"/>
                <a:cs typeface="Arial"/>
              </a:rPr>
              <a:t>50m (PRF 150Hz)</a:t>
            </a:r>
            <a:endParaRPr lang="ja-JP" altLang="en-US" sz="1600" b="1" dirty="0">
              <a:solidFill>
                <a:prstClr val="black"/>
              </a:solidFill>
              <a:latin typeface="Arial"/>
              <a:ea typeface="+mn-ea"/>
              <a:cs typeface="Arial"/>
            </a:endParaRPr>
          </a:p>
        </p:txBody>
      </p:sp>
      <p:cxnSp>
        <p:nvCxnSpPr>
          <p:cNvPr id="27" name="直線矢印コネクタ 26"/>
          <p:cNvCxnSpPr/>
          <p:nvPr/>
        </p:nvCxnSpPr>
        <p:spPr>
          <a:xfrm flipV="1">
            <a:off x="2642045" y="4512196"/>
            <a:ext cx="431874" cy="644346"/>
          </a:xfrm>
          <a:prstGeom prst="straightConnector1">
            <a:avLst/>
          </a:prstGeom>
          <a:noFill/>
          <a:ln w="28575" cap="flat" cmpd="sng" algn="ctr">
            <a:solidFill>
              <a:srgbClr val="C0504D">
                <a:shade val="95000"/>
                <a:satMod val="105000"/>
              </a:srgbClr>
            </a:solidFill>
            <a:prstDash val="solid"/>
            <a:headEnd type="arrow"/>
            <a:tailEnd type="arrow"/>
          </a:ln>
          <a:effectLst/>
        </p:spPr>
      </p:cxnSp>
      <p:sp>
        <p:nvSpPr>
          <p:cNvPr id="28" name="テキスト ボックス 27"/>
          <p:cNvSpPr txBox="1"/>
          <p:nvPr/>
        </p:nvSpPr>
        <p:spPr>
          <a:xfrm>
            <a:off x="2814406" y="4725144"/>
            <a:ext cx="583814" cy="338554"/>
          </a:xfrm>
          <a:prstGeom prst="rect">
            <a:avLst/>
          </a:prstGeom>
          <a:noFill/>
        </p:spPr>
        <p:txBody>
          <a:bodyPr wrap="none" rtlCol="0">
            <a:spAutoFit/>
          </a:bodyPr>
          <a:lstStyle/>
          <a:p>
            <a:pPr fontAlgn="auto">
              <a:spcBef>
                <a:spcPts val="0"/>
              </a:spcBef>
              <a:spcAft>
                <a:spcPts val="0"/>
              </a:spcAft>
            </a:pPr>
            <a:r>
              <a:rPr lang="en-US" altLang="ja-JP" sz="1600" dirty="0">
                <a:solidFill>
                  <a:prstClr val="black"/>
                </a:solidFill>
                <a:latin typeface="Arial"/>
                <a:ea typeface="+mn-ea"/>
                <a:cs typeface="Arial"/>
              </a:rPr>
              <a:t>15m</a:t>
            </a:r>
          </a:p>
        </p:txBody>
      </p:sp>
      <p:grpSp>
        <p:nvGrpSpPr>
          <p:cNvPr id="30" name="グループ化 29"/>
          <p:cNvGrpSpPr/>
          <p:nvPr/>
        </p:nvGrpSpPr>
        <p:grpSpPr>
          <a:xfrm rot="5400000">
            <a:off x="5099403" y="2954369"/>
            <a:ext cx="2039662" cy="3474434"/>
            <a:chOff x="3979355" y="1352230"/>
            <a:chExt cx="2039662" cy="3763970"/>
          </a:xfrm>
        </p:grpSpPr>
        <p:sp>
          <p:nvSpPr>
            <p:cNvPr id="31" name="円/楕円 30"/>
            <p:cNvSpPr/>
            <p:nvPr/>
          </p:nvSpPr>
          <p:spPr>
            <a:xfrm rot="10800000" flipV="1">
              <a:off x="3979355" y="4386344"/>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white"/>
                </a:solidFill>
                <a:effectLst/>
                <a:uLnTx/>
                <a:uFillTx/>
                <a:latin typeface="Arial"/>
                <a:ea typeface="+mn-ea"/>
                <a:cs typeface="Arial"/>
              </a:endParaRPr>
            </a:p>
          </p:txBody>
        </p:sp>
        <p:sp>
          <p:nvSpPr>
            <p:cNvPr id="32" name="円/楕円 31"/>
            <p:cNvSpPr/>
            <p:nvPr/>
          </p:nvSpPr>
          <p:spPr>
            <a:xfrm rot="10800000" flipV="1">
              <a:off x="5274198" y="3289738"/>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white"/>
                </a:solidFill>
                <a:effectLst/>
                <a:uLnTx/>
                <a:uFillTx/>
                <a:latin typeface="Arial"/>
                <a:ea typeface="+mn-ea"/>
                <a:cs typeface="Arial"/>
              </a:endParaRPr>
            </a:p>
          </p:txBody>
        </p:sp>
        <p:sp>
          <p:nvSpPr>
            <p:cNvPr id="33" name="円/楕円 32"/>
            <p:cNvSpPr/>
            <p:nvPr/>
          </p:nvSpPr>
          <p:spPr>
            <a:xfrm rot="10800000" flipV="1">
              <a:off x="3979355" y="2450131"/>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white"/>
                </a:solidFill>
                <a:effectLst/>
                <a:uLnTx/>
                <a:uFillTx/>
                <a:latin typeface="Arial"/>
                <a:ea typeface="+mn-ea"/>
                <a:cs typeface="Arial"/>
              </a:endParaRPr>
            </a:p>
          </p:txBody>
        </p:sp>
        <p:sp>
          <p:nvSpPr>
            <p:cNvPr id="34" name="円/楕円 33"/>
            <p:cNvSpPr/>
            <p:nvPr/>
          </p:nvSpPr>
          <p:spPr>
            <a:xfrm rot="10800000" flipV="1">
              <a:off x="5289161" y="1352230"/>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white"/>
                </a:solidFill>
                <a:effectLst/>
                <a:uLnTx/>
                <a:uFillTx/>
                <a:latin typeface="Arial"/>
                <a:ea typeface="+mn-ea"/>
                <a:cs typeface="Arial"/>
              </a:endParaRPr>
            </a:p>
          </p:txBody>
        </p:sp>
      </p:grpSp>
      <p:cxnSp>
        <p:nvCxnSpPr>
          <p:cNvPr id="37" name="直線コネクタ 36"/>
          <p:cNvCxnSpPr/>
          <p:nvPr/>
        </p:nvCxnSpPr>
        <p:spPr>
          <a:xfrm flipH="1" flipV="1">
            <a:off x="3101944" y="3191136"/>
            <a:ext cx="5201" cy="491282"/>
          </a:xfrm>
          <a:prstGeom prst="line">
            <a:avLst/>
          </a:prstGeom>
          <a:noFill/>
          <a:ln w="38100" cap="flat" cmpd="sng" algn="ctr">
            <a:solidFill>
              <a:srgbClr val="C0504D">
                <a:shade val="95000"/>
                <a:satMod val="105000"/>
              </a:srgbClr>
            </a:solidFill>
            <a:prstDash val="sysDash"/>
          </a:ln>
          <a:effectLst/>
        </p:spPr>
      </p:cxnSp>
      <p:cxnSp>
        <p:nvCxnSpPr>
          <p:cNvPr id="41" name="直線コネクタ 40"/>
          <p:cNvCxnSpPr/>
          <p:nvPr/>
        </p:nvCxnSpPr>
        <p:spPr>
          <a:xfrm>
            <a:off x="2479936" y="4972746"/>
            <a:ext cx="394676" cy="373742"/>
          </a:xfrm>
          <a:prstGeom prst="line">
            <a:avLst/>
          </a:prstGeom>
          <a:noFill/>
          <a:ln w="38100" cap="flat" cmpd="sng" algn="ctr">
            <a:solidFill>
              <a:srgbClr val="C0504D">
                <a:shade val="95000"/>
                <a:satMod val="105000"/>
              </a:srgbClr>
            </a:solidFill>
            <a:prstDash val="sysDash"/>
          </a:ln>
          <a:effectLst/>
        </p:spPr>
      </p:cxnSp>
      <p:cxnSp>
        <p:nvCxnSpPr>
          <p:cNvPr id="46" name="直線矢印コネクタ 45"/>
          <p:cNvCxnSpPr/>
          <p:nvPr/>
        </p:nvCxnSpPr>
        <p:spPr>
          <a:xfrm>
            <a:off x="7723513" y="4504063"/>
            <a:ext cx="112997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7" name="テキスト ボックス 46"/>
          <p:cNvSpPr txBox="1"/>
          <p:nvPr/>
        </p:nvSpPr>
        <p:spPr>
          <a:xfrm>
            <a:off x="7703989" y="4102595"/>
            <a:ext cx="1467068" cy="369332"/>
          </a:xfrm>
          <a:prstGeom prst="rect">
            <a:avLst/>
          </a:prstGeom>
          <a:noFill/>
        </p:spPr>
        <p:txBody>
          <a:bodyPr wrap="none" rtlCol="0">
            <a:spAutoFit/>
          </a:bodyPr>
          <a:lstStyle/>
          <a:p>
            <a:pPr fontAlgn="auto">
              <a:spcBef>
                <a:spcPts val="0"/>
              </a:spcBef>
              <a:spcAft>
                <a:spcPts val="0"/>
              </a:spcAft>
            </a:pPr>
            <a:r>
              <a:rPr lang="en-US" altLang="ja-JP" sz="1800" b="1" dirty="0">
                <a:solidFill>
                  <a:prstClr val="black"/>
                </a:solidFill>
                <a:latin typeface="Arial"/>
                <a:ea typeface="+mn-ea"/>
                <a:cs typeface="Arial"/>
              </a:rPr>
              <a:t>Along track</a:t>
            </a:r>
            <a:endParaRPr lang="ja-JP" altLang="en-US" sz="1800" b="1" dirty="0">
              <a:solidFill>
                <a:prstClr val="black"/>
              </a:solidFill>
              <a:latin typeface="Arial"/>
              <a:ea typeface="+mn-ea"/>
              <a:cs typeface="Arial"/>
            </a:endParaRPr>
          </a:p>
        </p:txBody>
      </p:sp>
      <p:sp>
        <p:nvSpPr>
          <p:cNvPr id="48" name="角丸四角形 47"/>
          <p:cNvSpPr/>
          <p:nvPr/>
        </p:nvSpPr>
        <p:spPr>
          <a:xfrm rot="19336879">
            <a:off x="1328906" y="3388553"/>
            <a:ext cx="895071" cy="2635476"/>
          </a:xfrm>
          <a:prstGeom prst="roundRect">
            <a:avLst/>
          </a:pr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a:cs typeface="Arial"/>
            </a:endParaRPr>
          </a:p>
        </p:txBody>
      </p:sp>
      <p:sp>
        <p:nvSpPr>
          <p:cNvPr id="49" name="テキスト ボックス 48"/>
          <p:cNvSpPr txBox="1"/>
          <p:nvPr/>
        </p:nvSpPr>
        <p:spPr>
          <a:xfrm>
            <a:off x="1767845" y="6011996"/>
            <a:ext cx="1275259" cy="369332"/>
          </a:xfrm>
          <a:prstGeom prst="rect">
            <a:avLst/>
          </a:prstGeom>
          <a:noFill/>
        </p:spPr>
        <p:txBody>
          <a:bodyPr wrap="none" rtlCol="0">
            <a:spAutoFit/>
          </a:bodyPr>
          <a:lstStyle/>
          <a:p>
            <a:r>
              <a:rPr kumimoji="1" lang="en-US" altLang="ja-JP" sz="1800" dirty="0">
                <a:latin typeface="Arial"/>
                <a:ea typeface="+mn-ea"/>
                <a:cs typeface="Arial"/>
              </a:rPr>
              <a:t>(n)th pulse</a:t>
            </a:r>
            <a:endParaRPr kumimoji="1" lang="ja-JP" altLang="en-US" sz="1800" dirty="0">
              <a:latin typeface="Arial"/>
              <a:ea typeface="+mn-ea"/>
              <a:cs typeface="Arial"/>
            </a:endParaRPr>
          </a:p>
        </p:txBody>
      </p:sp>
      <p:sp>
        <p:nvSpPr>
          <p:cNvPr id="50" name="角丸四角形 49"/>
          <p:cNvSpPr/>
          <p:nvPr/>
        </p:nvSpPr>
        <p:spPr>
          <a:xfrm rot="19321757">
            <a:off x="3133589" y="3376357"/>
            <a:ext cx="895071" cy="2635476"/>
          </a:xfrm>
          <a:prstGeom prst="roundRect">
            <a:avLst/>
          </a:pr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a:cs typeface="Arial"/>
            </a:endParaRPr>
          </a:p>
        </p:txBody>
      </p:sp>
      <p:sp>
        <p:nvSpPr>
          <p:cNvPr id="51" name="テキスト ボックス 50"/>
          <p:cNvSpPr txBox="1"/>
          <p:nvPr/>
        </p:nvSpPr>
        <p:spPr>
          <a:xfrm>
            <a:off x="3556314" y="6011996"/>
            <a:ext cx="1538440" cy="369332"/>
          </a:xfrm>
          <a:prstGeom prst="rect">
            <a:avLst/>
          </a:prstGeom>
          <a:noFill/>
        </p:spPr>
        <p:txBody>
          <a:bodyPr wrap="none" rtlCol="0">
            <a:spAutoFit/>
          </a:bodyPr>
          <a:lstStyle/>
          <a:p>
            <a:r>
              <a:rPr kumimoji="1" lang="en-US" altLang="ja-JP" sz="1800" dirty="0">
                <a:latin typeface="Arial"/>
                <a:ea typeface="+mn-ea"/>
                <a:cs typeface="Arial"/>
              </a:rPr>
              <a:t>(n+1)th pulse</a:t>
            </a:r>
            <a:endParaRPr kumimoji="1" lang="ja-JP" altLang="en-US" sz="1800" dirty="0">
              <a:latin typeface="Arial"/>
              <a:ea typeface="+mn-ea"/>
              <a:cs typeface="Arial"/>
            </a:endParaRPr>
          </a:p>
        </p:txBody>
      </p:sp>
      <p:sp>
        <p:nvSpPr>
          <p:cNvPr id="52" name="テキスト ボックス 51"/>
          <p:cNvSpPr txBox="1"/>
          <p:nvPr/>
        </p:nvSpPr>
        <p:spPr>
          <a:xfrm>
            <a:off x="4904194" y="6031199"/>
            <a:ext cx="530915" cy="369332"/>
          </a:xfrm>
          <a:prstGeom prst="rect">
            <a:avLst/>
          </a:prstGeom>
          <a:noFill/>
        </p:spPr>
        <p:txBody>
          <a:bodyPr wrap="none" rtlCol="0">
            <a:spAutoFit/>
          </a:bodyPr>
          <a:lstStyle/>
          <a:p>
            <a:r>
              <a:rPr lang="ja-JP" altLang="en-US" dirty="0">
                <a:latin typeface="Arial"/>
                <a:ea typeface="+mn-ea"/>
                <a:cs typeface="Arial"/>
              </a:rPr>
              <a:t>・・・</a:t>
            </a:r>
            <a:endParaRPr kumimoji="1" lang="ja-JP" altLang="en-US" dirty="0">
              <a:latin typeface="Arial"/>
              <a:ea typeface="+mn-ea"/>
              <a:cs typeface="Arial"/>
            </a:endParaRPr>
          </a:p>
        </p:txBody>
      </p:sp>
      <p:cxnSp>
        <p:nvCxnSpPr>
          <p:cNvPr id="54" name="直線コネクタ 53"/>
          <p:cNvCxnSpPr/>
          <p:nvPr/>
        </p:nvCxnSpPr>
        <p:spPr>
          <a:xfrm flipH="1">
            <a:off x="752435" y="4357912"/>
            <a:ext cx="434514" cy="94487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テキスト ボックス 54"/>
          <p:cNvSpPr txBox="1"/>
          <p:nvPr/>
        </p:nvSpPr>
        <p:spPr>
          <a:xfrm>
            <a:off x="267825" y="5156542"/>
            <a:ext cx="1827043" cy="1077218"/>
          </a:xfrm>
          <a:prstGeom prst="rect">
            <a:avLst/>
          </a:prstGeom>
          <a:noFill/>
        </p:spPr>
        <p:txBody>
          <a:bodyPr wrap="none" rtlCol="0">
            <a:spAutoFit/>
          </a:bodyPr>
          <a:lstStyle/>
          <a:p>
            <a:r>
              <a:rPr lang="en-US" altLang="ja-JP" sz="1600" dirty="0">
                <a:latin typeface="Arial"/>
                <a:ea typeface="+mn-ea"/>
                <a:cs typeface="Arial"/>
              </a:rPr>
              <a:t>25m</a:t>
            </a:r>
          </a:p>
          <a:p>
            <a:r>
              <a:rPr lang="en-US" altLang="ja-JP" sz="1600" dirty="0">
                <a:latin typeface="Arial"/>
                <a:ea typeface="+mn-ea"/>
                <a:cs typeface="Arial"/>
              </a:rPr>
              <a:t>in diameter</a:t>
            </a:r>
          </a:p>
          <a:p>
            <a:r>
              <a:rPr kumimoji="1" lang="en-US" altLang="ja-JP" sz="1600" dirty="0">
                <a:latin typeface="Arial"/>
                <a:ea typeface="+mn-ea"/>
                <a:cs typeface="Arial"/>
              </a:rPr>
              <a:t>(beam divergence</a:t>
            </a:r>
          </a:p>
          <a:p>
            <a:r>
              <a:rPr lang="en-US" altLang="ja-JP" sz="1600" dirty="0">
                <a:latin typeface="Arial"/>
                <a:ea typeface="+mn-ea"/>
                <a:cs typeface="Arial"/>
              </a:rPr>
              <a:t>62.5mrad )</a:t>
            </a:r>
            <a:r>
              <a:rPr kumimoji="1" lang="en-US" altLang="ja-JP" sz="1600" dirty="0">
                <a:latin typeface="Arial"/>
                <a:ea typeface="+mn-ea"/>
                <a:cs typeface="Arial"/>
              </a:rPr>
              <a:t> </a:t>
            </a:r>
            <a:endParaRPr kumimoji="1" lang="ja-JP" altLang="en-US" sz="1600" dirty="0">
              <a:latin typeface="Arial"/>
              <a:ea typeface="+mn-ea"/>
              <a:cs typeface="Arial"/>
            </a:endParaRPr>
          </a:p>
        </p:txBody>
      </p:sp>
      <p:sp>
        <p:nvSpPr>
          <p:cNvPr id="56" name="テキスト ボックス 55"/>
          <p:cNvSpPr txBox="1"/>
          <p:nvPr/>
        </p:nvSpPr>
        <p:spPr>
          <a:xfrm>
            <a:off x="384458" y="980728"/>
            <a:ext cx="8574491" cy="1631216"/>
          </a:xfrm>
          <a:prstGeom prst="rect">
            <a:avLst/>
          </a:prstGeom>
          <a:noFill/>
        </p:spPr>
        <p:txBody>
          <a:bodyPr wrap="square" rtlCol="0">
            <a:spAutoFit/>
          </a:bodyPr>
          <a:lstStyle/>
          <a:p>
            <a:pPr marL="342900" indent="-342900" algn="just">
              <a:buFont typeface="Wingdings" pitchFamily="2" charset="2"/>
              <a:buChar char="Ø"/>
            </a:pPr>
            <a:r>
              <a:rPr lang="en-US" altLang="ja-JP" sz="2000" b="1" dirty="0">
                <a:latin typeface="Arial"/>
                <a:cs typeface="Arial"/>
              </a:rPr>
              <a:t>For calibration of terrain relief:</a:t>
            </a:r>
            <a:endParaRPr lang="en-US" altLang="ja-JP" sz="2000" dirty="0">
              <a:latin typeface="Arial"/>
              <a:cs typeface="Arial"/>
            </a:endParaRPr>
          </a:p>
          <a:p>
            <a:pPr marL="720000" lvl="1" indent="-180000">
              <a:buFontTx/>
              <a:buChar char="-"/>
            </a:pPr>
            <a:r>
              <a:rPr lang="en-US" altLang="ja-JP" sz="2000" dirty="0">
                <a:latin typeface="Arial"/>
                <a:cs typeface="Arial"/>
              </a:rPr>
              <a:t>Staggered double footprints with the same transmitting timing</a:t>
            </a:r>
            <a:endParaRPr lang="en-US" altLang="ja-JP" sz="2000" b="1" dirty="0">
              <a:latin typeface="Arial"/>
              <a:cs typeface="Arial"/>
            </a:endParaRPr>
          </a:p>
          <a:p>
            <a:pPr marL="342900" indent="-342900" algn="just">
              <a:buFont typeface="Wingdings" pitchFamily="2" charset="2"/>
              <a:buChar char="Ø"/>
            </a:pPr>
            <a:r>
              <a:rPr lang="en-US" altLang="ja-JP" sz="2000" b="1" dirty="0">
                <a:latin typeface="Arial"/>
                <a:cs typeface="Arial"/>
              </a:rPr>
              <a:t>For estimation of ground surface slope angle:</a:t>
            </a:r>
          </a:p>
          <a:p>
            <a:pPr marL="720000" lvl="1" indent="-180000">
              <a:buFontTx/>
              <a:buChar char="-"/>
            </a:pPr>
            <a:r>
              <a:rPr lang="en-US" altLang="ja-JP" sz="2000" dirty="0">
                <a:latin typeface="Arial"/>
                <a:cs typeface="Arial"/>
              </a:rPr>
              <a:t>Slope estimation using 3 footprints</a:t>
            </a:r>
          </a:p>
          <a:p>
            <a:pPr marL="720000" lvl="1" indent="-180000">
              <a:buFontTx/>
              <a:buChar char="-"/>
            </a:pPr>
            <a:r>
              <a:rPr lang="en-US" altLang="ja-JP" sz="2000" dirty="0">
                <a:latin typeface="Arial"/>
                <a:cs typeface="Arial"/>
              </a:rPr>
              <a:t>Target slope: ≦30 deg. No </a:t>
            </a:r>
            <a:r>
              <a:rPr lang="en-US" altLang="ja-JP" sz="2000">
                <a:latin typeface="Arial"/>
                <a:cs typeface="Arial"/>
              </a:rPr>
              <a:t>snow cover.</a:t>
            </a:r>
            <a:endParaRPr lang="en-US" altLang="ja-JP" sz="2000" dirty="0">
              <a:latin typeface="Arial"/>
              <a:cs typeface="Arial"/>
            </a:endParaRPr>
          </a:p>
        </p:txBody>
      </p:sp>
      <p:cxnSp>
        <p:nvCxnSpPr>
          <p:cNvPr id="35" name="直線矢印コネクタ 34"/>
          <p:cNvCxnSpPr>
            <a:stCxn id="18" idx="5"/>
            <a:endCxn id="17" idx="1"/>
          </p:cNvCxnSpPr>
          <p:nvPr/>
        </p:nvCxnSpPr>
        <p:spPr>
          <a:xfrm flipH="1" flipV="1">
            <a:off x="1540683" y="4294726"/>
            <a:ext cx="535865" cy="778757"/>
          </a:xfrm>
          <a:prstGeom prst="straightConnector1">
            <a:avLst/>
          </a:prstGeom>
          <a:noFill/>
          <a:ln w="28575" cap="flat" cmpd="sng" algn="ctr">
            <a:solidFill>
              <a:srgbClr val="C0504D">
                <a:shade val="95000"/>
                <a:satMod val="105000"/>
              </a:srgbClr>
            </a:solidFill>
            <a:prstDash val="solid"/>
            <a:headEnd type="arrow"/>
            <a:tailEnd type="arrow"/>
          </a:ln>
          <a:effectLst/>
        </p:spPr>
      </p:cxnSp>
      <p:cxnSp>
        <p:nvCxnSpPr>
          <p:cNvPr id="38" name="直線コネクタ 37"/>
          <p:cNvCxnSpPr/>
          <p:nvPr/>
        </p:nvCxnSpPr>
        <p:spPr>
          <a:xfrm>
            <a:off x="2828114" y="4302689"/>
            <a:ext cx="442445" cy="381415"/>
          </a:xfrm>
          <a:prstGeom prst="line">
            <a:avLst/>
          </a:prstGeom>
          <a:noFill/>
          <a:ln w="38100" cap="flat" cmpd="sng" algn="ctr">
            <a:solidFill>
              <a:srgbClr val="C0504D">
                <a:shade val="95000"/>
                <a:satMod val="105000"/>
              </a:srgbClr>
            </a:solidFill>
            <a:prstDash val="sysDash"/>
          </a:ln>
          <a:effectLst/>
        </p:spPr>
      </p:cxnSp>
      <p:sp>
        <p:nvSpPr>
          <p:cNvPr id="36" name="二等辺三角形 35"/>
          <p:cNvSpPr/>
          <p:nvPr/>
        </p:nvSpPr>
        <p:spPr>
          <a:xfrm rot="10800000">
            <a:off x="3868780" y="3518526"/>
            <a:ext cx="3456862" cy="2623646"/>
          </a:xfrm>
          <a:prstGeom prst="triangle">
            <a:avLst>
              <a:gd name="adj" fmla="val 47125"/>
            </a:avLst>
          </a:prstGeom>
          <a:noFill/>
          <a:ln w="57150">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atin typeface="Arial"/>
              <a:cs typeface="Arial"/>
            </a:endParaRPr>
          </a:p>
        </p:txBody>
      </p:sp>
      <p:sp>
        <p:nvSpPr>
          <p:cNvPr id="53" name="二等辺三角形 52"/>
          <p:cNvSpPr/>
          <p:nvPr/>
        </p:nvSpPr>
        <p:spPr>
          <a:xfrm>
            <a:off x="4904193" y="3179227"/>
            <a:ext cx="3456862" cy="2623646"/>
          </a:xfrm>
          <a:prstGeom prst="triangle">
            <a:avLst>
              <a:gd name="adj" fmla="val 47125"/>
            </a:avLst>
          </a:prstGeom>
          <a:noFill/>
          <a:ln w="57150">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atin typeface="Arial"/>
              <a:cs typeface="Arial"/>
            </a:endParaRPr>
          </a:p>
        </p:txBody>
      </p:sp>
      <p:sp>
        <p:nvSpPr>
          <p:cNvPr id="58" name="テキスト ボックス 57"/>
          <p:cNvSpPr txBox="1"/>
          <p:nvPr/>
        </p:nvSpPr>
        <p:spPr>
          <a:xfrm>
            <a:off x="1308182" y="4597265"/>
            <a:ext cx="640820" cy="338554"/>
          </a:xfrm>
          <a:prstGeom prst="rect">
            <a:avLst/>
          </a:prstGeom>
          <a:noFill/>
        </p:spPr>
        <p:txBody>
          <a:bodyPr wrap="none" rtlCol="0">
            <a:spAutoFit/>
          </a:bodyPr>
          <a:lstStyle/>
          <a:p>
            <a:pPr fontAlgn="auto">
              <a:spcBef>
                <a:spcPts val="0"/>
              </a:spcBef>
              <a:spcAft>
                <a:spcPts val="0"/>
              </a:spcAft>
            </a:pPr>
            <a:r>
              <a:rPr lang="en-US" altLang="ja-JP" sz="1600" dirty="0">
                <a:solidFill>
                  <a:prstClr val="black"/>
                </a:solidFill>
                <a:latin typeface="Arial"/>
                <a:ea typeface="+mn-ea"/>
                <a:cs typeface="Arial"/>
              </a:rPr>
              <a:t>15 m</a:t>
            </a:r>
            <a:endParaRPr lang="ja-JP" altLang="en-US" sz="1600" dirty="0">
              <a:solidFill>
                <a:prstClr val="black"/>
              </a:solidFill>
              <a:latin typeface="Arial"/>
              <a:ea typeface="+mn-ea"/>
              <a:cs typeface="Arial"/>
            </a:endParaRPr>
          </a:p>
        </p:txBody>
      </p:sp>
      <p:sp>
        <p:nvSpPr>
          <p:cNvPr id="3" name="スライド番号プレースホルダー 2"/>
          <p:cNvSpPr>
            <a:spLocks noGrp="1"/>
          </p:cNvSpPr>
          <p:nvPr>
            <p:ph type="sldNum" sz="quarter" idx="12"/>
          </p:nvPr>
        </p:nvSpPr>
        <p:spPr>
          <a:xfrm>
            <a:off x="8626720" y="6525642"/>
            <a:ext cx="495300" cy="260350"/>
          </a:xfrm>
        </p:spPr>
        <p:txBody>
          <a:bodyPr/>
          <a:lstStyle/>
          <a:p>
            <a:pPr>
              <a:defRPr/>
            </a:pPr>
            <a:fld id="{3319555C-0321-DC4F-9B34-A76D0F61DC43}" type="slidenum">
              <a:rPr lang="ja-JP" altLang="en-US" smtClean="0">
                <a:latin typeface="Arial"/>
                <a:cs typeface="Arial"/>
              </a:rPr>
              <a:pPr>
                <a:defRPr/>
              </a:pPr>
              <a:t>12</a:t>
            </a:fld>
            <a:endParaRPr lang="ja-JP" altLang="en-US" dirty="0">
              <a:latin typeface="Arial"/>
              <a:cs typeface="Arial"/>
            </a:endParaRPr>
          </a:p>
        </p:txBody>
      </p:sp>
    </p:spTree>
    <p:extLst>
      <p:ext uri="{BB962C8B-B14F-4D97-AF65-F5344CB8AC3E}">
        <p14:creationId xmlns:p14="http://schemas.microsoft.com/office/powerpoint/2010/main" val="1501380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4458" y="26988"/>
            <a:ext cx="8419573" cy="593700"/>
          </a:xfrm>
        </p:spPr>
        <p:txBody>
          <a:bodyPr/>
          <a:lstStyle/>
          <a:p>
            <a:pPr marL="457200" indent="-457200"/>
            <a:r>
              <a:rPr lang="en-US" altLang="ja-JP" sz="2800" dirty="0">
                <a:latin typeface="Arial"/>
                <a:cs typeface="Arial"/>
              </a:rPr>
              <a:t>MOLI data products</a:t>
            </a:r>
          </a:p>
        </p:txBody>
      </p:sp>
      <p:sp>
        <p:nvSpPr>
          <p:cNvPr id="4" name="スライド番号プレースホルダー 3"/>
          <p:cNvSpPr>
            <a:spLocks noGrp="1"/>
          </p:cNvSpPr>
          <p:nvPr>
            <p:ph type="sldNum" sz="quarter" idx="12"/>
          </p:nvPr>
        </p:nvSpPr>
        <p:spPr/>
        <p:txBody>
          <a:bodyPr/>
          <a:lstStyle/>
          <a:p>
            <a:pPr>
              <a:defRPr/>
            </a:pPr>
            <a:fld id="{10FE0160-F055-405E-8561-E353DC43ABA8}" type="slidenum">
              <a:rPr lang="ja-JP" altLang="en-US" smtClean="0">
                <a:latin typeface="Arial"/>
                <a:cs typeface="Arial"/>
              </a:rPr>
              <a:pPr>
                <a:defRPr/>
              </a:pPr>
              <a:t>13</a:t>
            </a:fld>
            <a:endParaRPr lang="ja-JP" altLang="en-US" dirty="0">
              <a:latin typeface="Arial"/>
              <a:cs typeface="Arial"/>
            </a:endParaRPr>
          </a:p>
        </p:txBody>
      </p:sp>
      <p:graphicFrame>
        <p:nvGraphicFramePr>
          <p:cNvPr id="5" name="表 4"/>
          <p:cNvGraphicFramePr>
            <a:graphicFrameLocks noGrp="1"/>
          </p:cNvGraphicFramePr>
          <p:nvPr>
            <p:extLst>
              <p:ext uri="{D42A27DB-BD31-4B8C-83A1-F6EECF244321}">
                <p14:modId xmlns:p14="http://schemas.microsoft.com/office/powerpoint/2010/main" val="4157328540"/>
              </p:ext>
            </p:extLst>
          </p:nvPr>
        </p:nvGraphicFramePr>
        <p:xfrm>
          <a:off x="194775" y="1168270"/>
          <a:ext cx="8175678" cy="2482691"/>
        </p:xfrm>
        <a:graphic>
          <a:graphicData uri="http://schemas.openxmlformats.org/drawingml/2006/table">
            <a:tbl>
              <a:tblPr/>
              <a:tblGrid>
                <a:gridCol w="1013664">
                  <a:extLst>
                    <a:ext uri="{9D8B030D-6E8A-4147-A177-3AD203B41FA5}">
                      <a16:colId xmlns:a16="http://schemas.microsoft.com/office/drawing/2014/main" val="20000"/>
                    </a:ext>
                  </a:extLst>
                </a:gridCol>
                <a:gridCol w="2575658">
                  <a:extLst>
                    <a:ext uri="{9D8B030D-6E8A-4147-A177-3AD203B41FA5}">
                      <a16:colId xmlns:a16="http://schemas.microsoft.com/office/drawing/2014/main" val="20001"/>
                    </a:ext>
                  </a:extLst>
                </a:gridCol>
                <a:gridCol w="1794661">
                  <a:extLst>
                    <a:ext uri="{9D8B030D-6E8A-4147-A177-3AD203B41FA5}">
                      <a16:colId xmlns:a16="http://schemas.microsoft.com/office/drawing/2014/main" val="20002"/>
                    </a:ext>
                  </a:extLst>
                </a:gridCol>
                <a:gridCol w="2791695">
                  <a:extLst>
                    <a:ext uri="{9D8B030D-6E8A-4147-A177-3AD203B41FA5}">
                      <a16:colId xmlns:a16="http://schemas.microsoft.com/office/drawing/2014/main" val="20003"/>
                    </a:ext>
                  </a:extLst>
                </a:gridCol>
              </a:tblGrid>
              <a:tr h="432048">
                <a:tc>
                  <a:txBody>
                    <a:bodyPr/>
                    <a:lstStyle/>
                    <a:p>
                      <a:pPr algn="ctr" fontAlgn="ctr">
                        <a:lnSpc>
                          <a:spcPts val="2000"/>
                        </a:lnSpc>
                      </a:pPr>
                      <a:r>
                        <a:rPr lang="en-US" altLang="ja-JP" sz="1600" b="0" i="0" u="none" strike="noStrike" dirty="0">
                          <a:solidFill>
                            <a:srgbClr val="000000"/>
                          </a:solidFill>
                          <a:effectLst/>
                          <a:latin typeface="Arial"/>
                          <a:cs typeface="Arial"/>
                        </a:rPr>
                        <a:t>level</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500"/>
                        </a:lnSpc>
                      </a:pPr>
                      <a:r>
                        <a:rPr lang="en-US" altLang="ja-JP" sz="1600" b="0" i="0" u="none" strike="noStrike" dirty="0">
                          <a:solidFill>
                            <a:srgbClr val="000000"/>
                          </a:solidFill>
                          <a:effectLst/>
                          <a:latin typeface="Arial"/>
                          <a:cs typeface="Arial"/>
                        </a:rPr>
                        <a:t>Product</a:t>
                      </a:r>
                      <a:r>
                        <a:rPr lang="en-US" altLang="ja-JP" sz="1600" b="0" i="0" u="none" strike="noStrike" baseline="0" dirty="0">
                          <a:solidFill>
                            <a:srgbClr val="000000"/>
                          </a:solidFill>
                          <a:effectLst/>
                          <a:latin typeface="Arial"/>
                          <a:cs typeface="Arial"/>
                        </a:rPr>
                        <a:t> category</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500"/>
                        </a:lnSpc>
                      </a:pPr>
                      <a:r>
                        <a:rPr lang="en-US" altLang="ja-JP" sz="1600" b="0" i="0" u="none" strike="noStrike" dirty="0">
                          <a:solidFill>
                            <a:srgbClr val="000000"/>
                          </a:solidFill>
                          <a:effectLst/>
                          <a:latin typeface="Arial"/>
                          <a:cs typeface="Arial"/>
                        </a:rPr>
                        <a:t>Products</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500"/>
                        </a:lnSpc>
                      </a:pPr>
                      <a:r>
                        <a:rPr lang="en-US" altLang="ja-JP" sz="1600" b="0" i="0" u="none" strike="noStrike" dirty="0">
                          <a:solidFill>
                            <a:srgbClr val="000000"/>
                          </a:solidFill>
                          <a:effectLst/>
                          <a:latin typeface="Arial"/>
                          <a:cs typeface="Arial"/>
                        </a:rPr>
                        <a:t>Remark</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6467">
                <a:tc rowSpan="2">
                  <a:txBody>
                    <a:bodyPr/>
                    <a:lstStyle/>
                    <a:p>
                      <a:pPr algn="ctr" fontAlgn="ctr">
                        <a:lnSpc>
                          <a:spcPts val="1500"/>
                        </a:lnSpc>
                      </a:pPr>
                      <a:r>
                        <a:rPr lang="en-US" altLang="ja-JP" sz="1600" b="0" i="0" u="none" strike="noStrike" dirty="0">
                          <a:solidFill>
                            <a:srgbClr val="000000"/>
                          </a:solidFill>
                          <a:effectLst/>
                          <a:latin typeface="Arial"/>
                          <a:cs typeface="Arial"/>
                        </a:rPr>
                        <a:t>L1</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2000"/>
                        </a:lnSpc>
                      </a:pPr>
                      <a:r>
                        <a:rPr lang="en-US" altLang="ja-JP" sz="1600" b="0" i="0" u="none" strike="noStrike" dirty="0">
                          <a:solidFill>
                            <a:srgbClr val="000000"/>
                          </a:solidFill>
                          <a:effectLst/>
                          <a:latin typeface="Arial"/>
                          <a:cs typeface="Arial"/>
                        </a:rPr>
                        <a:t>Lidar footprint</a:t>
                      </a:r>
                      <a:r>
                        <a:rPr lang="en-US" altLang="ja-JP" sz="1600" b="0" i="0" u="none" strike="noStrike" baseline="0" dirty="0">
                          <a:solidFill>
                            <a:srgbClr val="000000"/>
                          </a:solidFill>
                          <a:effectLst/>
                          <a:latin typeface="Arial"/>
                          <a:cs typeface="Arial"/>
                        </a:rPr>
                        <a:t> products</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500"/>
                        </a:lnSpc>
                      </a:pPr>
                      <a:r>
                        <a:rPr lang="en-US" altLang="ja-JP" sz="1600" b="0" i="0" u="none" strike="noStrike" baseline="0" dirty="0">
                          <a:solidFill>
                            <a:srgbClr val="000000"/>
                          </a:solidFill>
                          <a:effectLst/>
                          <a:latin typeface="Arial"/>
                          <a:cs typeface="Arial"/>
                        </a:rPr>
                        <a:t>Full w</a:t>
                      </a:r>
                      <a:r>
                        <a:rPr lang="en-US" altLang="ja-JP" sz="1600" b="0" i="0" u="none" strike="noStrike" dirty="0">
                          <a:solidFill>
                            <a:srgbClr val="000000"/>
                          </a:solidFill>
                          <a:effectLst/>
                          <a:latin typeface="Arial"/>
                          <a:cs typeface="Arial"/>
                        </a:rPr>
                        <a:t>aveforms</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indent="0" algn="l" fontAlgn="ctr">
                        <a:lnSpc>
                          <a:spcPts val="2000"/>
                        </a:lnSpc>
                      </a:pPr>
                      <a:r>
                        <a:rPr lang="en-US" altLang="ja-JP" sz="1600" b="0" i="0" u="none" strike="noStrike" dirty="0">
                          <a:solidFill>
                            <a:srgbClr val="000000"/>
                          </a:solidFill>
                          <a:effectLst/>
                          <a:latin typeface="Arial"/>
                          <a:cs typeface="Arial"/>
                        </a:rPr>
                        <a:t>including geolocation data</a:t>
                      </a: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8072">
                <a:tc vMerge="1">
                  <a:txBody>
                    <a:bodyPr/>
                    <a:lstStyle/>
                    <a:p>
                      <a:endParaRPr kumimoji="1" lang="ja-JP" altLang="en-US"/>
                    </a:p>
                  </a:txBody>
                  <a:tcPr/>
                </a:tc>
                <a:tc>
                  <a:txBody>
                    <a:bodyPr/>
                    <a:lstStyle/>
                    <a:p>
                      <a:pPr algn="l" fontAlgn="ctr">
                        <a:lnSpc>
                          <a:spcPts val="2000"/>
                        </a:lnSpc>
                      </a:pPr>
                      <a:r>
                        <a:rPr lang="en-US" altLang="ja-JP" sz="1600" b="0" i="0" u="none" strike="noStrike" dirty="0">
                          <a:solidFill>
                            <a:srgbClr val="000000"/>
                          </a:solidFill>
                          <a:effectLst/>
                          <a:latin typeface="Arial"/>
                          <a:cs typeface="Arial"/>
                        </a:rPr>
                        <a:t> Imager product</a:t>
                      </a:r>
                    </a:p>
                    <a:p>
                      <a:pPr algn="l" fontAlgn="ctr">
                        <a:lnSpc>
                          <a:spcPts val="2000"/>
                        </a:lnSpc>
                      </a:pPr>
                      <a:r>
                        <a:rPr lang="en-US" altLang="ja-JP" sz="1600" b="0" i="0" u="none" strike="noStrike" dirty="0">
                          <a:solidFill>
                            <a:srgbClr val="000000"/>
                          </a:solidFill>
                          <a:effectLst/>
                          <a:latin typeface="Arial"/>
                          <a:cs typeface="Arial"/>
                        </a:rPr>
                        <a:t> (1km swath)</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500"/>
                        </a:lnSpc>
                      </a:pPr>
                      <a:r>
                        <a:rPr lang="en-US" altLang="ja-JP" sz="1600" b="0" i="0" u="none" strike="noStrike" dirty="0">
                          <a:solidFill>
                            <a:srgbClr val="000000"/>
                          </a:solidFill>
                          <a:effectLst/>
                          <a:latin typeface="Arial"/>
                          <a:cs typeface="Arial"/>
                        </a:rPr>
                        <a:t>Image</a:t>
                      </a:r>
                      <a:r>
                        <a:rPr lang="en-US" altLang="ja-JP" sz="1600" b="0" i="0" u="none" strike="noStrike" baseline="0" dirty="0">
                          <a:solidFill>
                            <a:srgbClr val="000000"/>
                          </a:solidFill>
                          <a:effectLst/>
                          <a:latin typeface="Arial"/>
                          <a:cs typeface="Arial"/>
                        </a:rPr>
                        <a:t> </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indent="0" algn="l" fontAlgn="ctr">
                        <a:lnSpc>
                          <a:spcPts val="2000"/>
                        </a:lnSpc>
                      </a:pPr>
                      <a:r>
                        <a:rPr lang="en-US" altLang="ja-JP" sz="1600" b="0" i="0" u="none" strike="noStrike" dirty="0">
                          <a:solidFill>
                            <a:srgbClr val="000000"/>
                          </a:solidFill>
                          <a:effectLst/>
                          <a:latin typeface="Arial"/>
                          <a:cs typeface="Arial"/>
                        </a:rPr>
                        <a:t>geometrically corrected </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4056">
                <a:tc rowSpan="2">
                  <a:txBody>
                    <a:bodyPr/>
                    <a:lstStyle/>
                    <a:p>
                      <a:pPr algn="ctr" fontAlgn="ctr">
                        <a:lnSpc>
                          <a:spcPts val="1800"/>
                        </a:lnSpc>
                      </a:pPr>
                      <a:r>
                        <a:rPr lang="en-US" altLang="ja-JP" sz="1600" b="0" i="0" u="none" strike="noStrike" dirty="0">
                          <a:solidFill>
                            <a:srgbClr val="000000"/>
                          </a:solidFill>
                          <a:effectLst/>
                          <a:latin typeface="Arial"/>
                          <a:cs typeface="Arial"/>
                        </a:rPr>
                        <a:t>L2</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lnSpc>
                          <a:spcPts val="2000"/>
                        </a:lnSpc>
                      </a:pPr>
                      <a:r>
                        <a:rPr lang="en-US" altLang="ja-JP" sz="1600" b="0" i="0" u="none" strike="noStrike" dirty="0">
                          <a:solidFill>
                            <a:srgbClr val="000000"/>
                          </a:solidFill>
                          <a:effectLst/>
                          <a:latin typeface="Arial"/>
                          <a:cs typeface="Arial"/>
                        </a:rPr>
                        <a:t>Lidar footprint</a:t>
                      </a:r>
                      <a:r>
                        <a:rPr lang="en-US" altLang="ja-JP" sz="1600" b="0" i="0" u="none" strike="noStrike" baseline="0" dirty="0">
                          <a:solidFill>
                            <a:srgbClr val="000000"/>
                          </a:solidFill>
                          <a:effectLst/>
                          <a:latin typeface="Arial"/>
                          <a:cs typeface="Arial"/>
                        </a:rPr>
                        <a:t> products</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2000"/>
                        </a:lnSpc>
                      </a:pPr>
                      <a:r>
                        <a:rPr lang="en-US" altLang="ja-JP" sz="1600" b="0" i="0" u="none" strike="noStrike" dirty="0">
                          <a:solidFill>
                            <a:srgbClr val="000000"/>
                          </a:solidFill>
                          <a:effectLst/>
                          <a:latin typeface="Arial"/>
                          <a:cs typeface="Arial"/>
                        </a:rPr>
                        <a:t>Canopy</a:t>
                      </a:r>
                      <a:r>
                        <a:rPr lang="en-US" altLang="ja-JP" sz="1600" b="0" i="0" u="none" strike="noStrike" baseline="0" dirty="0">
                          <a:solidFill>
                            <a:srgbClr val="000000"/>
                          </a:solidFill>
                          <a:effectLst/>
                          <a:latin typeface="Arial"/>
                          <a:cs typeface="Arial"/>
                        </a:rPr>
                        <a:t> heights</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marR="0" indent="0" algn="l" defTabSz="914400" rtl="0" eaLnBrk="1" fontAlgn="ctr" latinLnBrk="0" hangingPunct="1">
                        <a:lnSpc>
                          <a:spcPts val="2000"/>
                        </a:lnSpc>
                        <a:spcBef>
                          <a:spcPts val="0"/>
                        </a:spcBef>
                        <a:spcAft>
                          <a:spcPts val="0"/>
                        </a:spcAft>
                        <a:buClrTx/>
                        <a:buSzTx/>
                        <a:buFontTx/>
                        <a:buNone/>
                        <a:tabLst/>
                        <a:defRPr/>
                      </a:pPr>
                      <a:r>
                        <a:rPr lang="en-US" altLang="ja-JP" sz="1600" b="0" i="0" u="none" strike="noStrike" dirty="0">
                          <a:solidFill>
                            <a:srgbClr val="000000"/>
                          </a:solidFill>
                          <a:effectLst/>
                          <a:latin typeface="Arial"/>
                          <a:cs typeface="Arial"/>
                        </a:rPr>
                        <a:t>including geolocation data</a:t>
                      </a: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2048">
                <a:tc vMerge="1">
                  <a:txBody>
                    <a:bodyPr/>
                    <a:lstStyle/>
                    <a:p>
                      <a:endParaRPr kumimoji="1" lang="ja-JP" altLang="en-US"/>
                    </a:p>
                  </a:txBody>
                  <a:tcPr/>
                </a:tc>
                <a:tc vMerge="1">
                  <a:txBody>
                    <a:bodyPr/>
                    <a:lstStyle/>
                    <a:p>
                      <a:endParaRPr kumimoji="1" lang="ja-JP" altLang="en-US"/>
                    </a:p>
                  </a:txBody>
                  <a:tcPr/>
                </a:tc>
                <a:tc>
                  <a:txBody>
                    <a:bodyPr/>
                    <a:lstStyle/>
                    <a:p>
                      <a:pPr algn="l" fontAlgn="ctr">
                        <a:lnSpc>
                          <a:spcPts val="2000"/>
                        </a:lnSpc>
                      </a:pPr>
                      <a:r>
                        <a:rPr lang="en-US" altLang="ja-JP" sz="1600" b="0" i="0" u="none" strike="noStrike" baseline="0" dirty="0">
                          <a:solidFill>
                            <a:srgbClr val="000000"/>
                          </a:solidFill>
                          <a:effectLst/>
                          <a:latin typeface="Arial"/>
                          <a:cs typeface="Arial"/>
                        </a:rPr>
                        <a:t>AGB</a:t>
                      </a:r>
                      <a:r>
                        <a:rPr lang="en-US" altLang="ja-JP" sz="1600" b="0" i="0" u="none" strike="noStrike" baseline="30000" dirty="0">
                          <a:solidFill>
                            <a:srgbClr val="000000"/>
                          </a:solidFill>
                          <a:effectLst/>
                          <a:latin typeface="Arial"/>
                          <a:cs typeface="Arial"/>
                        </a:rPr>
                        <a:t>*</a:t>
                      </a:r>
                      <a:endParaRPr lang="ja-JP" altLang="en-US" sz="1600" b="0" i="0" u="none" strike="noStrike" baseline="30000"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marR="0" indent="0" algn="l" defTabSz="914400" rtl="0" eaLnBrk="1" fontAlgn="ctr" latinLnBrk="0" hangingPunct="1">
                        <a:lnSpc>
                          <a:spcPts val="2000"/>
                        </a:lnSpc>
                        <a:spcBef>
                          <a:spcPts val="0"/>
                        </a:spcBef>
                        <a:spcAft>
                          <a:spcPts val="0"/>
                        </a:spcAft>
                        <a:buClrTx/>
                        <a:buSzTx/>
                        <a:buFontTx/>
                        <a:buNone/>
                        <a:tabLst/>
                        <a:defRPr/>
                      </a:pPr>
                      <a:r>
                        <a:rPr lang="en-US" altLang="ja-JP" sz="1600" b="0" i="0" u="none" strike="noStrike" dirty="0">
                          <a:solidFill>
                            <a:srgbClr val="000000"/>
                          </a:solidFill>
                          <a:effectLst/>
                          <a:latin typeface="Arial"/>
                          <a:cs typeface="Arial"/>
                        </a:rPr>
                        <a:t>including geolocation data</a:t>
                      </a: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1788809779"/>
              </p:ext>
            </p:extLst>
          </p:nvPr>
        </p:nvGraphicFramePr>
        <p:xfrm>
          <a:off x="222471" y="4221088"/>
          <a:ext cx="8165953" cy="2506053"/>
        </p:xfrm>
        <a:graphic>
          <a:graphicData uri="http://schemas.openxmlformats.org/drawingml/2006/table">
            <a:tbl>
              <a:tblPr/>
              <a:tblGrid>
                <a:gridCol w="976189">
                  <a:extLst>
                    <a:ext uri="{9D8B030D-6E8A-4147-A177-3AD203B41FA5}">
                      <a16:colId xmlns:a16="http://schemas.microsoft.com/office/drawing/2014/main" val="20000"/>
                    </a:ext>
                  </a:extLst>
                </a:gridCol>
                <a:gridCol w="3124039">
                  <a:extLst>
                    <a:ext uri="{9D8B030D-6E8A-4147-A177-3AD203B41FA5}">
                      <a16:colId xmlns:a16="http://schemas.microsoft.com/office/drawing/2014/main" val="20001"/>
                    </a:ext>
                  </a:extLst>
                </a:gridCol>
                <a:gridCol w="2527215">
                  <a:extLst>
                    <a:ext uri="{9D8B030D-6E8A-4147-A177-3AD203B41FA5}">
                      <a16:colId xmlns:a16="http://schemas.microsoft.com/office/drawing/2014/main" val="20002"/>
                    </a:ext>
                  </a:extLst>
                </a:gridCol>
                <a:gridCol w="1538510">
                  <a:extLst>
                    <a:ext uri="{9D8B030D-6E8A-4147-A177-3AD203B41FA5}">
                      <a16:colId xmlns:a16="http://schemas.microsoft.com/office/drawing/2014/main" val="20003"/>
                    </a:ext>
                  </a:extLst>
                </a:gridCol>
              </a:tblGrid>
              <a:tr h="494125">
                <a:tc>
                  <a:txBody>
                    <a:bodyPr/>
                    <a:lstStyle/>
                    <a:p>
                      <a:pPr algn="ctr" fontAlgn="ctr">
                        <a:lnSpc>
                          <a:spcPts val="2200"/>
                        </a:lnSpc>
                      </a:pPr>
                      <a:r>
                        <a:rPr lang="en-US" altLang="ja-JP" sz="1800" b="0" i="0" u="none" strike="noStrike" dirty="0">
                          <a:solidFill>
                            <a:srgbClr val="000000"/>
                          </a:solidFill>
                          <a:effectLst/>
                          <a:latin typeface="Arial"/>
                          <a:cs typeface="Arial"/>
                        </a:rPr>
                        <a:t>level</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2200"/>
                        </a:lnSpc>
                      </a:pPr>
                      <a:r>
                        <a:rPr lang="en-US" altLang="ja-JP" sz="1800" b="0" i="0" u="none" strike="noStrike" dirty="0">
                          <a:solidFill>
                            <a:srgbClr val="000000"/>
                          </a:solidFill>
                          <a:effectLst/>
                          <a:latin typeface="Arial"/>
                          <a:cs typeface="Arial"/>
                        </a:rPr>
                        <a:t>Product</a:t>
                      </a:r>
                      <a:r>
                        <a:rPr lang="en-US" altLang="ja-JP" sz="1800" b="0" i="0" u="none" strike="noStrike" baseline="0" dirty="0">
                          <a:solidFill>
                            <a:srgbClr val="000000"/>
                          </a:solidFill>
                          <a:effectLst/>
                          <a:latin typeface="Arial"/>
                          <a:cs typeface="Arial"/>
                        </a:rPr>
                        <a:t> category</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2200"/>
                        </a:lnSpc>
                      </a:pPr>
                      <a:r>
                        <a:rPr lang="en-US" altLang="ja-JP" sz="1800" b="0" i="0" u="none" strike="noStrike" dirty="0">
                          <a:solidFill>
                            <a:srgbClr val="000000"/>
                          </a:solidFill>
                          <a:effectLst/>
                          <a:latin typeface="Arial"/>
                          <a:cs typeface="Arial"/>
                        </a:rPr>
                        <a:t>Products</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2200"/>
                        </a:lnSpc>
                      </a:pPr>
                      <a:r>
                        <a:rPr lang="en-US" altLang="ja-JP" sz="1800" b="0" i="0" u="none" strike="noStrike" dirty="0">
                          <a:solidFill>
                            <a:srgbClr val="000000"/>
                          </a:solidFill>
                          <a:effectLst/>
                          <a:latin typeface="Arial"/>
                          <a:cs typeface="Arial"/>
                        </a:rPr>
                        <a:t>Remark</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1665">
                <a:tc rowSpan="2">
                  <a:txBody>
                    <a:bodyPr/>
                    <a:lstStyle/>
                    <a:p>
                      <a:pPr algn="ctr" fontAlgn="ctr">
                        <a:lnSpc>
                          <a:spcPts val="2200"/>
                        </a:lnSpc>
                      </a:pPr>
                      <a:r>
                        <a:rPr lang="en-US" altLang="ja-JP" sz="1800" b="0" i="0" u="none" strike="noStrike" dirty="0">
                          <a:solidFill>
                            <a:srgbClr val="000000"/>
                          </a:solidFill>
                          <a:effectLst/>
                          <a:latin typeface="Arial"/>
                          <a:cs typeface="Arial"/>
                        </a:rPr>
                        <a:t>L3</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lnSpc>
                          <a:spcPts val="2200"/>
                        </a:lnSpc>
                      </a:pPr>
                      <a:r>
                        <a:rPr lang="en-US" altLang="ja-JP" sz="1800" b="0" i="0" u="none" strike="noStrike" dirty="0">
                          <a:solidFill>
                            <a:srgbClr val="000000"/>
                          </a:solidFill>
                          <a:effectLst/>
                          <a:latin typeface="Arial"/>
                          <a:cs typeface="Arial"/>
                        </a:rPr>
                        <a:t>Synergy</a:t>
                      </a:r>
                      <a:r>
                        <a:rPr lang="en-US" altLang="ja-JP" sz="1800" b="0" i="0" u="none" strike="noStrike" baseline="0" dirty="0">
                          <a:solidFill>
                            <a:srgbClr val="000000"/>
                          </a:solidFill>
                          <a:effectLst/>
                          <a:latin typeface="Arial"/>
                          <a:cs typeface="Arial"/>
                        </a:rPr>
                        <a:t> products with MOLI</a:t>
                      </a:r>
                    </a:p>
                    <a:p>
                      <a:pPr algn="l" fontAlgn="ctr">
                        <a:lnSpc>
                          <a:spcPts val="2200"/>
                        </a:lnSpc>
                      </a:pPr>
                      <a:r>
                        <a:rPr lang="en-US" altLang="ja-JP" sz="1800" b="0" i="0" u="none" strike="noStrike" baseline="0" dirty="0">
                          <a:solidFill>
                            <a:srgbClr val="000000"/>
                          </a:solidFill>
                          <a:effectLst/>
                          <a:latin typeface="Arial"/>
                          <a:cs typeface="Arial"/>
                        </a:rPr>
                        <a:t>Lidar and imager (1km swath)</a:t>
                      </a:r>
                      <a:endParaRPr lang="en-US" altLang="ja-JP"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2200"/>
                        </a:lnSpc>
                      </a:pPr>
                      <a:r>
                        <a:rPr lang="en-US" altLang="zh-TW" sz="1800" b="0" i="0" u="none" strike="noStrike" dirty="0">
                          <a:solidFill>
                            <a:srgbClr val="000000"/>
                          </a:solidFill>
                          <a:effectLst/>
                          <a:latin typeface="Arial"/>
                          <a:cs typeface="Arial"/>
                        </a:rPr>
                        <a:t>Tree canopy</a:t>
                      </a:r>
                      <a:r>
                        <a:rPr lang="en-US" altLang="zh-TW" sz="1800" b="0" i="0" u="none" strike="noStrike" baseline="0" dirty="0">
                          <a:solidFill>
                            <a:srgbClr val="000000"/>
                          </a:solidFill>
                          <a:effectLst/>
                          <a:latin typeface="Arial"/>
                          <a:cs typeface="Arial"/>
                        </a:rPr>
                        <a:t> heights</a:t>
                      </a:r>
                      <a:endParaRPr lang="en-US" altLang="zh-TW"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95250" indent="0" algn="l" fontAlgn="ctr">
                        <a:lnSpc>
                          <a:spcPts val="2200"/>
                        </a:lnSpc>
                      </a:pPr>
                      <a:r>
                        <a:rPr lang="en-US" altLang="ja-JP" sz="1800" b="0" i="0" u="none" strike="noStrike" dirty="0">
                          <a:solidFill>
                            <a:srgbClr val="000000"/>
                          </a:solidFill>
                          <a:effectLst/>
                          <a:latin typeface="Arial"/>
                          <a:cs typeface="Arial"/>
                        </a:rPr>
                        <a:t>Line to 2</a:t>
                      </a:r>
                      <a:r>
                        <a:rPr lang="en-US" altLang="ja-JP" sz="1800" b="0" i="0" u="none" strike="noStrike" baseline="0" dirty="0">
                          <a:solidFill>
                            <a:srgbClr val="000000"/>
                          </a:solidFill>
                          <a:effectLst/>
                          <a:latin typeface="Arial"/>
                          <a:cs typeface="Arial"/>
                        </a:rPr>
                        <a:t>D expansion</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3692">
                <a:tc vMerge="1">
                  <a:txBody>
                    <a:bodyPr/>
                    <a:lstStyle/>
                    <a:p>
                      <a:endParaRPr kumimoji="1" lang="ja-JP" altLang="en-US"/>
                    </a:p>
                  </a:txBody>
                  <a:tcPr/>
                </a:tc>
                <a:tc vMerge="1">
                  <a:txBody>
                    <a:bodyPr/>
                    <a:lstStyle/>
                    <a:p>
                      <a:endParaRPr kumimoji="1" lang="ja-JP" altLang="en-US"/>
                    </a:p>
                  </a:txBody>
                  <a:tcPr/>
                </a:tc>
                <a:tc>
                  <a:txBody>
                    <a:bodyPr/>
                    <a:lstStyle/>
                    <a:p>
                      <a:pPr algn="l" fontAlgn="ctr">
                        <a:lnSpc>
                          <a:spcPts val="2200"/>
                        </a:lnSpc>
                      </a:pPr>
                      <a:r>
                        <a:rPr lang="en-US" altLang="ja-JP" sz="1800" b="0" i="0" u="none" strike="noStrike" dirty="0">
                          <a:solidFill>
                            <a:srgbClr val="000000"/>
                          </a:solidFill>
                          <a:effectLst/>
                          <a:latin typeface="Arial"/>
                          <a:cs typeface="Arial"/>
                        </a:rPr>
                        <a:t>Forest biomass</a:t>
                      </a: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95250" indent="0" algn="l" fontAlgn="ctr">
                        <a:lnSpc>
                          <a:spcPts val="1500"/>
                        </a:lnSpc>
                      </a:pPr>
                      <a:endParaRPr lang="ja-JP" altLang="en-US" sz="1800" b="0" i="0" u="none" strike="noStrike" dirty="0">
                        <a:solidFill>
                          <a:srgbClr val="000000"/>
                        </a:solidFill>
                        <a:effectLst/>
                        <a:latin typeface="ＭＳ Ｐゴシック"/>
                      </a:endParaRPr>
                    </a:p>
                  </a:txBody>
                  <a:tcPr marL="8437" marR="8437" marT="8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2011">
                <a:tc rowSpan="2">
                  <a:txBody>
                    <a:bodyPr/>
                    <a:lstStyle/>
                    <a:p>
                      <a:pPr algn="ctr" fontAlgn="ctr">
                        <a:lnSpc>
                          <a:spcPts val="2200"/>
                        </a:lnSpc>
                      </a:pPr>
                      <a:r>
                        <a:rPr lang="en-US" altLang="ja-JP" sz="1800" b="0" i="0" u="none" strike="noStrike" dirty="0">
                          <a:solidFill>
                            <a:srgbClr val="000000"/>
                          </a:solidFill>
                          <a:effectLst/>
                          <a:latin typeface="Arial"/>
                          <a:cs typeface="Arial"/>
                        </a:rPr>
                        <a:t>L4</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lnSpc>
                          <a:spcPts val="2200"/>
                        </a:lnSpc>
                      </a:pPr>
                      <a:r>
                        <a:rPr lang="is-IS" sz="1800" b="0" i="0" u="none" strike="noStrike" dirty="0">
                          <a:solidFill>
                            <a:srgbClr val="000000"/>
                          </a:solidFill>
                          <a:effectLst/>
                          <a:latin typeface="Arial"/>
                          <a:cs typeface="Arial"/>
                        </a:rPr>
                        <a:t>Synergy products with MOLI and other satellites</a:t>
                      </a:r>
                    </a:p>
                    <a:p>
                      <a:pPr algn="l" fontAlgn="ctr">
                        <a:lnSpc>
                          <a:spcPts val="2200"/>
                        </a:lnSpc>
                      </a:pPr>
                      <a:r>
                        <a:rPr lang="is-IS" sz="1800" b="0" i="0" u="none" strike="noStrike" dirty="0">
                          <a:solidFill>
                            <a:srgbClr val="000000"/>
                          </a:solidFill>
                          <a:effectLst/>
                          <a:latin typeface="Arial"/>
                          <a:cs typeface="Arial"/>
                        </a:rPr>
                        <a:t>Wall-to-Wall map products</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2200"/>
                        </a:lnSpc>
                      </a:pPr>
                      <a:r>
                        <a:rPr lang="en-US" altLang="ja-JP" sz="1800" b="0" i="0" u="none" strike="noStrike" dirty="0">
                          <a:solidFill>
                            <a:srgbClr val="000000"/>
                          </a:solidFill>
                          <a:effectLst/>
                          <a:latin typeface="Arial"/>
                          <a:cs typeface="Arial"/>
                        </a:rPr>
                        <a:t>Tree canopy</a:t>
                      </a:r>
                      <a:r>
                        <a:rPr lang="en-US" altLang="ja-JP" sz="1800" b="0" i="0" u="none" strike="noStrike" baseline="0" dirty="0">
                          <a:solidFill>
                            <a:srgbClr val="000000"/>
                          </a:solidFill>
                          <a:effectLst/>
                          <a:latin typeface="Arial"/>
                          <a:cs typeface="Arial"/>
                        </a:rPr>
                        <a:t> height Map</a:t>
                      </a:r>
                      <a:endParaRPr lang="en-US" altLang="ja-JP"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95250" indent="0" algn="l" fontAlgn="ctr">
                        <a:lnSpc>
                          <a:spcPts val="2200"/>
                        </a:lnSpc>
                      </a:pPr>
                      <a:r>
                        <a:rPr lang="en-US" altLang="ja-JP" sz="1600" b="0" i="0" u="none" strike="noStrike" baseline="0" dirty="0">
                          <a:solidFill>
                            <a:srgbClr val="000000"/>
                          </a:solidFill>
                          <a:effectLst/>
                          <a:latin typeface="Arial"/>
                          <a:cs typeface="Arial"/>
                        </a:rPr>
                        <a:t>“Wall2Wall”</a:t>
                      </a:r>
                      <a:r>
                        <a:rPr lang="ja-JP" altLang="en-US" sz="1600" b="0" i="0" u="none" strike="noStrike" baseline="0" dirty="0">
                          <a:solidFill>
                            <a:srgbClr val="000000"/>
                          </a:solidFill>
                          <a:effectLst/>
                          <a:latin typeface="Arial"/>
                          <a:cs typeface="Arial"/>
                        </a:rPr>
                        <a:t>　</a:t>
                      </a:r>
                      <a:r>
                        <a:rPr lang="en-US" altLang="ja-JP" sz="1600" b="0" i="0" u="none" strike="noStrike" baseline="0" dirty="0">
                          <a:solidFill>
                            <a:srgbClr val="000000"/>
                          </a:solidFill>
                          <a:effectLst/>
                          <a:latin typeface="Arial"/>
                          <a:cs typeface="Arial"/>
                        </a:rPr>
                        <a:t>expansion </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32048">
                <a:tc vMerge="1">
                  <a:txBody>
                    <a:bodyPr/>
                    <a:lstStyle/>
                    <a:p>
                      <a:endParaRPr kumimoji="1" lang="ja-JP" altLang="en-US"/>
                    </a:p>
                  </a:txBody>
                  <a:tcPr/>
                </a:tc>
                <a:tc vMerge="1">
                  <a:txBody>
                    <a:bodyPr/>
                    <a:lstStyle/>
                    <a:p>
                      <a:endParaRPr kumimoji="1" lang="ja-JP" altLang="en-US"/>
                    </a:p>
                  </a:txBody>
                  <a:tcPr/>
                </a:tc>
                <a:tc>
                  <a:txBody>
                    <a:bodyPr/>
                    <a:lstStyle/>
                    <a:p>
                      <a:pPr algn="l" fontAlgn="ctr">
                        <a:lnSpc>
                          <a:spcPts val="2200"/>
                        </a:lnSpc>
                      </a:pPr>
                      <a:r>
                        <a:rPr lang="en-US" altLang="ja-JP" sz="1800" b="0" i="0" u="none" strike="noStrike" dirty="0">
                          <a:solidFill>
                            <a:srgbClr val="000000"/>
                          </a:solidFill>
                          <a:effectLst/>
                          <a:latin typeface="Arial"/>
                          <a:cs typeface="Arial"/>
                        </a:rPr>
                        <a:t>Forest</a:t>
                      </a:r>
                      <a:r>
                        <a:rPr lang="en-US" altLang="ja-JP" sz="1800" b="0" i="0" u="none" strike="noStrike" baseline="0" dirty="0">
                          <a:solidFill>
                            <a:srgbClr val="000000"/>
                          </a:solidFill>
                          <a:effectLst/>
                          <a:latin typeface="Arial"/>
                          <a:cs typeface="Arial"/>
                        </a:rPr>
                        <a:t> biomass map</a:t>
                      </a:r>
                      <a:endParaRPr lang="en-US" altLang="ja-JP"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lnSpc>
                          <a:spcPts val="1500"/>
                        </a:lnSpc>
                      </a:pPr>
                      <a:endParaRPr lang="ja-JP" altLang="en-US" sz="1200" b="0" i="0" u="none" strike="noStrike">
                        <a:solidFill>
                          <a:srgbClr val="000000"/>
                        </a:solidFill>
                        <a:effectLst/>
                        <a:latin typeface="ＭＳ Ｐゴシック"/>
                      </a:endParaRPr>
                    </a:p>
                  </a:txBody>
                  <a:tcPr marL="8437" marR="8437" marT="8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6" name="テキスト ボックス 15"/>
          <p:cNvSpPr txBox="1"/>
          <p:nvPr/>
        </p:nvSpPr>
        <p:spPr>
          <a:xfrm>
            <a:off x="169560" y="706605"/>
            <a:ext cx="3867052" cy="369332"/>
          </a:xfrm>
          <a:prstGeom prst="rect">
            <a:avLst/>
          </a:prstGeom>
          <a:noFill/>
        </p:spPr>
        <p:txBody>
          <a:bodyPr wrap="none" rtlCol="0">
            <a:spAutoFit/>
          </a:bodyPr>
          <a:lstStyle/>
          <a:p>
            <a:r>
              <a:rPr kumimoji="1" lang="en-US" altLang="ja-JP" dirty="0">
                <a:latin typeface="Arial"/>
                <a:cs typeface="Arial"/>
              </a:rPr>
              <a:t>Standard Products (quality assured)</a:t>
            </a:r>
            <a:endParaRPr kumimoji="1" lang="ja-JP" altLang="en-US" dirty="0">
              <a:latin typeface="Arial"/>
              <a:cs typeface="Arial"/>
            </a:endParaRPr>
          </a:p>
        </p:txBody>
      </p:sp>
      <p:sp>
        <p:nvSpPr>
          <p:cNvPr id="17" name="テキスト ボックス 16"/>
          <p:cNvSpPr txBox="1"/>
          <p:nvPr/>
        </p:nvSpPr>
        <p:spPr>
          <a:xfrm>
            <a:off x="144533" y="3789040"/>
            <a:ext cx="4097997" cy="369332"/>
          </a:xfrm>
          <a:prstGeom prst="rect">
            <a:avLst/>
          </a:prstGeom>
          <a:noFill/>
        </p:spPr>
        <p:txBody>
          <a:bodyPr wrap="none" rtlCol="0">
            <a:spAutoFit/>
          </a:bodyPr>
          <a:lstStyle/>
          <a:p>
            <a:r>
              <a:rPr kumimoji="1" lang="en-US" altLang="ja-JP" dirty="0">
                <a:latin typeface="Arial"/>
                <a:cs typeface="Arial"/>
              </a:rPr>
              <a:t>Research Products (quality evaluated)</a:t>
            </a:r>
            <a:endParaRPr kumimoji="1" lang="ja-JP" altLang="en-US" dirty="0">
              <a:latin typeface="Arial"/>
              <a:cs typeface="Arial"/>
            </a:endParaRPr>
          </a:p>
        </p:txBody>
      </p:sp>
      <p:sp>
        <p:nvSpPr>
          <p:cNvPr id="18" name="テキスト ボックス 17"/>
          <p:cNvSpPr txBox="1"/>
          <p:nvPr/>
        </p:nvSpPr>
        <p:spPr>
          <a:xfrm>
            <a:off x="6569568" y="3661103"/>
            <a:ext cx="1946792" cy="276999"/>
          </a:xfrm>
          <a:prstGeom prst="rect">
            <a:avLst/>
          </a:prstGeom>
          <a:noFill/>
        </p:spPr>
        <p:txBody>
          <a:bodyPr wrap="none" rtlCol="0">
            <a:spAutoFit/>
          </a:bodyPr>
          <a:lstStyle/>
          <a:p>
            <a:r>
              <a:rPr kumimoji="1" lang="en-US" altLang="ja-JP" sz="1200" dirty="0">
                <a:latin typeface="Arial"/>
                <a:cs typeface="Arial"/>
              </a:rPr>
              <a:t>*: Above Ground Biomass</a:t>
            </a:r>
            <a:endParaRPr kumimoji="1" lang="ja-JP" altLang="en-US" sz="1200" dirty="0">
              <a:latin typeface="Arial"/>
              <a:cs typeface="Arial"/>
            </a:endParaRPr>
          </a:p>
        </p:txBody>
      </p:sp>
    </p:spTree>
    <p:extLst>
      <p:ext uri="{BB962C8B-B14F-4D97-AF65-F5344CB8AC3E}">
        <p14:creationId xmlns:p14="http://schemas.microsoft.com/office/powerpoint/2010/main" val="3057290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コンテンツ プレースホルダー 1">
            <a:extLst>
              <a:ext uri="{FF2B5EF4-FFF2-40B4-BE49-F238E27FC236}">
                <a16:creationId xmlns:a16="http://schemas.microsoft.com/office/drawing/2014/main" id="{CCAEAFE7-09BD-4AC6-BEE9-593BDC7B1575}"/>
              </a:ext>
            </a:extLst>
          </p:cNvPr>
          <p:cNvGraphicFramePr>
            <a:graphicFrameLocks/>
          </p:cNvGraphicFramePr>
          <p:nvPr>
            <p:extLst/>
          </p:nvPr>
        </p:nvGraphicFramePr>
        <p:xfrm>
          <a:off x="482111" y="1052736"/>
          <a:ext cx="8194345" cy="5446379"/>
        </p:xfrm>
        <a:graphic>
          <a:graphicData uri="http://schemas.openxmlformats.org/drawingml/2006/table">
            <a:tbl>
              <a:tblPr firstRow="1" bandRow="1">
                <a:tableStyleId>{5940675A-B579-460E-94D1-54222C63F5DA}</a:tableStyleId>
              </a:tblPr>
              <a:tblGrid>
                <a:gridCol w="1052701">
                  <a:extLst>
                    <a:ext uri="{9D8B030D-6E8A-4147-A177-3AD203B41FA5}">
                      <a16:colId xmlns:a16="http://schemas.microsoft.com/office/drawing/2014/main" val="216831314"/>
                    </a:ext>
                  </a:extLst>
                </a:gridCol>
                <a:gridCol w="1257500">
                  <a:extLst>
                    <a:ext uri="{9D8B030D-6E8A-4147-A177-3AD203B41FA5}">
                      <a16:colId xmlns:a16="http://schemas.microsoft.com/office/drawing/2014/main" val="144147697"/>
                    </a:ext>
                  </a:extLst>
                </a:gridCol>
                <a:gridCol w="728026">
                  <a:extLst>
                    <a:ext uri="{9D8B030D-6E8A-4147-A177-3AD203B41FA5}">
                      <a16:colId xmlns:a16="http://schemas.microsoft.com/office/drawing/2014/main" val="549830786"/>
                    </a:ext>
                  </a:extLst>
                </a:gridCol>
                <a:gridCol w="728026">
                  <a:extLst>
                    <a:ext uri="{9D8B030D-6E8A-4147-A177-3AD203B41FA5}">
                      <a16:colId xmlns:a16="http://schemas.microsoft.com/office/drawing/2014/main" val="4054992732"/>
                    </a:ext>
                  </a:extLst>
                </a:gridCol>
                <a:gridCol w="728026">
                  <a:extLst>
                    <a:ext uri="{9D8B030D-6E8A-4147-A177-3AD203B41FA5}">
                      <a16:colId xmlns:a16="http://schemas.microsoft.com/office/drawing/2014/main" val="76840579"/>
                    </a:ext>
                  </a:extLst>
                </a:gridCol>
                <a:gridCol w="728026">
                  <a:extLst>
                    <a:ext uri="{9D8B030D-6E8A-4147-A177-3AD203B41FA5}">
                      <a16:colId xmlns:a16="http://schemas.microsoft.com/office/drawing/2014/main" val="2578297539"/>
                    </a:ext>
                  </a:extLst>
                </a:gridCol>
                <a:gridCol w="743010">
                  <a:extLst>
                    <a:ext uri="{9D8B030D-6E8A-4147-A177-3AD203B41FA5}">
                      <a16:colId xmlns:a16="http://schemas.microsoft.com/office/drawing/2014/main" val="1432654881"/>
                    </a:ext>
                  </a:extLst>
                </a:gridCol>
                <a:gridCol w="743010">
                  <a:extLst>
                    <a:ext uri="{9D8B030D-6E8A-4147-A177-3AD203B41FA5}">
                      <a16:colId xmlns:a16="http://schemas.microsoft.com/office/drawing/2014/main" val="1404245759"/>
                    </a:ext>
                  </a:extLst>
                </a:gridCol>
                <a:gridCol w="743010">
                  <a:extLst>
                    <a:ext uri="{9D8B030D-6E8A-4147-A177-3AD203B41FA5}">
                      <a16:colId xmlns:a16="http://schemas.microsoft.com/office/drawing/2014/main" val="402321086"/>
                    </a:ext>
                  </a:extLst>
                </a:gridCol>
                <a:gridCol w="743010">
                  <a:extLst>
                    <a:ext uri="{9D8B030D-6E8A-4147-A177-3AD203B41FA5}">
                      <a16:colId xmlns:a16="http://schemas.microsoft.com/office/drawing/2014/main" val="2245623083"/>
                    </a:ext>
                  </a:extLst>
                </a:gridCol>
              </a:tblGrid>
              <a:tr h="359698">
                <a:tc rowSpan="2" gridSpan="2">
                  <a:txBody>
                    <a:bodyPr/>
                    <a:lstStyle/>
                    <a:p>
                      <a:endParaRPr kumimoji="1" lang="ja-JP" altLang="en-US" sz="1800"/>
                    </a:p>
                  </a:txBody>
                  <a:tcPr marL="84406" marR="84406" marT="45728" marB="45728">
                    <a:solidFill>
                      <a:schemeClr val="bg1"/>
                    </a:solidFill>
                  </a:tcPr>
                </a:tc>
                <a:tc rowSpan="2"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kumimoji="1" lang="en-US" altLang="ja-JP" sz="1800" b="1" dirty="0">
                          <a:solidFill>
                            <a:schemeClr val="tx2">
                              <a:lumMod val="75000"/>
                            </a:schemeClr>
                          </a:solidFill>
                        </a:rPr>
                        <a:t>2018</a:t>
                      </a:r>
                      <a:endParaRPr kumimoji="1" lang="ja-JP" altLang="en-US" sz="1800" b="1" dirty="0">
                        <a:solidFill>
                          <a:schemeClr val="tx2">
                            <a:lumMod val="75000"/>
                          </a:schemeClr>
                        </a:solidFill>
                      </a:endParaRPr>
                    </a:p>
                  </a:txBody>
                  <a:tcPr marL="84406" marR="84406" marT="45728" marB="45728">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800" b="1" dirty="0">
                          <a:solidFill>
                            <a:schemeClr val="tx2">
                              <a:lumMod val="75000"/>
                            </a:schemeClr>
                          </a:solidFill>
                        </a:rPr>
                        <a:t>2019</a:t>
                      </a:r>
                      <a:endParaRPr kumimoji="1" lang="ja-JP" altLang="en-US" sz="1800" b="1" dirty="0">
                        <a:solidFill>
                          <a:schemeClr val="tx2">
                            <a:lumMod val="75000"/>
                          </a:schemeClr>
                        </a:solidFill>
                      </a:endParaRPr>
                    </a:p>
                  </a:txBody>
                  <a:tcPr marL="84406" marR="84406" marT="45728" marB="45728">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50490734"/>
                  </a:ext>
                </a:extLst>
              </a:tr>
              <a:tr h="532156">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a:t>1Q</a:t>
                      </a:r>
                    </a:p>
                    <a:p>
                      <a:pPr algn="l"/>
                      <a:r>
                        <a:rPr kumimoji="1" lang="en-US" altLang="ja-JP" sz="1200"/>
                        <a:t>Jan</a:t>
                      </a:r>
                      <a:r>
                        <a:rPr kumimoji="1" lang="ja-JP" altLang="en-US" sz="1200"/>
                        <a:t>　</a:t>
                      </a:r>
                      <a:r>
                        <a:rPr kumimoji="1" lang="en-US" altLang="ja-JP" sz="1200"/>
                        <a:t>Mar</a:t>
                      </a:r>
                    </a:p>
                  </a:txBody>
                  <a:tcPr marL="84406" marR="84406" marT="45728" marB="45728">
                    <a:solidFill>
                      <a:schemeClr val="bg1"/>
                    </a:solidFill>
                  </a:tcPr>
                </a:tc>
                <a:tc>
                  <a:txBody>
                    <a:bodyPr/>
                    <a:lstStyle/>
                    <a:p>
                      <a:pPr algn="ctr"/>
                      <a:r>
                        <a:rPr kumimoji="1" lang="en-US" altLang="ja-JP" sz="1800"/>
                        <a:t>2Q</a:t>
                      </a:r>
                    </a:p>
                    <a:p>
                      <a:pPr algn="ctr"/>
                      <a:r>
                        <a:rPr kumimoji="1" lang="en-US" altLang="ja-JP" sz="1200"/>
                        <a:t>Apr</a:t>
                      </a:r>
                      <a:r>
                        <a:rPr kumimoji="1" lang="ja-JP" altLang="en-US" sz="1200"/>
                        <a:t>　</a:t>
                      </a:r>
                      <a:r>
                        <a:rPr kumimoji="1" lang="en-US" altLang="ja-JP" sz="1200"/>
                        <a:t>Jun</a:t>
                      </a:r>
                    </a:p>
                  </a:txBody>
                  <a:tcPr marL="84406" marR="84406" marT="45728" marB="45728">
                    <a:solidFill>
                      <a:schemeClr val="bg1"/>
                    </a:solidFill>
                  </a:tcPr>
                </a:tc>
                <a:tc>
                  <a:txBody>
                    <a:bodyPr/>
                    <a:lstStyle/>
                    <a:p>
                      <a:pPr algn="ctr"/>
                      <a:r>
                        <a:rPr kumimoji="1" lang="en-US" altLang="ja-JP" sz="1800"/>
                        <a:t>3Q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Jul</a:t>
                      </a:r>
                      <a:r>
                        <a:rPr kumimoji="1" lang="ja-JP" altLang="en-US" sz="1200"/>
                        <a:t>　</a:t>
                      </a:r>
                      <a:r>
                        <a:rPr kumimoji="1" lang="en-US" altLang="ja-JP" sz="1200"/>
                        <a:t>Sept</a:t>
                      </a:r>
                    </a:p>
                  </a:txBody>
                  <a:tcPr marL="84406" marR="84406" marT="45728" marB="45728">
                    <a:solidFill>
                      <a:schemeClr val="bg1"/>
                    </a:solidFill>
                  </a:tcPr>
                </a:tc>
                <a:tc>
                  <a:txBody>
                    <a:bodyPr/>
                    <a:lstStyle/>
                    <a:p>
                      <a:pPr algn="ctr"/>
                      <a:r>
                        <a:rPr kumimoji="1" lang="en-US" altLang="ja-JP" sz="1800"/>
                        <a:t>4Q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Oct</a:t>
                      </a:r>
                      <a:r>
                        <a:rPr kumimoji="1" lang="ja-JP" altLang="en-US" sz="1200"/>
                        <a:t>　</a:t>
                      </a:r>
                      <a:r>
                        <a:rPr kumimoji="1" lang="en-US" altLang="ja-JP" sz="1200"/>
                        <a:t>Dec</a:t>
                      </a:r>
                    </a:p>
                  </a:txBody>
                  <a:tcPr marL="84406" marR="84406" marT="45728" marB="45728">
                    <a:solidFill>
                      <a:schemeClr val="bg1"/>
                    </a:solidFill>
                  </a:tcPr>
                </a:tc>
                <a:tc>
                  <a:txBody>
                    <a:bodyPr/>
                    <a:lstStyle/>
                    <a:p>
                      <a:pPr algn="ctr"/>
                      <a:r>
                        <a:rPr kumimoji="1" lang="en-US" altLang="ja-JP" sz="1800"/>
                        <a:t>1Q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Jan</a:t>
                      </a:r>
                      <a:r>
                        <a:rPr kumimoji="1" lang="ja-JP" altLang="en-US" sz="1200"/>
                        <a:t>　</a:t>
                      </a:r>
                      <a:r>
                        <a:rPr kumimoji="1" lang="en-US" altLang="ja-JP" sz="1200"/>
                        <a:t>Mar</a:t>
                      </a:r>
                    </a:p>
                  </a:txBody>
                  <a:tcPr marL="84406" marR="84406" marT="45728" marB="45728">
                    <a:solidFill>
                      <a:schemeClr val="bg1"/>
                    </a:solidFill>
                  </a:tcPr>
                </a:tc>
                <a:tc>
                  <a:txBody>
                    <a:bodyPr/>
                    <a:lstStyle/>
                    <a:p>
                      <a:pPr algn="ctr"/>
                      <a:r>
                        <a:rPr kumimoji="1" lang="en-US" altLang="ja-JP" sz="1800"/>
                        <a:t>2Q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Apr</a:t>
                      </a:r>
                      <a:r>
                        <a:rPr kumimoji="1" lang="ja-JP" altLang="en-US" sz="1200"/>
                        <a:t>　</a:t>
                      </a:r>
                      <a:r>
                        <a:rPr kumimoji="1" lang="en-US" altLang="ja-JP" sz="1200"/>
                        <a:t>Jun</a:t>
                      </a:r>
                    </a:p>
                  </a:txBody>
                  <a:tcPr marL="84406" marR="84406" marT="45728" marB="45728">
                    <a:solidFill>
                      <a:schemeClr val="bg1"/>
                    </a:solidFill>
                  </a:tcPr>
                </a:tc>
                <a:tc>
                  <a:txBody>
                    <a:bodyPr/>
                    <a:lstStyle/>
                    <a:p>
                      <a:pPr algn="ctr"/>
                      <a:r>
                        <a:rPr kumimoji="1" lang="en-US" altLang="ja-JP" sz="1800"/>
                        <a:t>3Q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Jul</a:t>
                      </a:r>
                      <a:r>
                        <a:rPr kumimoji="1" lang="ja-JP" altLang="en-US" sz="1200"/>
                        <a:t>　</a:t>
                      </a:r>
                      <a:r>
                        <a:rPr kumimoji="1" lang="en-US" altLang="ja-JP" sz="1200"/>
                        <a:t>Sept</a:t>
                      </a:r>
                    </a:p>
                  </a:txBody>
                  <a:tcPr marL="84406" marR="84406" marT="45728" marB="45728">
                    <a:solidFill>
                      <a:schemeClr val="bg1"/>
                    </a:solidFill>
                  </a:tcPr>
                </a:tc>
                <a:tc>
                  <a:txBody>
                    <a:bodyPr/>
                    <a:lstStyle/>
                    <a:p>
                      <a:pPr algn="ctr"/>
                      <a:r>
                        <a:rPr kumimoji="1" lang="en-US" altLang="ja-JP" sz="1800"/>
                        <a:t>4Q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Oct</a:t>
                      </a:r>
                      <a:r>
                        <a:rPr kumimoji="1" lang="ja-JP" altLang="en-US" sz="1200"/>
                        <a:t>　</a:t>
                      </a:r>
                      <a:r>
                        <a:rPr kumimoji="1" lang="en-US" altLang="ja-JP" sz="1200"/>
                        <a:t>Dec</a:t>
                      </a:r>
                    </a:p>
                  </a:txBody>
                  <a:tcPr marL="84406" marR="84406" marT="45728" marB="45728">
                    <a:solidFill>
                      <a:schemeClr val="bg1"/>
                    </a:solidFill>
                  </a:tcPr>
                </a:tc>
                <a:extLst>
                  <a:ext uri="{0D108BD9-81ED-4DB2-BD59-A6C34878D82A}">
                    <a16:rowId xmlns:a16="http://schemas.microsoft.com/office/drawing/2014/main" val="2884558386"/>
                  </a:ext>
                </a:extLst>
              </a:tr>
              <a:tr h="1608801">
                <a:tc rowSpan="2">
                  <a:txBody>
                    <a:bodyPr/>
                    <a:lstStyle/>
                    <a:p>
                      <a:pPr algn="ctr"/>
                      <a:r>
                        <a:rPr kumimoji="1" lang="en-US" altLang="ja-JP" sz="1800" b="1"/>
                        <a:t>ALOS</a:t>
                      </a:r>
                      <a:endParaRPr kumimoji="1" lang="ja-JP" altLang="en-US" sz="1800" b="1"/>
                    </a:p>
                  </a:txBody>
                  <a:tcPr marL="84406" marR="84406" marT="45728" marB="45728">
                    <a:solidFill>
                      <a:schemeClr val="bg1"/>
                    </a:solidFill>
                  </a:tcPr>
                </a:tc>
                <a:tc>
                  <a:txBody>
                    <a:bodyPr/>
                    <a:lstStyle/>
                    <a:p>
                      <a:pPr algn="ctr"/>
                      <a:r>
                        <a:rPr kumimoji="1" lang="en-US" altLang="ja-JP" sz="1800" b="1" dirty="0"/>
                        <a:t>AVNIR-2</a:t>
                      </a:r>
                    </a:p>
                    <a:p>
                      <a:pPr algn="ctr"/>
                      <a:r>
                        <a:rPr kumimoji="1" lang="en-US" altLang="ja-JP" sz="1800" b="1" dirty="0"/>
                        <a:t>(10 m)</a:t>
                      </a:r>
                    </a:p>
                    <a:p>
                      <a:pPr algn="ctr"/>
                      <a:endParaRPr kumimoji="1" lang="en-US" altLang="ja-JP" sz="1800" b="1" dirty="0"/>
                    </a:p>
                    <a:p>
                      <a:pPr algn="ctr"/>
                      <a:endParaRPr kumimoji="1" lang="en-US" altLang="ja-JP" sz="1800" b="1" dirty="0"/>
                    </a:p>
                  </a:txBody>
                  <a:tcPr marL="84406" marR="84406" marT="45728" marB="45728">
                    <a:solidFill>
                      <a:schemeClr val="bg1"/>
                    </a:solidFill>
                  </a:tcPr>
                </a:tc>
                <a:tc>
                  <a:txBody>
                    <a:bodyPr/>
                    <a:lstStyle/>
                    <a:p>
                      <a:endParaRPr kumimoji="1" lang="en-US" altLang="ja-JP" sz="1800"/>
                    </a:p>
                    <a:p>
                      <a:endParaRPr kumimoji="1" lang="en-US" altLang="ja-JP" sz="1800"/>
                    </a:p>
                    <a:p>
                      <a:endParaRPr kumimoji="1" lang="en-US" altLang="ja-JP" sz="1800"/>
                    </a:p>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r>
                        <a:rPr kumimoji="1" lang="en-US" altLang="ja-JP" sz="1800"/>
                        <a:t>     </a:t>
                      </a:r>
                      <a:endParaRPr kumimoji="1" lang="ja-JP" altLang="en-US" sz="180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extLst>
                  <a:ext uri="{0D108BD9-81ED-4DB2-BD59-A6C34878D82A}">
                    <a16:rowId xmlns:a16="http://schemas.microsoft.com/office/drawing/2014/main" val="2023287892"/>
                  </a:ext>
                </a:extLst>
              </a:tr>
              <a:tr h="1642954">
                <a:tc vMerge="1">
                  <a:txBody>
                    <a:bodyPr/>
                    <a:lstStyle/>
                    <a:p>
                      <a:endParaRPr kumimoji="1" lang="ja-JP" altLang="en-US"/>
                    </a:p>
                  </a:txBody>
                  <a:tcPr/>
                </a:tc>
                <a:tc>
                  <a:txBody>
                    <a:bodyPr/>
                    <a:lstStyle/>
                    <a:p>
                      <a:pPr algn="ctr"/>
                      <a:r>
                        <a:rPr kumimoji="1" lang="en-US" altLang="ja-JP" sz="1800" b="1" dirty="0"/>
                        <a:t>PALSAR</a:t>
                      </a:r>
                    </a:p>
                    <a:p>
                      <a:pPr algn="ctr"/>
                      <a:r>
                        <a:rPr kumimoji="1" lang="en-US" altLang="ja-JP" sz="1800" b="1" dirty="0"/>
                        <a:t>(10 m)</a:t>
                      </a:r>
                    </a:p>
                    <a:p>
                      <a:pPr algn="ctr"/>
                      <a:endParaRPr kumimoji="1" lang="en-US" altLang="ja-JP" sz="1800" b="1" dirty="0"/>
                    </a:p>
                    <a:p>
                      <a:pPr algn="ctr"/>
                      <a:endParaRPr kumimoji="1" lang="ja-JP" altLang="en-US" sz="1800" b="1" dirty="0"/>
                    </a:p>
                  </a:txBody>
                  <a:tcPr marL="84406" marR="84406" marT="45728" marB="45728">
                    <a:solidFill>
                      <a:schemeClr val="bg1"/>
                    </a:solidFill>
                  </a:tcPr>
                </a:tc>
                <a:tc>
                  <a:txBody>
                    <a:bodyPr/>
                    <a:lstStyle/>
                    <a:p>
                      <a:endParaRPr kumimoji="1" lang="en-US" altLang="ja-JP" sz="1800" dirty="0"/>
                    </a:p>
                    <a:p>
                      <a:endParaRPr kumimoji="1" lang="en-US" altLang="ja-JP" sz="1800" dirty="0"/>
                    </a:p>
                    <a:p>
                      <a:endParaRPr kumimoji="1" lang="en-US" altLang="ja-JP" sz="1800" dirty="0"/>
                    </a:p>
                    <a:p>
                      <a:endParaRPr kumimoji="1" lang="ja-JP" altLang="en-US"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extLst>
                  <a:ext uri="{0D108BD9-81ED-4DB2-BD59-A6C34878D82A}">
                    <a16:rowId xmlns:a16="http://schemas.microsoft.com/office/drawing/2014/main" val="378632528"/>
                  </a:ext>
                </a:extLst>
              </a:tr>
              <a:tr h="620760">
                <a:tc rowSpan="2">
                  <a:txBody>
                    <a:bodyPr/>
                    <a:lstStyle/>
                    <a:p>
                      <a:pPr algn="ctr"/>
                      <a:r>
                        <a:rPr kumimoji="1" lang="en-US" altLang="ja-JP" sz="1800" b="1" dirty="0"/>
                        <a:t>ALOS-2</a:t>
                      </a:r>
                      <a:endParaRPr kumimoji="1" lang="ja-JP" altLang="en-US" sz="1800" b="1" dirty="0"/>
                    </a:p>
                  </a:txBody>
                  <a:tcPr marL="84406" marR="84406" marT="45728" marB="45728">
                    <a:solidFill>
                      <a:schemeClr val="bg1"/>
                    </a:solidFill>
                  </a:tcPr>
                </a:tc>
                <a:tc>
                  <a:txBody>
                    <a:bodyPr/>
                    <a:lstStyle/>
                    <a:p>
                      <a:pPr algn="ctr"/>
                      <a:r>
                        <a:rPr kumimoji="1" lang="en-US" altLang="ja-JP" sz="1800" b="1" dirty="0" err="1"/>
                        <a:t>ScanSAR</a:t>
                      </a:r>
                      <a:endParaRPr kumimoji="1" lang="en-US" altLang="ja-JP" sz="1800" b="1" dirty="0"/>
                    </a:p>
                    <a:p>
                      <a:pPr algn="ctr"/>
                      <a:r>
                        <a:rPr kumimoji="1" lang="en-US" altLang="ja-JP" sz="1800" b="1" dirty="0"/>
                        <a:t>(100 m)</a:t>
                      </a:r>
                    </a:p>
                  </a:txBody>
                  <a:tcPr marL="84406" marR="84406" marT="45728" marB="45728">
                    <a:solidFill>
                      <a:schemeClr val="bg1"/>
                    </a:solidFill>
                  </a:tcPr>
                </a:tc>
                <a:tc>
                  <a:txBody>
                    <a:bodyPr/>
                    <a:lstStyle/>
                    <a:p>
                      <a:endParaRPr kumimoji="1" lang="en-US" altLang="ja-JP" sz="1800" dirty="0"/>
                    </a:p>
                    <a:p>
                      <a:endParaRPr kumimoji="1" lang="en-US" altLang="ja-JP"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extLst>
                  <a:ext uri="{0D108BD9-81ED-4DB2-BD59-A6C34878D82A}">
                    <a16:rowId xmlns:a16="http://schemas.microsoft.com/office/drawing/2014/main" val="3621754171"/>
                  </a:ext>
                </a:extLst>
              </a:tr>
              <a:tr h="636231">
                <a:tc vMerge="1">
                  <a:txBody>
                    <a:bodyPr/>
                    <a:lstStyle/>
                    <a:p>
                      <a:pPr algn="ctr"/>
                      <a:endParaRPr kumimoji="1" lang="ja-JP" altLang="en-US" b="1"/>
                    </a:p>
                  </a:txBody>
                  <a:tcPr>
                    <a:solidFill>
                      <a:schemeClr val="bg1"/>
                    </a:solidFill>
                  </a:tcPr>
                </a:tc>
                <a:tc>
                  <a:txBody>
                    <a:bodyPr/>
                    <a:lstStyle/>
                    <a:p>
                      <a:pPr algn="ctr"/>
                      <a:r>
                        <a:rPr kumimoji="1" lang="en-US" altLang="ja-JP" sz="1800" b="1" dirty="0"/>
                        <a:t>Fine Mode</a:t>
                      </a:r>
                    </a:p>
                    <a:p>
                      <a:pPr algn="ctr"/>
                      <a:r>
                        <a:rPr kumimoji="1" lang="en-US" altLang="ja-JP" sz="1800" b="1" dirty="0"/>
                        <a:t>(10 m)</a:t>
                      </a:r>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extLst>
                  <a:ext uri="{0D108BD9-81ED-4DB2-BD59-A6C34878D82A}">
                    <a16:rowId xmlns:a16="http://schemas.microsoft.com/office/drawing/2014/main" val="2255624114"/>
                  </a:ext>
                </a:extLst>
              </a:tr>
            </a:tbl>
          </a:graphicData>
        </a:graphic>
      </p:graphicFrame>
      <p:sp>
        <p:nvSpPr>
          <p:cNvPr id="10" name="スライド番号プレースホルダー 25"/>
          <p:cNvSpPr>
            <a:spLocks noGrp="1"/>
          </p:cNvSpPr>
          <p:nvPr>
            <p:ph type="sldNum" sz="quarter" idx="12"/>
          </p:nvPr>
        </p:nvSpPr>
        <p:spPr>
          <a:xfrm>
            <a:off x="8626720" y="6597650"/>
            <a:ext cx="495300" cy="260350"/>
          </a:xfrm>
        </p:spPr>
        <p:txBody>
          <a:bodyPr/>
          <a:lstStyle/>
          <a:p>
            <a:pPr>
              <a:defRPr/>
            </a:pPr>
            <a:fld id="{5C24AA93-D09D-4364-BC19-82AA350DFF88}" type="slidenum">
              <a:rPr lang="ja-JP" altLang="en-US" smtClean="0">
                <a:solidFill>
                  <a:prstClr val="black"/>
                </a:solidFill>
              </a:rPr>
              <a:pPr>
                <a:defRPr/>
              </a:pPr>
              <a:t>14</a:t>
            </a:fld>
            <a:endParaRPr lang="ja-JP" altLang="en-US" dirty="0">
              <a:solidFill>
                <a:prstClr val="black"/>
              </a:solidFill>
            </a:endParaRPr>
          </a:p>
        </p:txBody>
      </p:sp>
      <p:sp>
        <p:nvSpPr>
          <p:cNvPr id="32" name="タイトル 2"/>
          <p:cNvSpPr>
            <a:spLocks noGrp="1"/>
          </p:cNvSpPr>
          <p:nvPr>
            <p:ph type="title"/>
          </p:nvPr>
        </p:nvSpPr>
        <p:spPr>
          <a:xfrm>
            <a:off x="395537" y="26988"/>
            <a:ext cx="8352928" cy="615950"/>
          </a:xfrm>
        </p:spPr>
        <p:txBody>
          <a:bodyPr/>
          <a:lstStyle/>
          <a:p>
            <a:r>
              <a:rPr lang="en-US" altLang="ja-JP" sz="2000" dirty="0">
                <a:latin typeface="Tahoma" pitchFamily="34" charset="0"/>
                <a:ea typeface="Tahoma" pitchFamily="34" charset="0"/>
                <a:cs typeface="Tahoma" pitchFamily="34" charset="0"/>
              </a:rPr>
              <a:t>Updated Schedule of ALOS/ALOS-2 </a:t>
            </a:r>
            <a:br>
              <a:rPr lang="en-US" altLang="ja-JP" sz="2000" dirty="0">
                <a:latin typeface="Tahoma" pitchFamily="34" charset="0"/>
                <a:ea typeface="Tahoma" pitchFamily="34" charset="0"/>
                <a:cs typeface="Tahoma" pitchFamily="34" charset="0"/>
              </a:rPr>
            </a:br>
            <a:r>
              <a:rPr lang="en-US" altLang="ja-JP" sz="2000" dirty="0">
                <a:latin typeface="Tahoma" pitchFamily="34" charset="0"/>
                <a:ea typeface="Tahoma" pitchFamily="34" charset="0"/>
                <a:cs typeface="Tahoma" pitchFamily="34" charset="0"/>
              </a:rPr>
              <a:t>Data Processing and Open Free Access</a:t>
            </a:r>
            <a:endParaRPr kumimoji="1" lang="ja-JP" altLang="en-US" sz="2000" dirty="0">
              <a:latin typeface="Tahoma" pitchFamily="34" charset="0"/>
              <a:cs typeface="Tahoma" pitchFamily="34" charset="0"/>
            </a:endParaRPr>
          </a:p>
        </p:txBody>
      </p:sp>
      <p:sp>
        <p:nvSpPr>
          <p:cNvPr id="2" name="テキスト ボックス 1">
            <a:extLst>
              <a:ext uri="{FF2B5EF4-FFF2-40B4-BE49-F238E27FC236}">
                <a16:creationId xmlns:a16="http://schemas.microsoft.com/office/drawing/2014/main" id="{5DB498F8-BE7B-4212-9DDE-CDC4D07F4938}"/>
              </a:ext>
            </a:extLst>
          </p:cNvPr>
          <p:cNvSpPr txBox="1"/>
          <p:nvPr/>
        </p:nvSpPr>
        <p:spPr>
          <a:xfrm>
            <a:off x="7282872" y="744959"/>
            <a:ext cx="1653017" cy="276999"/>
          </a:xfrm>
          <a:prstGeom prst="rect">
            <a:avLst/>
          </a:prstGeom>
          <a:noFill/>
        </p:spPr>
        <p:txBody>
          <a:bodyPr wrap="none" rtlCol="0">
            <a:spAutoFit/>
          </a:bodyPr>
          <a:lstStyle/>
          <a:p>
            <a:r>
              <a:rPr kumimoji="1" lang="en-US" altLang="ja-JP" sz="1200" dirty="0">
                <a:solidFill>
                  <a:srgbClr val="FF0000"/>
                </a:solidFill>
                <a:latin typeface="Arial" panose="020B0604020202020204" pitchFamily="34" charset="0"/>
                <a:cs typeface="Arial" panose="020B0604020202020204" pitchFamily="34" charset="0"/>
              </a:rPr>
              <a:t>As of February 2019</a:t>
            </a:r>
            <a:endParaRPr kumimoji="1" lang="ja-JP" altLang="en-US" sz="1200" dirty="0">
              <a:solidFill>
                <a:srgbClr val="FF0000"/>
              </a:solidFill>
              <a:latin typeface="Arial" panose="020B0604020202020204" pitchFamily="34" charset="0"/>
              <a:cs typeface="Arial" panose="020B0604020202020204" pitchFamily="34" charset="0"/>
            </a:endParaRPr>
          </a:p>
        </p:txBody>
      </p:sp>
      <p:sp>
        <p:nvSpPr>
          <p:cNvPr id="33" name="矢印: 右 32">
            <a:extLst>
              <a:ext uri="{FF2B5EF4-FFF2-40B4-BE49-F238E27FC236}">
                <a16:creationId xmlns:a16="http://schemas.microsoft.com/office/drawing/2014/main" id="{037A5931-6FAE-4CFD-AA6F-451C4C8B60A9}"/>
              </a:ext>
            </a:extLst>
          </p:cNvPr>
          <p:cNvSpPr/>
          <p:nvPr/>
        </p:nvSpPr>
        <p:spPr>
          <a:xfrm>
            <a:off x="6457950" y="4352853"/>
            <a:ext cx="2253762" cy="43648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t>on Supercomputer</a:t>
            </a:r>
            <a:endParaRPr lang="ja-JP" altLang="en-US" dirty="0"/>
          </a:p>
        </p:txBody>
      </p:sp>
      <p:sp>
        <p:nvSpPr>
          <p:cNvPr id="38" name="二等辺三角形 37">
            <a:extLst>
              <a:ext uri="{FF2B5EF4-FFF2-40B4-BE49-F238E27FC236}">
                <a16:creationId xmlns:a16="http://schemas.microsoft.com/office/drawing/2014/main" id="{277BA14B-37D6-4A48-9C0E-7C36964FEA99}"/>
              </a:ext>
            </a:extLst>
          </p:cNvPr>
          <p:cNvSpPr/>
          <p:nvPr/>
        </p:nvSpPr>
        <p:spPr>
          <a:xfrm>
            <a:off x="6567914" y="3774408"/>
            <a:ext cx="265235" cy="158262"/>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662" dirty="0"/>
          </a:p>
        </p:txBody>
      </p:sp>
      <p:sp>
        <p:nvSpPr>
          <p:cNvPr id="39" name="二等辺三角形 38">
            <a:extLst>
              <a:ext uri="{FF2B5EF4-FFF2-40B4-BE49-F238E27FC236}">
                <a16:creationId xmlns:a16="http://schemas.microsoft.com/office/drawing/2014/main" id="{9E012978-A94D-476D-AC70-A9BD397EFD9F}"/>
              </a:ext>
            </a:extLst>
          </p:cNvPr>
          <p:cNvSpPr/>
          <p:nvPr/>
        </p:nvSpPr>
        <p:spPr>
          <a:xfrm>
            <a:off x="8388842" y="3780789"/>
            <a:ext cx="266700" cy="158262"/>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662" dirty="0"/>
          </a:p>
        </p:txBody>
      </p:sp>
      <p:sp>
        <p:nvSpPr>
          <p:cNvPr id="40" name="テキスト ボックス 39">
            <a:extLst>
              <a:ext uri="{FF2B5EF4-FFF2-40B4-BE49-F238E27FC236}">
                <a16:creationId xmlns:a16="http://schemas.microsoft.com/office/drawing/2014/main" id="{E983FBC9-E622-4015-A2B3-20D741205869}"/>
              </a:ext>
            </a:extLst>
          </p:cNvPr>
          <p:cNvSpPr txBox="1"/>
          <p:nvPr/>
        </p:nvSpPr>
        <p:spPr>
          <a:xfrm>
            <a:off x="6100456" y="3934509"/>
            <a:ext cx="1465385" cy="374461"/>
          </a:xfrm>
          <a:prstGeom prst="rect">
            <a:avLst/>
          </a:prstGeom>
          <a:noFill/>
        </p:spPr>
        <p:txBody>
          <a:bodyPr>
            <a:spAutoFit/>
          </a:bodyPr>
          <a:lstStyle/>
          <a:p>
            <a:pPr algn="ctr">
              <a:lnSpc>
                <a:spcPts val="1108"/>
              </a:lnSpc>
              <a:defRPr/>
            </a:pPr>
            <a:r>
              <a:rPr lang="en-US" altLang="ja-JP" sz="1292" b="1" dirty="0">
                <a:solidFill>
                  <a:srgbClr val="000090"/>
                </a:solidFill>
                <a:latin typeface="+mj-lt"/>
                <a:cs typeface="Arial" panose="020B0604020202020204" pitchFamily="34" charset="0"/>
              </a:rPr>
              <a:t>±60</a:t>
            </a:r>
          </a:p>
          <a:p>
            <a:pPr algn="ctr">
              <a:lnSpc>
                <a:spcPts val="1108"/>
              </a:lnSpc>
              <a:defRPr/>
            </a:pPr>
            <a:r>
              <a:rPr lang="en-US" altLang="ja-JP" sz="1292" b="1" dirty="0">
                <a:solidFill>
                  <a:srgbClr val="000090"/>
                </a:solidFill>
                <a:latin typeface="+mj-lt"/>
                <a:cs typeface="Arial" panose="020B0604020202020204" pitchFamily="34" charset="0"/>
              </a:rPr>
              <a:t>Degree Area </a:t>
            </a:r>
          </a:p>
        </p:txBody>
      </p:sp>
      <p:sp>
        <p:nvSpPr>
          <p:cNvPr id="62" name="テキスト ボックス 61">
            <a:extLst>
              <a:ext uri="{FF2B5EF4-FFF2-40B4-BE49-F238E27FC236}">
                <a16:creationId xmlns:a16="http://schemas.microsoft.com/office/drawing/2014/main" id="{606186A2-4CA3-4553-B060-E8CFDCFA6598}"/>
              </a:ext>
            </a:extLst>
          </p:cNvPr>
          <p:cNvSpPr txBox="1"/>
          <p:nvPr/>
        </p:nvSpPr>
        <p:spPr>
          <a:xfrm>
            <a:off x="7924065" y="4044560"/>
            <a:ext cx="1040423" cy="233397"/>
          </a:xfrm>
          <a:prstGeom prst="rect">
            <a:avLst/>
          </a:prstGeom>
          <a:noFill/>
        </p:spPr>
        <p:txBody>
          <a:bodyPr>
            <a:spAutoFit/>
          </a:bodyPr>
          <a:lstStyle/>
          <a:p>
            <a:pPr algn="ctr">
              <a:lnSpc>
                <a:spcPts val="1108"/>
              </a:lnSpc>
              <a:defRPr/>
            </a:pPr>
            <a:r>
              <a:rPr lang="en-US" altLang="ja-JP" sz="1292" b="1" dirty="0">
                <a:solidFill>
                  <a:srgbClr val="000090"/>
                </a:solidFill>
                <a:latin typeface="+mj-lt"/>
                <a:cs typeface="Arial" panose="020B0604020202020204" pitchFamily="34" charset="0"/>
              </a:rPr>
              <a:t>Global</a:t>
            </a:r>
          </a:p>
        </p:txBody>
      </p:sp>
      <p:sp>
        <p:nvSpPr>
          <p:cNvPr id="63" name="二等辺三角形 62">
            <a:extLst>
              <a:ext uri="{FF2B5EF4-FFF2-40B4-BE49-F238E27FC236}">
                <a16:creationId xmlns:a16="http://schemas.microsoft.com/office/drawing/2014/main" id="{92AEC369-6B61-4D88-B7ED-FAC6A30AC238}"/>
              </a:ext>
            </a:extLst>
          </p:cNvPr>
          <p:cNvSpPr/>
          <p:nvPr/>
        </p:nvSpPr>
        <p:spPr>
          <a:xfrm>
            <a:off x="5290366" y="3759632"/>
            <a:ext cx="265235" cy="158262"/>
          </a:xfrm>
          <a:prstGeom prst="triangl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662" dirty="0"/>
          </a:p>
        </p:txBody>
      </p:sp>
      <p:sp>
        <p:nvSpPr>
          <p:cNvPr id="64" name="テキスト ボックス 63">
            <a:extLst>
              <a:ext uri="{FF2B5EF4-FFF2-40B4-BE49-F238E27FC236}">
                <a16:creationId xmlns:a16="http://schemas.microsoft.com/office/drawing/2014/main" id="{FB80C6D3-1510-4E70-B8F0-BC769E41A5D2}"/>
              </a:ext>
            </a:extLst>
          </p:cNvPr>
          <p:cNvSpPr txBox="1"/>
          <p:nvPr/>
        </p:nvSpPr>
        <p:spPr>
          <a:xfrm>
            <a:off x="4645602" y="4033377"/>
            <a:ext cx="1465385" cy="233397"/>
          </a:xfrm>
          <a:prstGeom prst="rect">
            <a:avLst/>
          </a:prstGeom>
          <a:noFill/>
        </p:spPr>
        <p:txBody>
          <a:bodyPr>
            <a:spAutoFit/>
          </a:bodyPr>
          <a:lstStyle/>
          <a:p>
            <a:pPr algn="ctr">
              <a:lnSpc>
                <a:spcPts val="1108"/>
              </a:lnSpc>
              <a:defRPr/>
            </a:pPr>
            <a:r>
              <a:rPr lang="en-US" altLang="ja-JP" sz="1292" b="1" dirty="0">
                <a:solidFill>
                  <a:srgbClr val="000090"/>
                </a:solidFill>
                <a:latin typeface="+mj-lt"/>
                <a:cs typeface="Arial" panose="020B0604020202020204" pitchFamily="34" charset="0"/>
              </a:rPr>
              <a:t>Japan Area</a:t>
            </a:r>
            <a:endParaRPr lang="ja-JP" altLang="en-US" sz="1292" b="1" dirty="0">
              <a:solidFill>
                <a:srgbClr val="000090"/>
              </a:solidFill>
              <a:latin typeface="+mj-lt"/>
              <a:cs typeface="Arial" panose="020B0604020202020204" pitchFamily="34" charset="0"/>
            </a:endParaRPr>
          </a:p>
        </p:txBody>
      </p:sp>
      <p:sp>
        <p:nvSpPr>
          <p:cNvPr id="66" name="矢印: 右 65">
            <a:extLst>
              <a:ext uri="{FF2B5EF4-FFF2-40B4-BE49-F238E27FC236}">
                <a16:creationId xmlns:a16="http://schemas.microsoft.com/office/drawing/2014/main" id="{645712CE-B6AE-4BDF-B67F-72A9936B8819}"/>
              </a:ext>
            </a:extLst>
          </p:cNvPr>
          <p:cNvSpPr/>
          <p:nvPr/>
        </p:nvSpPr>
        <p:spPr>
          <a:xfrm>
            <a:off x="6457950" y="5474937"/>
            <a:ext cx="2253762" cy="408621"/>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t>Data Processing</a:t>
            </a:r>
            <a:endParaRPr lang="ja-JP" altLang="en-US" dirty="0"/>
          </a:p>
        </p:txBody>
      </p:sp>
      <p:sp>
        <p:nvSpPr>
          <p:cNvPr id="67" name="矢印: 右 66">
            <a:extLst>
              <a:ext uri="{FF2B5EF4-FFF2-40B4-BE49-F238E27FC236}">
                <a16:creationId xmlns:a16="http://schemas.microsoft.com/office/drawing/2014/main" id="{F1442A02-44F9-4C10-88B5-055B848777FC}"/>
              </a:ext>
            </a:extLst>
          </p:cNvPr>
          <p:cNvSpPr/>
          <p:nvPr/>
        </p:nvSpPr>
        <p:spPr>
          <a:xfrm>
            <a:off x="2789619" y="5157192"/>
            <a:ext cx="5985103" cy="408621"/>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t>JICA-JAXA JJ-FAST intermediate products (ARD)</a:t>
            </a:r>
            <a:r>
              <a:rPr lang="ja-JP" altLang="en-US" dirty="0"/>
              <a:t> </a:t>
            </a:r>
            <a:r>
              <a:rPr lang="en-US" altLang="ja-JP" dirty="0"/>
              <a:t>processing</a:t>
            </a:r>
            <a:endParaRPr lang="ja-JP" altLang="en-US" dirty="0"/>
          </a:p>
        </p:txBody>
      </p:sp>
      <p:sp>
        <p:nvSpPr>
          <p:cNvPr id="68" name="四角形: 角を丸くする 67">
            <a:extLst>
              <a:ext uri="{FF2B5EF4-FFF2-40B4-BE49-F238E27FC236}">
                <a16:creationId xmlns:a16="http://schemas.microsoft.com/office/drawing/2014/main" id="{36DF2636-C48F-4468-A49E-CEAC564499A0}"/>
              </a:ext>
            </a:extLst>
          </p:cNvPr>
          <p:cNvSpPr/>
          <p:nvPr/>
        </p:nvSpPr>
        <p:spPr>
          <a:xfrm>
            <a:off x="6372200" y="3670302"/>
            <a:ext cx="2453811" cy="1191076"/>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kumimoji="1" lang="ja-JP" altLang="en-US">
              <a:solidFill>
                <a:prstClr val="white"/>
              </a:solidFill>
              <a:latin typeface="Calibri"/>
              <a:ea typeface="ＭＳ Ｐゴシック"/>
            </a:endParaRPr>
          </a:p>
        </p:txBody>
      </p:sp>
      <p:sp>
        <p:nvSpPr>
          <p:cNvPr id="69" name="矢印: 右 68">
            <a:extLst>
              <a:ext uri="{FF2B5EF4-FFF2-40B4-BE49-F238E27FC236}">
                <a16:creationId xmlns:a16="http://schemas.microsoft.com/office/drawing/2014/main" id="{CD13DC93-D7E9-445C-A5FF-1AC5ED4B7FEB}"/>
              </a:ext>
            </a:extLst>
          </p:cNvPr>
          <p:cNvSpPr/>
          <p:nvPr/>
        </p:nvSpPr>
        <p:spPr>
          <a:xfrm>
            <a:off x="3779913" y="4352853"/>
            <a:ext cx="2678038" cy="43648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t>Data Processing</a:t>
            </a:r>
            <a:endParaRPr lang="ja-JP" altLang="en-US" dirty="0"/>
          </a:p>
        </p:txBody>
      </p:sp>
      <p:sp>
        <p:nvSpPr>
          <p:cNvPr id="43" name="二等辺三角形 26">
            <a:extLst>
              <a:ext uri="{FF2B5EF4-FFF2-40B4-BE49-F238E27FC236}">
                <a16:creationId xmlns:a16="http://schemas.microsoft.com/office/drawing/2014/main" id="{EC5B8E14-CB1A-43C1-815C-A346E5BAFF53}"/>
              </a:ext>
            </a:extLst>
          </p:cNvPr>
          <p:cNvSpPr/>
          <p:nvPr/>
        </p:nvSpPr>
        <p:spPr>
          <a:xfrm>
            <a:off x="5982778" y="2145540"/>
            <a:ext cx="265235" cy="158262"/>
          </a:xfrm>
          <a:prstGeom prst="triangl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662" dirty="0"/>
          </a:p>
        </p:txBody>
      </p:sp>
      <p:sp>
        <p:nvSpPr>
          <p:cNvPr id="44" name="二等辺三角形 27">
            <a:extLst>
              <a:ext uri="{FF2B5EF4-FFF2-40B4-BE49-F238E27FC236}">
                <a16:creationId xmlns:a16="http://schemas.microsoft.com/office/drawing/2014/main" id="{ABD06D56-A613-499C-B3EB-12CB1E3A931D}"/>
              </a:ext>
            </a:extLst>
          </p:cNvPr>
          <p:cNvSpPr/>
          <p:nvPr/>
        </p:nvSpPr>
        <p:spPr>
          <a:xfrm>
            <a:off x="8321428" y="2132856"/>
            <a:ext cx="266700" cy="158262"/>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662" dirty="0"/>
          </a:p>
        </p:txBody>
      </p:sp>
      <p:sp>
        <p:nvSpPr>
          <p:cNvPr id="46" name="テキスト ボックス 29">
            <a:extLst>
              <a:ext uri="{FF2B5EF4-FFF2-40B4-BE49-F238E27FC236}">
                <a16:creationId xmlns:a16="http://schemas.microsoft.com/office/drawing/2014/main" id="{513A4371-C535-4E8A-8493-D425191CAA39}"/>
              </a:ext>
            </a:extLst>
          </p:cNvPr>
          <p:cNvSpPr txBox="1"/>
          <p:nvPr/>
        </p:nvSpPr>
        <p:spPr>
          <a:xfrm>
            <a:off x="5346268" y="2391633"/>
            <a:ext cx="1465385" cy="374461"/>
          </a:xfrm>
          <a:prstGeom prst="rect">
            <a:avLst/>
          </a:prstGeom>
          <a:noFill/>
        </p:spPr>
        <p:txBody>
          <a:bodyPr>
            <a:spAutoFit/>
          </a:bodyPr>
          <a:lstStyle/>
          <a:p>
            <a:pPr algn="ctr">
              <a:lnSpc>
                <a:spcPts val="1108"/>
              </a:lnSpc>
              <a:defRPr/>
            </a:pPr>
            <a:r>
              <a:rPr lang="en-US" altLang="ja-JP" sz="1292" b="1" dirty="0">
                <a:solidFill>
                  <a:srgbClr val="000090"/>
                </a:solidFill>
                <a:latin typeface="+mj-lt"/>
                <a:cs typeface="Arial" panose="020B0604020202020204" pitchFamily="34" charset="0"/>
              </a:rPr>
              <a:t>±60</a:t>
            </a:r>
          </a:p>
          <a:p>
            <a:pPr algn="ctr">
              <a:lnSpc>
                <a:spcPts val="1108"/>
              </a:lnSpc>
              <a:defRPr/>
            </a:pPr>
            <a:r>
              <a:rPr lang="en-US" altLang="ja-JP" sz="1292" b="1" dirty="0">
                <a:solidFill>
                  <a:srgbClr val="000090"/>
                </a:solidFill>
                <a:latin typeface="+mj-lt"/>
                <a:cs typeface="Arial" panose="020B0604020202020204" pitchFamily="34" charset="0"/>
              </a:rPr>
              <a:t>Degree Area </a:t>
            </a:r>
          </a:p>
        </p:txBody>
      </p:sp>
      <p:sp>
        <p:nvSpPr>
          <p:cNvPr id="47" name="テキスト ボックス 30">
            <a:extLst>
              <a:ext uri="{FF2B5EF4-FFF2-40B4-BE49-F238E27FC236}">
                <a16:creationId xmlns:a16="http://schemas.microsoft.com/office/drawing/2014/main" id="{423C1D67-F18A-436F-9745-244495C3898E}"/>
              </a:ext>
            </a:extLst>
          </p:cNvPr>
          <p:cNvSpPr txBox="1"/>
          <p:nvPr/>
        </p:nvSpPr>
        <p:spPr>
          <a:xfrm>
            <a:off x="7934567" y="2321694"/>
            <a:ext cx="1040423" cy="233397"/>
          </a:xfrm>
          <a:prstGeom prst="rect">
            <a:avLst/>
          </a:prstGeom>
          <a:noFill/>
        </p:spPr>
        <p:txBody>
          <a:bodyPr>
            <a:spAutoFit/>
          </a:bodyPr>
          <a:lstStyle/>
          <a:p>
            <a:pPr algn="ctr">
              <a:lnSpc>
                <a:spcPts val="1108"/>
              </a:lnSpc>
              <a:defRPr/>
            </a:pPr>
            <a:r>
              <a:rPr lang="en-US" altLang="ja-JP" sz="1292" b="1" dirty="0">
                <a:solidFill>
                  <a:srgbClr val="000090"/>
                </a:solidFill>
                <a:latin typeface="+mj-lt"/>
                <a:cs typeface="Arial" panose="020B0604020202020204" pitchFamily="34" charset="0"/>
              </a:rPr>
              <a:t>Global </a:t>
            </a:r>
          </a:p>
        </p:txBody>
      </p:sp>
      <p:pic>
        <p:nvPicPr>
          <p:cNvPr id="50" name="図 7">
            <a:extLst>
              <a:ext uri="{FF2B5EF4-FFF2-40B4-BE49-F238E27FC236}">
                <a16:creationId xmlns:a16="http://schemas.microsoft.com/office/drawing/2014/main" id="{DECCF997-58FE-4599-8CAE-9CBDD260A53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377459">
            <a:off x="227137" y="2578323"/>
            <a:ext cx="1654419"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 name="図 17">
            <a:extLst>
              <a:ext uri="{FF2B5EF4-FFF2-40B4-BE49-F238E27FC236}">
                <a16:creationId xmlns:a16="http://schemas.microsoft.com/office/drawing/2014/main" id="{6B6AFB09-AC1B-4546-9C4E-EDC0753BDC7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5123" y="5703180"/>
            <a:ext cx="1018442" cy="59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 name="二等辺三角形 49">
            <a:extLst>
              <a:ext uri="{FF2B5EF4-FFF2-40B4-BE49-F238E27FC236}">
                <a16:creationId xmlns:a16="http://schemas.microsoft.com/office/drawing/2014/main" id="{45F0A1A0-6B60-47B0-BA38-08988BCDF98D}"/>
              </a:ext>
            </a:extLst>
          </p:cNvPr>
          <p:cNvSpPr/>
          <p:nvPr/>
        </p:nvSpPr>
        <p:spPr>
          <a:xfrm>
            <a:off x="3390427" y="2127017"/>
            <a:ext cx="265235" cy="171450"/>
          </a:xfrm>
          <a:prstGeom prst="triangl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schemeClr val="tx2">
                  <a:lumMod val="75000"/>
                </a:schemeClr>
              </a:solidFill>
              <a:latin typeface="Calibri"/>
              <a:ea typeface="ＭＳ Ｐゴシック"/>
            </a:endParaRPr>
          </a:p>
        </p:txBody>
      </p:sp>
      <p:sp>
        <p:nvSpPr>
          <p:cNvPr id="53" name="テキスト ボックス 50">
            <a:extLst>
              <a:ext uri="{FF2B5EF4-FFF2-40B4-BE49-F238E27FC236}">
                <a16:creationId xmlns:a16="http://schemas.microsoft.com/office/drawing/2014/main" id="{74C86DD0-234F-4876-9B57-EDF4974E4E8E}"/>
              </a:ext>
            </a:extLst>
          </p:cNvPr>
          <p:cNvSpPr txBox="1"/>
          <p:nvPr/>
        </p:nvSpPr>
        <p:spPr>
          <a:xfrm>
            <a:off x="2789620" y="2357204"/>
            <a:ext cx="1465385" cy="255134"/>
          </a:xfrm>
          <a:prstGeom prst="rect">
            <a:avLst/>
          </a:prstGeom>
          <a:noFill/>
        </p:spPr>
        <p:txBody>
          <a:bodyPr>
            <a:spAutoFit/>
          </a:bodyPr>
          <a:lstStyle/>
          <a:p>
            <a:pPr algn="ctr" defTabSz="914400" eaLnBrk="0" fontAlgn="base" hangingPunct="0">
              <a:lnSpc>
                <a:spcPts val="1200"/>
              </a:lnSpc>
              <a:spcBef>
                <a:spcPct val="0"/>
              </a:spcBef>
              <a:spcAft>
                <a:spcPct val="0"/>
              </a:spcAft>
              <a:defRPr/>
            </a:pPr>
            <a:r>
              <a:rPr kumimoji="1" lang="en-US" altLang="ja-JP" sz="1400" b="1" dirty="0">
                <a:solidFill>
                  <a:srgbClr val="000090"/>
                </a:solidFill>
                <a:latin typeface="Calibri"/>
                <a:ea typeface="ＭＳ Ｐゴシック" panose="020B0600070205080204" pitchFamily="50" charset="-128"/>
                <a:cs typeface="Arial" panose="020B0604020202020204" pitchFamily="34" charset="0"/>
              </a:rPr>
              <a:t>Japan Area</a:t>
            </a:r>
            <a:endParaRPr kumimoji="1" lang="ja-JP" altLang="en-US" sz="1400" b="1" dirty="0">
              <a:solidFill>
                <a:srgbClr val="000090"/>
              </a:solidFill>
              <a:latin typeface="Calibri"/>
              <a:ea typeface="ＭＳ Ｐゴシック" panose="020B0600070205080204" pitchFamily="50" charset="-128"/>
              <a:cs typeface="Arial" panose="020B0604020202020204" pitchFamily="34" charset="0"/>
            </a:endParaRPr>
          </a:p>
        </p:txBody>
      </p:sp>
      <p:sp>
        <p:nvSpPr>
          <p:cNvPr id="55" name="矢印: 右 43">
            <a:extLst>
              <a:ext uri="{FF2B5EF4-FFF2-40B4-BE49-F238E27FC236}">
                <a16:creationId xmlns:a16="http://schemas.microsoft.com/office/drawing/2014/main" id="{079FD558-3F80-4927-A86E-6859ECC2F5A0}"/>
              </a:ext>
            </a:extLst>
          </p:cNvPr>
          <p:cNvSpPr/>
          <p:nvPr/>
        </p:nvSpPr>
        <p:spPr>
          <a:xfrm>
            <a:off x="2791757" y="2972701"/>
            <a:ext cx="4012491" cy="502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r>
              <a:rPr kumimoji="1" lang="en-US" altLang="ja-JP" dirty="0">
                <a:solidFill>
                  <a:prstClr val="white"/>
                </a:solidFill>
                <a:latin typeface="Calibri"/>
                <a:ea typeface="ＭＳ Ｐゴシック"/>
              </a:rPr>
              <a:t>Data Processing</a:t>
            </a:r>
            <a:endParaRPr kumimoji="1" lang="ja-JP" altLang="en-US" dirty="0">
              <a:solidFill>
                <a:prstClr val="white"/>
              </a:solidFill>
              <a:latin typeface="Calibri"/>
              <a:ea typeface="ＭＳ Ｐゴシック"/>
            </a:endParaRPr>
          </a:p>
        </p:txBody>
      </p:sp>
      <p:sp>
        <p:nvSpPr>
          <p:cNvPr id="57" name="テキスト ボックス 57">
            <a:extLst>
              <a:ext uri="{FF2B5EF4-FFF2-40B4-BE49-F238E27FC236}">
                <a16:creationId xmlns:a16="http://schemas.microsoft.com/office/drawing/2014/main" id="{AF1DF46E-0165-4D39-AE3F-B0F17DC95CBE}"/>
              </a:ext>
            </a:extLst>
          </p:cNvPr>
          <p:cNvSpPr txBox="1"/>
          <p:nvPr/>
        </p:nvSpPr>
        <p:spPr>
          <a:xfrm>
            <a:off x="2987824" y="5877272"/>
            <a:ext cx="4422404" cy="453970"/>
          </a:xfrm>
          <a:prstGeom prst="rect">
            <a:avLst/>
          </a:prstGeom>
          <a:noFill/>
        </p:spPr>
        <p:txBody>
          <a:bodyPr wrap="none" rtlCol="0">
            <a:spAutoFit/>
          </a:bodyPr>
          <a:lstStyle/>
          <a:p>
            <a:pPr algn="ctr" defTabSz="914400" eaLnBrk="0" fontAlgn="base" hangingPunct="0">
              <a:lnSpc>
                <a:spcPts val="3000"/>
              </a:lnSpc>
              <a:spcBef>
                <a:spcPct val="0"/>
              </a:spcBef>
              <a:spcAft>
                <a:spcPct val="0"/>
              </a:spcAft>
            </a:pPr>
            <a:r>
              <a:rPr kumimoji="1" lang="en-US" altLang="ja-JP" sz="1600" b="1" dirty="0">
                <a:solidFill>
                  <a:srgbClr val="000090"/>
                </a:solidFill>
                <a:latin typeface="Calibri"/>
                <a:ea typeface="ＭＳ Ｐゴシック" panose="020B0600070205080204" pitchFamily="50" charset="-128"/>
                <a:cs typeface="Arial" panose="020B0604020202020204" pitchFamily="34" charset="0"/>
              </a:rPr>
              <a:t>Under negotiation with commercial data provider</a:t>
            </a:r>
            <a:endParaRPr kumimoji="1" lang="ja-JP" altLang="en-US" sz="1600" b="1" dirty="0">
              <a:solidFill>
                <a:srgbClr val="000090"/>
              </a:solidFill>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53005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2"/>
          <p:cNvSpPr>
            <a:spLocks noGrp="1"/>
          </p:cNvSpPr>
          <p:nvPr>
            <p:ph type="title"/>
          </p:nvPr>
        </p:nvSpPr>
        <p:spPr>
          <a:xfrm>
            <a:off x="395537" y="26988"/>
            <a:ext cx="8352928" cy="615950"/>
          </a:xfrm>
        </p:spPr>
        <p:txBody>
          <a:bodyPr/>
          <a:lstStyle/>
          <a:p>
            <a:r>
              <a:rPr lang="en-US" altLang="ja-JP" sz="2000" dirty="0">
                <a:latin typeface="Tahoma" pitchFamily="34" charset="0"/>
                <a:ea typeface="Tahoma" pitchFamily="34" charset="0"/>
                <a:cs typeface="Tahoma" pitchFamily="34" charset="0"/>
              </a:rPr>
              <a:t>Use of PALSAR time-series and LIDAR for </a:t>
            </a:r>
            <a:br>
              <a:rPr lang="en-US" altLang="ja-JP" sz="2000" dirty="0">
                <a:latin typeface="Tahoma" pitchFamily="34" charset="0"/>
                <a:ea typeface="Tahoma" pitchFamily="34" charset="0"/>
                <a:cs typeface="Tahoma" pitchFamily="34" charset="0"/>
              </a:rPr>
            </a:br>
            <a:r>
              <a:rPr lang="en-US" altLang="ja-JP" sz="2000" dirty="0">
                <a:latin typeface="Tahoma" pitchFamily="34" charset="0"/>
                <a:ea typeface="Tahoma" pitchFamily="34" charset="0"/>
                <a:cs typeface="Tahoma" pitchFamily="34" charset="0"/>
              </a:rPr>
              <a:t>mapping of above-ground carbon stocks</a:t>
            </a:r>
            <a:endParaRPr kumimoji="1" lang="ja-JP" altLang="en-US" sz="2000" dirty="0">
              <a:latin typeface="Tahoma" pitchFamily="34" charset="0"/>
              <a:cs typeface="Tahoma" pitchFamily="34" charset="0"/>
            </a:endParaRPr>
          </a:p>
        </p:txBody>
      </p:sp>
      <p:pic>
        <p:nvPicPr>
          <p:cNvPr id="31" name="Picture 30">
            <a:extLst>
              <a:ext uri="{FF2B5EF4-FFF2-40B4-BE49-F238E27FC236}">
                <a16:creationId xmlns:a16="http://schemas.microsoft.com/office/drawing/2014/main" id="{6C974C24-7DC5-E542-92A9-039C350335FE}"/>
              </a:ext>
            </a:extLst>
          </p:cNvPr>
          <p:cNvPicPr>
            <a:picLocks noChangeAspect="1"/>
          </p:cNvPicPr>
          <p:nvPr/>
        </p:nvPicPr>
        <p:blipFill>
          <a:blip r:embed="rId2"/>
          <a:stretch>
            <a:fillRect/>
          </a:stretch>
        </p:blipFill>
        <p:spPr>
          <a:xfrm>
            <a:off x="385395" y="868188"/>
            <a:ext cx="3873500" cy="1358900"/>
          </a:xfrm>
          <a:prstGeom prst="rect">
            <a:avLst/>
          </a:prstGeom>
        </p:spPr>
      </p:pic>
      <p:pic>
        <p:nvPicPr>
          <p:cNvPr id="7" name="Picture 6">
            <a:extLst>
              <a:ext uri="{FF2B5EF4-FFF2-40B4-BE49-F238E27FC236}">
                <a16:creationId xmlns:a16="http://schemas.microsoft.com/office/drawing/2014/main" id="{E0BCEA39-9C77-2543-9B90-B41AB06976D4}"/>
              </a:ext>
            </a:extLst>
          </p:cNvPr>
          <p:cNvPicPr>
            <a:picLocks noChangeAspect="1"/>
          </p:cNvPicPr>
          <p:nvPr/>
        </p:nvPicPr>
        <p:blipFill>
          <a:blip r:embed="rId3"/>
          <a:stretch>
            <a:fillRect/>
          </a:stretch>
        </p:blipFill>
        <p:spPr>
          <a:xfrm>
            <a:off x="4576446" y="2564904"/>
            <a:ext cx="4395788" cy="3528392"/>
          </a:xfrm>
          <a:prstGeom prst="rect">
            <a:avLst/>
          </a:prstGeom>
        </p:spPr>
      </p:pic>
      <p:pic>
        <p:nvPicPr>
          <p:cNvPr id="8" name="Picture 7">
            <a:extLst>
              <a:ext uri="{FF2B5EF4-FFF2-40B4-BE49-F238E27FC236}">
                <a16:creationId xmlns:a16="http://schemas.microsoft.com/office/drawing/2014/main" id="{AF6B1536-9500-BE47-8482-296AB6E3BF40}"/>
              </a:ext>
            </a:extLst>
          </p:cNvPr>
          <p:cNvPicPr>
            <a:picLocks noChangeAspect="1"/>
          </p:cNvPicPr>
          <p:nvPr/>
        </p:nvPicPr>
        <p:blipFill>
          <a:blip r:embed="rId4"/>
          <a:stretch>
            <a:fillRect/>
          </a:stretch>
        </p:blipFill>
        <p:spPr>
          <a:xfrm>
            <a:off x="94982" y="3068960"/>
            <a:ext cx="4477019" cy="3168352"/>
          </a:xfrm>
          <a:prstGeom prst="rect">
            <a:avLst/>
          </a:prstGeom>
        </p:spPr>
      </p:pic>
    </p:spTree>
    <p:extLst>
      <p:ext uri="{BB962C8B-B14F-4D97-AF65-F5344CB8AC3E}">
        <p14:creationId xmlns:p14="http://schemas.microsoft.com/office/powerpoint/2010/main" val="72019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2"/>
          <p:cNvSpPr>
            <a:spLocks noGrp="1"/>
          </p:cNvSpPr>
          <p:nvPr>
            <p:ph type="title"/>
          </p:nvPr>
        </p:nvSpPr>
        <p:spPr>
          <a:xfrm>
            <a:off x="395537" y="26988"/>
            <a:ext cx="8352928" cy="615950"/>
          </a:xfrm>
        </p:spPr>
        <p:txBody>
          <a:bodyPr/>
          <a:lstStyle/>
          <a:p>
            <a:r>
              <a:rPr lang="en-US" altLang="ja-JP" sz="2000" dirty="0">
                <a:latin typeface="Tahoma" pitchFamily="34" charset="0"/>
                <a:ea typeface="Tahoma" pitchFamily="34" charset="0"/>
                <a:cs typeface="Tahoma" pitchFamily="34" charset="0"/>
              </a:rPr>
              <a:t>Use of PALSAR global mosaics for </a:t>
            </a:r>
            <a:br>
              <a:rPr lang="en-US" altLang="ja-JP" sz="2000" dirty="0">
                <a:latin typeface="Tahoma" pitchFamily="34" charset="0"/>
                <a:ea typeface="Tahoma" pitchFamily="34" charset="0"/>
                <a:cs typeface="Tahoma" pitchFamily="34" charset="0"/>
              </a:rPr>
            </a:br>
            <a:r>
              <a:rPr lang="en-US" altLang="ja-JP" sz="2000" dirty="0">
                <a:latin typeface="Tahoma" pitchFamily="34" charset="0"/>
                <a:ea typeface="Tahoma" pitchFamily="34" charset="0"/>
                <a:cs typeface="Tahoma" pitchFamily="34" charset="0"/>
              </a:rPr>
              <a:t>mapping of disturbances and regrowth</a:t>
            </a:r>
            <a:endParaRPr kumimoji="1" lang="ja-JP" altLang="en-US" sz="2000" dirty="0">
              <a:latin typeface="Tahoma" pitchFamily="34" charset="0"/>
              <a:cs typeface="Tahoma" pitchFamily="34" charset="0"/>
            </a:endParaRPr>
          </a:p>
        </p:txBody>
      </p:sp>
      <p:pic>
        <p:nvPicPr>
          <p:cNvPr id="3" name="Picture 2">
            <a:extLst>
              <a:ext uri="{FF2B5EF4-FFF2-40B4-BE49-F238E27FC236}">
                <a16:creationId xmlns:a16="http://schemas.microsoft.com/office/drawing/2014/main" id="{E8E17FD8-6F0B-6243-86E6-3EE4C268AD62}"/>
              </a:ext>
            </a:extLst>
          </p:cNvPr>
          <p:cNvPicPr>
            <a:picLocks noChangeAspect="1"/>
          </p:cNvPicPr>
          <p:nvPr/>
        </p:nvPicPr>
        <p:blipFill>
          <a:blip r:embed="rId2"/>
          <a:stretch>
            <a:fillRect/>
          </a:stretch>
        </p:blipFill>
        <p:spPr>
          <a:xfrm>
            <a:off x="843186" y="2426938"/>
            <a:ext cx="3060700" cy="4140200"/>
          </a:xfrm>
          <a:prstGeom prst="rect">
            <a:avLst/>
          </a:prstGeom>
        </p:spPr>
      </p:pic>
      <p:pic>
        <p:nvPicPr>
          <p:cNvPr id="4" name="Picture 3">
            <a:extLst>
              <a:ext uri="{FF2B5EF4-FFF2-40B4-BE49-F238E27FC236}">
                <a16:creationId xmlns:a16="http://schemas.microsoft.com/office/drawing/2014/main" id="{C20A59C2-8C2D-B04A-89EA-3D0F499BF5F5}"/>
              </a:ext>
            </a:extLst>
          </p:cNvPr>
          <p:cNvPicPr>
            <a:picLocks noChangeAspect="1"/>
          </p:cNvPicPr>
          <p:nvPr/>
        </p:nvPicPr>
        <p:blipFill>
          <a:blip r:embed="rId3"/>
          <a:stretch>
            <a:fillRect/>
          </a:stretch>
        </p:blipFill>
        <p:spPr>
          <a:xfrm>
            <a:off x="4211960" y="1220544"/>
            <a:ext cx="3888432" cy="5346594"/>
          </a:xfrm>
          <a:prstGeom prst="rect">
            <a:avLst/>
          </a:prstGeom>
        </p:spPr>
      </p:pic>
      <p:pic>
        <p:nvPicPr>
          <p:cNvPr id="5" name="Picture 4">
            <a:extLst>
              <a:ext uri="{FF2B5EF4-FFF2-40B4-BE49-F238E27FC236}">
                <a16:creationId xmlns:a16="http://schemas.microsoft.com/office/drawing/2014/main" id="{977C6201-C05C-5A4D-A03B-A96D1D29E40D}"/>
              </a:ext>
            </a:extLst>
          </p:cNvPr>
          <p:cNvPicPr>
            <a:picLocks noChangeAspect="1"/>
          </p:cNvPicPr>
          <p:nvPr/>
        </p:nvPicPr>
        <p:blipFill>
          <a:blip r:embed="rId4"/>
          <a:stretch>
            <a:fillRect/>
          </a:stretch>
        </p:blipFill>
        <p:spPr>
          <a:xfrm>
            <a:off x="641623" y="842788"/>
            <a:ext cx="3416300" cy="1384300"/>
          </a:xfrm>
          <a:prstGeom prst="rect">
            <a:avLst/>
          </a:prstGeom>
        </p:spPr>
      </p:pic>
    </p:spTree>
    <p:extLst>
      <p:ext uri="{BB962C8B-B14F-4D97-AF65-F5344CB8AC3E}">
        <p14:creationId xmlns:p14="http://schemas.microsoft.com/office/powerpoint/2010/main" val="3528127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2"/>
          <p:cNvSpPr>
            <a:spLocks noGrp="1"/>
          </p:cNvSpPr>
          <p:nvPr>
            <p:ph type="title"/>
          </p:nvPr>
        </p:nvSpPr>
        <p:spPr>
          <a:xfrm>
            <a:off x="395537" y="26988"/>
            <a:ext cx="8352928" cy="615950"/>
          </a:xfrm>
        </p:spPr>
        <p:txBody>
          <a:bodyPr/>
          <a:lstStyle/>
          <a:p>
            <a:r>
              <a:rPr lang="en-US" altLang="ja-JP" sz="2000" dirty="0">
                <a:latin typeface="Tahoma" pitchFamily="34" charset="0"/>
                <a:ea typeface="Tahoma" pitchFamily="34" charset="0"/>
                <a:cs typeface="Tahoma" pitchFamily="34" charset="0"/>
              </a:rPr>
              <a:t>Vegetation height estimation by </a:t>
            </a:r>
            <a:br>
              <a:rPr lang="en-US" altLang="ja-JP" sz="2000" dirty="0">
                <a:latin typeface="Tahoma" pitchFamily="34" charset="0"/>
                <a:ea typeface="Tahoma" pitchFamily="34" charset="0"/>
                <a:cs typeface="Tahoma" pitchFamily="34" charset="0"/>
              </a:rPr>
            </a:br>
            <a:r>
              <a:rPr lang="en-US" altLang="ja-JP" sz="2000" dirty="0">
                <a:latin typeface="Tahoma" pitchFamily="34" charset="0"/>
                <a:ea typeface="Tahoma" pitchFamily="34" charset="0"/>
                <a:cs typeface="Tahoma" pitchFamily="34" charset="0"/>
              </a:rPr>
              <a:t>PALSAR-2 ScanSAR time-series</a:t>
            </a:r>
            <a:endParaRPr kumimoji="1" lang="ja-JP" altLang="en-US" sz="2000" dirty="0">
              <a:latin typeface="Tahoma" pitchFamily="34" charset="0"/>
              <a:cs typeface="Tahoma" pitchFamily="34" charset="0"/>
            </a:endParaRPr>
          </a:p>
        </p:txBody>
      </p:sp>
      <p:pic>
        <p:nvPicPr>
          <p:cNvPr id="3" name="Picture 2">
            <a:extLst>
              <a:ext uri="{FF2B5EF4-FFF2-40B4-BE49-F238E27FC236}">
                <a16:creationId xmlns:a16="http://schemas.microsoft.com/office/drawing/2014/main" id="{E8E17FD8-6F0B-6243-86E6-3EE4C268AD62}"/>
              </a:ext>
            </a:extLst>
          </p:cNvPr>
          <p:cNvPicPr>
            <a:picLocks noChangeAspect="1"/>
          </p:cNvPicPr>
          <p:nvPr/>
        </p:nvPicPr>
        <p:blipFill>
          <a:blip r:embed="rId2"/>
          <a:stretch>
            <a:fillRect/>
          </a:stretch>
        </p:blipFill>
        <p:spPr>
          <a:xfrm>
            <a:off x="843186" y="2426938"/>
            <a:ext cx="3060700" cy="4140200"/>
          </a:xfrm>
          <a:prstGeom prst="rect">
            <a:avLst/>
          </a:prstGeom>
        </p:spPr>
      </p:pic>
      <p:pic>
        <p:nvPicPr>
          <p:cNvPr id="12" name="Picture 11">
            <a:extLst>
              <a:ext uri="{FF2B5EF4-FFF2-40B4-BE49-F238E27FC236}">
                <a16:creationId xmlns:a16="http://schemas.microsoft.com/office/drawing/2014/main" id="{D2165464-4E12-D347-B047-B1BF5F673428}"/>
              </a:ext>
            </a:extLst>
          </p:cNvPr>
          <p:cNvPicPr>
            <a:picLocks noChangeAspect="1"/>
          </p:cNvPicPr>
          <p:nvPr/>
        </p:nvPicPr>
        <p:blipFill>
          <a:blip r:embed="rId3"/>
          <a:stretch>
            <a:fillRect/>
          </a:stretch>
        </p:blipFill>
        <p:spPr>
          <a:xfrm>
            <a:off x="635432" y="952607"/>
            <a:ext cx="3403600" cy="1308100"/>
          </a:xfrm>
          <a:prstGeom prst="rect">
            <a:avLst/>
          </a:prstGeom>
        </p:spPr>
      </p:pic>
      <p:pic>
        <p:nvPicPr>
          <p:cNvPr id="11" name="Picture 10">
            <a:extLst>
              <a:ext uri="{FF2B5EF4-FFF2-40B4-BE49-F238E27FC236}">
                <a16:creationId xmlns:a16="http://schemas.microsoft.com/office/drawing/2014/main" id="{02556AA9-5DDE-9243-B1F3-1463B6D08746}"/>
              </a:ext>
            </a:extLst>
          </p:cNvPr>
          <p:cNvPicPr>
            <a:picLocks noChangeAspect="1"/>
          </p:cNvPicPr>
          <p:nvPr/>
        </p:nvPicPr>
        <p:blipFill>
          <a:blip r:embed="rId4"/>
          <a:stretch>
            <a:fillRect/>
          </a:stretch>
        </p:blipFill>
        <p:spPr>
          <a:xfrm>
            <a:off x="251520" y="2418912"/>
            <a:ext cx="4680520" cy="4148226"/>
          </a:xfrm>
          <a:prstGeom prst="rect">
            <a:avLst/>
          </a:prstGeom>
        </p:spPr>
      </p:pic>
      <p:pic>
        <p:nvPicPr>
          <p:cNvPr id="13" name="Picture 12">
            <a:extLst>
              <a:ext uri="{FF2B5EF4-FFF2-40B4-BE49-F238E27FC236}">
                <a16:creationId xmlns:a16="http://schemas.microsoft.com/office/drawing/2014/main" id="{734B28CF-A9D5-3441-A6E8-6923FA530D10}"/>
              </a:ext>
            </a:extLst>
          </p:cNvPr>
          <p:cNvPicPr>
            <a:picLocks noChangeAspect="1"/>
          </p:cNvPicPr>
          <p:nvPr/>
        </p:nvPicPr>
        <p:blipFill>
          <a:blip r:embed="rId5"/>
          <a:stretch>
            <a:fillRect/>
          </a:stretch>
        </p:blipFill>
        <p:spPr>
          <a:xfrm>
            <a:off x="4858217" y="1454570"/>
            <a:ext cx="4285783" cy="5112568"/>
          </a:xfrm>
          <a:prstGeom prst="rect">
            <a:avLst/>
          </a:prstGeom>
        </p:spPr>
      </p:pic>
    </p:spTree>
    <p:extLst>
      <p:ext uri="{BB962C8B-B14F-4D97-AF65-F5344CB8AC3E}">
        <p14:creationId xmlns:p14="http://schemas.microsoft.com/office/powerpoint/2010/main" val="3799125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2"/>
          <p:cNvSpPr>
            <a:spLocks noGrp="1"/>
          </p:cNvSpPr>
          <p:nvPr>
            <p:ph type="title"/>
          </p:nvPr>
        </p:nvSpPr>
        <p:spPr>
          <a:xfrm>
            <a:off x="395537" y="26988"/>
            <a:ext cx="8352928" cy="615950"/>
          </a:xfrm>
        </p:spPr>
        <p:txBody>
          <a:bodyPr/>
          <a:lstStyle/>
          <a:p>
            <a:r>
              <a:rPr lang="en-US" altLang="ja-JP" sz="2000" dirty="0">
                <a:latin typeface="Tahoma" pitchFamily="34" charset="0"/>
                <a:ea typeface="Tahoma" pitchFamily="34" charset="0"/>
                <a:cs typeface="Tahoma" pitchFamily="34" charset="0"/>
              </a:rPr>
              <a:t>PALSAR-based multi-sensor approach </a:t>
            </a:r>
            <a:br>
              <a:rPr lang="en-US" altLang="ja-JP" sz="2000" dirty="0">
                <a:latin typeface="Tahoma" pitchFamily="34" charset="0"/>
                <a:ea typeface="Tahoma" pitchFamily="34" charset="0"/>
                <a:cs typeface="Tahoma" pitchFamily="34" charset="0"/>
              </a:rPr>
            </a:br>
            <a:r>
              <a:rPr lang="en-US" altLang="ja-JP" sz="2000" dirty="0">
                <a:latin typeface="Tahoma" pitchFamily="34" charset="0"/>
                <a:ea typeface="Tahoma" pitchFamily="34" charset="0"/>
                <a:cs typeface="Tahoma" pitchFamily="34" charset="0"/>
              </a:rPr>
              <a:t>for AGB estimation in Mexico</a:t>
            </a:r>
            <a:endParaRPr kumimoji="1" lang="ja-JP" altLang="en-US" sz="2000" dirty="0">
              <a:latin typeface="Tahoma" pitchFamily="34" charset="0"/>
              <a:cs typeface="Tahoma" pitchFamily="34" charset="0"/>
            </a:endParaRPr>
          </a:p>
        </p:txBody>
      </p:sp>
      <p:pic>
        <p:nvPicPr>
          <p:cNvPr id="3" name="Picture 2">
            <a:extLst>
              <a:ext uri="{FF2B5EF4-FFF2-40B4-BE49-F238E27FC236}">
                <a16:creationId xmlns:a16="http://schemas.microsoft.com/office/drawing/2014/main" id="{E8E17FD8-6F0B-6243-86E6-3EE4C268AD62}"/>
              </a:ext>
            </a:extLst>
          </p:cNvPr>
          <p:cNvPicPr>
            <a:picLocks noChangeAspect="1"/>
          </p:cNvPicPr>
          <p:nvPr/>
        </p:nvPicPr>
        <p:blipFill>
          <a:blip r:embed="rId2"/>
          <a:stretch>
            <a:fillRect/>
          </a:stretch>
        </p:blipFill>
        <p:spPr>
          <a:xfrm>
            <a:off x="843186" y="2426938"/>
            <a:ext cx="3060700" cy="4140200"/>
          </a:xfrm>
          <a:prstGeom prst="rect">
            <a:avLst/>
          </a:prstGeom>
        </p:spPr>
      </p:pic>
      <p:pic>
        <p:nvPicPr>
          <p:cNvPr id="7" name="Picture 6">
            <a:extLst>
              <a:ext uri="{FF2B5EF4-FFF2-40B4-BE49-F238E27FC236}">
                <a16:creationId xmlns:a16="http://schemas.microsoft.com/office/drawing/2014/main" id="{CC508541-4ADC-9146-B081-548D93315493}"/>
              </a:ext>
            </a:extLst>
          </p:cNvPr>
          <p:cNvPicPr>
            <a:picLocks noChangeAspect="1"/>
          </p:cNvPicPr>
          <p:nvPr/>
        </p:nvPicPr>
        <p:blipFill>
          <a:blip r:embed="rId3"/>
          <a:stretch>
            <a:fillRect/>
          </a:stretch>
        </p:blipFill>
        <p:spPr>
          <a:xfrm>
            <a:off x="664618" y="952607"/>
            <a:ext cx="3429000" cy="1270000"/>
          </a:xfrm>
          <a:prstGeom prst="rect">
            <a:avLst/>
          </a:prstGeom>
        </p:spPr>
      </p:pic>
      <p:pic>
        <p:nvPicPr>
          <p:cNvPr id="9" name="Picture 8">
            <a:extLst>
              <a:ext uri="{FF2B5EF4-FFF2-40B4-BE49-F238E27FC236}">
                <a16:creationId xmlns:a16="http://schemas.microsoft.com/office/drawing/2014/main" id="{02EA93DE-C523-B248-B1C4-F47581A918A9}"/>
              </a:ext>
            </a:extLst>
          </p:cNvPr>
          <p:cNvPicPr>
            <a:picLocks noChangeAspect="1"/>
          </p:cNvPicPr>
          <p:nvPr/>
        </p:nvPicPr>
        <p:blipFill>
          <a:blip r:embed="rId4"/>
          <a:stretch>
            <a:fillRect/>
          </a:stretch>
        </p:blipFill>
        <p:spPr>
          <a:xfrm>
            <a:off x="333064" y="2458526"/>
            <a:ext cx="4382951" cy="4142536"/>
          </a:xfrm>
          <a:prstGeom prst="rect">
            <a:avLst/>
          </a:prstGeom>
        </p:spPr>
      </p:pic>
      <p:pic>
        <p:nvPicPr>
          <p:cNvPr id="8" name="Picture 7">
            <a:extLst>
              <a:ext uri="{FF2B5EF4-FFF2-40B4-BE49-F238E27FC236}">
                <a16:creationId xmlns:a16="http://schemas.microsoft.com/office/drawing/2014/main" id="{7BAA3D4C-86DC-724B-B67E-AC67D4BF89A8}"/>
              </a:ext>
            </a:extLst>
          </p:cNvPr>
          <p:cNvPicPr>
            <a:picLocks noChangeAspect="1"/>
          </p:cNvPicPr>
          <p:nvPr/>
        </p:nvPicPr>
        <p:blipFill>
          <a:blip r:embed="rId5"/>
          <a:stretch>
            <a:fillRect/>
          </a:stretch>
        </p:blipFill>
        <p:spPr>
          <a:xfrm>
            <a:off x="4007721" y="1052736"/>
            <a:ext cx="4928516" cy="5112568"/>
          </a:xfrm>
          <a:prstGeom prst="rect">
            <a:avLst/>
          </a:prstGeom>
        </p:spPr>
      </p:pic>
    </p:spTree>
    <p:extLst>
      <p:ext uri="{BB962C8B-B14F-4D97-AF65-F5344CB8AC3E}">
        <p14:creationId xmlns:p14="http://schemas.microsoft.com/office/powerpoint/2010/main" val="410666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2</a:t>
            </a:fld>
            <a:endParaRPr lang="en-US"/>
          </a:p>
        </p:txBody>
      </p:sp>
      <p:sp>
        <p:nvSpPr>
          <p:cNvPr id="9" name="Rectangle 8"/>
          <p:cNvSpPr txBox="1">
            <a:spLocks noChangeArrowheads="1"/>
          </p:cNvSpPr>
          <p:nvPr/>
        </p:nvSpPr>
        <p:spPr bwMode="auto">
          <a:xfrm>
            <a:off x="251520" y="855619"/>
            <a:ext cx="8784976" cy="2285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5753" tIns="47876" rIns="95753" bIns="47876"/>
          <a:lstStyle>
            <a:lvl1pPr marL="358775" indent="-358775" algn="l" defTabSz="957263" rtl="0" eaLnBrk="0" fontAlgn="base" hangingPunct="0">
              <a:spcBef>
                <a:spcPct val="20000"/>
              </a:spcBef>
              <a:spcAft>
                <a:spcPct val="0"/>
              </a:spcAft>
              <a:buChar char="•"/>
              <a:defRPr sz="33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ea typeface="+mn-ea"/>
                <a:cs typeface="+mn-cs"/>
              </a:defRPr>
            </a:lvl2pPr>
            <a:lvl3pPr marL="1195388" indent="-238125" algn="l" defTabSz="957263" rtl="0" eaLnBrk="0" fontAlgn="base" hangingPunct="0">
              <a:spcBef>
                <a:spcPct val="20000"/>
              </a:spcBef>
              <a:spcAft>
                <a:spcPct val="0"/>
              </a:spcAft>
              <a:buChar char="•"/>
              <a:defRPr sz="2500">
                <a:solidFill>
                  <a:schemeClr val="tx1"/>
                </a:solidFill>
                <a:latin typeface="+mn-lt"/>
                <a:ea typeface="+mn-ea"/>
                <a:cs typeface="+mn-cs"/>
              </a:defRPr>
            </a:lvl3pPr>
            <a:lvl4pPr marL="1674813" indent="-238125" algn="l" defTabSz="957263" rtl="0" eaLnBrk="0" fontAlgn="base" hangingPunct="0">
              <a:spcBef>
                <a:spcPct val="20000"/>
              </a:spcBef>
              <a:spcAft>
                <a:spcPct val="0"/>
              </a:spcAft>
              <a:buChar char="–"/>
              <a:defRPr sz="2100">
                <a:solidFill>
                  <a:schemeClr val="tx1"/>
                </a:solidFill>
                <a:latin typeface="+mn-lt"/>
                <a:ea typeface="+mn-ea"/>
                <a:cs typeface="+mn-cs"/>
              </a:defRPr>
            </a:lvl4pPr>
            <a:lvl5pPr marL="2154238" indent="-238125" algn="l" defTabSz="957263" rtl="0" eaLnBrk="0" fontAlgn="base" hangingPunct="0">
              <a:spcBef>
                <a:spcPct val="20000"/>
              </a:spcBef>
              <a:spcAft>
                <a:spcPct val="0"/>
              </a:spcAft>
              <a:buChar char="»"/>
              <a:defRPr sz="2100">
                <a:solidFill>
                  <a:schemeClr val="tx1"/>
                </a:solidFill>
                <a:latin typeface="+mn-lt"/>
                <a:ea typeface="+mn-ea"/>
                <a:cs typeface="+mn-cs"/>
              </a:defRPr>
            </a:lvl5pPr>
            <a:lvl6pPr marL="2259433" indent="-239521" algn="l" defTabSz="957356" rtl="0" fontAlgn="base">
              <a:spcBef>
                <a:spcPct val="20000"/>
              </a:spcBef>
              <a:spcAft>
                <a:spcPct val="0"/>
              </a:spcAft>
              <a:buChar char="»"/>
              <a:defRPr sz="2100">
                <a:solidFill>
                  <a:schemeClr val="tx1"/>
                </a:solidFill>
                <a:latin typeface="+mn-lt"/>
                <a:ea typeface="+mn-ea"/>
                <a:cs typeface="+mn-cs"/>
              </a:defRPr>
            </a:lvl6pPr>
            <a:lvl7pPr marL="2364269" indent="-239521" algn="l" defTabSz="957356" rtl="0" fontAlgn="base">
              <a:spcBef>
                <a:spcPct val="20000"/>
              </a:spcBef>
              <a:spcAft>
                <a:spcPct val="0"/>
              </a:spcAft>
              <a:buChar char="»"/>
              <a:defRPr sz="2100">
                <a:solidFill>
                  <a:schemeClr val="tx1"/>
                </a:solidFill>
                <a:latin typeface="+mn-lt"/>
                <a:ea typeface="+mn-ea"/>
                <a:cs typeface="+mn-cs"/>
              </a:defRPr>
            </a:lvl7pPr>
            <a:lvl8pPr marL="2469105" indent="-239521" algn="l" defTabSz="957356" rtl="0" fontAlgn="base">
              <a:spcBef>
                <a:spcPct val="20000"/>
              </a:spcBef>
              <a:spcAft>
                <a:spcPct val="0"/>
              </a:spcAft>
              <a:buChar char="»"/>
              <a:defRPr sz="2100">
                <a:solidFill>
                  <a:schemeClr val="tx1"/>
                </a:solidFill>
                <a:latin typeface="+mn-lt"/>
                <a:ea typeface="+mn-ea"/>
                <a:cs typeface="+mn-cs"/>
              </a:defRPr>
            </a:lvl8pPr>
            <a:lvl9pPr marL="2573941" indent="-239521" algn="l" defTabSz="957356" rtl="0" fontAlgn="base">
              <a:spcBef>
                <a:spcPct val="20000"/>
              </a:spcBef>
              <a:spcAft>
                <a:spcPct val="0"/>
              </a:spcAft>
              <a:buChar char="»"/>
              <a:defRPr sz="2100">
                <a:solidFill>
                  <a:schemeClr val="tx1"/>
                </a:solidFill>
                <a:latin typeface="+mn-lt"/>
                <a:ea typeface="+mn-ea"/>
                <a:cs typeface="+mn-cs"/>
              </a:defRPr>
            </a:lvl9pPr>
          </a:lstStyle>
          <a:p>
            <a:pPr marL="609600" indent="-609600">
              <a:lnSpc>
                <a:spcPct val="110000"/>
              </a:lnSpc>
              <a:buFontTx/>
              <a:buNone/>
              <a:defRPr/>
            </a:pPr>
            <a:r>
              <a:rPr lang="sv-SE" sz="1600" b="1" dirty="0">
                <a:solidFill>
                  <a:srgbClr val="2D2D8A"/>
                </a:solidFill>
                <a:ea typeface="Osaka" charset="0"/>
                <a:cs typeface="Calibri"/>
              </a:rPr>
              <a:t> </a:t>
            </a:r>
            <a:r>
              <a:rPr lang="sv-SE" sz="1900" b="1" dirty="0" err="1">
                <a:ea typeface="Osaka" charset="0"/>
                <a:cs typeface="Calibri"/>
              </a:rPr>
              <a:t>Systematic</a:t>
            </a:r>
            <a:r>
              <a:rPr lang="sv-SE" sz="1900" b="1" dirty="0">
                <a:ea typeface="Osaka" charset="0"/>
                <a:cs typeface="Calibri"/>
              </a:rPr>
              <a:t> Acqusition </a:t>
            </a:r>
            <a:r>
              <a:rPr lang="sv-SE" sz="1900" b="1" dirty="0" err="1">
                <a:ea typeface="Osaka" charset="0"/>
                <a:cs typeface="Calibri"/>
              </a:rPr>
              <a:t>Strategies</a:t>
            </a:r>
            <a:r>
              <a:rPr lang="sv-SE" sz="1900" dirty="0">
                <a:solidFill>
                  <a:srgbClr val="2D2D8A"/>
                </a:solidFill>
                <a:ea typeface="Osaka" charset="0"/>
                <a:cs typeface="Calibri"/>
              </a:rPr>
              <a:t> </a:t>
            </a:r>
            <a:r>
              <a:rPr lang="sv-SE" sz="1900" dirty="0">
                <a:ea typeface="Osaka" charset="0"/>
                <a:cs typeface="Calibri"/>
              </a:rPr>
              <a:t>were first developed and implemented by JAXA (NASDA) more than 20 </a:t>
            </a:r>
            <a:r>
              <a:rPr lang="sv-SE" sz="1900" dirty="0" err="1">
                <a:ea typeface="Osaka" charset="0"/>
                <a:cs typeface="Calibri"/>
              </a:rPr>
              <a:t>years ago</a:t>
            </a:r>
            <a:r>
              <a:rPr lang="sv-SE" sz="1900" dirty="0">
                <a:ea typeface="Osaka" charset="0"/>
                <a:cs typeface="Calibri"/>
              </a:rPr>
              <a:t> </a:t>
            </a:r>
            <a:r>
              <a:rPr lang="sv-SE" sz="1900" dirty="0">
                <a:ea typeface="Osaka" charset="0"/>
                <a:cs typeface="Calibri"/>
                <a:sym typeface="Wingdings"/>
              </a:rPr>
              <a:t> </a:t>
            </a:r>
            <a:r>
              <a:rPr lang="sv-SE" sz="1900" dirty="0">
                <a:ea typeface="Osaka" charset="0"/>
                <a:cs typeface="Calibri"/>
              </a:rPr>
              <a:t>a rich archive of L-band SAR data</a:t>
            </a:r>
          </a:p>
          <a:p>
            <a:pPr marL="609600" indent="-609600">
              <a:lnSpc>
                <a:spcPct val="110000"/>
              </a:lnSpc>
              <a:buFontTx/>
              <a:buNone/>
              <a:defRPr/>
            </a:pPr>
            <a:endParaRPr lang="sv-SE" sz="1050" dirty="0">
              <a:solidFill>
                <a:srgbClr val="2D2D8A"/>
              </a:solidFill>
              <a:latin typeface="Calibri"/>
              <a:ea typeface="Osaka" charset="0"/>
              <a:cs typeface="Calibri"/>
            </a:endParaRPr>
          </a:p>
          <a:p>
            <a:pPr>
              <a:lnSpc>
                <a:spcPct val="110000"/>
              </a:lnSpc>
              <a:defRPr/>
            </a:pPr>
            <a:r>
              <a:rPr lang="sv-SE" sz="2000" dirty="0">
                <a:solidFill>
                  <a:srgbClr val="0000FF"/>
                </a:solidFill>
                <a:latin typeface="Calibri"/>
                <a:ea typeface="Osaka" charset="0"/>
                <a:cs typeface="Calibri"/>
              </a:rPr>
              <a:t>JERS-1 </a:t>
            </a:r>
            <a:r>
              <a:rPr lang="sv-SE" sz="2000" dirty="0">
                <a:latin typeface="Calibri"/>
                <a:ea typeface="Osaka" charset="0"/>
                <a:cs typeface="Calibri"/>
              </a:rPr>
              <a:t>SAR </a:t>
            </a:r>
            <a:r>
              <a:rPr lang="sv-SE" sz="2000" dirty="0">
                <a:solidFill>
                  <a:srgbClr val="0000FF"/>
                </a:solidFill>
                <a:latin typeface="Calibri"/>
                <a:ea typeface="Osaka" charset="0"/>
                <a:cs typeface="Calibri"/>
              </a:rPr>
              <a:t>GRFM</a:t>
            </a:r>
            <a:r>
              <a:rPr lang="sv-SE" sz="2000" dirty="0">
                <a:latin typeface="Calibri"/>
                <a:ea typeface="Osaka" charset="0"/>
                <a:cs typeface="Calibri"/>
              </a:rPr>
              <a:t> (1995 – 1998: </a:t>
            </a:r>
            <a:r>
              <a:rPr lang="sv-SE" sz="2000" b="1" dirty="0">
                <a:latin typeface="Calibri"/>
                <a:ea typeface="Osaka" charset="0"/>
                <a:cs typeface="Calibri"/>
              </a:rPr>
              <a:t>Pan-</a:t>
            </a:r>
            <a:r>
              <a:rPr lang="sv-SE" sz="2000" b="1" dirty="0" err="1">
                <a:latin typeface="Calibri"/>
                <a:ea typeface="Osaka" charset="0"/>
                <a:cs typeface="Calibri"/>
              </a:rPr>
              <a:t>tropical</a:t>
            </a:r>
            <a:r>
              <a:rPr lang="sv-SE" sz="2000" b="1" dirty="0">
                <a:latin typeface="Calibri"/>
                <a:ea typeface="Osaka" charset="0"/>
                <a:cs typeface="Calibri"/>
              </a:rPr>
              <a:t>, Pan-boreal</a:t>
            </a:r>
            <a:r>
              <a:rPr lang="sv-SE" sz="2000" dirty="0">
                <a:latin typeface="Calibri"/>
                <a:ea typeface="Osaka" charset="0"/>
                <a:cs typeface="Calibri"/>
              </a:rPr>
              <a:t>) [Public open]</a:t>
            </a:r>
          </a:p>
          <a:p>
            <a:pPr>
              <a:lnSpc>
                <a:spcPct val="110000"/>
              </a:lnSpc>
              <a:defRPr/>
            </a:pPr>
            <a:r>
              <a:rPr lang="sv-SE" sz="2000" dirty="0">
                <a:solidFill>
                  <a:srgbClr val="0000FF"/>
                </a:solidFill>
                <a:latin typeface="Calibri"/>
                <a:ea typeface="Osaka" charset="0"/>
                <a:cs typeface="Calibri"/>
              </a:rPr>
              <a:t>ALOS</a:t>
            </a:r>
            <a:r>
              <a:rPr lang="sv-SE" sz="2000" dirty="0">
                <a:solidFill>
                  <a:srgbClr val="2D2D8A"/>
                </a:solidFill>
                <a:latin typeface="Calibri"/>
                <a:ea typeface="Osaka" charset="0"/>
                <a:cs typeface="Calibri"/>
              </a:rPr>
              <a:t> </a:t>
            </a:r>
            <a:r>
              <a:rPr lang="sv-SE" sz="2000" dirty="0">
                <a:latin typeface="Calibri"/>
                <a:ea typeface="Osaka" charset="0"/>
                <a:cs typeface="Calibri"/>
              </a:rPr>
              <a:t>PALSAR </a:t>
            </a:r>
            <a:r>
              <a:rPr lang="sv-SE" sz="2000" dirty="0">
                <a:solidFill>
                  <a:srgbClr val="0000FF"/>
                </a:solidFill>
                <a:latin typeface="Calibri"/>
                <a:ea typeface="Osaka" charset="0"/>
                <a:cs typeface="Calibri"/>
              </a:rPr>
              <a:t>BOS</a:t>
            </a:r>
            <a:r>
              <a:rPr lang="sv-SE" sz="2000" dirty="0">
                <a:latin typeface="Calibri"/>
                <a:ea typeface="Osaka" charset="0"/>
                <a:cs typeface="Calibri"/>
              </a:rPr>
              <a:t> (2006 – 2011: </a:t>
            </a:r>
            <a:r>
              <a:rPr lang="sv-SE" sz="2000" b="1" dirty="0">
                <a:latin typeface="Calibri"/>
                <a:ea typeface="Osaka" charset="0"/>
                <a:cs typeface="Calibri"/>
              </a:rPr>
              <a:t>Global</a:t>
            </a:r>
            <a:r>
              <a:rPr lang="sv-SE" sz="2000" dirty="0">
                <a:ea typeface="Osaka" charset="0"/>
                <a:cs typeface="Calibri"/>
              </a:rPr>
              <a:t>) [Free or cost of reproduction (JPN)]</a:t>
            </a:r>
            <a:endParaRPr lang="sv-SE" sz="2000" dirty="0">
              <a:latin typeface="Calibri"/>
              <a:ea typeface="Osaka" charset="0"/>
              <a:cs typeface="Calibri"/>
            </a:endParaRPr>
          </a:p>
          <a:p>
            <a:pPr>
              <a:lnSpc>
                <a:spcPct val="110000"/>
              </a:lnSpc>
              <a:defRPr/>
            </a:pPr>
            <a:r>
              <a:rPr lang="sv-SE" sz="2000" dirty="0">
                <a:solidFill>
                  <a:srgbClr val="0000FF"/>
                </a:solidFill>
                <a:latin typeface="Calibri"/>
                <a:ea typeface="Osaka" charset="0"/>
                <a:cs typeface="Calibri"/>
              </a:rPr>
              <a:t>ALOS-2 </a:t>
            </a:r>
            <a:r>
              <a:rPr lang="sv-SE" sz="2000" dirty="0">
                <a:latin typeface="Calibri"/>
                <a:ea typeface="Osaka" charset="0"/>
                <a:cs typeface="Calibri"/>
              </a:rPr>
              <a:t>PALSAR-2 </a:t>
            </a:r>
            <a:r>
              <a:rPr lang="sv-SE" sz="2000" dirty="0">
                <a:solidFill>
                  <a:srgbClr val="0000FF"/>
                </a:solidFill>
                <a:latin typeface="Calibri"/>
                <a:ea typeface="Osaka" charset="0"/>
                <a:cs typeface="Calibri"/>
              </a:rPr>
              <a:t>BOS</a:t>
            </a:r>
            <a:r>
              <a:rPr lang="sv-SE" sz="2000" dirty="0">
                <a:latin typeface="Calibri"/>
                <a:ea typeface="Osaka" charset="0"/>
                <a:cs typeface="Calibri"/>
              </a:rPr>
              <a:t> (2014/Q3 – present:  </a:t>
            </a:r>
            <a:r>
              <a:rPr lang="sv-SE" sz="2000" b="1" dirty="0">
                <a:latin typeface="Calibri"/>
                <a:ea typeface="Osaka" charset="0"/>
                <a:cs typeface="Calibri"/>
              </a:rPr>
              <a:t>Global</a:t>
            </a:r>
            <a:r>
              <a:rPr lang="sv-SE" sz="1800" dirty="0">
                <a:ea typeface="Osaka" charset="0"/>
                <a:cs typeface="Calibri"/>
              </a:rPr>
              <a:t>) </a:t>
            </a:r>
            <a:r>
              <a:rPr lang="sv-SE" sz="2000" dirty="0">
                <a:ea typeface="Osaka" charset="0"/>
                <a:cs typeface="Calibri"/>
              </a:rPr>
              <a:t>[Commercial]</a:t>
            </a:r>
            <a:endParaRPr lang="sv-SE" sz="2000" dirty="0">
              <a:latin typeface="Calibri"/>
              <a:ea typeface="Osaka" charset="0"/>
              <a:cs typeface="Calibri"/>
            </a:endParaRPr>
          </a:p>
          <a:p>
            <a:pPr marL="609600" indent="-609600">
              <a:lnSpc>
                <a:spcPct val="110000"/>
              </a:lnSpc>
              <a:buFontTx/>
              <a:buNone/>
              <a:defRPr/>
            </a:pPr>
            <a:endParaRPr lang="sv-SE" sz="1800" dirty="0">
              <a:latin typeface="Calibri"/>
              <a:ea typeface="Osaka" charset="0"/>
              <a:cs typeface="Calibri"/>
            </a:endParaRPr>
          </a:p>
        </p:txBody>
      </p:sp>
      <p:sp>
        <p:nvSpPr>
          <p:cNvPr id="13" name="Title 1"/>
          <p:cNvSpPr>
            <a:spLocks noGrp="1"/>
          </p:cNvSpPr>
          <p:nvPr>
            <p:ph type="title"/>
          </p:nvPr>
        </p:nvSpPr>
        <p:spPr>
          <a:xfrm>
            <a:off x="899592" y="2332"/>
            <a:ext cx="7249186" cy="690364"/>
          </a:xfrm>
        </p:spPr>
        <p:txBody>
          <a:bodyPr/>
          <a:lstStyle/>
          <a:p>
            <a:pPr>
              <a:defRPr/>
            </a:pPr>
            <a:r>
              <a:rPr lang="sv-SE" sz="3200" dirty="0">
                <a:latin typeface="Calibri"/>
                <a:cs typeface="Calibri"/>
              </a:rPr>
              <a:t>L-band SAR Heritage</a:t>
            </a:r>
            <a:endParaRPr lang="pt-BR" dirty="0">
              <a:solidFill>
                <a:srgbClr val="FFFFFF"/>
              </a:solidFill>
              <a:latin typeface="Calibri"/>
              <a:cs typeface="Calibri"/>
            </a:endParaRPr>
          </a:p>
        </p:txBody>
      </p:sp>
      <p:pic>
        <p:nvPicPr>
          <p:cNvPr id="6" name="Picture 7" descr="Fig-2.jpg"/>
          <p:cNvPicPr>
            <a:picLocks noChangeAspect="1"/>
          </p:cNvPicPr>
          <p:nvPr/>
        </p:nvPicPr>
        <p:blipFill rotWithShape="1">
          <a:blip r:embed="rId3">
            <a:extLst>
              <a:ext uri="{28A0092B-C50C-407E-A947-70E740481C1C}">
                <a14:useLocalDpi xmlns:a14="http://schemas.microsoft.com/office/drawing/2010/main" val="0"/>
              </a:ext>
            </a:extLst>
          </a:blip>
          <a:srcRect b="15205"/>
          <a:stretch/>
        </p:blipFill>
        <p:spPr bwMode="auto">
          <a:xfrm>
            <a:off x="1095495" y="3235553"/>
            <a:ext cx="6932889" cy="3433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2825383" y="6237312"/>
            <a:ext cx="5275009" cy="307777"/>
          </a:xfrm>
          <a:prstGeom prst="rect">
            <a:avLst/>
          </a:prstGeom>
        </p:spPr>
        <p:txBody>
          <a:bodyPr wrap="square">
            <a:spAutoFit/>
          </a:bodyPr>
          <a:lstStyle/>
          <a:p>
            <a:pPr algn="ctr"/>
            <a:r>
              <a:rPr lang="en-US" sz="1400">
                <a:solidFill>
                  <a:srgbClr val="3366FF"/>
                </a:solidFill>
              </a:rPr>
              <a:t>http://www.eorc.jaxa.jp/ALOS/en/palsar_fnf/fnf_index.htm</a:t>
            </a:r>
            <a:endParaRPr lang="sv-SE" sz="1400">
              <a:solidFill>
                <a:srgbClr val="3366FF"/>
              </a:solidFill>
            </a:endParaRPr>
          </a:p>
        </p:txBody>
      </p:sp>
      <p:sp>
        <p:nvSpPr>
          <p:cNvPr id="2" name="Rectangle 1"/>
          <p:cNvSpPr/>
          <p:nvPr/>
        </p:nvSpPr>
        <p:spPr>
          <a:xfrm>
            <a:off x="1073800" y="4012029"/>
            <a:ext cx="2515369" cy="2585323"/>
          </a:xfrm>
          <a:prstGeom prst="rect">
            <a:avLst/>
          </a:prstGeom>
        </p:spPr>
        <p:txBody>
          <a:bodyPr wrap="none">
            <a:spAutoFit/>
          </a:bodyPr>
          <a:lstStyle/>
          <a:p>
            <a:r>
              <a:rPr lang="sv-SE" dirty="0">
                <a:solidFill>
                  <a:srgbClr val="FFFFFF"/>
                </a:solidFill>
                <a:ea typeface="Osaka" charset="0"/>
                <a:cs typeface="Calibri"/>
              </a:rPr>
              <a:t>25m L-band SAR mosaics</a:t>
            </a:r>
          </a:p>
          <a:p>
            <a:r>
              <a:rPr lang="sv-SE" dirty="0">
                <a:solidFill>
                  <a:srgbClr val="FFFFFF"/>
                </a:solidFill>
                <a:ea typeface="Osaka" charset="0"/>
                <a:cs typeface="Calibri"/>
              </a:rPr>
              <a:t>1996</a:t>
            </a:r>
          </a:p>
          <a:p>
            <a:r>
              <a:rPr lang="sv-SE" dirty="0">
                <a:solidFill>
                  <a:srgbClr val="FFFFFF"/>
                </a:solidFill>
                <a:ea typeface="Osaka" charset="0"/>
                <a:cs typeface="Calibri"/>
              </a:rPr>
              <a:t>2007</a:t>
            </a:r>
          </a:p>
          <a:p>
            <a:r>
              <a:rPr lang="sv-SE" dirty="0">
                <a:solidFill>
                  <a:srgbClr val="FFFFFF"/>
                </a:solidFill>
                <a:ea typeface="Osaka" charset="0"/>
                <a:cs typeface="Calibri"/>
              </a:rPr>
              <a:t>2008</a:t>
            </a:r>
          </a:p>
          <a:p>
            <a:r>
              <a:rPr lang="sv-SE" dirty="0">
                <a:solidFill>
                  <a:srgbClr val="FFFFFF"/>
                </a:solidFill>
                <a:ea typeface="Osaka" charset="0"/>
                <a:cs typeface="Calibri"/>
              </a:rPr>
              <a:t>2009</a:t>
            </a:r>
          </a:p>
          <a:p>
            <a:r>
              <a:rPr lang="sv-SE" dirty="0">
                <a:solidFill>
                  <a:srgbClr val="FFFFFF"/>
                </a:solidFill>
                <a:ea typeface="Osaka" charset="0"/>
                <a:cs typeface="Calibri"/>
              </a:rPr>
              <a:t>2010</a:t>
            </a:r>
          </a:p>
          <a:p>
            <a:r>
              <a:rPr lang="sv-SE" dirty="0">
                <a:solidFill>
                  <a:srgbClr val="FFFFFF"/>
                </a:solidFill>
                <a:ea typeface="Osaka" charset="0"/>
                <a:cs typeface="Calibri"/>
              </a:rPr>
              <a:t>2015</a:t>
            </a:r>
          </a:p>
          <a:p>
            <a:r>
              <a:rPr lang="sv-SE" dirty="0">
                <a:solidFill>
                  <a:srgbClr val="FFFFFF"/>
                </a:solidFill>
                <a:ea typeface="Osaka" charset="0"/>
                <a:cs typeface="Calibri"/>
              </a:rPr>
              <a:t>2016</a:t>
            </a:r>
          </a:p>
          <a:p>
            <a:r>
              <a:rPr lang="sv-SE" dirty="0">
                <a:solidFill>
                  <a:srgbClr val="FFFFFF"/>
                </a:solidFill>
                <a:ea typeface="Osaka" charset="0"/>
                <a:cs typeface="Calibri"/>
              </a:rPr>
              <a:t>(2017+)</a:t>
            </a:r>
            <a:endParaRPr lang="en-GB" dirty="0">
              <a:solidFill>
                <a:srgbClr val="FFFFFF"/>
              </a:solidFill>
            </a:endParaRPr>
          </a:p>
        </p:txBody>
      </p:sp>
    </p:spTree>
    <p:extLst>
      <p:ext uri="{BB962C8B-B14F-4D97-AF65-F5344CB8AC3E}">
        <p14:creationId xmlns:p14="http://schemas.microsoft.com/office/powerpoint/2010/main" val="34438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65342" y="44624"/>
            <a:ext cx="8417439" cy="461665"/>
          </a:xfrm>
          <a:prstGeom prst="rect">
            <a:avLst/>
          </a:prstGeom>
          <a:noFill/>
        </p:spPr>
        <p:txBody>
          <a:bodyPr wrap="square" rtlCol="0">
            <a:spAutoFit/>
          </a:bodyPr>
          <a:lstStyle/>
          <a:p>
            <a:pPr algn="ctr"/>
            <a:r>
              <a:rPr kumimoji="1" lang="en-US" altLang="ja-JP" sz="2400" b="1" dirty="0">
                <a:solidFill>
                  <a:schemeClr val="bg1"/>
                </a:solidFill>
                <a:latin typeface="Arial" panose="020B0604020202020204" pitchFamily="34" charset="0"/>
                <a:cs typeface="Arial" panose="020B0604020202020204" pitchFamily="34" charset="0"/>
              </a:rPr>
              <a:t>ALOS-4 (Advanced Land Observing Satellite-4)</a:t>
            </a:r>
            <a:endParaRPr lang="en-US" altLang="ja-JP" sz="2400" b="1" dirty="0">
              <a:solidFill>
                <a:schemeClr val="bg1"/>
              </a:solidFill>
              <a:latin typeface="Arial" panose="020B0604020202020204" pitchFamily="34" charset="0"/>
              <a:cs typeface="Arial" panose="020B0604020202020204" pitchFamily="34" charset="0"/>
            </a:endParaRPr>
          </a:p>
        </p:txBody>
      </p:sp>
      <p:pic>
        <p:nvPicPr>
          <p:cNvPr id="3" name="図 2">
            <a:extLst>
              <a:ext uri="{FF2B5EF4-FFF2-40B4-BE49-F238E27FC236}">
                <a16:creationId xmlns:a16="http://schemas.microsoft.com/office/drawing/2014/main" id="{3FEDEA01-0541-4661-B1D4-E69A27C3D5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03700"/>
            <a:ext cx="9144000" cy="6097219"/>
          </a:xfrm>
          <a:prstGeom prst="rect">
            <a:avLst/>
          </a:prstGeom>
        </p:spPr>
      </p:pic>
      <p:sp>
        <p:nvSpPr>
          <p:cNvPr id="4" name="テキスト ボックス 8"/>
          <p:cNvSpPr txBox="1"/>
          <p:nvPr/>
        </p:nvSpPr>
        <p:spPr>
          <a:xfrm>
            <a:off x="466118" y="5732635"/>
            <a:ext cx="8417439" cy="400110"/>
          </a:xfrm>
          <a:prstGeom prst="rect">
            <a:avLst/>
          </a:prstGeom>
          <a:noFill/>
        </p:spPr>
        <p:txBody>
          <a:bodyPr wrap="square" rtlCol="0">
            <a:spAutoFit/>
          </a:bodyPr>
          <a:lstStyle/>
          <a:p>
            <a:pPr algn="ctr"/>
            <a:r>
              <a:rPr kumimoji="1" lang="en-US" altLang="ja-JP" sz="2000" dirty="0">
                <a:solidFill>
                  <a:srgbClr val="FFFFFF"/>
                </a:solidFill>
                <a:latin typeface="Arial" panose="020B0604020202020204" pitchFamily="34" charset="0"/>
                <a:cs typeface="Arial" panose="020B0604020202020204" pitchFamily="34" charset="0"/>
              </a:rPr>
              <a:t>Input by Takeshi Motohka (</a:t>
            </a:r>
            <a:r>
              <a:rPr lang="en-US" altLang="ja-JP" sz="2000" dirty="0">
                <a:solidFill>
                  <a:srgbClr val="FFFFFF"/>
                </a:solidFill>
                <a:latin typeface="Arial" panose="020B0604020202020204" pitchFamily="34" charset="0"/>
                <a:cs typeface="Arial" panose="020B0604020202020204" pitchFamily="34" charset="0"/>
              </a:rPr>
              <a:t>JAXA TKSC)</a:t>
            </a:r>
          </a:p>
        </p:txBody>
      </p:sp>
    </p:spTree>
    <p:extLst>
      <p:ext uri="{BB962C8B-B14F-4D97-AF65-F5344CB8AC3E}">
        <p14:creationId xmlns:p14="http://schemas.microsoft.com/office/powerpoint/2010/main" val="241483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10848" y="716864"/>
            <a:ext cx="8322302" cy="5909311"/>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spcAft>
                <a:spcPts val="1800"/>
              </a:spcAft>
              <a:buFont typeface="Wingdings" panose="05000000000000000000" pitchFamily="2" charset="2"/>
              <a:buChar char="Ø"/>
            </a:pPr>
            <a:r>
              <a:rPr lang="en-US" altLang="ja-JP" sz="2000" dirty="0">
                <a:latin typeface="Arial" panose="020B0604020202020204" pitchFamily="34" charset="0"/>
                <a:cs typeface="Arial" panose="020B0604020202020204" pitchFamily="34" charset="0"/>
              </a:rPr>
              <a:t>Continuation and enhancement of the JERS-1, ALOS and ALOS-2 missions &amp; new applications</a:t>
            </a:r>
          </a:p>
          <a:p>
            <a:pPr marL="800100" lvl="1" indent="-342900">
              <a:spcAft>
                <a:spcPts val="600"/>
              </a:spcAft>
              <a:buFont typeface="+mj-lt"/>
              <a:buAutoNum type="arabicPeriod"/>
            </a:pPr>
            <a:r>
              <a:rPr lang="en-US" altLang="ja-JP" sz="2000" b="1" dirty="0">
                <a:latin typeface="Arial" panose="020B0604020202020204" pitchFamily="34" charset="0"/>
                <a:cs typeface="Arial" panose="020B0604020202020204" pitchFamily="34" charset="0"/>
              </a:rPr>
              <a:t>Land deformation and subsidence monitoring</a:t>
            </a:r>
          </a:p>
          <a:p>
            <a:pPr marL="1200150" lvl="2" indent="-285750">
              <a:spcAft>
                <a:spcPts val="6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Detecting anomalies at an earlier stage by increasing observation frequency</a:t>
            </a:r>
          </a:p>
          <a:p>
            <a:pPr marL="800100" lvl="1" indent="-342900">
              <a:spcBef>
                <a:spcPts val="1200"/>
              </a:spcBef>
              <a:spcAft>
                <a:spcPts val="600"/>
              </a:spcAft>
              <a:buFont typeface="+mj-lt"/>
              <a:buAutoNum type="arabicPeriod"/>
            </a:pPr>
            <a:r>
              <a:rPr lang="en-US" altLang="ja-JP" sz="2000" b="1" dirty="0">
                <a:latin typeface="Arial" panose="020B0604020202020204" pitchFamily="34" charset="0"/>
                <a:cs typeface="Arial" panose="020B0604020202020204" pitchFamily="34" charset="0"/>
              </a:rPr>
              <a:t>Disaster monitoring</a:t>
            </a:r>
          </a:p>
          <a:p>
            <a:pPr marL="1257300" lvl="2" indent="-342900">
              <a:spcAft>
                <a:spcPts val="6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Keeping observation capability at night and at bad-weather conditions</a:t>
            </a:r>
          </a:p>
          <a:p>
            <a:pPr marL="1257300" lvl="2" indent="-342900">
              <a:spcAft>
                <a:spcPts val="6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Wide-area coverage for large earthquakes and multiple events </a:t>
            </a:r>
          </a:p>
          <a:p>
            <a:pPr marL="800100" lvl="1" indent="-342900">
              <a:spcBef>
                <a:spcPts val="1200"/>
              </a:spcBef>
              <a:spcAft>
                <a:spcPts val="600"/>
              </a:spcAft>
              <a:buFont typeface="+mj-lt"/>
              <a:buAutoNum type="arabicPeriod"/>
            </a:pPr>
            <a:r>
              <a:rPr lang="en-US" altLang="ja-JP" sz="2000" b="1" dirty="0">
                <a:latin typeface="Arial" panose="020B0604020202020204" pitchFamily="34" charset="0"/>
                <a:cs typeface="Arial" panose="020B0604020202020204" pitchFamily="34" charset="0"/>
              </a:rPr>
              <a:t>Other continuous missions and new applications </a:t>
            </a:r>
          </a:p>
          <a:p>
            <a:pPr marL="1200150" lvl="2" indent="-285750">
              <a:spcAft>
                <a:spcPts val="6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Environmental monitoring:  </a:t>
            </a:r>
            <a:r>
              <a:rPr lang="en-US" altLang="ja-JP" dirty="0">
                <a:solidFill>
                  <a:srgbClr val="FF0000"/>
                </a:solidFill>
                <a:latin typeface="Arial" panose="020B0604020202020204" pitchFamily="34" charset="0"/>
                <a:cs typeface="Arial" panose="020B0604020202020204" pitchFamily="34" charset="0"/>
              </a:rPr>
              <a:t>time-series change of forests, wetlands, ice sheets</a:t>
            </a:r>
            <a:r>
              <a:rPr lang="en-US" altLang="ja-JP" dirty="0">
                <a:latin typeface="Arial" panose="020B0604020202020204" pitchFamily="34" charset="0"/>
                <a:cs typeface="Arial" panose="020B0604020202020204" pitchFamily="34" charset="0"/>
              </a:rPr>
              <a:t>, etc.</a:t>
            </a:r>
          </a:p>
          <a:p>
            <a:pPr marL="1200150" lvl="2" indent="-285750">
              <a:spcAft>
                <a:spcPts val="6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Ocean:  ship detection, sea ice drift monitoring, etc.</a:t>
            </a:r>
          </a:p>
          <a:p>
            <a:pPr marL="1200150" lvl="2" indent="-285750">
              <a:spcAft>
                <a:spcPts val="6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Agriculture and natural resources</a:t>
            </a:r>
          </a:p>
          <a:p>
            <a:pPr marL="1200150" lvl="2" indent="-285750">
              <a:spcAft>
                <a:spcPts val="6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Inspection of increasing aging infrastructures (dams, airports, etc.) using time-series interferometry</a:t>
            </a:r>
          </a:p>
        </p:txBody>
      </p:sp>
      <p:sp>
        <p:nvSpPr>
          <p:cNvPr id="4" name="テキスト ボックス 3"/>
          <p:cNvSpPr txBox="1"/>
          <p:nvPr/>
        </p:nvSpPr>
        <p:spPr>
          <a:xfrm>
            <a:off x="472787" y="178639"/>
            <a:ext cx="8198425" cy="461665"/>
          </a:xfrm>
          <a:prstGeom prst="rect">
            <a:avLst/>
          </a:prstGeom>
          <a:noFill/>
        </p:spPr>
        <p:txBody>
          <a:bodyPr wrap="square" rtlCol="0">
            <a:spAutoFit/>
          </a:bodyPr>
          <a:lstStyle/>
          <a:p>
            <a:pPr algn="ctr"/>
            <a:r>
              <a:rPr lang="en-US" altLang="ja-JP" sz="2400" b="1" dirty="0">
                <a:solidFill>
                  <a:srgbClr val="FFFFFF"/>
                </a:solidFill>
                <a:latin typeface="Arial" panose="020B0604020202020204" pitchFamily="34" charset="0"/>
                <a:cs typeface="Arial" panose="020B0604020202020204" pitchFamily="34" charset="0"/>
              </a:rPr>
              <a:t>ALOS-4 Mission Objectives</a:t>
            </a:r>
            <a:endParaRPr kumimoji="1" lang="ja-JP" alt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992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72ACAE13-2F88-4E40-B6A3-0A4D489AC657}"/>
              </a:ext>
            </a:extLst>
          </p:cNvPr>
          <p:cNvGraphicFramePr>
            <a:graphicFrameLocks noGrp="1"/>
          </p:cNvGraphicFramePr>
          <p:nvPr>
            <p:extLst>
              <p:ext uri="{D42A27DB-BD31-4B8C-83A1-F6EECF244321}">
                <p14:modId xmlns:p14="http://schemas.microsoft.com/office/powerpoint/2010/main" val="1459646510"/>
              </p:ext>
            </p:extLst>
          </p:nvPr>
        </p:nvGraphicFramePr>
        <p:xfrm>
          <a:off x="222101" y="1160077"/>
          <a:ext cx="8638392" cy="5081698"/>
        </p:xfrm>
        <a:graphic>
          <a:graphicData uri="http://schemas.openxmlformats.org/drawingml/2006/table">
            <a:tbl>
              <a:tblPr firstRow="1" bandRow="1"/>
              <a:tblGrid>
                <a:gridCol w="1079799">
                  <a:extLst>
                    <a:ext uri="{9D8B030D-6E8A-4147-A177-3AD203B41FA5}">
                      <a16:colId xmlns:a16="http://schemas.microsoft.com/office/drawing/2014/main" val="20000"/>
                    </a:ext>
                  </a:extLst>
                </a:gridCol>
                <a:gridCol w="1079799">
                  <a:extLst>
                    <a:ext uri="{9D8B030D-6E8A-4147-A177-3AD203B41FA5}">
                      <a16:colId xmlns:a16="http://schemas.microsoft.com/office/drawing/2014/main" val="20001"/>
                    </a:ext>
                  </a:extLst>
                </a:gridCol>
                <a:gridCol w="1079799">
                  <a:extLst>
                    <a:ext uri="{9D8B030D-6E8A-4147-A177-3AD203B41FA5}">
                      <a16:colId xmlns:a16="http://schemas.microsoft.com/office/drawing/2014/main" val="20002"/>
                    </a:ext>
                  </a:extLst>
                </a:gridCol>
                <a:gridCol w="1079799">
                  <a:extLst>
                    <a:ext uri="{9D8B030D-6E8A-4147-A177-3AD203B41FA5}">
                      <a16:colId xmlns:a16="http://schemas.microsoft.com/office/drawing/2014/main" val="20003"/>
                    </a:ext>
                  </a:extLst>
                </a:gridCol>
                <a:gridCol w="1079799">
                  <a:extLst>
                    <a:ext uri="{9D8B030D-6E8A-4147-A177-3AD203B41FA5}">
                      <a16:colId xmlns:a16="http://schemas.microsoft.com/office/drawing/2014/main" val="20004"/>
                    </a:ext>
                  </a:extLst>
                </a:gridCol>
                <a:gridCol w="1079799">
                  <a:extLst>
                    <a:ext uri="{9D8B030D-6E8A-4147-A177-3AD203B41FA5}">
                      <a16:colId xmlns:a16="http://schemas.microsoft.com/office/drawing/2014/main" val="20005"/>
                    </a:ext>
                  </a:extLst>
                </a:gridCol>
                <a:gridCol w="1079799">
                  <a:extLst>
                    <a:ext uri="{9D8B030D-6E8A-4147-A177-3AD203B41FA5}">
                      <a16:colId xmlns:a16="http://schemas.microsoft.com/office/drawing/2014/main" val="20006"/>
                    </a:ext>
                  </a:extLst>
                </a:gridCol>
                <a:gridCol w="1079799">
                  <a:extLst>
                    <a:ext uri="{9D8B030D-6E8A-4147-A177-3AD203B41FA5}">
                      <a16:colId xmlns:a16="http://schemas.microsoft.com/office/drawing/2014/main" val="20007"/>
                    </a:ext>
                  </a:extLst>
                </a:gridCol>
              </a:tblGrid>
              <a:tr h="407957">
                <a:tc>
                  <a:txBody>
                    <a:bodyPr/>
                    <a:lstStyle>
                      <a:lvl1pPr marL="0" algn="l" defTabSz="914400" rtl="0" eaLnBrk="1" latinLnBrk="0" hangingPunct="1">
                        <a:defRPr kumimoji="1" sz="1800" b="1" kern="1200">
                          <a:solidFill>
                            <a:schemeClr val="dk1"/>
                          </a:solidFill>
                          <a:latin typeface="Calibri"/>
                        </a:defRPr>
                      </a:lvl1pPr>
                      <a:lvl2pPr marL="457200" algn="l" defTabSz="914400" rtl="0" eaLnBrk="1" latinLnBrk="0" hangingPunct="1">
                        <a:defRPr kumimoji="1" sz="1800" b="1" kern="1200">
                          <a:solidFill>
                            <a:schemeClr val="dk1"/>
                          </a:solidFill>
                          <a:latin typeface="Calibri"/>
                        </a:defRPr>
                      </a:lvl2pPr>
                      <a:lvl3pPr marL="914400" algn="l" defTabSz="914400" rtl="0" eaLnBrk="1" latinLnBrk="0" hangingPunct="1">
                        <a:defRPr kumimoji="1" sz="1800" b="1" kern="1200">
                          <a:solidFill>
                            <a:schemeClr val="dk1"/>
                          </a:solidFill>
                          <a:latin typeface="Calibri"/>
                        </a:defRPr>
                      </a:lvl3pPr>
                      <a:lvl4pPr marL="1371600" algn="l" defTabSz="914400" rtl="0" eaLnBrk="1" latinLnBrk="0" hangingPunct="1">
                        <a:defRPr kumimoji="1" sz="1800" b="1" kern="1200">
                          <a:solidFill>
                            <a:schemeClr val="dk1"/>
                          </a:solidFill>
                          <a:latin typeface="Calibri"/>
                        </a:defRPr>
                      </a:lvl4pPr>
                      <a:lvl5pPr marL="1828800" algn="l" defTabSz="914400" rtl="0" eaLnBrk="1" latinLnBrk="0" hangingPunct="1">
                        <a:defRPr kumimoji="1" sz="1800" b="1" kern="1200">
                          <a:solidFill>
                            <a:schemeClr val="dk1"/>
                          </a:solidFill>
                          <a:latin typeface="Calibri"/>
                        </a:defRPr>
                      </a:lvl5pPr>
                      <a:lvl6pPr marL="2286000" algn="l" defTabSz="914400" rtl="0" eaLnBrk="1" latinLnBrk="0" hangingPunct="1">
                        <a:defRPr kumimoji="1" sz="1800" b="1" kern="1200">
                          <a:solidFill>
                            <a:schemeClr val="dk1"/>
                          </a:solidFill>
                          <a:latin typeface="Calibri"/>
                        </a:defRPr>
                      </a:lvl6pPr>
                      <a:lvl7pPr marL="2743200" algn="l" defTabSz="914400" rtl="0" eaLnBrk="1" latinLnBrk="0" hangingPunct="1">
                        <a:defRPr kumimoji="1" sz="1800" b="1" kern="1200">
                          <a:solidFill>
                            <a:schemeClr val="dk1"/>
                          </a:solidFill>
                          <a:latin typeface="Calibri"/>
                        </a:defRPr>
                      </a:lvl7pPr>
                      <a:lvl8pPr marL="3200400" algn="l" defTabSz="914400" rtl="0" eaLnBrk="1" latinLnBrk="0" hangingPunct="1">
                        <a:defRPr kumimoji="1" sz="1800" b="1" kern="1200">
                          <a:solidFill>
                            <a:schemeClr val="dk1"/>
                          </a:solidFill>
                          <a:latin typeface="Calibri"/>
                        </a:defRPr>
                      </a:lvl8pPr>
                      <a:lvl9pPr marL="3657600" algn="l" defTabSz="914400" rtl="0" eaLnBrk="1" latinLnBrk="0" hangingPunct="1">
                        <a:defRPr kumimoji="1" sz="1800" b="1" kern="1200">
                          <a:solidFill>
                            <a:schemeClr val="dk1"/>
                          </a:solidFill>
                          <a:latin typeface="Calibri"/>
                        </a:defRPr>
                      </a:lvl9pPr>
                    </a:lstStyle>
                    <a:p>
                      <a:pPr algn="ctr"/>
                      <a:r>
                        <a:rPr kumimoji="1" lang="en-US" altLang="ja-JP" sz="2000"/>
                        <a:t>2014</a:t>
                      </a:r>
                      <a:endParaRPr kumimoji="1" lang="ja-JP" altLang="en-US" sz="2000" b="1" i="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3366CC">
                        <a:lumMod val="60000"/>
                        <a:lumOff val="40000"/>
                      </a:srgbClr>
                    </a:solidFill>
                  </a:tcPr>
                </a:tc>
                <a:tc>
                  <a:txBody>
                    <a:bodyPr/>
                    <a:lstStyle>
                      <a:lvl1pPr marL="0" algn="l" defTabSz="914400" rtl="0" eaLnBrk="1" latinLnBrk="0" hangingPunct="1">
                        <a:defRPr kumimoji="1" sz="1800" b="1" kern="1200">
                          <a:solidFill>
                            <a:schemeClr val="dk1"/>
                          </a:solidFill>
                          <a:latin typeface="Calibri"/>
                        </a:defRPr>
                      </a:lvl1pPr>
                      <a:lvl2pPr marL="457200" algn="l" defTabSz="914400" rtl="0" eaLnBrk="1" latinLnBrk="0" hangingPunct="1">
                        <a:defRPr kumimoji="1" sz="1800" b="1" kern="1200">
                          <a:solidFill>
                            <a:schemeClr val="dk1"/>
                          </a:solidFill>
                          <a:latin typeface="Calibri"/>
                        </a:defRPr>
                      </a:lvl2pPr>
                      <a:lvl3pPr marL="914400" algn="l" defTabSz="914400" rtl="0" eaLnBrk="1" latinLnBrk="0" hangingPunct="1">
                        <a:defRPr kumimoji="1" sz="1800" b="1" kern="1200">
                          <a:solidFill>
                            <a:schemeClr val="dk1"/>
                          </a:solidFill>
                          <a:latin typeface="Calibri"/>
                        </a:defRPr>
                      </a:lvl3pPr>
                      <a:lvl4pPr marL="1371600" algn="l" defTabSz="914400" rtl="0" eaLnBrk="1" latinLnBrk="0" hangingPunct="1">
                        <a:defRPr kumimoji="1" sz="1800" b="1" kern="1200">
                          <a:solidFill>
                            <a:schemeClr val="dk1"/>
                          </a:solidFill>
                          <a:latin typeface="Calibri"/>
                        </a:defRPr>
                      </a:lvl4pPr>
                      <a:lvl5pPr marL="1828800" algn="l" defTabSz="914400" rtl="0" eaLnBrk="1" latinLnBrk="0" hangingPunct="1">
                        <a:defRPr kumimoji="1" sz="1800" b="1" kern="1200">
                          <a:solidFill>
                            <a:schemeClr val="dk1"/>
                          </a:solidFill>
                          <a:latin typeface="Calibri"/>
                        </a:defRPr>
                      </a:lvl5pPr>
                      <a:lvl6pPr marL="2286000" algn="l" defTabSz="914400" rtl="0" eaLnBrk="1" latinLnBrk="0" hangingPunct="1">
                        <a:defRPr kumimoji="1" sz="1800" b="1" kern="1200">
                          <a:solidFill>
                            <a:schemeClr val="dk1"/>
                          </a:solidFill>
                          <a:latin typeface="Calibri"/>
                        </a:defRPr>
                      </a:lvl6pPr>
                      <a:lvl7pPr marL="2743200" algn="l" defTabSz="914400" rtl="0" eaLnBrk="1" latinLnBrk="0" hangingPunct="1">
                        <a:defRPr kumimoji="1" sz="1800" b="1" kern="1200">
                          <a:solidFill>
                            <a:schemeClr val="dk1"/>
                          </a:solidFill>
                          <a:latin typeface="Calibri"/>
                        </a:defRPr>
                      </a:lvl7pPr>
                      <a:lvl8pPr marL="3200400" algn="l" defTabSz="914400" rtl="0" eaLnBrk="1" latinLnBrk="0" hangingPunct="1">
                        <a:defRPr kumimoji="1" sz="1800" b="1" kern="1200">
                          <a:solidFill>
                            <a:schemeClr val="dk1"/>
                          </a:solidFill>
                          <a:latin typeface="Calibri"/>
                        </a:defRPr>
                      </a:lvl8pPr>
                      <a:lvl9pPr marL="3657600" algn="l" defTabSz="914400" rtl="0" eaLnBrk="1" latinLnBrk="0" hangingPunct="1">
                        <a:defRPr kumimoji="1" sz="1800" b="1" kern="1200">
                          <a:solidFill>
                            <a:schemeClr val="dk1"/>
                          </a:solidFill>
                          <a:latin typeface="Calibri"/>
                        </a:defRPr>
                      </a:lvl9pPr>
                    </a:lstStyle>
                    <a:p>
                      <a:pPr algn="ctr"/>
                      <a:r>
                        <a:rPr kumimoji="1" lang="en-US" altLang="ja-JP" sz="2000"/>
                        <a:t>2015</a:t>
                      </a:r>
                      <a:endParaRPr kumimoji="1" lang="ja-JP" altLang="en-US" sz="2000" b="1" i="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3366CC">
                        <a:lumMod val="60000"/>
                        <a:lumOff val="40000"/>
                      </a:srgbClr>
                    </a:solidFill>
                  </a:tcPr>
                </a:tc>
                <a:tc>
                  <a:txBody>
                    <a:bodyPr/>
                    <a:lstStyle>
                      <a:lvl1pPr marL="0" algn="l" defTabSz="914400" rtl="0" eaLnBrk="1" latinLnBrk="0" hangingPunct="1">
                        <a:defRPr kumimoji="1" sz="1800" b="1" kern="1200">
                          <a:solidFill>
                            <a:schemeClr val="dk1"/>
                          </a:solidFill>
                          <a:latin typeface="Calibri"/>
                        </a:defRPr>
                      </a:lvl1pPr>
                      <a:lvl2pPr marL="457200" algn="l" defTabSz="914400" rtl="0" eaLnBrk="1" latinLnBrk="0" hangingPunct="1">
                        <a:defRPr kumimoji="1" sz="1800" b="1" kern="1200">
                          <a:solidFill>
                            <a:schemeClr val="dk1"/>
                          </a:solidFill>
                          <a:latin typeface="Calibri"/>
                        </a:defRPr>
                      </a:lvl2pPr>
                      <a:lvl3pPr marL="914400" algn="l" defTabSz="914400" rtl="0" eaLnBrk="1" latinLnBrk="0" hangingPunct="1">
                        <a:defRPr kumimoji="1" sz="1800" b="1" kern="1200">
                          <a:solidFill>
                            <a:schemeClr val="dk1"/>
                          </a:solidFill>
                          <a:latin typeface="Calibri"/>
                        </a:defRPr>
                      </a:lvl3pPr>
                      <a:lvl4pPr marL="1371600" algn="l" defTabSz="914400" rtl="0" eaLnBrk="1" latinLnBrk="0" hangingPunct="1">
                        <a:defRPr kumimoji="1" sz="1800" b="1" kern="1200">
                          <a:solidFill>
                            <a:schemeClr val="dk1"/>
                          </a:solidFill>
                          <a:latin typeface="Calibri"/>
                        </a:defRPr>
                      </a:lvl4pPr>
                      <a:lvl5pPr marL="1828800" algn="l" defTabSz="914400" rtl="0" eaLnBrk="1" latinLnBrk="0" hangingPunct="1">
                        <a:defRPr kumimoji="1" sz="1800" b="1" kern="1200">
                          <a:solidFill>
                            <a:schemeClr val="dk1"/>
                          </a:solidFill>
                          <a:latin typeface="Calibri"/>
                        </a:defRPr>
                      </a:lvl5pPr>
                      <a:lvl6pPr marL="2286000" algn="l" defTabSz="914400" rtl="0" eaLnBrk="1" latinLnBrk="0" hangingPunct="1">
                        <a:defRPr kumimoji="1" sz="1800" b="1" kern="1200">
                          <a:solidFill>
                            <a:schemeClr val="dk1"/>
                          </a:solidFill>
                          <a:latin typeface="Calibri"/>
                        </a:defRPr>
                      </a:lvl6pPr>
                      <a:lvl7pPr marL="2743200" algn="l" defTabSz="914400" rtl="0" eaLnBrk="1" latinLnBrk="0" hangingPunct="1">
                        <a:defRPr kumimoji="1" sz="1800" b="1" kern="1200">
                          <a:solidFill>
                            <a:schemeClr val="dk1"/>
                          </a:solidFill>
                          <a:latin typeface="Calibri"/>
                        </a:defRPr>
                      </a:lvl7pPr>
                      <a:lvl8pPr marL="3200400" algn="l" defTabSz="914400" rtl="0" eaLnBrk="1" latinLnBrk="0" hangingPunct="1">
                        <a:defRPr kumimoji="1" sz="1800" b="1" kern="1200">
                          <a:solidFill>
                            <a:schemeClr val="dk1"/>
                          </a:solidFill>
                          <a:latin typeface="Calibri"/>
                        </a:defRPr>
                      </a:lvl8pPr>
                      <a:lvl9pPr marL="3657600" algn="l" defTabSz="914400" rtl="0" eaLnBrk="1" latinLnBrk="0" hangingPunct="1">
                        <a:defRPr kumimoji="1" sz="1800" b="1" kern="1200">
                          <a:solidFill>
                            <a:schemeClr val="dk1"/>
                          </a:solidFill>
                          <a:latin typeface="Calibri"/>
                        </a:defRPr>
                      </a:lvl9pPr>
                    </a:lstStyle>
                    <a:p>
                      <a:pPr algn="ctr"/>
                      <a:r>
                        <a:rPr kumimoji="1" lang="en-US" altLang="ja-JP" sz="2000"/>
                        <a:t>2016</a:t>
                      </a:r>
                      <a:endParaRPr kumimoji="1" lang="ja-JP" altLang="en-US" sz="2000" b="1" i="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3366CC">
                        <a:lumMod val="60000"/>
                        <a:lumOff val="40000"/>
                      </a:srgbClr>
                    </a:solidFill>
                  </a:tcPr>
                </a:tc>
                <a:tc>
                  <a:txBody>
                    <a:bodyPr/>
                    <a:lstStyle>
                      <a:lvl1pPr marL="0" algn="l" defTabSz="914400" rtl="0" eaLnBrk="1" latinLnBrk="0" hangingPunct="1">
                        <a:defRPr kumimoji="1" sz="1800" b="1" kern="1200">
                          <a:solidFill>
                            <a:schemeClr val="dk1"/>
                          </a:solidFill>
                          <a:latin typeface="Calibri"/>
                        </a:defRPr>
                      </a:lvl1pPr>
                      <a:lvl2pPr marL="457200" algn="l" defTabSz="914400" rtl="0" eaLnBrk="1" latinLnBrk="0" hangingPunct="1">
                        <a:defRPr kumimoji="1" sz="1800" b="1" kern="1200">
                          <a:solidFill>
                            <a:schemeClr val="dk1"/>
                          </a:solidFill>
                          <a:latin typeface="Calibri"/>
                        </a:defRPr>
                      </a:lvl2pPr>
                      <a:lvl3pPr marL="914400" algn="l" defTabSz="914400" rtl="0" eaLnBrk="1" latinLnBrk="0" hangingPunct="1">
                        <a:defRPr kumimoji="1" sz="1800" b="1" kern="1200">
                          <a:solidFill>
                            <a:schemeClr val="dk1"/>
                          </a:solidFill>
                          <a:latin typeface="Calibri"/>
                        </a:defRPr>
                      </a:lvl3pPr>
                      <a:lvl4pPr marL="1371600" algn="l" defTabSz="914400" rtl="0" eaLnBrk="1" latinLnBrk="0" hangingPunct="1">
                        <a:defRPr kumimoji="1" sz="1800" b="1" kern="1200">
                          <a:solidFill>
                            <a:schemeClr val="dk1"/>
                          </a:solidFill>
                          <a:latin typeface="Calibri"/>
                        </a:defRPr>
                      </a:lvl4pPr>
                      <a:lvl5pPr marL="1828800" algn="l" defTabSz="914400" rtl="0" eaLnBrk="1" latinLnBrk="0" hangingPunct="1">
                        <a:defRPr kumimoji="1" sz="1800" b="1" kern="1200">
                          <a:solidFill>
                            <a:schemeClr val="dk1"/>
                          </a:solidFill>
                          <a:latin typeface="Calibri"/>
                        </a:defRPr>
                      </a:lvl5pPr>
                      <a:lvl6pPr marL="2286000" algn="l" defTabSz="914400" rtl="0" eaLnBrk="1" latinLnBrk="0" hangingPunct="1">
                        <a:defRPr kumimoji="1" sz="1800" b="1" kern="1200">
                          <a:solidFill>
                            <a:schemeClr val="dk1"/>
                          </a:solidFill>
                          <a:latin typeface="Calibri"/>
                        </a:defRPr>
                      </a:lvl6pPr>
                      <a:lvl7pPr marL="2743200" algn="l" defTabSz="914400" rtl="0" eaLnBrk="1" latinLnBrk="0" hangingPunct="1">
                        <a:defRPr kumimoji="1" sz="1800" b="1" kern="1200">
                          <a:solidFill>
                            <a:schemeClr val="dk1"/>
                          </a:solidFill>
                          <a:latin typeface="Calibri"/>
                        </a:defRPr>
                      </a:lvl7pPr>
                      <a:lvl8pPr marL="3200400" algn="l" defTabSz="914400" rtl="0" eaLnBrk="1" latinLnBrk="0" hangingPunct="1">
                        <a:defRPr kumimoji="1" sz="1800" b="1" kern="1200">
                          <a:solidFill>
                            <a:schemeClr val="dk1"/>
                          </a:solidFill>
                          <a:latin typeface="Calibri"/>
                        </a:defRPr>
                      </a:lvl8pPr>
                      <a:lvl9pPr marL="3657600" algn="l" defTabSz="914400" rtl="0" eaLnBrk="1" latinLnBrk="0" hangingPunct="1">
                        <a:defRPr kumimoji="1" sz="1800" b="1" kern="1200">
                          <a:solidFill>
                            <a:schemeClr val="dk1"/>
                          </a:solidFill>
                          <a:latin typeface="Calibri"/>
                        </a:defRPr>
                      </a:lvl9pPr>
                    </a:lstStyle>
                    <a:p>
                      <a:pPr algn="ctr"/>
                      <a:r>
                        <a:rPr kumimoji="1" lang="en-US" altLang="ja-JP" sz="2000"/>
                        <a:t>2017</a:t>
                      </a:r>
                      <a:endParaRPr kumimoji="1" lang="ja-JP" altLang="en-US" sz="2000" b="1" i="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3366CC">
                        <a:lumMod val="60000"/>
                        <a:lumOff val="40000"/>
                      </a:srgbClr>
                    </a:solidFill>
                  </a:tcPr>
                </a:tc>
                <a:tc>
                  <a:txBody>
                    <a:bodyPr/>
                    <a:lstStyle>
                      <a:lvl1pPr marL="0" algn="l" defTabSz="914400" rtl="0" eaLnBrk="1" latinLnBrk="0" hangingPunct="1">
                        <a:defRPr kumimoji="1" sz="1800" b="1" kern="1200">
                          <a:solidFill>
                            <a:schemeClr val="dk1"/>
                          </a:solidFill>
                          <a:latin typeface="Calibri"/>
                        </a:defRPr>
                      </a:lvl1pPr>
                      <a:lvl2pPr marL="457200" algn="l" defTabSz="914400" rtl="0" eaLnBrk="1" latinLnBrk="0" hangingPunct="1">
                        <a:defRPr kumimoji="1" sz="1800" b="1" kern="1200">
                          <a:solidFill>
                            <a:schemeClr val="dk1"/>
                          </a:solidFill>
                          <a:latin typeface="Calibri"/>
                        </a:defRPr>
                      </a:lvl2pPr>
                      <a:lvl3pPr marL="914400" algn="l" defTabSz="914400" rtl="0" eaLnBrk="1" latinLnBrk="0" hangingPunct="1">
                        <a:defRPr kumimoji="1" sz="1800" b="1" kern="1200">
                          <a:solidFill>
                            <a:schemeClr val="dk1"/>
                          </a:solidFill>
                          <a:latin typeface="Calibri"/>
                        </a:defRPr>
                      </a:lvl3pPr>
                      <a:lvl4pPr marL="1371600" algn="l" defTabSz="914400" rtl="0" eaLnBrk="1" latinLnBrk="0" hangingPunct="1">
                        <a:defRPr kumimoji="1" sz="1800" b="1" kern="1200">
                          <a:solidFill>
                            <a:schemeClr val="dk1"/>
                          </a:solidFill>
                          <a:latin typeface="Calibri"/>
                        </a:defRPr>
                      </a:lvl4pPr>
                      <a:lvl5pPr marL="1828800" algn="l" defTabSz="914400" rtl="0" eaLnBrk="1" latinLnBrk="0" hangingPunct="1">
                        <a:defRPr kumimoji="1" sz="1800" b="1" kern="1200">
                          <a:solidFill>
                            <a:schemeClr val="dk1"/>
                          </a:solidFill>
                          <a:latin typeface="Calibri"/>
                        </a:defRPr>
                      </a:lvl5pPr>
                      <a:lvl6pPr marL="2286000" algn="l" defTabSz="914400" rtl="0" eaLnBrk="1" latinLnBrk="0" hangingPunct="1">
                        <a:defRPr kumimoji="1" sz="1800" b="1" kern="1200">
                          <a:solidFill>
                            <a:schemeClr val="dk1"/>
                          </a:solidFill>
                          <a:latin typeface="Calibri"/>
                        </a:defRPr>
                      </a:lvl6pPr>
                      <a:lvl7pPr marL="2743200" algn="l" defTabSz="914400" rtl="0" eaLnBrk="1" latinLnBrk="0" hangingPunct="1">
                        <a:defRPr kumimoji="1" sz="1800" b="1" kern="1200">
                          <a:solidFill>
                            <a:schemeClr val="dk1"/>
                          </a:solidFill>
                          <a:latin typeface="Calibri"/>
                        </a:defRPr>
                      </a:lvl7pPr>
                      <a:lvl8pPr marL="3200400" algn="l" defTabSz="914400" rtl="0" eaLnBrk="1" latinLnBrk="0" hangingPunct="1">
                        <a:defRPr kumimoji="1" sz="1800" b="1" kern="1200">
                          <a:solidFill>
                            <a:schemeClr val="dk1"/>
                          </a:solidFill>
                          <a:latin typeface="Calibri"/>
                        </a:defRPr>
                      </a:lvl8pPr>
                      <a:lvl9pPr marL="3657600" algn="l" defTabSz="914400" rtl="0" eaLnBrk="1" latinLnBrk="0" hangingPunct="1">
                        <a:defRPr kumimoji="1" sz="1800" b="1" kern="1200">
                          <a:solidFill>
                            <a:schemeClr val="dk1"/>
                          </a:solidFill>
                          <a:latin typeface="Calibri"/>
                        </a:defRPr>
                      </a:lvl9pPr>
                    </a:lstStyle>
                    <a:p>
                      <a:pPr algn="ctr"/>
                      <a:r>
                        <a:rPr kumimoji="1" lang="en-US" altLang="ja-JP" sz="2000"/>
                        <a:t>2018</a:t>
                      </a:r>
                      <a:endParaRPr kumimoji="1" lang="ja-JP" altLang="en-US" sz="2000" b="1" i="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3366CC">
                        <a:lumMod val="60000"/>
                        <a:lumOff val="40000"/>
                      </a:srgbClr>
                    </a:solidFill>
                  </a:tcPr>
                </a:tc>
                <a:tc>
                  <a:txBody>
                    <a:bodyPr/>
                    <a:lstStyle>
                      <a:lvl1pPr marL="0" algn="l" defTabSz="914400" rtl="0" eaLnBrk="1" latinLnBrk="0" hangingPunct="1">
                        <a:defRPr kumimoji="1" sz="1800" b="1" kern="1200">
                          <a:solidFill>
                            <a:schemeClr val="dk1"/>
                          </a:solidFill>
                          <a:latin typeface="Calibri"/>
                        </a:defRPr>
                      </a:lvl1pPr>
                      <a:lvl2pPr marL="457200" algn="l" defTabSz="914400" rtl="0" eaLnBrk="1" latinLnBrk="0" hangingPunct="1">
                        <a:defRPr kumimoji="1" sz="1800" b="1" kern="1200">
                          <a:solidFill>
                            <a:schemeClr val="dk1"/>
                          </a:solidFill>
                          <a:latin typeface="Calibri"/>
                        </a:defRPr>
                      </a:lvl2pPr>
                      <a:lvl3pPr marL="914400" algn="l" defTabSz="914400" rtl="0" eaLnBrk="1" latinLnBrk="0" hangingPunct="1">
                        <a:defRPr kumimoji="1" sz="1800" b="1" kern="1200">
                          <a:solidFill>
                            <a:schemeClr val="dk1"/>
                          </a:solidFill>
                          <a:latin typeface="Calibri"/>
                        </a:defRPr>
                      </a:lvl3pPr>
                      <a:lvl4pPr marL="1371600" algn="l" defTabSz="914400" rtl="0" eaLnBrk="1" latinLnBrk="0" hangingPunct="1">
                        <a:defRPr kumimoji="1" sz="1800" b="1" kern="1200">
                          <a:solidFill>
                            <a:schemeClr val="dk1"/>
                          </a:solidFill>
                          <a:latin typeface="Calibri"/>
                        </a:defRPr>
                      </a:lvl4pPr>
                      <a:lvl5pPr marL="1828800" algn="l" defTabSz="914400" rtl="0" eaLnBrk="1" latinLnBrk="0" hangingPunct="1">
                        <a:defRPr kumimoji="1" sz="1800" b="1" kern="1200">
                          <a:solidFill>
                            <a:schemeClr val="dk1"/>
                          </a:solidFill>
                          <a:latin typeface="Calibri"/>
                        </a:defRPr>
                      </a:lvl5pPr>
                      <a:lvl6pPr marL="2286000" algn="l" defTabSz="914400" rtl="0" eaLnBrk="1" latinLnBrk="0" hangingPunct="1">
                        <a:defRPr kumimoji="1" sz="1800" b="1" kern="1200">
                          <a:solidFill>
                            <a:schemeClr val="dk1"/>
                          </a:solidFill>
                          <a:latin typeface="Calibri"/>
                        </a:defRPr>
                      </a:lvl6pPr>
                      <a:lvl7pPr marL="2743200" algn="l" defTabSz="914400" rtl="0" eaLnBrk="1" latinLnBrk="0" hangingPunct="1">
                        <a:defRPr kumimoji="1" sz="1800" b="1" kern="1200">
                          <a:solidFill>
                            <a:schemeClr val="dk1"/>
                          </a:solidFill>
                          <a:latin typeface="Calibri"/>
                        </a:defRPr>
                      </a:lvl7pPr>
                      <a:lvl8pPr marL="3200400" algn="l" defTabSz="914400" rtl="0" eaLnBrk="1" latinLnBrk="0" hangingPunct="1">
                        <a:defRPr kumimoji="1" sz="1800" b="1" kern="1200">
                          <a:solidFill>
                            <a:schemeClr val="dk1"/>
                          </a:solidFill>
                          <a:latin typeface="Calibri"/>
                        </a:defRPr>
                      </a:lvl8pPr>
                      <a:lvl9pPr marL="3657600" algn="l" defTabSz="914400" rtl="0" eaLnBrk="1" latinLnBrk="0" hangingPunct="1">
                        <a:defRPr kumimoji="1" sz="1800" b="1" kern="1200">
                          <a:solidFill>
                            <a:schemeClr val="dk1"/>
                          </a:solidFill>
                          <a:latin typeface="Calibri"/>
                        </a:defRPr>
                      </a:lvl9pPr>
                    </a:lstStyle>
                    <a:p>
                      <a:pPr algn="ctr"/>
                      <a:r>
                        <a:rPr kumimoji="1" lang="en-US" altLang="ja-JP" sz="2000"/>
                        <a:t>2019</a:t>
                      </a:r>
                      <a:endParaRPr kumimoji="1" lang="ja-JP" altLang="en-US" sz="2000" b="1" i="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3366CC">
                        <a:lumMod val="60000"/>
                        <a:lumOff val="40000"/>
                      </a:srgbClr>
                    </a:solidFill>
                  </a:tcPr>
                </a:tc>
                <a:tc>
                  <a:txBody>
                    <a:bodyPr/>
                    <a:lstStyle>
                      <a:lvl1pPr marL="0" algn="l" defTabSz="914400" rtl="0" eaLnBrk="1" latinLnBrk="0" hangingPunct="1">
                        <a:defRPr kumimoji="1" sz="1800" b="1" kern="1200">
                          <a:solidFill>
                            <a:schemeClr val="dk1"/>
                          </a:solidFill>
                          <a:latin typeface="Calibri"/>
                        </a:defRPr>
                      </a:lvl1pPr>
                      <a:lvl2pPr marL="457200" algn="l" defTabSz="914400" rtl="0" eaLnBrk="1" latinLnBrk="0" hangingPunct="1">
                        <a:defRPr kumimoji="1" sz="1800" b="1" kern="1200">
                          <a:solidFill>
                            <a:schemeClr val="dk1"/>
                          </a:solidFill>
                          <a:latin typeface="Calibri"/>
                        </a:defRPr>
                      </a:lvl2pPr>
                      <a:lvl3pPr marL="914400" algn="l" defTabSz="914400" rtl="0" eaLnBrk="1" latinLnBrk="0" hangingPunct="1">
                        <a:defRPr kumimoji="1" sz="1800" b="1" kern="1200">
                          <a:solidFill>
                            <a:schemeClr val="dk1"/>
                          </a:solidFill>
                          <a:latin typeface="Calibri"/>
                        </a:defRPr>
                      </a:lvl3pPr>
                      <a:lvl4pPr marL="1371600" algn="l" defTabSz="914400" rtl="0" eaLnBrk="1" latinLnBrk="0" hangingPunct="1">
                        <a:defRPr kumimoji="1" sz="1800" b="1" kern="1200">
                          <a:solidFill>
                            <a:schemeClr val="dk1"/>
                          </a:solidFill>
                          <a:latin typeface="Calibri"/>
                        </a:defRPr>
                      </a:lvl4pPr>
                      <a:lvl5pPr marL="1828800" algn="l" defTabSz="914400" rtl="0" eaLnBrk="1" latinLnBrk="0" hangingPunct="1">
                        <a:defRPr kumimoji="1" sz="1800" b="1" kern="1200">
                          <a:solidFill>
                            <a:schemeClr val="dk1"/>
                          </a:solidFill>
                          <a:latin typeface="Calibri"/>
                        </a:defRPr>
                      </a:lvl5pPr>
                      <a:lvl6pPr marL="2286000" algn="l" defTabSz="914400" rtl="0" eaLnBrk="1" latinLnBrk="0" hangingPunct="1">
                        <a:defRPr kumimoji="1" sz="1800" b="1" kern="1200">
                          <a:solidFill>
                            <a:schemeClr val="dk1"/>
                          </a:solidFill>
                          <a:latin typeface="Calibri"/>
                        </a:defRPr>
                      </a:lvl6pPr>
                      <a:lvl7pPr marL="2743200" algn="l" defTabSz="914400" rtl="0" eaLnBrk="1" latinLnBrk="0" hangingPunct="1">
                        <a:defRPr kumimoji="1" sz="1800" b="1" kern="1200">
                          <a:solidFill>
                            <a:schemeClr val="dk1"/>
                          </a:solidFill>
                          <a:latin typeface="Calibri"/>
                        </a:defRPr>
                      </a:lvl7pPr>
                      <a:lvl8pPr marL="3200400" algn="l" defTabSz="914400" rtl="0" eaLnBrk="1" latinLnBrk="0" hangingPunct="1">
                        <a:defRPr kumimoji="1" sz="1800" b="1" kern="1200">
                          <a:solidFill>
                            <a:schemeClr val="dk1"/>
                          </a:solidFill>
                          <a:latin typeface="Calibri"/>
                        </a:defRPr>
                      </a:lvl8pPr>
                      <a:lvl9pPr marL="3657600" algn="l" defTabSz="914400" rtl="0" eaLnBrk="1" latinLnBrk="0" hangingPunct="1">
                        <a:defRPr kumimoji="1" sz="1800" b="1" kern="1200">
                          <a:solidFill>
                            <a:schemeClr val="dk1"/>
                          </a:solidFill>
                          <a:latin typeface="Calibri"/>
                        </a:defRPr>
                      </a:lvl9pPr>
                    </a:lstStyle>
                    <a:p>
                      <a:pPr algn="ctr"/>
                      <a:r>
                        <a:rPr kumimoji="1" lang="en-US" altLang="ja-JP" sz="2000"/>
                        <a:t>2020</a:t>
                      </a:r>
                      <a:endParaRPr kumimoji="1" lang="ja-JP" altLang="en-US" sz="2000" b="1" i="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3366CC">
                        <a:lumMod val="60000"/>
                        <a:lumOff val="40000"/>
                      </a:srgbClr>
                    </a:solidFill>
                  </a:tcPr>
                </a:tc>
                <a:tc>
                  <a:txBody>
                    <a:bodyPr/>
                    <a:lstStyle>
                      <a:lvl1pPr marL="0" algn="l" defTabSz="914400" rtl="0" eaLnBrk="1" latinLnBrk="0" hangingPunct="1">
                        <a:defRPr kumimoji="1" sz="1800" b="1" kern="1200">
                          <a:solidFill>
                            <a:schemeClr val="dk1"/>
                          </a:solidFill>
                          <a:latin typeface="Calibri"/>
                        </a:defRPr>
                      </a:lvl1pPr>
                      <a:lvl2pPr marL="457200" algn="l" defTabSz="914400" rtl="0" eaLnBrk="1" latinLnBrk="0" hangingPunct="1">
                        <a:defRPr kumimoji="1" sz="1800" b="1" kern="1200">
                          <a:solidFill>
                            <a:schemeClr val="dk1"/>
                          </a:solidFill>
                          <a:latin typeface="Calibri"/>
                        </a:defRPr>
                      </a:lvl2pPr>
                      <a:lvl3pPr marL="914400" algn="l" defTabSz="914400" rtl="0" eaLnBrk="1" latinLnBrk="0" hangingPunct="1">
                        <a:defRPr kumimoji="1" sz="1800" b="1" kern="1200">
                          <a:solidFill>
                            <a:schemeClr val="dk1"/>
                          </a:solidFill>
                          <a:latin typeface="Calibri"/>
                        </a:defRPr>
                      </a:lvl3pPr>
                      <a:lvl4pPr marL="1371600" algn="l" defTabSz="914400" rtl="0" eaLnBrk="1" latinLnBrk="0" hangingPunct="1">
                        <a:defRPr kumimoji="1" sz="1800" b="1" kern="1200">
                          <a:solidFill>
                            <a:schemeClr val="dk1"/>
                          </a:solidFill>
                          <a:latin typeface="Calibri"/>
                        </a:defRPr>
                      </a:lvl4pPr>
                      <a:lvl5pPr marL="1828800" algn="l" defTabSz="914400" rtl="0" eaLnBrk="1" latinLnBrk="0" hangingPunct="1">
                        <a:defRPr kumimoji="1" sz="1800" b="1" kern="1200">
                          <a:solidFill>
                            <a:schemeClr val="dk1"/>
                          </a:solidFill>
                          <a:latin typeface="Calibri"/>
                        </a:defRPr>
                      </a:lvl5pPr>
                      <a:lvl6pPr marL="2286000" algn="l" defTabSz="914400" rtl="0" eaLnBrk="1" latinLnBrk="0" hangingPunct="1">
                        <a:defRPr kumimoji="1" sz="1800" b="1" kern="1200">
                          <a:solidFill>
                            <a:schemeClr val="dk1"/>
                          </a:solidFill>
                          <a:latin typeface="Calibri"/>
                        </a:defRPr>
                      </a:lvl6pPr>
                      <a:lvl7pPr marL="2743200" algn="l" defTabSz="914400" rtl="0" eaLnBrk="1" latinLnBrk="0" hangingPunct="1">
                        <a:defRPr kumimoji="1" sz="1800" b="1" kern="1200">
                          <a:solidFill>
                            <a:schemeClr val="dk1"/>
                          </a:solidFill>
                          <a:latin typeface="Calibri"/>
                        </a:defRPr>
                      </a:lvl7pPr>
                      <a:lvl8pPr marL="3200400" algn="l" defTabSz="914400" rtl="0" eaLnBrk="1" latinLnBrk="0" hangingPunct="1">
                        <a:defRPr kumimoji="1" sz="1800" b="1" kern="1200">
                          <a:solidFill>
                            <a:schemeClr val="dk1"/>
                          </a:solidFill>
                          <a:latin typeface="Calibri"/>
                        </a:defRPr>
                      </a:lvl8pPr>
                      <a:lvl9pPr marL="3657600" algn="l" defTabSz="914400" rtl="0" eaLnBrk="1" latinLnBrk="0" hangingPunct="1">
                        <a:defRPr kumimoji="1" sz="1800" b="1" kern="1200">
                          <a:solidFill>
                            <a:schemeClr val="dk1"/>
                          </a:solidFill>
                          <a:latin typeface="Calibri"/>
                        </a:defRPr>
                      </a:lvl9pPr>
                    </a:lstStyle>
                    <a:p>
                      <a:pPr algn="ctr"/>
                      <a:r>
                        <a:rPr kumimoji="1" lang="en-US" altLang="ja-JP" sz="2000"/>
                        <a:t>2021</a:t>
                      </a:r>
                      <a:endParaRPr kumimoji="1" lang="ja-JP" altLang="en-US" sz="2000" b="1" i="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3366CC">
                        <a:lumMod val="60000"/>
                        <a:lumOff val="40000"/>
                      </a:srgbClr>
                    </a:solidFill>
                  </a:tcPr>
                </a:tc>
                <a:extLst>
                  <a:ext uri="{0D108BD9-81ED-4DB2-BD59-A6C34878D82A}">
                    <a16:rowId xmlns:a16="http://schemas.microsoft.com/office/drawing/2014/main" val="10000"/>
                  </a:ext>
                </a:extLst>
              </a:tr>
              <a:tr h="4673741">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400" b="1">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E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400" b="1">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E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400" b="1">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E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400" b="1">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E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400" b="1">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E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400" b="1"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E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400" b="1">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E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400" b="1"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CED"/>
                    </a:solidFill>
                  </a:tcPr>
                </a:tc>
                <a:extLst>
                  <a:ext uri="{0D108BD9-81ED-4DB2-BD59-A6C34878D82A}">
                    <a16:rowId xmlns:a16="http://schemas.microsoft.com/office/drawing/2014/main" val="10001"/>
                  </a:ext>
                </a:extLst>
              </a:tr>
            </a:tbl>
          </a:graphicData>
        </a:graphic>
      </p:graphicFrame>
      <p:sp>
        <p:nvSpPr>
          <p:cNvPr id="5" name="右矢印 28">
            <a:extLst>
              <a:ext uri="{FF2B5EF4-FFF2-40B4-BE49-F238E27FC236}">
                <a16:creationId xmlns:a16="http://schemas.microsoft.com/office/drawing/2014/main" id="{73A3570B-DD58-4D60-B8E9-996D08F0CFE8}"/>
              </a:ext>
            </a:extLst>
          </p:cNvPr>
          <p:cNvSpPr/>
          <p:nvPr/>
        </p:nvSpPr>
        <p:spPr>
          <a:xfrm>
            <a:off x="7304894" y="5648066"/>
            <a:ext cx="1523471" cy="301214"/>
          </a:xfrm>
          <a:prstGeom prst="rightArrow">
            <a:avLst/>
          </a:prstGeom>
          <a:solidFill>
            <a:srgbClr val="3366CC"/>
          </a:solidFill>
          <a:ln w="25400" cap="flat" cmpd="sng" algn="ctr">
            <a:solidFill>
              <a:srgbClr val="3366C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右矢印 30">
            <a:extLst>
              <a:ext uri="{FF2B5EF4-FFF2-40B4-BE49-F238E27FC236}">
                <a16:creationId xmlns:a16="http://schemas.microsoft.com/office/drawing/2014/main" id="{5AFE4C37-8D64-4087-9E17-5C5BC479F974}"/>
              </a:ext>
            </a:extLst>
          </p:cNvPr>
          <p:cNvSpPr/>
          <p:nvPr/>
        </p:nvSpPr>
        <p:spPr>
          <a:xfrm>
            <a:off x="7683432" y="4462766"/>
            <a:ext cx="1111298" cy="301214"/>
          </a:xfrm>
          <a:prstGeom prst="rightArrow">
            <a:avLst/>
          </a:prstGeom>
          <a:solidFill>
            <a:srgbClr val="98C723"/>
          </a:solidFill>
          <a:ln w="25400" cap="flat" cmpd="sng" algn="ctr">
            <a:solidFill>
              <a:srgbClr val="98C72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61B0F954-C3CF-452F-A0B3-443552FD42DA}"/>
              </a:ext>
            </a:extLst>
          </p:cNvPr>
          <p:cNvSpPr txBox="1"/>
          <p:nvPr/>
        </p:nvSpPr>
        <p:spPr>
          <a:xfrm>
            <a:off x="1483075" y="4438853"/>
            <a:ext cx="2315355" cy="646331"/>
          </a:xfrm>
          <a:prstGeom prst="rect">
            <a:avLst/>
          </a:prstGeom>
          <a:noFill/>
        </p:spPr>
        <p:txBody>
          <a:bodyPr wrap="square" rtlCol="0">
            <a:spAutoFit/>
          </a:bodyPr>
          <a:lstStyle/>
          <a:p>
            <a:pPr algn="ct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ALOS-4</a:t>
            </a:r>
          </a:p>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L-band SAR</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8E0154C9-81D7-4DB3-9A6E-B2967D0A4DBE}"/>
              </a:ext>
            </a:extLst>
          </p:cNvPr>
          <p:cNvSpPr txBox="1"/>
          <p:nvPr/>
        </p:nvSpPr>
        <p:spPr>
          <a:xfrm>
            <a:off x="670427" y="5503584"/>
            <a:ext cx="2327347" cy="646331"/>
          </a:xfrm>
          <a:prstGeom prst="rect">
            <a:avLst/>
          </a:prstGeom>
          <a:noFill/>
        </p:spPr>
        <p:txBody>
          <a:bodyPr wrap="square" rtlCol="0">
            <a:spAutoFit/>
          </a:bodyPr>
          <a:lstStyle/>
          <a:p>
            <a:pPr algn="ct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ALOS-3</a:t>
            </a:r>
          </a:p>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Optical</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二等辺三角形 8">
            <a:extLst>
              <a:ext uri="{FF2B5EF4-FFF2-40B4-BE49-F238E27FC236}">
                <a16:creationId xmlns:a16="http://schemas.microsoft.com/office/drawing/2014/main" id="{C9C925EF-E9D6-450A-88A1-936001F0487E}"/>
              </a:ext>
            </a:extLst>
          </p:cNvPr>
          <p:cNvSpPr/>
          <p:nvPr/>
        </p:nvSpPr>
        <p:spPr>
          <a:xfrm>
            <a:off x="7127914" y="5421174"/>
            <a:ext cx="215149" cy="193637"/>
          </a:xfrm>
          <a:prstGeom prst="triangle">
            <a:avLst/>
          </a:prstGeom>
          <a:gradFill rotWithShape="1">
            <a:gsLst>
              <a:gs pos="0">
                <a:srgbClr val="FF5050">
                  <a:shade val="51000"/>
                  <a:satMod val="130000"/>
                </a:srgbClr>
              </a:gs>
              <a:gs pos="80000">
                <a:srgbClr val="FF5050">
                  <a:shade val="93000"/>
                  <a:satMod val="130000"/>
                </a:srgbClr>
              </a:gs>
              <a:gs pos="100000">
                <a:srgbClr val="FF5050">
                  <a:shade val="94000"/>
                  <a:satMod val="135000"/>
                </a:srgbClr>
              </a:gs>
            </a:gsLst>
            <a:lin ang="16200000" scaled="0"/>
          </a:gradFill>
          <a:ln w="9525" cap="flat" cmpd="sng" algn="ctr">
            <a:solidFill>
              <a:srgbClr val="FF505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二等辺三角形 9">
            <a:extLst>
              <a:ext uri="{FF2B5EF4-FFF2-40B4-BE49-F238E27FC236}">
                <a16:creationId xmlns:a16="http://schemas.microsoft.com/office/drawing/2014/main" id="{BDF96080-4F7B-40AE-82FE-4E7A292BEE97}"/>
              </a:ext>
            </a:extLst>
          </p:cNvPr>
          <p:cNvSpPr/>
          <p:nvPr/>
        </p:nvSpPr>
        <p:spPr>
          <a:xfrm>
            <a:off x="7575857" y="4293547"/>
            <a:ext cx="215149" cy="193637"/>
          </a:xfrm>
          <a:prstGeom prst="triangle">
            <a:avLst/>
          </a:prstGeom>
          <a:gradFill rotWithShape="1">
            <a:gsLst>
              <a:gs pos="0">
                <a:srgbClr val="FF5050">
                  <a:shade val="51000"/>
                  <a:satMod val="130000"/>
                </a:srgbClr>
              </a:gs>
              <a:gs pos="80000">
                <a:srgbClr val="FF5050">
                  <a:shade val="93000"/>
                  <a:satMod val="130000"/>
                </a:srgbClr>
              </a:gs>
              <a:gs pos="100000">
                <a:srgbClr val="FF5050">
                  <a:shade val="94000"/>
                  <a:satMod val="135000"/>
                </a:srgbClr>
              </a:gs>
            </a:gsLst>
            <a:lin ang="16200000" scaled="0"/>
          </a:gradFill>
          <a:ln w="9525" cap="flat" cmpd="sng" algn="ctr">
            <a:solidFill>
              <a:srgbClr val="FF505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右矢印 28">
            <a:extLst>
              <a:ext uri="{FF2B5EF4-FFF2-40B4-BE49-F238E27FC236}">
                <a16:creationId xmlns:a16="http://schemas.microsoft.com/office/drawing/2014/main" id="{7F0B5398-FA71-49D1-B5F6-930C47F2264E}"/>
              </a:ext>
            </a:extLst>
          </p:cNvPr>
          <p:cNvSpPr/>
          <p:nvPr/>
        </p:nvSpPr>
        <p:spPr>
          <a:xfrm>
            <a:off x="2688998" y="5608336"/>
            <a:ext cx="4567904" cy="301214"/>
          </a:xfrm>
          <a:prstGeom prst="rightArrow">
            <a:avLst/>
          </a:prstGeom>
          <a:gradFill rotWithShape="1">
            <a:gsLst>
              <a:gs pos="0">
                <a:srgbClr val="3366CC">
                  <a:tint val="50000"/>
                  <a:satMod val="300000"/>
                </a:srgbClr>
              </a:gs>
              <a:gs pos="35000">
                <a:srgbClr val="3366CC">
                  <a:tint val="37000"/>
                  <a:satMod val="300000"/>
                </a:srgbClr>
              </a:gs>
              <a:gs pos="100000">
                <a:srgbClr val="3366CC">
                  <a:tint val="15000"/>
                  <a:satMod val="350000"/>
                </a:srgbClr>
              </a:gs>
            </a:gsLst>
            <a:lin ang="16200000" scaled="1"/>
          </a:gradFill>
          <a:ln w="9525" cap="flat" cmpd="sng" algn="ctr">
            <a:solidFill>
              <a:srgbClr val="3366CC">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右矢印 28">
            <a:extLst>
              <a:ext uri="{FF2B5EF4-FFF2-40B4-BE49-F238E27FC236}">
                <a16:creationId xmlns:a16="http://schemas.microsoft.com/office/drawing/2014/main" id="{E61ED06C-C71B-40CF-8219-B1C1A73FA46F}"/>
              </a:ext>
            </a:extLst>
          </p:cNvPr>
          <p:cNvSpPr/>
          <p:nvPr/>
        </p:nvSpPr>
        <p:spPr>
          <a:xfrm>
            <a:off x="3443658" y="4459412"/>
            <a:ext cx="4191094" cy="301214"/>
          </a:xfrm>
          <a:prstGeom prst="rightArrow">
            <a:avLst/>
          </a:prstGeom>
          <a:gradFill rotWithShape="1">
            <a:gsLst>
              <a:gs pos="0">
                <a:srgbClr val="98C723">
                  <a:tint val="50000"/>
                  <a:satMod val="300000"/>
                </a:srgbClr>
              </a:gs>
              <a:gs pos="35000">
                <a:srgbClr val="98C723">
                  <a:tint val="37000"/>
                  <a:satMod val="300000"/>
                </a:srgbClr>
              </a:gs>
              <a:gs pos="100000">
                <a:srgbClr val="98C723">
                  <a:tint val="15000"/>
                  <a:satMod val="350000"/>
                </a:srgbClr>
              </a:gs>
            </a:gsLst>
            <a:lin ang="16200000" scaled="1"/>
          </a:gradFill>
          <a:ln w="9525" cap="flat" cmpd="sng" algn="ctr">
            <a:solidFill>
              <a:srgbClr val="98C723">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CFE217C3-9F1B-41C1-A4E4-01DE1404AE23}"/>
              </a:ext>
            </a:extLst>
          </p:cNvPr>
          <p:cNvSpPr txBox="1"/>
          <p:nvPr/>
        </p:nvSpPr>
        <p:spPr>
          <a:xfrm>
            <a:off x="7274769" y="5373076"/>
            <a:ext cx="1200202" cy="338554"/>
          </a:xfrm>
          <a:prstGeom prst="rect">
            <a:avLst/>
          </a:prstGeom>
          <a:noFill/>
        </p:spPr>
        <p:txBody>
          <a:bodyPr wrap="square" rtlCol="0">
            <a:spAutoFit/>
          </a:bodyPr>
          <a:lstStyle/>
          <a:p>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Launch</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72916BDA-2429-4D5E-847F-9298C3722F29}"/>
              </a:ext>
            </a:extLst>
          </p:cNvPr>
          <p:cNvSpPr txBox="1"/>
          <p:nvPr/>
        </p:nvSpPr>
        <p:spPr>
          <a:xfrm>
            <a:off x="7736636" y="4221088"/>
            <a:ext cx="1225741" cy="338554"/>
          </a:xfrm>
          <a:prstGeom prst="rect">
            <a:avLst/>
          </a:prstGeom>
          <a:noFill/>
        </p:spPr>
        <p:txBody>
          <a:bodyPr wrap="square" rtlCol="0">
            <a:spAutoFit/>
          </a:bodyPr>
          <a:lstStyle/>
          <a:p>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Launch</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6" name="直線コネクタ 15">
            <a:extLst>
              <a:ext uri="{FF2B5EF4-FFF2-40B4-BE49-F238E27FC236}">
                <a16:creationId xmlns:a16="http://schemas.microsoft.com/office/drawing/2014/main" id="{32D4D72E-353D-40F6-A57C-2B203FAE5B23}"/>
              </a:ext>
            </a:extLst>
          </p:cNvPr>
          <p:cNvCxnSpPr/>
          <p:nvPr/>
        </p:nvCxnSpPr>
        <p:spPr>
          <a:xfrm flipH="1">
            <a:off x="5899532" y="1138562"/>
            <a:ext cx="14659" cy="5124727"/>
          </a:xfrm>
          <a:prstGeom prst="line">
            <a:avLst/>
          </a:prstGeom>
          <a:noFill/>
          <a:ln w="76200" cap="flat" cmpd="sng" algn="ctr">
            <a:solidFill>
              <a:srgbClr val="FF00FF">
                <a:alpha val="50000"/>
              </a:srgbClr>
            </a:solidFill>
            <a:prstDash val="solid"/>
          </a:ln>
          <a:effectLst/>
        </p:spPr>
      </p:cxnSp>
      <p:sp>
        <p:nvSpPr>
          <p:cNvPr id="17" name="テキスト ボックス 16">
            <a:extLst>
              <a:ext uri="{FF2B5EF4-FFF2-40B4-BE49-F238E27FC236}">
                <a16:creationId xmlns:a16="http://schemas.microsoft.com/office/drawing/2014/main" id="{CA3DF42F-13E9-4229-9AEA-BC01A89D7493}"/>
              </a:ext>
            </a:extLst>
          </p:cNvPr>
          <p:cNvSpPr txBox="1"/>
          <p:nvPr/>
        </p:nvSpPr>
        <p:spPr>
          <a:xfrm>
            <a:off x="4662161" y="5301208"/>
            <a:ext cx="1562851" cy="338554"/>
          </a:xfrm>
          <a:prstGeom prst="rect">
            <a:avLst/>
          </a:prstGeom>
          <a:noFill/>
        </p:spPr>
        <p:txBody>
          <a:bodyPr wrap="square" rtlCol="0">
            <a:spAutoFit/>
          </a:bodyPr>
          <a:lstStyle/>
          <a:p>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Development</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57984DAD-EAB5-417A-88D0-EA7CDF392FC5}"/>
              </a:ext>
            </a:extLst>
          </p:cNvPr>
          <p:cNvSpPr txBox="1"/>
          <p:nvPr/>
        </p:nvSpPr>
        <p:spPr>
          <a:xfrm>
            <a:off x="4881357" y="4149080"/>
            <a:ext cx="1562851" cy="338554"/>
          </a:xfrm>
          <a:prstGeom prst="rect">
            <a:avLst/>
          </a:prstGeom>
          <a:noFill/>
        </p:spPr>
        <p:txBody>
          <a:bodyPr wrap="square" rtlCol="0">
            <a:spAutoFit/>
          </a:bodyPr>
          <a:lstStyle/>
          <a:p>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Development</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5" name="グループ化 34">
            <a:extLst>
              <a:ext uri="{FF2B5EF4-FFF2-40B4-BE49-F238E27FC236}">
                <a16:creationId xmlns:a16="http://schemas.microsoft.com/office/drawing/2014/main" id="{A4AF316D-76F2-4335-9672-4FEF81D1AC43}"/>
              </a:ext>
            </a:extLst>
          </p:cNvPr>
          <p:cNvGrpSpPr/>
          <p:nvPr/>
        </p:nvGrpSpPr>
        <p:grpSpPr>
          <a:xfrm>
            <a:off x="89708" y="1772816"/>
            <a:ext cx="8770785" cy="1525350"/>
            <a:chOff x="220995" y="1510884"/>
            <a:chExt cx="8770785" cy="1525350"/>
          </a:xfrm>
        </p:grpSpPr>
        <p:sp>
          <p:nvSpPr>
            <p:cNvPr id="36" name="二等辺三角形 35">
              <a:extLst>
                <a:ext uri="{FF2B5EF4-FFF2-40B4-BE49-F238E27FC236}">
                  <a16:creationId xmlns:a16="http://schemas.microsoft.com/office/drawing/2014/main" id="{147009A2-207C-42DC-A464-F511D8DFEEC5}"/>
                </a:ext>
              </a:extLst>
            </p:cNvPr>
            <p:cNvSpPr/>
            <p:nvPr/>
          </p:nvSpPr>
          <p:spPr>
            <a:xfrm>
              <a:off x="482764" y="2352726"/>
              <a:ext cx="215149" cy="193637"/>
            </a:xfrm>
            <a:prstGeom prst="triangle">
              <a:avLst/>
            </a:prstGeom>
            <a:gradFill rotWithShape="1">
              <a:gsLst>
                <a:gs pos="0">
                  <a:srgbClr val="FF5050">
                    <a:shade val="51000"/>
                    <a:satMod val="130000"/>
                  </a:srgbClr>
                </a:gs>
                <a:gs pos="80000">
                  <a:srgbClr val="FF5050">
                    <a:shade val="93000"/>
                    <a:satMod val="130000"/>
                  </a:srgbClr>
                </a:gs>
                <a:gs pos="100000">
                  <a:srgbClr val="FF5050">
                    <a:shade val="94000"/>
                    <a:satMod val="135000"/>
                  </a:srgbClr>
                </a:gs>
              </a:gsLst>
              <a:lin ang="16200000" scaled="0"/>
            </a:gradFill>
            <a:ln w="9525" cap="flat" cmpd="sng" algn="ctr">
              <a:solidFill>
                <a:srgbClr val="FF505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DE38F54E-5563-4412-9210-A481E65D7FE5}"/>
                </a:ext>
              </a:extLst>
            </p:cNvPr>
            <p:cNvSpPr txBox="1"/>
            <p:nvPr/>
          </p:nvSpPr>
          <p:spPr>
            <a:xfrm>
              <a:off x="687155" y="2289531"/>
              <a:ext cx="968189"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Launch</a:t>
              </a:r>
              <a:endPar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右矢印 20">
              <a:extLst>
                <a:ext uri="{FF2B5EF4-FFF2-40B4-BE49-F238E27FC236}">
                  <a16:creationId xmlns:a16="http://schemas.microsoft.com/office/drawing/2014/main" id="{4D4F8527-4F40-4B38-B3A5-5D148207ED20}"/>
                </a:ext>
              </a:extLst>
            </p:cNvPr>
            <p:cNvSpPr/>
            <p:nvPr/>
          </p:nvSpPr>
          <p:spPr>
            <a:xfrm>
              <a:off x="5903816" y="2735020"/>
              <a:ext cx="3087964" cy="301214"/>
            </a:xfrm>
            <a:prstGeom prst="rightArrow">
              <a:avLst/>
            </a:prstGeom>
            <a:gradFill rotWithShape="1">
              <a:gsLst>
                <a:gs pos="0">
                  <a:srgbClr val="E0773C">
                    <a:tint val="50000"/>
                    <a:satMod val="300000"/>
                  </a:srgbClr>
                </a:gs>
                <a:gs pos="35000">
                  <a:srgbClr val="E0773C">
                    <a:tint val="37000"/>
                    <a:satMod val="300000"/>
                  </a:srgbClr>
                </a:gs>
                <a:gs pos="100000">
                  <a:srgbClr val="E0773C">
                    <a:tint val="15000"/>
                    <a:satMod val="350000"/>
                  </a:srgbClr>
                </a:gs>
              </a:gsLst>
              <a:lin ang="16200000" scaled="1"/>
            </a:gradFill>
            <a:ln w="9525" cap="flat" cmpd="sng" algn="ctr">
              <a:solidFill>
                <a:srgbClr val="E0773C">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44">
              <a:extLst>
                <a:ext uri="{FF2B5EF4-FFF2-40B4-BE49-F238E27FC236}">
                  <a16:creationId xmlns:a16="http://schemas.microsoft.com/office/drawing/2014/main" id="{01790645-DDC0-426A-A541-325AE2680D04}"/>
                </a:ext>
              </a:extLst>
            </p:cNvPr>
            <p:cNvSpPr txBox="1"/>
            <p:nvPr/>
          </p:nvSpPr>
          <p:spPr>
            <a:xfrm>
              <a:off x="2295534" y="2374980"/>
              <a:ext cx="324831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Mission operation (5 years)</a:t>
              </a:r>
              <a:endPar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a:extLst>
                <a:ext uri="{FF2B5EF4-FFF2-40B4-BE49-F238E27FC236}">
                  <a16:creationId xmlns:a16="http://schemas.microsoft.com/office/drawing/2014/main" id="{8D9F19AA-05E4-4F27-BD8F-381BD857B615}"/>
                </a:ext>
              </a:extLst>
            </p:cNvPr>
            <p:cNvSpPr txBox="1"/>
            <p:nvPr/>
          </p:nvSpPr>
          <p:spPr>
            <a:xfrm>
              <a:off x="6138511" y="2380944"/>
              <a:ext cx="2680839"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Post mission operation</a:t>
              </a:r>
            </a:p>
          </p:txBody>
        </p:sp>
        <p:sp>
          <p:nvSpPr>
            <p:cNvPr id="47" name="テキスト ボックス 46">
              <a:extLst>
                <a:ext uri="{FF2B5EF4-FFF2-40B4-BE49-F238E27FC236}">
                  <a16:creationId xmlns:a16="http://schemas.microsoft.com/office/drawing/2014/main" id="{E9CDF0DB-2021-4720-8E2E-ECFA677A0AF0}"/>
                </a:ext>
              </a:extLst>
            </p:cNvPr>
            <p:cNvSpPr txBox="1"/>
            <p:nvPr/>
          </p:nvSpPr>
          <p:spPr>
            <a:xfrm>
              <a:off x="220995" y="2044949"/>
              <a:ext cx="97894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右矢印 18">
              <a:extLst>
                <a:ext uri="{FF2B5EF4-FFF2-40B4-BE49-F238E27FC236}">
                  <a16:creationId xmlns:a16="http://schemas.microsoft.com/office/drawing/2014/main" id="{9CF3F76F-4EED-485A-B6EA-2372E902C371}"/>
                </a:ext>
              </a:extLst>
            </p:cNvPr>
            <p:cNvSpPr/>
            <p:nvPr/>
          </p:nvSpPr>
          <p:spPr>
            <a:xfrm>
              <a:off x="861503" y="2735020"/>
              <a:ext cx="5330345" cy="301214"/>
            </a:xfrm>
            <a:prstGeom prst="rightArrow">
              <a:avLst/>
            </a:prstGeom>
            <a:solidFill>
              <a:srgbClr val="E0773C"/>
            </a:solidFill>
            <a:ln w="25400" cap="flat" cmpd="sng" algn="ctr">
              <a:solidFill>
                <a:srgbClr val="E0773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9" name="Picture 2" descr="F:\Resources\ALOS2\新CG\2_leaflet_small.png">
              <a:extLst>
                <a:ext uri="{FF2B5EF4-FFF2-40B4-BE49-F238E27FC236}">
                  <a16:creationId xmlns:a16="http://schemas.microsoft.com/office/drawing/2014/main" id="{42DACEFB-41A8-4FD9-B06A-3321758783B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94975" y="1510884"/>
              <a:ext cx="1666784" cy="918767"/>
            </a:xfrm>
            <a:prstGeom prst="rect">
              <a:avLst/>
            </a:prstGeom>
            <a:noFill/>
          </p:spPr>
        </p:pic>
      </p:grpSp>
      <p:sp>
        <p:nvSpPr>
          <p:cNvPr id="50" name="テキスト ボックス 49">
            <a:extLst>
              <a:ext uri="{FF2B5EF4-FFF2-40B4-BE49-F238E27FC236}">
                <a16:creationId xmlns:a16="http://schemas.microsoft.com/office/drawing/2014/main" id="{6DBE7BD6-0623-4580-9434-BD0C0F730491}"/>
              </a:ext>
            </a:extLst>
          </p:cNvPr>
          <p:cNvSpPr txBox="1"/>
          <p:nvPr/>
        </p:nvSpPr>
        <p:spPr>
          <a:xfrm>
            <a:off x="16445" y="1974012"/>
            <a:ext cx="1419280" cy="400110"/>
          </a:xfrm>
          <a:prstGeom prst="rect">
            <a:avLst/>
          </a:prstGeom>
          <a:noFill/>
        </p:spPr>
        <p:txBody>
          <a:bodyPr wrap="square" rtlCol="0">
            <a:spAutoFit/>
          </a:bodyPr>
          <a:lstStyle/>
          <a:p>
            <a:pPr algn="r"/>
            <a: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ALOS-2</a:t>
            </a:r>
          </a:p>
        </p:txBody>
      </p:sp>
      <p:sp>
        <p:nvSpPr>
          <p:cNvPr id="51" name="テキスト ボックス 50">
            <a:extLst>
              <a:ext uri="{FF2B5EF4-FFF2-40B4-BE49-F238E27FC236}">
                <a16:creationId xmlns:a16="http://schemas.microsoft.com/office/drawing/2014/main" id="{3E1AF2A4-86F8-4D29-B0CF-301AD2957AF7}"/>
              </a:ext>
            </a:extLst>
          </p:cNvPr>
          <p:cNvSpPr txBox="1"/>
          <p:nvPr/>
        </p:nvSpPr>
        <p:spPr>
          <a:xfrm>
            <a:off x="107505" y="116632"/>
            <a:ext cx="8928990" cy="461665"/>
          </a:xfrm>
          <a:prstGeom prst="rect">
            <a:avLst/>
          </a:prstGeom>
          <a:noFill/>
        </p:spPr>
        <p:txBody>
          <a:bodyPr wrap="square" rtlCol="0">
            <a:spAutoFit/>
          </a:bodyPr>
          <a:lstStyle/>
          <a:p>
            <a:pPr algn="ctr"/>
            <a:r>
              <a:rPr kumimoji="1" lang="en-US" altLang="ja-JP" sz="2400" b="1" dirty="0">
                <a:solidFill>
                  <a:srgbClr val="FFFFFF"/>
                </a:solidFill>
                <a:latin typeface="Arial" panose="020B0604020202020204" pitchFamily="34" charset="0"/>
                <a:cs typeface="Arial" panose="020B0604020202020204" pitchFamily="34" charset="0"/>
              </a:rPr>
              <a:t>ALOS Next-Generation - Development and operation plan</a:t>
            </a:r>
            <a:endParaRPr kumimoji="1" lang="ja-JP" altLang="en-US" sz="2400" b="1" dirty="0">
              <a:solidFill>
                <a:srgbClr val="FFFFFF"/>
              </a:solidFill>
              <a:latin typeface="Arial" panose="020B0604020202020204" pitchFamily="34" charset="0"/>
              <a:cs typeface="Arial" panose="020B0604020202020204" pitchFamily="34" charset="0"/>
            </a:endParaRPr>
          </a:p>
        </p:txBody>
      </p:sp>
      <p:pic>
        <p:nvPicPr>
          <p:cNvPr id="33" name="図 16">
            <a:extLst>
              <a:ext uri="{FF2B5EF4-FFF2-40B4-BE49-F238E27FC236}">
                <a16:creationId xmlns:a16="http://schemas.microsoft.com/office/drawing/2014/main" id="{68EA8E81-B337-45B5-A55F-EDB54BCD04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1840" y="3523266"/>
            <a:ext cx="1694466" cy="1129870"/>
          </a:xfrm>
          <a:prstGeom prst="rect">
            <a:avLst/>
          </a:prstGeom>
        </p:spPr>
      </p:pic>
    </p:spTree>
    <p:extLst>
      <p:ext uri="{BB962C8B-B14F-4D97-AF65-F5344CB8AC3E}">
        <p14:creationId xmlns:p14="http://schemas.microsoft.com/office/powerpoint/2010/main" val="205218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68EA8E81-B337-45B5-A55F-EDB54BCD043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8764" y="2126755"/>
            <a:ext cx="4943327" cy="3296211"/>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940354541"/>
              </p:ext>
            </p:extLst>
          </p:nvPr>
        </p:nvGraphicFramePr>
        <p:xfrm>
          <a:off x="4511987" y="1099930"/>
          <a:ext cx="4414602" cy="5244278"/>
        </p:xfrm>
        <a:graphic>
          <a:graphicData uri="http://schemas.openxmlformats.org/drawingml/2006/table">
            <a:tbl>
              <a:tblPr firstCol="1" bandRow="1">
                <a:tableStyleId>{5940675A-B579-460E-94D1-54222C63F5DA}</a:tableStyleId>
              </a:tblPr>
              <a:tblGrid>
                <a:gridCol w="982940">
                  <a:extLst>
                    <a:ext uri="{9D8B030D-6E8A-4147-A177-3AD203B41FA5}">
                      <a16:colId xmlns:a16="http://schemas.microsoft.com/office/drawing/2014/main" val="3112007793"/>
                    </a:ext>
                  </a:extLst>
                </a:gridCol>
                <a:gridCol w="3431662">
                  <a:extLst>
                    <a:ext uri="{9D8B030D-6E8A-4147-A177-3AD203B41FA5}">
                      <a16:colId xmlns:a16="http://schemas.microsoft.com/office/drawing/2014/main" val="2198697746"/>
                    </a:ext>
                  </a:extLst>
                </a:gridCol>
              </a:tblGrid>
              <a:tr h="342114">
                <a:tc>
                  <a:txBody>
                    <a:bodyPr/>
                    <a:lstStyle/>
                    <a:p>
                      <a:pPr algn="l">
                        <a:spcAft>
                          <a:spcPts val="0"/>
                        </a:spcAft>
                        <a:tabLst>
                          <a:tab pos="2743200" algn="ctr"/>
                          <a:tab pos="5486400" algn="r"/>
                        </a:tabLst>
                      </a:pPr>
                      <a:r>
                        <a:rPr lang="en-US" altLang="ja-JP" sz="1400" dirty="0">
                          <a:effectLst/>
                          <a:latin typeface="Arial" panose="020B0604020202020204" pitchFamily="34" charset="0"/>
                          <a:ea typeface="游明朝" panose="02020400000000000000" pitchFamily="18" charset="-128"/>
                          <a:cs typeface="Arial" panose="020B0604020202020204" pitchFamily="34" charset="0"/>
                        </a:rPr>
                        <a:t>Launch</a:t>
                      </a:r>
                      <a:r>
                        <a:rPr lang="en-US" altLang="ja-JP" sz="1400" baseline="0" dirty="0">
                          <a:effectLst/>
                          <a:latin typeface="Arial" panose="020B0604020202020204" pitchFamily="34" charset="0"/>
                          <a:ea typeface="游明朝" panose="02020400000000000000" pitchFamily="18" charset="-128"/>
                          <a:cs typeface="Arial" panose="020B0604020202020204" pitchFamily="34" charset="0"/>
                        </a:rPr>
                        <a:t> </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altLang="ja-JP" sz="1400" dirty="0">
                          <a:effectLst/>
                          <a:latin typeface="Arial" panose="020B0604020202020204" pitchFamily="34" charset="0"/>
                          <a:ea typeface="游明朝" panose="02020400000000000000" pitchFamily="18" charset="-128"/>
                          <a:cs typeface="Arial" panose="020B0604020202020204" pitchFamily="34" charset="0"/>
                        </a:rPr>
                        <a:t>JFY</a:t>
                      </a:r>
                      <a:r>
                        <a:rPr lang="en-US" altLang="ja-JP" sz="1400" baseline="0" dirty="0">
                          <a:effectLst/>
                          <a:latin typeface="Arial" panose="020B0604020202020204" pitchFamily="34" charset="0"/>
                          <a:ea typeface="游明朝" panose="02020400000000000000" pitchFamily="18" charset="-128"/>
                          <a:cs typeface="Arial" panose="020B0604020202020204" pitchFamily="34" charset="0"/>
                        </a:rPr>
                        <a:t> 2020, H3 launch vehicle</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tc>
                <a:extLst>
                  <a:ext uri="{0D108BD9-81ED-4DB2-BD59-A6C34878D82A}">
                    <a16:rowId xmlns:a16="http://schemas.microsoft.com/office/drawing/2014/main" val="4087121844"/>
                  </a:ext>
                </a:extLst>
              </a:tr>
              <a:tr h="1674338">
                <a:tc>
                  <a:txBody>
                    <a:bodyPr/>
                    <a:lstStyle/>
                    <a:p>
                      <a:pPr algn="l">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Orbit</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sz="1400" b="1" u="sng" dirty="0">
                          <a:effectLst/>
                          <a:latin typeface="Arial" panose="020B0604020202020204" pitchFamily="34" charset="0"/>
                          <a:cs typeface="Arial" panose="020B0604020202020204" pitchFamily="34" charset="0"/>
                        </a:rPr>
                        <a:t>Same orbit as ALOS-2</a:t>
                      </a:r>
                      <a:endParaRPr lang="ja-JP" sz="1400" b="1" u="sng" dirty="0">
                        <a:effectLst/>
                        <a:latin typeface="Arial" panose="020B0604020202020204" pitchFamily="34" charset="0"/>
                        <a:cs typeface="Arial" panose="020B0604020202020204" pitchFamily="34" charset="0"/>
                      </a:endParaRPr>
                    </a:p>
                    <a:p>
                      <a:pPr>
                        <a:spcAft>
                          <a:spcPts val="0"/>
                        </a:spcAft>
                        <a:tabLst>
                          <a:tab pos="2743200" algn="ctr"/>
                          <a:tab pos="5486400" algn="r"/>
                        </a:tabLst>
                      </a:pPr>
                      <a:r>
                        <a:rPr lang="fr-FR" sz="1400" dirty="0">
                          <a:effectLst/>
                          <a:latin typeface="Arial" panose="020B0604020202020204" pitchFamily="34" charset="0"/>
                          <a:cs typeface="Arial" panose="020B0604020202020204" pitchFamily="34" charset="0"/>
                        </a:rPr>
                        <a:t>Sun-synchronous sub-recurrent orbit</a:t>
                      </a:r>
                      <a:endParaRPr lang="ja-JP" sz="1400" dirty="0">
                        <a:effectLst/>
                        <a:latin typeface="Arial" panose="020B0604020202020204" pitchFamily="34" charset="0"/>
                        <a:cs typeface="Arial" panose="020B0604020202020204" pitchFamily="34" charset="0"/>
                      </a:endParaRPr>
                    </a:p>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Altitude: 628 km</a:t>
                      </a:r>
                      <a:endParaRPr lang="ja-JP" sz="1400" dirty="0">
                        <a:effectLst/>
                        <a:latin typeface="Arial" panose="020B0604020202020204" pitchFamily="34" charset="0"/>
                        <a:cs typeface="Arial" panose="020B0604020202020204" pitchFamily="34" charset="0"/>
                      </a:endParaRPr>
                    </a:p>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Inclination angle: 97.9 degree</a:t>
                      </a:r>
                      <a:endParaRPr lang="ja-JP" sz="1400" dirty="0">
                        <a:effectLst/>
                        <a:latin typeface="Arial" panose="020B0604020202020204" pitchFamily="34" charset="0"/>
                        <a:cs typeface="Arial" panose="020B0604020202020204" pitchFamily="34" charset="0"/>
                      </a:endParaRPr>
                    </a:p>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Local sun time at descending: 12:00 ± 15 min. </a:t>
                      </a:r>
                      <a:endParaRPr lang="ja-JP" sz="1400" dirty="0">
                        <a:effectLst/>
                        <a:latin typeface="Arial" panose="020B0604020202020204" pitchFamily="34" charset="0"/>
                        <a:cs typeface="Arial" panose="020B0604020202020204" pitchFamily="34" charset="0"/>
                      </a:endParaRPr>
                    </a:p>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Revisit time: 14 days (14+11/14 rev/day)</a:t>
                      </a:r>
                      <a:endParaRPr lang="ja-JP" sz="140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65838858"/>
                  </a:ext>
                </a:extLst>
              </a:tr>
              <a:tr h="321988">
                <a:tc>
                  <a:txBody>
                    <a:bodyPr/>
                    <a:lstStyle/>
                    <a:p>
                      <a:pPr algn="l">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Lifetime</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sz="1400" b="1" dirty="0">
                          <a:effectLst/>
                          <a:latin typeface="Arial" panose="020B0604020202020204" pitchFamily="34" charset="0"/>
                          <a:cs typeface="Arial" panose="020B0604020202020204" pitchFamily="34" charset="0"/>
                        </a:rPr>
                        <a:t>7 years</a:t>
                      </a:r>
                      <a:endParaRPr lang="ja-JP" sz="1400" b="1" dirty="0">
                        <a:effectLst/>
                        <a:latin typeface="Arial" panose="020B0604020202020204" pitchFamily="34" charset="0"/>
                        <a:ea typeface="游明朝" panose="02020400000000000000" pitchFamily="18" charset="-128"/>
                        <a:cs typeface="Arial" panose="020B0604020202020204" pitchFamily="34" charset="0"/>
                      </a:endParaRPr>
                    </a:p>
                  </a:txBody>
                  <a:tcPr anchor="ctr"/>
                </a:tc>
                <a:extLst>
                  <a:ext uri="{0D108BD9-81ED-4DB2-BD59-A6C34878D82A}">
                    <a16:rowId xmlns:a16="http://schemas.microsoft.com/office/drawing/2014/main" val="1548838019"/>
                  </a:ext>
                </a:extLst>
              </a:tr>
              <a:tr h="547380">
                <a:tc>
                  <a:txBody>
                    <a:bodyPr/>
                    <a:lstStyle/>
                    <a:p>
                      <a:pPr algn="l">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Satellite Mass</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approx. 3 tons</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tc>
                <a:extLst>
                  <a:ext uri="{0D108BD9-81ED-4DB2-BD59-A6C34878D82A}">
                    <a16:rowId xmlns:a16="http://schemas.microsoft.com/office/drawing/2014/main" val="3688929584"/>
                  </a:ext>
                </a:extLst>
              </a:tr>
              <a:tr h="587524">
                <a:tc>
                  <a:txBody>
                    <a:bodyPr/>
                    <a:lstStyle/>
                    <a:p>
                      <a:pPr algn="l">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Downlink</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3.6 </a:t>
                      </a:r>
                      <a:r>
                        <a:rPr lang="en-US" sz="1400" dirty="0" err="1">
                          <a:effectLst/>
                          <a:latin typeface="Arial" panose="020B0604020202020204" pitchFamily="34" charset="0"/>
                          <a:cs typeface="Arial" panose="020B0604020202020204" pitchFamily="34" charset="0"/>
                        </a:rPr>
                        <a:t>Gbps</a:t>
                      </a:r>
                      <a:r>
                        <a:rPr lang="en-US" sz="1400" dirty="0">
                          <a:effectLst/>
                          <a:latin typeface="Arial" panose="020B0604020202020204" pitchFamily="34" charset="0"/>
                          <a:cs typeface="Arial" panose="020B0604020202020204" pitchFamily="34" charset="0"/>
                        </a:rPr>
                        <a:t>/1.8 </a:t>
                      </a:r>
                      <a:r>
                        <a:rPr lang="en-US" sz="1400" dirty="0" err="1">
                          <a:effectLst/>
                          <a:latin typeface="Arial" panose="020B0604020202020204" pitchFamily="34" charset="0"/>
                          <a:cs typeface="Arial" panose="020B0604020202020204" pitchFamily="34" charset="0"/>
                        </a:rPr>
                        <a:t>Gbps</a:t>
                      </a:r>
                      <a:r>
                        <a:rPr lang="en-US" sz="1400" dirty="0">
                          <a:effectLst/>
                          <a:latin typeface="Arial" panose="020B0604020202020204" pitchFamily="34" charset="0"/>
                          <a:cs typeface="Arial" panose="020B0604020202020204" pitchFamily="34" charset="0"/>
                        </a:rPr>
                        <a:t> (Ka-band)</a:t>
                      </a:r>
                    </a:p>
                  </a:txBody>
                  <a:tcPr anchor="ctr"/>
                </a:tc>
                <a:extLst>
                  <a:ext uri="{0D108BD9-81ED-4DB2-BD59-A6C34878D82A}">
                    <a16:rowId xmlns:a16="http://schemas.microsoft.com/office/drawing/2014/main" val="1476592560"/>
                  </a:ext>
                </a:extLst>
              </a:tr>
              <a:tr h="998163">
                <a:tc>
                  <a:txBody>
                    <a:bodyPr/>
                    <a:lstStyle/>
                    <a:p>
                      <a:pPr algn="l">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Mission Instruments</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marL="182563" indent="-182563">
                        <a:spcAft>
                          <a:spcPts val="0"/>
                        </a:spcAft>
                        <a:buFont typeface="Arial" panose="020B0604020202020204" pitchFamily="34" charset="0"/>
                        <a:buChar char="-"/>
                        <a:tabLst>
                          <a:tab pos="2743200" algn="ctr"/>
                          <a:tab pos="5486400" algn="r"/>
                        </a:tabLst>
                      </a:pPr>
                      <a:r>
                        <a:rPr lang="en-US" sz="1400" b="1" dirty="0">
                          <a:effectLst/>
                          <a:latin typeface="Arial" panose="020B0604020202020204" pitchFamily="34" charset="0"/>
                          <a:cs typeface="Arial" panose="020B0604020202020204" pitchFamily="34" charset="0"/>
                        </a:rPr>
                        <a:t>PALSAR-3</a:t>
                      </a:r>
                      <a:r>
                        <a:rPr lang="en-US" sz="1400" dirty="0">
                          <a:effectLst/>
                          <a:latin typeface="Arial" panose="020B0604020202020204" pitchFamily="34" charset="0"/>
                          <a:cs typeface="Arial" panose="020B0604020202020204" pitchFamily="34" charset="0"/>
                        </a:rPr>
                        <a:t> (Phased Array type L-band Synthetic Aperture Radar-3)</a:t>
                      </a:r>
                      <a:endParaRPr lang="ja-JP" sz="1400" dirty="0">
                        <a:effectLst/>
                        <a:latin typeface="Arial" panose="020B0604020202020204" pitchFamily="34" charset="0"/>
                        <a:cs typeface="Arial" panose="020B0604020202020204" pitchFamily="34" charset="0"/>
                      </a:endParaRPr>
                    </a:p>
                    <a:p>
                      <a:pPr marL="182563" indent="-182563">
                        <a:spcAft>
                          <a:spcPts val="0"/>
                        </a:spcAft>
                        <a:buFont typeface="Arial" panose="020B0604020202020204" pitchFamily="34" charset="0"/>
                        <a:buChar char="-"/>
                        <a:tabLst>
                          <a:tab pos="2743200" algn="ctr"/>
                          <a:tab pos="5486400" algn="r"/>
                        </a:tabLst>
                      </a:pPr>
                      <a:r>
                        <a:rPr lang="en-US" sz="1400" b="1" dirty="0">
                          <a:effectLst/>
                          <a:latin typeface="Arial" panose="020B0604020202020204" pitchFamily="34" charset="0"/>
                          <a:cs typeface="Arial" panose="020B0604020202020204" pitchFamily="34" charset="0"/>
                        </a:rPr>
                        <a:t>SPAISE3</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SPace</a:t>
                      </a:r>
                      <a:r>
                        <a:rPr lang="en-US" sz="1400" dirty="0">
                          <a:effectLst/>
                          <a:latin typeface="Arial" panose="020B0604020202020204" pitchFamily="34" charset="0"/>
                          <a:cs typeface="Arial" panose="020B0604020202020204" pitchFamily="34" charset="0"/>
                        </a:rPr>
                        <a:t> based AIS Experiment 3)</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tc>
                <a:extLst>
                  <a:ext uri="{0D108BD9-81ED-4DB2-BD59-A6C34878D82A}">
                    <a16:rowId xmlns:a16="http://schemas.microsoft.com/office/drawing/2014/main" val="4001481004"/>
                  </a:ext>
                </a:extLst>
              </a:tr>
              <a:tr h="772771">
                <a:tc>
                  <a:txBody>
                    <a:bodyPr/>
                    <a:lstStyle/>
                    <a:p>
                      <a:pPr algn="l">
                        <a:spcAft>
                          <a:spcPts val="0"/>
                        </a:spcAft>
                        <a:tabLst>
                          <a:tab pos="2743200" algn="ctr"/>
                          <a:tab pos="5486400" algn="r"/>
                        </a:tabLst>
                      </a:pPr>
                      <a:r>
                        <a:rPr lang="en-US" altLang="ja-JP" sz="1400" dirty="0">
                          <a:effectLst/>
                          <a:latin typeface="Arial" panose="020B0604020202020204" pitchFamily="34" charset="0"/>
                          <a:ea typeface="游明朝" panose="02020400000000000000" pitchFamily="18" charset="-128"/>
                          <a:cs typeface="Arial" panose="020B0604020202020204" pitchFamily="34" charset="0"/>
                        </a:rPr>
                        <a:t>Prime contractor</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marL="0" indent="0">
                        <a:spcAft>
                          <a:spcPts val="0"/>
                        </a:spcAft>
                        <a:buFont typeface="Arial" panose="020B0604020202020204" pitchFamily="34" charset="0"/>
                        <a:buNone/>
                        <a:tabLst>
                          <a:tab pos="2743200" algn="ctr"/>
                          <a:tab pos="5486400" algn="r"/>
                        </a:tabLst>
                      </a:pPr>
                      <a:r>
                        <a:rPr lang="en-US" altLang="ja-JP" sz="1400" dirty="0">
                          <a:effectLst/>
                          <a:latin typeface="Arial" panose="020B0604020202020204" pitchFamily="34" charset="0"/>
                          <a:ea typeface="游明朝" panose="02020400000000000000" pitchFamily="18" charset="-128"/>
                          <a:cs typeface="Arial" panose="020B0604020202020204" pitchFamily="34" charset="0"/>
                        </a:rPr>
                        <a:t>Mitsubishi Electric Corporation</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tc>
                <a:extLst>
                  <a:ext uri="{0D108BD9-81ED-4DB2-BD59-A6C34878D82A}">
                    <a16:rowId xmlns:a16="http://schemas.microsoft.com/office/drawing/2014/main" val="2767772904"/>
                  </a:ext>
                </a:extLst>
              </a:tr>
            </a:tbl>
          </a:graphicData>
        </a:graphic>
      </p:graphicFrame>
      <p:cxnSp>
        <p:nvCxnSpPr>
          <p:cNvPr id="10" name="直線コネクタ 9"/>
          <p:cNvCxnSpPr>
            <a:cxnSpLocks/>
          </p:cNvCxnSpPr>
          <p:nvPr/>
        </p:nvCxnSpPr>
        <p:spPr bwMode="auto">
          <a:xfrm flipH="1">
            <a:off x="648505" y="4532222"/>
            <a:ext cx="210394" cy="443875"/>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bwMode="auto">
          <a:xfrm>
            <a:off x="255350" y="4977726"/>
            <a:ext cx="1129143" cy="523220"/>
          </a:xfrm>
          <a:prstGeom prst="rect">
            <a:avLst/>
          </a:prstGeom>
          <a:noFill/>
          <a:ln w="9525">
            <a:noFill/>
            <a:miter lim="800000"/>
            <a:headEnd/>
            <a:tailEnd/>
          </a:ln>
        </p:spPr>
        <p:txBody>
          <a:bodyPr wrap="square" rtlCol="0">
            <a:spAutoFit/>
          </a:bodyPr>
          <a:lstStyle/>
          <a:p>
            <a:pPr marL="0" indent="0">
              <a:buSzPct val="100000"/>
              <a:buFontTx/>
              <a:buNone/>
            </a:pPr>
            <a:r>
              <a:rPr lang="en-US" altLang="ja-JP" sz="1400" dirty="0">
                <a:latin typeface="Arial" panose="020B0604020202020204" pitchFamily="34" charset="0"/>
                <a:cs typeface="Arial" panose="020B0604020202020204" pitchFamily="34" charset="0"/>
              </a:rPr>
              <a:t>PALSAR-3</a:t>
            </a:r>
          </a:p>
          <a:p>
            <a:pPr marL="0" indent="0">
              <a:buSzPct val="100000"/>
              <a:buFontTx/>
              <a:buNone/>
            </a:pPr>
            <a:r>
              <a:rPr lang="en-US" altLang="ja-JP" sz="1400" dirty="0">
                <a:latin typeface="Arial" panose="020B0604020202020204" pitchFamily="34" charset="0"/>
                <a:cs typeface="Arial" panose="020B0604020202020204" pitchFamily="34" charset="0"/>
              </a:rPr>
              <a:t>a</a:t>
            </a:r>
            <a:r>
              <a:rPr kumimoji="1" lang="en-US" altLang="ja-JP" sz="1400" dirty="0">
                <a:latin typeface="Arial" panose="020B0604020202020204" pitchFamily="34" charset="0"/>
                <a:cs typeface="Arial" panose="020B0604020202020204" pitchFamily="34" charset="0"/>
              </a:rPr>
              <a:t>ntenna</a:t>
            </a:r>
            <a:endParaRPr kumimoji="1" lang="ja-JP" altLang="en-US" sz="1400" dirty="0">
              <a:latin typeface="Arial" panose="020B0604020202020204" pitchFamily="34" charset="0"/>
              <a:cs typeface="Arial" panose="020B0604020202020204" pitchFamily="34" charset="0"/>
            </a:endParaRPr>
          </a:p>
        </p:txBody>
      </p:sp>
      <p:cxnSp>
        <p:nvCxnSpPr>
          <p:cNvPr id="20" name="直線矢印コネクタ 19">
            <a:extLst>
              <a:ext uri="{FF2B5EF4-FFF2-40B4-BE49-F238E27FC236}">
                <a16:creationId xmlns:a16="http://schemas.microsoft.com/office/drawing/2014/main" id="{A3E298D7-D5CC-4B77-87D3-A03F061DDD46}"/>
              </a:ext>
            </a:extLst>
          </p:cNvPr>
          <p:cNvCxnSpPr/>
          <p:nvPr/>
        </p:nvCxnSpPr>
        <p:spPr bwMode="auto">
          <a:xfrm>
            <a:off x="3843378" y="1233326"/>
            <a:ext cx="574" cy="63044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直線矢印コネクタ 20">
            <a:extLst>
              <a:ext uri="{FF2B5EF4-FFF2-40B4-BE49-F238E27FC236}">
                <a16:creationId xmlns:a16="http://schemas.microsoft.com/office/drawing/2014/main" id="{825E7E64-ED27-4115-88CD-B7B4B3A589BC}"/>
              </a:ext>
            </a:extLst>
          </p:cNvPr>
          <p:cNvCxnSpPr/>
          <p:nvPr/>
        </p:nvCxnSpPr>
        <p:spPr bwMode="auto">
          <a:xfrm flipH="1">
            <a:off x="3588444" y="1363908"/>
            <a:ext cx="466565" cy="33930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D2191161-7EC9-40CE-8FA2-17DA37118647}"/>
              </a:ext>
            </a:extLst>
          </p:cNvPr>
          <p:cNvCxnSpPr/>
          <p:nvPr/>
        </p:nvCxnSpPr>
        <p:spPr bwMode="auto">
          <a:xfrm flipH="1" flipV="1">
            <a:off x="3608454" y="1379876"/>
            <a:ext cx="467379" cy="2641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テキスト ボックス 22">
            <a:extLst>
              <a:ext uri="{FF2B5EF4-FFF2-40B4-BE49-F238E27FC236}">
                <a16:creationId xmlns:a16="http://schemas.microsoft.com/office/drawing/2014/main" id="{A12D04ED-13A0-4706-B2FF-A3D20D1A74D2}"/>
              </a:ext>
            </a:extLst>
          </p:cNvPr>
          <p:cNvSpPr txBox="1"/>
          <p:nvPr/>
        </p:nvSpPr>
        <p:spPr bwMode="auto">
          <a:xfrm>
            <a:off x="3419955" y="1822163"/>
            <a:ext cx="863108" cy="276999"/>
          </a:xfrm>
          <a:prstGeom prst="rect">
            <a:avLst/>
          </a:prstGeom>
          <a:noFill/>
          <a:ln w="9525">
            <a:noFill/>
            <a:miter lim="800000"/>
            <a:headEnd/>
            <a:tailEnd/>
          </a:ln>
        </p:spPr>
        <p:txBody>
          <a:bodyPr wrap="square" rtlCol="0">
            <a:spAutoFit/>
          </a:bodyPr>
          <a:lstStyle/>
          <a:p>
            <a:pPr marL="0" indent="0" algn="ctr">
              <a:buSzPct val="100000"/>
              <a:buFontTx/>
              <a:buNone/>
            </a:pPr>
            <a:r>
              <a:rPr lang="en-US" altLang="ja-JP" sz="1200" dirty="0">
                <a:latin typeface="+mn-ea"/>
              </a:rPr>
              <a:t>Z</a:t>
            </a:r>
          </a:p>
        </p:txBody>
      </p:sp>
      <p:sp>
        <p:nvSpPr>
          <p:cNvPr id="24" name="テキスト ボックス 23">
            <a:extLst>
              <a:ext uri="{FF2B5EF4-FFF2-40B4-BE49-F238E27FC236}">
                <a16:creationId xmlns:a16="http://schemas.microsoft.com/office/drawing/2014/main" id="{E5ECF913-1B5E-402D-AA8F-B0E2FFBC3729}"/>
              </a:ext>
            </a:extLst>
          </p:cNvPr>
          <p:cNvSpPr txBox="1"/>
          <p:nvPr/>
        </p:nvSpPr>
        <p:spPr bwMode="auto">
          <a:xfrm>
            <a:off x="3163292" y="1233326"/>
            <a:ext cx="770446" cy="242335"/>
          </a:xfrm>
          <a:prstGeom prst="rect">
            <a:avLst/>
          </a:prstGeom>
          <a:noFill/>
          <a:ln w="9525">
            <a:noFill/>
            <a:miter lim="800000"/>
            <a:headEnd/>
            <a:tailEnd/>
          </a:ln>
        </p:spPr>
        <p:txBody>
          <a:bodyPr wrap="square" rtlCol="0">
            <a:spAutoFit/>
          </a:bodyPr>
          <a:lstStyle/>
          <a:p>
            <a:pPr marL="0" indent="0" algn="ctr">
              <a:buSzPct val="100000"/>
              <a:buFontTx/>
              <a:buNone/>
            </a:pPr>
            <a:r>
              <a:rPr lang="en-US" altLang="ja-JP" sz="1200" dirty="0">
                <a:latin typeface="+mn-ea"/>
              </a:rPr>
              <a:t>Y</a:t>
            </a:r>
            <a:endParaRPr kumimoji="1" lang="en-US" altLang="ja-JP" sz="1050" dirty="0">
              <a:latin typeface="+mn-ea"/>
            </a:endParaRPr>
          </a:p>
        </p:txBody>
      </p:sp>
      <p:sp>
        <p:nvSpPr>
          <p:cNvPr id="25" name="テキスト ボックス 24">
            <a:extLst>
              <a:ext uri="{FF2B5EF4-FFF2-40B4-BE49-F238E27FC236}">
                <a16:creationId xmlns:a16="http://schemas.microsoft.com/office/drawing/2014/main" id="{DABC780D-D023-43A3-B955-7C7A770232FF}"/>
              </a:ext>
            </a:extLst>
          </p:cNvPr>
          <p:cNvSpPr txBox="1"/>
          <p:nvPr/>
        </p:nvSpPr>
        <p:spPr bwMode="auto">
          <a:xfrm>
            <a:off x="3051140" y="1630641"/>
            <a:ext cx="863108" cy="276999"/>
          </a:xfrm>
          <a:prstGeom prst="rect">
            <a:avLst/>
          </a:prstGeom>
          <a:noFill/>
          <a:ln w="9525">
            <a:noFill/>
            <a:miter lim="800000"/>
            <a:headEnd/>
            <a:tailEnd/>
          </a:ln>
        </p:spPr>
        <p:txBody>
          <a:bodyPr wrap="square" rtlCol="0">
            <a:spAutoFit/>
          </a:bodyPr>
          <a:lstStyle/>
          <a:p>
            <a:pPr marL="0" indent="0" algn="ctr">
              <a:buSzPct val="100000"/>
              <a:buFontTx/>
              <a:buNone/>
            </a:pPr>
            <a:r>
              <a:rPr lang="en-US" altLang="ja-JP" sz="1200" dirty="0">
                <a:latin typeface="+mn-ea"/>
              </a:rPr>
              <a:t>X</a:t>
            </a:r>
          </a:p>
        </p:txBody>
      </p:sp>
      <p:cxnSp>
        <p:nvCxnSpPr>
          <p:cNvPr id="26" name="直線コネクタ 25">
            <a:extLst>
              <a:ext uri="{FF2B5EF4-FFF2-40B4-BE49-F238E27FC236}">
                <a16:creationId xmlns:a16="http://schemas.microsoft.com/office/drawing/2014/main" id="{FB45344B-3A8A-4B02-93B2-1C43F4F25DE8}"/>
              </a:ext>
            </a:extLst>
          </p:cNvPr>
          <p:cNvCxnSpPr>
            <a:cxnSpLocks/>
          </p:cNvCxnSpPr>
          <p:nvPr/>
        </p:nvCxnSpPr>
        <p:spPr bwMode="auto">
          <a:xfrm>
            <a:off x="1815549" y="4353339"/>
            <a:ext cx="207350" cy="119269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B1D372E8-D182-4B9A-BD71-F3FC0E55C36B}"/>
              </a:ext>
            </a:extLst>
          </p:cNvPr>
          <p:cNvSpPr txBox="1"/>
          <p:nvPr/>
        </p:nvSpPr>
        <p:spPr bwMode="auto">
          <a:xfrm>
            <a:off x="1453225" y="5546035"/>
            <a:ext cx="1129143" cy="523220"/>
          </a:xfrm>
          <a:prstGeom prst="rect">
            <a:avLst/>
          </a:prstGeom>
          <a:noFill/>
          <a:ln w="9525">
            <a:noFill/>
            <a:miter lim="800000"/>
            <a:headEnd/>
            <a:tailEnd/>
          </a:ln>
        </p:spPr>
        <p:txBody>
          <a:bodyPr wrap="square" rtlCol="0">
            <a:spAutoFit/>
          </a:bodyPr>
          <a:lstStyle/>
          <a:p>
            <a:pPr marL="0" indent="0">
              <a:buSzPct val="100000"/>
              <a:buFontTx/>
              <a:buNone/>
            </a:pPr>
            <a:r>
              <a:rPr lang="en-US" altLang="ja-JP" sz="1400" dirty="0">
                <a:latin typeface="Arial" panose="020B0604020202020204" pitchFamily="34" charset="0"/>
                <a:cs typeface="Arial" panose="020B0604020202020204" pitchFamily="34" charset="0"/>
              </a:rPr>
              <a:t>Ka-band DT</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antenna</a:t>
            </a:r>
          </a:p>
        </p:txBody>
      </p:sp>
      <p:cxnSp>
        <p:nvCxnSpPr>
          <p:cNvPr id="30" name="直線コネクタ 29">
            <a:extLst>
              <a:ext uri="{FF2B5EF4-FFF2-40B4-BE49-F238E27FC236}">
                <a16:creationId xmlns:a16="http://schemas.microsoft.com/office/drawing/2014/main" id="{6E2D55AB-2CD7-4564-B00E-BFDC02149C24}"/>
              </a:ext>
            </a:extLst>
          </p:cNvPr>
          <p:cNvCxnSpPr>
            <a:cxnSpLocks/>
          </p:cNvCxnSpPr>
          <p:nvPr/>
        </p:nvCxnSpPr>
        <p:spPr bwMode="auto">
          <a:xfrm>
            <a:off x="2690193" y="4754159"/>
            <a:ext cx="315175" cy="668807"/>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2" name="テキスト ボックス 31">
            <a:extLst>
              <a:ext uri="{FF2B5EF4-FFF2-40B4-BE49-F238E27FC236}">
                <a16:creationId xmlns:a16="http://schemas.microsoft.com/office/drawing/2014/main" id="{1525290E-492B-4119-8E3D-016966EDA0E6}"/>
              </a:ext>
            </a:extLst>
          </p:cNvPr>
          <p:cNvSpPr txBox="1"/>
          <p:nvPr/>
        </p:nvSpPr>
        <p:spPr bwMode="auto">
          <a:xfrm>
            <a:off x="2785105" y="5422966"/>
            <a:ext cx="1129143" cy="523220"/>
          </a:xfrm>
          <a:prstGeom prst="rect">
            <a:avLst/>
          </a:prstGeom>
          <a:noFill/>
          <a:ln w="9525">
            <a:noFill/>
            <a:miter lim="800000"/>
            <a:headEnd/>
            <a:tailEnd/>
          </a:ln>
        </p:spPr>
        <p:txBody>
          <a:bodyPr wrap="square" rtlCol="0">
            <a:spAutoFit/>
          </a:bodyPr>
          <a:lstStyle/>
          <a:p>
            <a:pPr marL="0" indent="0">
              <a:buSzPct val="100000"/>
              <a:buFontTx/>
              <a:buNone/>
            </a:pPr>
            <a:r>
              <a:rPr lang="en-US" altLang="ja-JP" sz="1400" dirty="0">
                <a:latin typeface="Arial" panose="020B0604020202020204" pitchFamily="34" charset="0"/>
                <a:cs typeface="Arial" panose="020B0604020202020204" pitchFamily="34" charset="0"/>
              </a:rPr>
              <a:t>SPAISE3</a:t>
            </a:r>
          </a:p>
          <a:p>
            <a:pPr marL="0" indent="0">
              <a:buSzPct val="100000"/>
              <a:buFontTx/>
              <a:buNone/>
            </a:pPr>
            <a:r>
              <a:rPr lang="en-US" altLang="ja-JP" sz="1400" dirty="0">
                <a:latin typeface="Arial" panose="020B0604020202020204" pitchFamily="34" charset="0"/>
                <a:cs typeface="Arial" panose="020B0604020202020204" pitchFamily="34" charset="0"/>
              </a:rPr>
              <a:t>antenna</a:t>
            </a:r>
          </a:p>
        </p:txBody>
      </p:sp>
      <p:sp>
        <p:nvSpPr>
          <p:cNvPr id="33" name="テキスト ボックス 32">
            <a:extLst>
              <a:ext uri="{FF2B5EF4-FFF2-40B4-BE49-F238E27FC236}">
                <a16:creationId xmlns:a16="http://schemas.microsoft.com/office/drawing/2014/main" id="{78B69102-515F-4F69-8F02-30520F6CA6C4}"/>
              </a:ext>
            </a:extLst>
          </p:cNvPr>
          <p:cNvSpPr txBox="1"/>
          <p:nvPr/>
        </p:nvSpPr>
        <p:spPr bwMode="auto">
          <a:xfrm>
            <a:off x="1876225" y="2041542"/>
            <a:ext cx="1129143" cy="523220"/>
          </a:xfrm>
          <a:prstGeom prst="rect">
            <a:avLst/>
          </a:prstGeom>
          <a:noFill/>
          <a:ln w="9525">
            <a:noFill/>
            <a:miter lim="800000"/>
            <a:headEnd/>
            <a:tailEnd/>
          </a:ln>
        </p:spPr>
        <p:txBody>
          <a:bodyPr wrap="square" rtlCol="0">
            <a:spAutoFit/>
          </a:bodyPr>
          <a:lstStyle/>
          <a:p>
            <a:pPr marL="0" indent="0">
              <a:buSzPct val="100000"/>
              <a:buFontTx/>
              <a:buNone/>
            </a:pPr>
            <a:r>
              <a:rPr lang="en-US" altLang="ja-JP" sz="1400" dirty="0">
                <a:latin typeface="Arial" panose="020B0604020202020204" pitchFamily="34" charset="0"/>
                <a:cs typeface="Arial" panose="020B0604020202020204" pitchFamily="34" charset="0"/>
              </a:rPr>
              <a:t>Solar array paddle</a:t>
            </a:r>
          </a:p>
        </p:txBody>
      </p:sp>
      <p:cxnSp>
        <p:nvCxnSpPr>
          <p:cNvPr id="37" name="直線コネクタ 36">
            <a:extLst>
              <a:ext uri="{FF2B5EF4-FFF2-40B4-BE49-F238E27FC236}">
                <a16:creationId xmlns:a16="http://schemas.microsoft.com/office/drawing/2014/main" id="{CBA9E412-F4F8-4932-997B-63ECF9338D21}"/>
              </a:ext>
            </a:extLst>
          </p:cNvPr>
          <p:cNvCxnSpPr>
            <a:cxnSpLocks/>
          </p:cNvCxnSpPr>
          <p:nvPr/>
        </p:nvCxnSpPr>
        <p:spPr bwMode="auto">
          <a:xfrm flipH="1" flipV="1">
            <a:off x="2499315" y="2532575"/>
            <a:ext cx="559965" cy="899738"/>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FBD1C558-AB27-41F3-B641-25CB1DE600D6}"/>
              </a:ext>
            </a:extLst>
          </p:cNvPr>
          <p:cNvCxnSpPr>
            <a:cxnSpLocks/>
          </p:cNvCxnSpPr>
          <p:nvPr/>
        </p:nvCxnSpPr>
        <p:spPr bwMode="auto">
          <a:xfrm flipV="1">
            <a:off x="1461638" y="2411434"/>
            <a:ext cx="444708" cy="276397"/>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8" name="テキスト ボックス 3"/>
          <p:cNvSpPr txBox="1"/>
          <p:nvPr/>
        </p:nvSpPr>
        <p:spPr>
          <a:xfrm>
            <a:off x="472787" y="178639"/>
            <a:ext cx="8198425" cy="461665"/>
          </a:xfrm>
          <a:prstGeom prst="rect">
            <a:avLst/>
          </a:prstGeom>
          <a:noFill/>
        </p:spPr>
        <p:txBody>
          <a:bodyPr wrap="square" rtlCol="0">
            <a:spAutoFit/>
          </a:bodyPr>
          <a:lstStyle/>
          <a:p>
            <a:pPr algn="ctr"/>
            <a:r>
              <a:rPr lang="en-US" altLang="ja-JP" sz="2400" b="1" dirty="0">
                <a:solidFill>
                  <a:srgbClr val="FFFFFF"/>
                </a:solidFill>
                <a:latin typeface="Arial" panose="020B0604020202020204" pitchFamily="34" charset="0"/>
                <a:cs typeface="Arial" panose="020B0604020202020204" pitchFamily="34" charset="0"/>
              </a:rPr>
              <a:t>ALOS-4 System Characteristics</a:t>
            </a:r>
            <a:endParaRPr kumimoji="1" lang="ja-JP" alt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16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bwMode="auto">
          <a:xfrm>
            <a:off x="539552" y="943560"/>
            <a:ext cx="8112312" cy="1477328"/>
          </a:xfrm>
          <a:prstGeom prst="rect">
            <a:avLst/>
          </a:prstGeom>
          <a:noFill/>
          <a:ln w="9525">
            <a:noFill/>
            <a:miter lim="800000"/>
            <a:headEnd/>
            <a:tailEnd/>
          </a:ln>
        </p:spPr>
        <p:txBody>
          <a:bodyPr wrap="square" rtlCol="0">
            <a:spAutoFit/>
          </a:bodyPr>
          <a:lstStyle/>
          <a:p>
            <a:pPr marL="342900" indent="-342900">
              <a:spcAft>
                <a:spcPts val="1200"/>
              </a:spcAft>
              <a:buSzPct val="100000"/>
              <a:buFont typeface="Wingdings" panose="05000000000000000000" pitchFamily="2" charset="2"/>
              <a:buChar char="Ø"/>
            </a:pPr>
            <a:r>
              <a:rPr lang="en-US" altLang="ja-JP" sz="2000" b="1" dirty="0"/>
              <a:t>Expanded swath width </a:t>
            </a:r>
            <a:r>
              <a:rPr lang="en-US" altLang="ja-JP" sz="2000" dirty="0"/>
              <a:t>with maintained spatial resolution and image quality of PALSAR-2 by digital beam forming (DBF).</a:t>
            </a:r>
          </a:p>
          <a:p>
            <a:pPr marL="342900" indent="-342900">
              <a:spcAft>
                <a:spcPts val="1200"/>
              </a:spcAft>
              <a:buSzPct val="100000"/>
              <a:buFont typeface="Wingdings" panose="05000000000000000000" pitchFamily="2" charset="2"/>
              <a:buChar char="Ø"/>
            </a:pPr>
            <a:r>
              <a:rPr lang="en-US" altLang="ja-JP" sz="2000" dirty="0"/>
              <a:t>To guarantee the continuity of ALOS-2 applications, PALSAR-3 will </a:t>
            </a:r>
            <a:r>
              <a:rPr lang="en-US" altLang="ja-JP" sz="2000" b="1" dirty="0"/>
              <a:t>inherit the major function and performance (NESZ, S/A, etc.) of PALSAR-2</a:t>
            </a:r>
          </a:p>
        </p:txBody>
      </p:sp>
      <p:graphicFrame>
        <p:nvGraphicFramePr>
          <p:cNvPr id="31" name="表 30"/>
          <p:cNvGraphicFramePr>
            <a:graphicFrameLocks noGrp="1"/>
          </p:cNvGraphicFramePr>
          <p:nvPr>
            <p:extLst>
              <p:ext uri="{D42A27DB-BD31-4B8C-83A1-F6EECF244321}">
                <p14:modId xmlns:p14="http://schemas.microsoft.com/office/powerpoint/2010/main" val="2585055804"/>
              </p:ext>
            </p:extLst>
          </p:nvPr>
        </p:nvGraphicFramePr>
        <p:xfrm>
          <a:off x="209386" y="2700666"/>
          <a:ext cx="4699226" cy="3190978"/>
        </p:xfrm>
        <a:graphic>
          <a:graphicData uri="http://schemas.openxmlformats.org/drawingml/2006/table">
            <a:tbl>
              <a:tblPr firstRow="1" bandRow="1">
                <a:tableStyleId>{5C22544A-7EE6-4342-B048-85BDC9FD1C3A}</a:tableStyleId>
              </a:tblPr>
              <a:tblGrid>
                <a:gridCol w="1641596">
                  <a:extLst>
                    <a:ext uri="{9D8B030D-6E8A-4147-A177-3AD203B41FA5}">
                      <a16:colId xmlns:a16="http://schemas.microsoft.com/office/drawing/2014/main" val="20000"/>
                    </a:ext>
                  </a:extLst>
                </a:gridCol>
                <a:gridCol w="1528815">
                  <a:extLst>
                    <a:ext uri="{9D8B030D-6E8A-4147-A177-3AD203B41FA5}">
                      <a16:colId xmlns:a16="http://schemas.microsoft.com/office/drawing/2014/main" val="20001"/>
                    </a:ext>
                  </a:extLst>
                </a:gridCol>
                <a:gridCol w="1528815">
                  <a:extLst>
                    <a:ext uri="{9D8B030D-6E8A-4147-A177-3AD203B41FA5}">
                      <a16:colId xmlns:a16="http://schemas.microsoft.com/office/drawing/2014/main" val="108315260"/>
                    </a:ext>
                  </a:extLst>
                </a:gridCol>
              </a:tblGrid>
              <a:tr h="505601">
                <a:tc>
                  <a:txBody>
                    <a:bodyPr/>
                    <a:lstStyle/>
                    <a:p>
                      <a:endParaRPr kumimoji="1" lang="ja-JP" altLang="en-US" sz="1600" dirty="0">
                        <a:latin typeface="+mn-lt"/>
                      </a:endParaRPr>
                    </a:p>
                  </a:txBody>
                  <a:tcPr/>
                </a:tc>
                <a:tc>
                  <a:txBody>
                    <a:bodyPr/>
                    <a:lstStyle/>
                    <a:p>
                      <a:pPr algn="ctr"/>
                      <a:r>
                        <a:rPr kumimoji="1" lang="en-US" altLang="ja-JP" sz="1600" dirty="0"/>
                        <a:t>ALOS-4</a:t>
                      </a:r>
                    </a:p>
                  </a:txBody>
                  <a:tcPr anchor="ctr"/>
                </a:tc>
                <a:tc>
                  <a:txBody>
                    <a:bodyPr/>
                    <a:lstStyle/>
                    <a:p>
                      <a:pPr algn="ctr"/>
                      <a:r>
                        <a:rPr kumimoji="1" lang="en-US" altLang="ja-JP" sz="1600" baseline="0" dirty="0"/>
                        <a:t>ALOS-2</a:t>
                      </a:r>
                    </a:p>
                  </a:txBody>
                  <a:tcPr anchor="ctr"/>
                </a:tc>
                <a:extLst>
                  <a:ext uri="{0D108BD9-81ED-4DB2-BD59-A6C34878D82A}">
                    <a16:rowId xmlns:a16="http://schemas.microsoft.com/office/drawing/2014/main" val="10000"/>
                  </a:ext>
                </a:extLst>
              </a:tr>
              <a:tr h="906033">
                <a:tc>
                  <a:txBody>
                    <a:bodyPr/>
                    <a:lstStyle/>
                    <a:p>
                      <a:pPr algn="ctr"/>
                      <a:r>
                        <a:rPr kumimoji="1" lang="en-US" altLang="ja-JP" sz="1600" dirty="0" err="1">
                          <a:latin typeface="+mn-lt"/>
                        </a:rPr>
                        <a:t>Stripmap</a:t>
                      </a:r>
                      <a:endParaRPr kumimoji="1" lang="en-US" altLang="ja-JP" sz="1600" dirty="0">
                        <a:latin typeface="+mn-lt"/>
                      </a:endParaRPr>
                    </a:p>
                    <a:p>
                      <a:pPr algn="ctr"/>
                      <a:r>
                        <a:rPr kumimoji="1" lang="en-US" altLang="ja-JP" sz="1600" dirty="0">
                          <a:latin typeface="+mn-lt"/>
                        </a:rPr>
                        <a:t>(res. 3/6/10 m)</a:t>
                      </a:r>
                      <a:endParaRPr kumimoji="1" lang="ja-JP" altLang="en-US" sz="1600" dirty="0">
                        <a:latin typeface="+mn-lt"/>
                      </a:endParaRPr>
                    </a:p>
                  </a:txBody>
                  <a:tcPr anchor="ctr"/>
                </a:tc>
                <a:tc>
                  <a:txBody>
                    <a:bodyPr/>
                    <a:lstStyle/>
                    <a:p>
                      <a:pPr marL="0" lvl="0" indent="88900" algn="ctr">
                        <a:spcBef>
                          <a:spcPts val="0"/>
                        </a:spcBef>
                      </a:pPr>
                      <a:r>
                        <a:rPr kumimoji="1" lang="en-US" altLang="ja-JP" sz="1600" b="1" u="sng" baseline="0" dirty="0"/>
                        <a:t>100-</a:t>
                      </a:r>
                      <a:r>
                        <a:rPr kumimoji="1" lang="en-US" altLang="ja-JP" sz="1600" b="1" u="sng" dirty="0"/>
                        <a:t>200 km</a:t>
                      </a:r>
                    </a:p>
                  </a:txBody>
                  <a:tcPr anchor="ctr"/>
                </a:tc>
                <a:tc>
                  <a:txBody>
                    <a:bodyPr/>
                    <a:lstStyle/>
                    <a:p>
                      <a:pPr marL="0" lvl="0" indent="88900" algn="ctr">
                        <a:spcBef>
                          <a:spcPts val="0"/>
                        </a:spcBef>
                      </a:pPr>
                      <a:r>
                        <a:rPr kumimoji="1" lang="en-US" altLang="ja-JP" sz="1600" b="0" u="none" baseline="0" dirty="0"/>
                        <a:t>30-7</a:t>
                      </a:r>
                      <a:r>
                        <a:rPr kumimoji="1" lang="en-US" altLang="ja-JP" sz="1600" b="0" u="none" dirty="0"/>
                        <a:t>0 km</a:t>
                      </a:r>
                    </a:p>
                  </a:txBody>
                  <a:tcPr anchor="ctr"/>
                </a:tc>
                <a:extLst>
                  <a:ext uri="{0D108BD9-81ED-4DB2-BD59-A6C34878D82A}">
                    <a16:rowId xmlns:a16="http://schemas.microsoft.com/office/drawing/2014/main" val="10004"/>
                  </a:ext>
                </a:extLst>
              </a:tr>
              <a:tr h="873311">
                <a:tc>
                  <a:txBody>
                    <a:bodyPr/>
                    <a:lstStyle/>
                    <a:p>
                      <a:pPr algn="ctr"/>
                      <a:r>
                        <a:rPr kumimoji="1" lang="en-US" altLang="ja-JP" sz="1600" dirty="0" err="1">
                          <a:latin typeface="+mn-lt"/>
                        </a:rPr>
                        <a:t>ScanSAR</a:t>
                      </a:r>
                      <a:endParaRPr kumimoji="1" lang="en-US" altLang="ja-JP" sz="1600" dirty="0">
                        <a:latin typeface="+mn-lt"/>
                      </a:endParaRPr>
                    </a:p>
                    <a:p>
                      <a:pPr algn="ctr"/>
                      <a:r>
                        <a:rPr kumimoji="1" lang="en-US" altLang="ja-JP" sz="1600" dirty="0">
                          <a:latin typeface="+mn-lt"/>
                        </a:rPr>
                        <a:t>(res. 25m*)</a:t>
                      </a:r>
                      <a:endParaRPr kumimoji="1" lang="ja-JP" altLang="en-US" sz="1600" dirty="0">
                        <a:latin typeface="+mn-lt"/>
                      </a:endParaRPr>
                    </a:p>
                  </a:txBody>
                  <a:tcPr anchor="ctr"/>
                </a:tc>
                <a:tc>
                  <a:txBody>
                    <a:bodyPr/>
                    <a:lstStyle/>
                    <a:p>
                      <a:pPr marL="0" indent="88900" algn="ctr">
                        <a:spcBef>
                          <a:spcPts val="0"/>
                        </a:spcBef>
                      </a:pPr>
                      <a:r>
                        <a:rPr kumimoji="1" lang="en-US" altLang="ja-JP" sz="1600" b="1" u="sng" dirty="0"/>
                        <a:t>700 km</a:t>
                      </a:r>
                      <a:endParaRPr kumimoji="1" lang="en-US" altLang="ja-JP" sz="1000" b="1" u="sng" dirty="0"/>
                    </a:p>
                  </a:txBody>
                  <a:tcPr anchor="ctr"/>
                </a:tc>
                <a:tc>
                  <a:txBody>
                    <a:bodyPr/>
                    <a:lstStyle/>
                    <a:p>
                      <a:pPr marL="0" indent="88900" algn="ctr">
                        <a:spcBef>
                          <a:spcPts val="0"/>
                        </a:spcBef>
                      </a:pPr>
                      <a:r>
                        <a:rPr kumimoji="1" lang="en-US" altLang="ja-JP" sz="1600" b="0" u="none" baseline="0" dirty="0"/>
                        <a:t>350-490</a:t>
                      </a:r>
                      <a:r>
                        <a:rPr kumimoji="1" lang="en-US" altLang="ja-JP" sz="1600" b="0" u="none" dirty="0"/>
                        <a:t> km</a:t>
                      </a:r>
                    </a:p>
                  </a:txBody>
                  <a:tcPr anchor="ctr"/>
                </a:tc>
                <a:extLst>
                  <a:ext uri="{0D108BD9-81ED-4DB2-BD59-A6C34878D82A}">
                    <a16:rowId xmlns:a16="http://schemas.microsoft.com/office/drawing/2014/main" val="3222449872"/>
                  </a:ext>
                </a:extLst>
              </a:tr>
              <a:tr h="906033">
                <a:tc>
                  <a:txBody>
                    <a:bodyPr/>
                    <a:lstStyle/>
                    <a:p>
                      <a:pPr algn="ctr"/>
                      <a:r>
                        <a:rPr kumimoji="1" lang="en-US" altLang="ja-JP" sz="1600" dirty="0">
                          <a:latin typeface="+mn-lt"/>
                        </a:rPr>
                        <a:t>Spotlight</a:t>
                      </a:r>
                    </a:p>
                    <a:p>
                      <a:pPr algn="ctr"/>
                      <a:r>
                        <a:rPr kumimoji="1" lang="en-US" altLang="ja-JP" sz="1600" dirty="0">
                          <a:latin typeface="+mn-lt"/>
                        </a:rPr>
                        <a:t>(res. 1 x 3 m)</a:t>
                      </a:r>
                      <a:endParaRPr kumimoji="1" lang="ja-JP" altLang="en-US" sz="1600" dirty="0">
                        <a:latin typeface="+mn-lt"/>
                      </a:endParaRPr>
                    </a:p>
                  </a:txBody>
                  <a:tcPr anchor="ctr"/>
                </a:tc>
                <a:tc>
                  <a:txBody>
                    <a:bodyPr/>
                    <a:lstStyle/>
                    <a:p>
                      <a:pPr marL="0" marR="0" lvl="0" indent="88900" algn="ctr" defTabSz="914400" rtl="0" eaLnBrk="1" fontAlgn="auto" latinLnBrk="0" hangingPunct="1">
                        <a:lnSpc>
                          <a:spcPct val="100000"/>
                        </a:lnSpc>
                        <a:spcBef>
                          <a:spcPts val="0"/>
                        </a:spcBef>
                        <a:spcAft>
                          <a:spcPts val="0"/>
                        </a:spcAft>
                        <a:buClrTx/>
                        <a:buSzTx/>
                        <a:buFontTx/>
                        <a:buNone/>
                        <a:tabLst/>
                        <a:defRPr/>
                      </a:pPr>
                      <a:r>
                        <a:rPr kumimoji="1" lang="en-US" altLang="ja-JP" sz="1600" b="1" u="sng" dirty="0"/>
                        <a:t>35km×35km</a:t>
                      </a:r>
                      <a:r>
                        <a:rPr kumimoji="1" lang="ja-JP" altLang="en-US" sz="1600" u="none" dirty="0"/>
                        <a:t>　</a:t>
                      </a:r>
                      <a:endParaRPr kumimoji="1" lang="ja-JP" altLang="en-US" sz="1600" b="0" u="none" dirty="0">
                        <a:latin typeface="+mn-lt"/>
                      </a:endParaRPr>
                    </a:p>
                  </a:txBody>
                  <a:tcPr anchor="ctr"/>
                </a:tc>
                <a:tc>
                  <a:txBody>
                    <a:bodyPr/>
                    <a:lstStyle/>
                    <a:p>
                      <a:pPr marL="0" marR="0" lvl="0" indent="88900" algn="ctr" defTabSz="914400" rtl="0" eaLnBrk="1" fontAlgn="auto" latinLnBrk="0" hangingPunct="1">
                        <a:lnSpc>
                          <a:spcPct val="100000"/>
                        </a:lnSpc>
                        <a:spcBef>
                          <a:spcPts val="0"/>
                        </a:spcBef>
                        <a:spcAft>
                          <a:spcPts val="0"/>
                        </a:spcAft>
                        <a:buClrTx/>
                        <a:buSzTx/>
                        <a:buFontTx/>
                        <a:buNone/>
                        <a:tabLst/>
                        <a:defRPr/>
                      </a:pPr>
                      <a:r>
                        <a:rPr kumimoji="1" lang="en-US" altLang="ja-JP" sz="1600" b="0" u="none" baseline="0" dirty="0"/>
                        <a:t>2</a:t>
                      </a:r>
                      <a:r>
                        <a:rPr kumimoji="1" lang="en-US" altLang="ja-JP" sz="1600" b="0" u="none" dirty="0"/>
                        <a:t>5km×25km</a:t>
                      </a:r>
                      <a:r>
                        <a:rPr kumimoji="1" lang="ja-JP" altLang="en-US" sz="1600" b="0" u="none" dirty="0"/>
                        <a:t>　</a:t>
                      </a:r>
                      <a:endParaRPr kumimoji="1" lang="ja-JP" altLang="en-US" sz="1600" b="0" u="none" dirty="0">
                        <a:latin typeface="+mn-lt"/>
                      </a:endParaRPr>
                    </a:p>
                  </a:txBody>
                  <a:tcPr anchor="ctr"/>
                </a:tc>
                <a:extLst>
                  <a:ext uri="{0D108BD9-81ED-4DB2-BD59-A6C34878D82A}">
                    <a16:rowId xmlns:a16="http://schemas.microsoft.com/office/drawing/2014/main" val="1434105527"/>
                  </a:ext>
                </a:extLst>
              </a:tr>
            </a:tbl>
          </a:graphicData>
        </a:graphic>
      </p:graphicFrame>
      <p:grpSp>
        <p:nvGrpSpPr>
          <p:cNvPr id="35" name="グループ化 34"/>
          <p:cNvGrpSpPr/>
          <p:nvPr/>
        </p:nvGrpSpPr>
        <p:grpSpPr>
          <a:xfrm>
            <a:off x="5165155" y="3497689"/>
            <a:ext cx="3917812" cy="2714447"/>
            <a:chOff x="101596" y="3350598"/>
            <a:chExt cx="3600690" cy="2832275"/>
          </a:xfrm>
        </p:grpSpPr>
        <p:sp>
          <p:nvSpPr>
            <p:cNvPr id="10" name="フリーフォーム 49"/>
            <p:cNvSpPr/>
            <p:nvPr/>
          </p:nvSpPr>
          <p:spPr>
            <a:xfrm>
              <a:off x="451101" y="3517234"/>
              <a:ext cx="2867025" cy="2114550"/>
            </a:xfrm>
            <a:custGeom>
              <a:avLst/>
              <a:gdLst>
                <a:gd name="connsiteX0" fmla="*/ 0 w 2867025"/>
                <a:gd name="connsiteY0" fmla="*/ 61913 h 2114550"/>
                <a:gd name="connsiteX1" fmla="*/ 528637 w 2867025"/>
                <a:gd name="connsiteY1" fmla="*/ 2109788 h 2114550"/>
                <a:gd name="connsiteX2" fmla="*/ 2867025 w 2867025"/>
                <a:gd name="connsiteY2" fmla="*/ 2114550 h 2114550"/>
                <a:gd name="connsiteX3" fmla="*/ 71437 w 2867025"/>
                <a:gd name="connsiteY3" fmla="*/ 0 h 2114550"/>
              </a:gdLst>
              <a:ahLst/>
              <a:cxnLst>
                <a:cxn ang="0">
                  <a:pos x="connsiteX0" y="connsiteY0"/>
                </a:cxn>
                <a:cxn ang="0">
                  <a:pos x="connsiteX1" y="connsiteY1"/>
                </a:cxn>
                <a:cxn ang="0">
                  <a:pos x="connsiteX2" y="connsiteY2"/>
                </a:cxn>
                <a:cxn ang="0">
                  <a:pos x="connsiteX3" y="connsiteY3"/>
                </a:cxn>
              </a:cxnLst>
              <a:rect l="l" t="t" r="r" b="b"/>
              <a:pathLst>
                <a:path w="2867025" h="2114550">
                  <a:moveTo>
                    <a:pt x="0" y="61913"/>
                  </a:moveTo>
                  <a:lnTo>
                    <a:pt x="528637" y="2109788"/>
                  </a:lnTo>
                  <a:lnTo>
                    <a:pt x="2867025" y="2114550"/>
                  </a:lnTo>
                  <a:lnTo>
                    <a:pt x="71437" y="0"/>
                  </a:lnTo>
                </a:path>
              </a:pathLst>
            </a:custGeom>
            <a:solidFill>
              <a:srgbClr val="FFFFCC">
                <a:alpha val="50000"/>
              </a:srgbClr>
            </a:solidFill>
            <a:ln>
              <a:noFill/>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endParaRPr>
            </a:p>
          </p:txBody>
        </p:sp>
        <p:cxnSp>
          <p:nvCxnSpPr>
            <p:cNvPr id="11" name="直線コネクタ 10"/>
            <p:cNvCxnSpPr/>
            <p:nvPr/>
          </p:nvCxnSpPr>
          <p:spPr bwMode="auto">
            <a:xfrm>
              <a:off x="455860" y="5625060"/>
              <a:ext cx="296642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直線矢印コネクタ 11"/>
            <p:cNvCxnSpPr/>
            <p:nvPr/>
          </p:nvCxnSpPr>
          <p:spPr bwMode="auto">
            <a:xfrm>
              <a:off x="987308" y="5721208"/>
              <a:ext cx="233081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13" name="テキスト ボックス 12"/>
            <p:cNvSpPr txBox="1"/>
            <p:nvPr/>
          </p:nvSpPr>
          <p:spPr bwMode="auto">
            <a:xfrm>
              <a:off x="1588443" y="5721208"/>
              <a:ext cx="1162050" cy="461665"/>
            </a:xfrm>
            <a:prstGeom prst="rect">
              <a:avLst/>
            </a:prstGeom>
            <a:noFill/>
            <a:ln w="9525">
              <a:noFill/>
              <a:miter lim="800000"/>
              <a:headEnd/>
              <a:tailEnd/>
            </a:ln>
          </p:spPr>
          <p:txBody>
            <a:bodyPr wrap="square" rtlCol="0">
              <a:spAutoFit/>
            </a:bodyPr>
            <a:lstStyle/>
            <a:p>
              <a:pPr marL="0" marR="0" lvl="0" indent="0" defTabSz="914400" eaLnBrk="1" fontAlgn="auto" latinLnBrk="0" hangingPunct="1">
                <a:lnSpc>
                  <a:spcPct val="100000"/>
                </a:lnSpc>
                <a:spcBef>
                  <a:spcPts val="0"/>
                </a:spcBef>
                <a:spcAft>
                  <a:spcPts val="600"/>
                </a:spcAft>
                <a:buClrTx/>
                <a:buSzPct val="100000"/>
                <a:buFontTx/>
                <a:buNone/>
                <a:tabLst/>
                <a:defRPr/>
              </a:pPr>
              <a:r>
                <a:rPr kumimoji="1" lang="en-US" altLang="ja-JP" sz="1200" b="0" i="0" u="none" strike="noStrike" kern="0" cap="none" spc="0" normalizeH="0" baseline="0" noProof="0" dirty="0">
                  <a:ln>
                    <a:noFill/>
                  </a:ln>
                  <a:solidFill>
                    <a:sysClr val="windowText" lastClr="000000"/>
                  </a:solidFill>
                  <a:effectLst/>
                  <a:uLnTx/>
                  <a:uFillTx/>
                  <a:ea typeface="+mn-ea"/>
                </a:rPr>
                <a:t>Swath width 100-200 km</a:t>
              </a:r>
              <a:endParaRPr kumimoji="1" lang="ja-JP" altLang="en-US" sz="1200" b="0" i="0" u="none" strike="noStrike" kern="0" cap="none" spc="0" normalizeH="0" baseline="0" noProof="0" dirty="0">
                <a:ln>
                  <a:noFill/>
                </a:ln>
                <a:solidFill>
                  <a:sysClr val="windowText" lastClr="000000"/>
                </a:solidFill>
                <a:effectLst/>
                <a:uLnTx/>
                <a:uFillTx/>
                <a:ea typeface="+mn-ea"/>
              </a:endParaRPr>
            </a:p>
          </p:txBody>
        </p:sp>
        <p:sp>
          <p:nvSpPr>
            <p:cNvPr id="14" name="フリーフォーム 57"/>
            <p:cNvSpPr/>
            <p:nvPr/>
          </p:nvSpPr>
          <p:spPr>
            <a:xfrm>
              <a:off x="474912" y="3550138"/>
              <a:ext cx="952500" cy="2076883"/>
            </a:xfrm>
            <a:custGeom>
              <a:avLst/>
              <a:gdLst>
                <a:gd name="connsiteX0" fmla="*/ 0 w 952500"/>
                <a:gd name="connsiteY0" fmla="*/ 0 h 2057400"/>
                <a:gd name="connsiteX1" fmla="*/ 619125 w 952500"/>
                <a:gd name="connsiteY1" fmla="*/ 2057400 h 2057400"/>
                <a:gd name="connsiteX2" fmla="*/ 952500 w 952500"/>
                <a:gd name="connsiteY2" fmla="*/ 2057400 h 2057400"/>
                <a:gd name="connsiteX3" fmla="*/ 0 w 952500"/>
                <a:gd name="connsiteY3" fmla="*/ 0 h 2057400"/>
              </a:gdLst>
              <a:ahLst/>
              <a:cxnLst>
                <a:cxn ang="0">
                  <a:pos x="connsiteX0" y="connsiteY0"/>
                </a:cxn>
                <a:cxn ang="0">
                  <a:pos x="connsiteX1" y="connsiteY1"/>
                </a:cxn>
                <a:cxn ang="0">
                  <a:pos x="connsiteX2" y="connsiteY2"/>
                </a:cxn>
                <a:cxn ang="0">
                  <a:pos x="connsiteX3" y="connsiteY3"/>
                </a:cxn>
              </a:cxnLst>
              <a:rect l="l" t="t" r="r" b="b"/>
              <a:pathLst>
                <a:path w="952500" h="2057400">
                  <a:moveTo>
                    <a:pt x="0" y="0"/>
                  </a:moveTo>
                  <a:lnTo>
                    <a:pt x="619125" y="2057400"/>
                  </a:lnTo>
                  <a:lnTo>
                    <a:pt x="952500" y="2057400"/>
                  </a:lnTo>
                  <a:lnTo>
                    <a:pt x="0" y="0"/>
                  </a:lnTo>
                  <a:close/>
                </a:path>
              </a:pathLst>
            </a:custGeom>
            <a:solidFill>
              <a:schemeClr val="accent1">
                <a:alpha val="50000"/>
              </a:schemeClr>
            </a:solidFill>
            <a:ln>
              <a:noFill/>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sysClr val="windowText" lastClr="000000"/>
                </a:solidFill>
                <a:effectLst/>
                <a:uLnTx/>
                <a:uFillTx/>
              </a:endParaRPr>
            </a:p>
          </p:txBody>
        </p:sp>
        <p:sp>
          <p:nvSpPr>
            <p:cNvPr id="15" name="フリーフォーム 60"/>
            <p:cNvSpPr/>
            <p:nvPr/>
          </p:nvSpPr>
          <p:spPr>
            <a:xfrm>
              <a:off x="479675" y="3550139"/>
              <a:ext cx="1581150" cy="2076883"/>
            </a:xfrm>
            <a:custGeom>
              <a:avLst/>
              <a:gdLst>
                <a:gd name="connsiteX0" fmla="*/ 0 w 1581150"/>
                <a:gd name="connsiteY0" fmla="*/ 0 h 2047875"/>
                <a:gd name="connsiteX1" fmla="*/ 1233487 w 1581150"/>
                <a:gd name="connsiteY1" fmla="*/ 2047875 h 2047875"/>
                <a:gd name="connsiteX2" fmla="*/ 1581150 w 1581150"/>
                <a:gd name="connsiteY2" fmla="*/ 2047875 h 2047875"/>
                <a:gd name="connsiteX3" fmla="*/ 0 w 1581150"/>
                <a:gd name="connsiteY3" fmla="*/ 0 h 2047875"/>
              </a:gdLst>
              <a:ahLst/>
              <a:cxnLst>
                <a:cxn ang="0">
                  <a:pos x="connsiteX0" y="connsiteY0"/>
                </a:cxn>
                <a:cxn ang="0">
                  <a:pos x="connsiteX1" y="connsiteY1"/>
                </a:cxn>
                <a:cxn ang="0">
                  <a:pos x="connsiteX2" y="connsiteY2"/>
                </a:cxn>
                <a:cxn ang="0">
                  <a:pos x="connsiteX3" y="connsiteY3"/>
                </a:cxn>
              </a:cxnLst>
              <a:rect l="l" t="t" r="r" b="b"/>
              <a:pathLst>
                <a:path w="1581150" h="2047875">
                  <a:moveTo>
                    <a:pt x="0" y="0"/>
                  </a:moveTo>
                  <a:lnTo>
                    <a:pt x="1233487" y="2047875"/>
                  </a:lnTo>
                  <a:lnTo>
                    <a:pt x="1581150" y="2047875"/>
                  </a:lnTo>
                  <a:lnTo>
                    <a:pt x="0" y="0"/>
                  </a:lnTo>
                  <a:close/>
                </a:path>
              </a:pathLst>
            </a:custGeom>
            <a:solidFill>
              <a:schemeClr val="accent2">
                <a:alpha val="50000"/>
              </a:schemeClr>
            </a:solidFill>
            <a:ln>
              <a:noFill/>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sysClr val="windowText" lastClr="000000"/>
                </a:solidFill>
                <a:effectLst/>
                <a:uLnTx/>
                <a:uFillTx/>
              </a:endParaRPr>
            </a:p>
          </p:txBody>
        </p:sp>
        <p:sp>
          <p:nvSpPr>
            <p:cNvPr id="16" name="フリーフォーム 61"/>
            <p:cNvSpPr/>
            <p:nvPr/>
          </p:nvSpPr>
          <p:spPr>
            <a:xfrm>
              <a:off x="484437" y="3550139"/>
              <a:ext cx="2190750" cy="2076883"/>
            </a:xfrm>
            <a:custGeom>
              <a:avLst/>
              <a:gdLst>
                <a:gd name="connsiteX0" fmla="*/ 0 w 2190750"/>
                <a:gd name="connsiteY0" fmla="*/ 0 h 2062163"/>
                <a:gd name="connsiteX1" fmla="*/ 1905000 w 2190750"/>
                <a:gd name="connsiteY1" fmla="*/ 2062163 h 2062163"/>
                <a:gd name="connsiteX2" fmla="*/ 2190750 w 2190750"/>
                <a:gd name="connsiteY2" fmla="*/ 2062163 h 2062163"/>
                <a:gd name="connsiteX3" fmla="*/ 0 w 2190750"/>
                <a:gd name="connsiteY3" fmla="*/ 0 h 2062163"/>
              </a:gdLst>
              <a:ahLst/>
              <a:cxnLst>
                <a:cxn ang="0">
                  <a:pos x="connsiteX0" y="connsiteY0"/>
                </a:cxn>
                <a:cxn ang="0">
                  <a:pos x="connsiteX1" y="connsiteY1"/>
                </a:cxn>
                <a:cxn ang="0">
                  <a:pos x="connsiteX2" y="connsiteY2"/>
                </a:cxn>
                <a:cxn ang="0">
                  <a:pos x="connsiteX3" y="connsiteY3"/>
                </a:cxn>
              </a:cxnLst>
              <a:rect l="l" t="t" r="r" b="b"/>
              <a:pathLst>
                <a:path w="2190750" h="2062163">
                  <a:moveTo>
                    <a:pt x="0" y="0"/>
                  </a:moveTo>
                  <a:lnTo>
                    <a:pt x="1905000" y="2062163"/>
                  </a:lnTo>
                  <a:lnTo>
                    <a:pt x="2190750" y="2062163"/>
                  </a:lnTo>
                  <a:lnTo>
                    <a:pt x="0" y="0"/>
                  </a:lnTo>
                  <a:close/>
                </a:path>
              </a:pathLst>
            </a:custGeom>
            <a:solidFill>
              <a:schemeClr val="accent3">
                <a:alpha val="50000"/>
              </a:schemeClr>
            </a:solidFill>
            <a:ln>
              <a:noFill/>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sysClr val="windowText" lastClr="000000"/>
                </a:solidFill>
                <a:effectLst/>
                <a:uLnTx/>
                <a:uFillTx/>
              </a:endParaRPr>
            </a:p>
          </p:txBody>
        </p:sp>
        <p:sp>
          <p:nvSpPr>
            <p:cNvPr id="17" name="フリーフォーム 63"/>
            <p:cNvSpPr/>
            <p:nvPr/>
          </p:nvSpPr>
          <p:spPr>
            <a:xfrm>
              <a:off x="503212" y="3550139"/>
              <a:ext cx="2667276" cy="2076883"/>
            </a:xfrm>
            <a:custGeom>
              <a:avLst/>
              <a:gdLst>
                <a:gd name="connsiteX0" fmla="*/ 0 w 2681287"/>
                <a:gd name="connsiteY0" fmla="*/ 0 h 2066925"/>
                <a:gd name="connsiteX1" fmla="*/ 2433637 w 2681287"/>
                <a:gd name="connsiteY1" fmla="*/ 2062162 h 2066925"/>
                <a:gd name="connsiteX2" fmla="*/ 2681287 w 2681287"/>
                <a:gd name="connsiteY2" fmla="*/ 2066925 h 2066925"/>
                <a:gd name="connsiteX3" fmla="*/ 0 w 2681287"/>
                <a:gd name="connsiteY3" fmla="*/ 0 h 2066925"/>
              </a:gdLst>
              <a:ahLst/>
              <a:cxnLst>
                <a:cxn ang="0">
                  <a:pos x="connsiteX0" y="connsiteY0"/>
                </a:cxn>
                <a:cxn ang="0">
                  <a:pos x="connsiteX1" y="connsiteY1"/>
                </a:cxn>
                <a:cxn ang="0">
                  <a:pos x="connsiteX2" y="connsiteY2"/>
                </a:cxn>
                <a:cxn ang="0">
                  <a:pos x="connsiteX3" y="connsiteY3"/>
                </a:cxn>
              </a:cxnLst>
              <a:rect l="l" t="t" r="r" b="b"/>
              <a:pathLst>
                <a:path w="2681287" h="2066925">
                  <a:moveTo>
                    <a:pt x="0" y="0"/>
                  </a:moveTo>
                  <a:lnTo>
                    <a:pt x="2433637" y="2062162"/>
                  </a:lnTo>
                  <a:lnTo>
                    <a:pt x="2681287" y="2066925"/>
                  </a:lnTo>
                  <a:lnTo>
                    <a:pt x="0" y="0"/>
                  </a:lnTo>
                  <a:close/>
                </a:path>
              </a:pathLst>
            </a:custGeom>
            <a:solidFill>
              <a:schemeClr val="accent4">
                <a:alpha val="50000"/>
              </a:schemeClr>
            </a:solidFill>
            <a:ln>
              <a:noFill/>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sysClr val="windowText" lastClr="000000"/>
                </a:solidFill>
                <a:effectLst/>
                <a:uLnTx/>
                <a:uFillTx/>
              </a:endParaRPr>
            </a:p>
          </p:txBody>
        </p:sp>
        <p:sp>
          <p:nvSpPr>
            <p:cNvPr id="18" name="正方形/長方形 17"/>
            <p:cNvSpPr/>
            <p:nvPr/>
          </p:nvSpPr>
          <p:spPr>
            <a:xfrm rot="18924425">
              <a:off x="101596" y="3517285"/>
              <a:ext cx="771525" cy="85725"/>
            </a:xfrm>
            <a:prstGeom prst="rect">
              <a:avLst/>
            </a:prstGeom>
            <a:solidFill>
              <a:schemeClr val="bg2">
                <a:lumMod val="75000"/>
              </a:schemeClr>
            </a:solidFill>
            <a:ln>
              <a:solidFill>
                <a:schemeClr val="tx1"/>
              </a:solidFill>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sysClr val="windowText" lastClr="000000"/>
                </a:solidFill>
                <a:effectLst/>
                <a:uLnTx/>
                <a:uFillTx/>
              </a:endParaRPr>
            </a:p>
          </p:txBody>
        </p:sp>
        <p:cxnSp>
          <p:nvCxnSpPr>
            <p:cNvPr id="19" name="直線コネクタ 18"/>
            <p:cNvCxnSpPr>
              <a:stCxn id="18" idx="0"/>
              <a:endCxn id="18" idx="2"/>
            </p:cNvCxnSpPr>
            <p:nvPr/>
          </p:nvCxnSpPr>
          <p:spPr bwMode="auto">
            <a:xfrm>
              <a:off x="457267" y="3529624"/>
              <a:ext cx="60184" cy="610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直線コネクタ 19"/>
            <p:cNvCxnSpPr/>
            <p:nvPr/>
          </p:nvCxnSpPr>
          <p:spPr bwMode="auto">
            <a:xfrm>
              <a:off x="550142" y="3439162"/>
              <a:ext cx="60184" cy="610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直線コネクタ 20"/>
            <p:cNvCxnSpPr/>
            <p:nvPr/>
          </p:nvCxnSpPr>
          <p:spPr bwMode="auto">
            <a:xfrm>
              <a:off x="644521" y="3350598"/>
              <a:ext cx="60184" cy="610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直線コネクタ 21"/>
            <p:cNvCxnSpPr/>
            <p:nvPr/>
          </p:nvCxnSpPr>
          <p:spPr bwMode="auto">
            <a:xfrm>
              <a:off x="281868" y="3703532"/>
              <a:ext cx="60184" cy="610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直線コネクタ 22"/>
            <p:cNvCxnSpPr/>
            <p:nvPr/>
          </p:nvCxnSpPr>
          <p:spPr bwMode="auto">
            <a:xfrm>
              <a:off x="376247" y="3614968"/>
              <a:ext cx="60184" cy="6104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円弧 23"/>
            <p:cNvSpPr/>
            <p:nvPr/>
          </p:nvSpPr>
          <p:spPr bwMode="auto">
            <a:xfrm rot="4074879" flipV="1">
              <a:off x="677762" y="4381643"/>
              <a:ext cx="395175" cy="476622"/>
            </a:xfrm>
            <a:prstGeom prst="arc">
              <a:avLst>
                <a:gd name="adj1" fmla="val 17592951"/>
                <a:gd name="adj2" fmla="val 2890811"/>
              </a:avLst>
            </a:prstGeom>
            <a:noFill/>
            <a:ln w="6350" cap="flat" cmpd="sng" algn="ctr">
              <a:solidFill>
                <a:schemeClr val="tx1"/>
              </a:solidFill>
              <a:prstDash val="solid"/>
              <a:round/>
              <a:headEnd type="none" w="med" len="med"/>
              <a:tailEnd type="stealth" w="sm"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endParaRPr>
            </a:p>
          </p:txBody>
        </p:sp>
        <p:sp>
          <p:nvSpPr>
            <p:cNvPr id="25" name="円弧 24"/>
            <p:cNvSpPr/>
            <p:nvPr/>
          </p:nvSpPr>
          <p:spPr bwMode="auto">
            <a:xfrm rot="3149973" flipV="1">
              <a:off x="975084" y="4342664"/>
              <a:ext cx="458258" cy="476622"/>
            </a:xfrm>
            <a:prstGeom prst="arc">
              <a:avLst>
                <a:gd name="adj1" fmla="val 18628719"/>
                <a:gd name="adj2" fmla="val 2163943"/>
              </a:avLst>
            </a:prstGeom>
            <a:noFill/>
            <a:ln w="6350" cap="flat" cmpd="sng" algn="ctr">
              <a:solidFill>
                <a:schemeClr val="tx1"/>
              </a:solidFill>
              <a:prstDash val="solid"/>
              <a:round/>
              <a:headEnd type="none" w="med" len="med"/>
              <a:tailEnd type="stealth" w="sm"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endParaRPr>
            </a:p>
          </p:txBody>
        </p:sp>
        <p:sp>
          <p:nvSpPr>
            <p:cNvPr id="26" name="円弧 25"/>
            <p:cNvSpPr/>
            <p:nvPr/>
          </p:nvSpPr>
          <p:spPr bwMode="auto">
            <a:xfrm rot="2738145" flipV="1">
              <a:off x="1209084" y="4298600"/>
              <a:ext cx="529029" cy="476622"/>
            </a:xfrm>
            <a:prstGeom prst="arc">
              <a:avLst>
                <a:gd name="adj1" fmla="val 19733899"/>
                <a:gd name="adj2" fmla="val 1494384"/>
              </a:avLst>
            </a:prstGeom>
            <a:noFill/>
            <a:ln w="6350" cap="flat" cmpd="sng" algn="ctr">
              <a:solidFill>
                <a:schemeClr val="tx1"/>
              </a:solidFill>
              <a:prstDash val="solid"/>
              <a:round/>
              <a:headEnd type="none" w="med" len="med"/>
              <a:tailEnd type="stealth" w="sm"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endParaRPr>
            </a:p>
          </p:txBody>
        </p:sp>
        <p:sp>
          <p:nvSpPr>
            <p:cNvPr id="27" name="円弧 26"/>
            <p:cNvSpPr/>
            <p:nvPr/>
          </p:nvSpPr>
          <p:spPr bwMode="auto">
            <a:xfrm rot="2465213" flipV="1">
              <a:off x="1369322" y="4242247"/>
              <a:ext cx="636505" cy="476622"/>
            </a:xfrm>
            <a:prstGeom prst="arc">
              <a:avLst>
                <a:gd name="adj1" fmla="val 19752283"/>
                <a:gd name="adj2" fmla="val 1292377"/>
              </a:avLst>
            </a:prstGeom>
            <a:noFill/>
            <a:ln w="6350" cap="flat" cmpd="sng" algn="ctr">
              <a:solidFill>
                <a:schemeClr val="tx1"/>
              </a:solidFill>
              <a:prstDash val="solid"/>
              <a:round/>
              <a:headEnd type="none" w="med" len="med"/>
              <a:tailEnd type="stealth" w="sm"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endParaRPr>
            </a:p>
          </p:txBody>
        </p:sp>
        <p:sp>
          <p:nvSpPr>
            <p:cNvPr id="28" name="下矢印 99"/>
            <p:cNvSpPr/>
            <p:nvPr/>
          </p:nvSpPr>
          <p:spPr>
            <a:xfrm rot="8320386">
              <a:off x="757445" y="3965754"/>
              <a:ext cx="389965" cy="419307"/>
            </a:xfrm>
            <a:prstGeom prst="downArrow">
              <a:avLst/>
            </a:prstGeom>
            <a:ln>
              <a:solidFill>
                <a:schemeClr val="tx2"/>
              </a:solidFill>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sysClr val="windowText" lastClr="000000"/>
                </a:solidFill>
                <a:effectLst/>
                <a:uLnTx/>
                <a:uFillTx/>
              </a:endParaRPr>
            </a:p>
          </p:txBody>
        </p:sp>
        <p:sp>
          <p:nvSpPr>
            <p:cNvPr id="30" name="テキスト ボックス 29"/>
            <p:cNvSpPr txBox="1"/>
            <p:nvPr/>
          </p:nvSpPr>
          <p:spPr bwMode="auto">
            <a:xfrm>
              <a:off x="2084065" y="4306078"/>
              <a:ext cx="1618221" cy="276999"/>
            </a:xfrm>
            <a:prstGeom prst="rect">
              <a:avLst/>
            </a:prstGeom>
            <a:noFill/>
            <a:ln w="9525">
              <a:noFill/>
              <a:miter lim="800000"/>
              <a:headEnd/>
              <a:tailEnd/>
            </a:ln>
          </p:spPr>
          <p:txBody>
            <a:bodyPr wrap="square" rtlCol="0">
              <a:spAutoFit/>
            </a:bodyPr>
            <a:lstStyle/>
            <a:p>
              <a:pPr marL="0" marR="0" lvl="0" indent="0" defTabSz="914400" eaLnBrk="1" fontAlgn="auto" latinLnBrk="0" hangingPunct="1">
                <a:lnSpc>
                  <a:spcPct val="100000"/>
                </a:lnSpc>
                <a:spcBef>
                  <a:spcPts val="0"/>
                </a:spcBef>
                <a:spcAft>
                  <a:spcPts val="600"/>
                </a:spcAft>
                <a:buClrTx/>
                <a:buSzPct val="100000"/>
                <a:buFontTx/>
                <a:buNone/>
                <a:tabLst/>
                <a:defRPr/>
              </a:pPr>
              <a:endParaRPr kumimoji="1" lang="ja-JP" altLang="en-US" sz="1200" b="0" i="0" u="none" strike="noStrike" kern="0" cap="none" spc="0" normalizeH="0" baseline="0" noProof="0" dirty="0">
                <a:ln>
                  <a:noFill/>
                </a:ln>
                <a:solidFill>
                  <a:sysClr val="windowText" lastClr="000000"/>
                </a:solidFill>
                <a:effectLst/>
                <a:uLnTx/>
                <a:uFillTx/>
                <a:latin typeface="+mn-ea"/>
                <a:ea typeface="+mn-ea"/>
              </a:endParaRPr>
            </a:p>
          </p:txBody>
        </p:sp>
      </p:grpSp>
      <p:sp>
        <p:nvSpPr>
          <p:cNvPr id="2" name="テキスト ボックス 1"/>
          <p:cNvSpPr txBox="1"/>
          <p:nvPr/>
        </p:nvSpPr>
        <p:spPr>
          <a:xfrm>
            <a:off x="209386" y="5904358"/>
            <a:ext cx="1780473" cy="307777"/>
          </a:xfrm>
          <a:prstGeom prst="rect">
            <a:avLst/>
          </a:prstGeom>
          <a:noFill/>
        </p:spPr>
        <p:txBody>
          <a:bodyPr wrap="square" rtlCol="0">
            <a:spAutoFit/>
          </a:bodyPr>
          <a:lstStyle/>
          <a:p>
            <a:r>
              <a:rPr kumimoji="1" lang="en-US" altLang="ja-JP" sz="1400" dirty="0"/>
              <a:t>*single look</a:t>
            </a:r>
            <a:endParaRPr kumimoji="1" lang="ja-JP" altLang="en-US" sz="1400" dirty="0"/>
          </a:p>
        </p:txBody>
      </p:sp>
      <p:sp>
        <p:nvSpPr>
          <p:cNvPr id="33" name="矢印: 右 32"/>
          <p:cNvSpPr/>
          <p:nvPr/>
        </p:nvSpPr>
        <p:spPr>
          <a:xfrm flipH="1">
            <a:off x="3309073" y="5097562"/>
            <a:ext cx="233998" cy="659636"/>
          </a:xfrm>
          <a:prstGeom prst="rightArrow">
            <a:avLst>
              <a:gd name="adj1" fmla="val 50000"/>
              <a:gd name="adj2" fmla="val 62140"/>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8" name="矢印: 右 37"/>
          <p:cNvSpPr/>
          <p:nvPr/>
        </p:nvSpPr>
        <p:spPr>
          <a:xfrm flipH="1">
            <a:off x="3309073" y="4249355"/>
            <a:ext cx="233998" cy="659636"/>
          </a:xfrm>
          <a:prstGeom prst="rightArrow">
            <a:avLst>
              <a:gd name="adj1" fmla="val 50000"/>
              <a:gd name="adj2" fmla="val 62140"/>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9" name="矢印: 右 38"/>
          <p:cNvSpPr/>
          <p:nvPr/>
        </p:nvSpPr>
        <p:spPr>
          <a:xfrm flipH="1">
            <a:off x="3308775" y="3337560"/>
            <a:ext cx="233998" cy="659636"/>
          </a:xfrm>
          <a:prstGeom prst="rightArrow">
            <a:avLst>
              <a:gd name="adj1" fmla="val 50000"/>
              <a:gd name="adj2" fmla="val 62140"/>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2" name="テキスト ボックス 3"/>
          <p:cNvSpPr txBox="1"/>
          <p:nvPr/>
        </p:nvSpPr>
        <p:spPr>
          <a:xfrm>
            <a:off x="472787" y="178639"/>
            <a:ext cx="8198425" cy="461665"/>
          </a:xfrm>
          <a:prstGeom prst="rect">
            <a:avLst/>
          </a:prstGeom>
          <a:noFill/>
        </p:spPr>
        <p:txBody>
          <a:bodyPr wrap="square" rtlCol="0">
            <a:spAutoFit/>
          </a:bodyPr>
          <a:lstStyle/>
          <a:p>
            <a:pPr algn="ctr"/>
            <a:r>
              <a:rPr lang="en-US" altLang="ja-JP" sz="2400" b="1" dirty="0">
                <a:solidFill>
                  <a:srgbClr val="FFFFFF"/>
                </a:solidFill>
                <a:latin typeface="Arial" panose="020B0604020202020204" pitchFamily="34" charset="0"/>
                <a:cs typeface="Arial" panose="020B0604020202020204" pitchFamily="34" charset="0"/>
              </a:rPr>
              <a:t>PALSAR-3 characteristics</a:t>
            </a:r>
            <a:endParaRPr kumimoji="1" lang="ja-JP" alt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90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直線コネクタ 58"/>
          <p:cNvCxnSpPr>
            <a:stCxn id="72" idx="3"/>
            <a:endCxn id="125" idx="1"/>
          </p:cNvCxnSpPr>
          <p:nvPr/>
        </p:nvCxnSpPr>
        <p:spPr>
          <a:xfrm>
            <a:off x="4070093" y="1925735"/>
            <a:ext cx="1282812" cy="345501"/>
          </a:xfrm>
          <a:prstGeom prst="line">
            <a:avLst/>
          </a:prstGeom>
          <a:noFill/>
          <a:ln w="38100" cap="flat" cmpd="sng" algn="ctr">
            <a:solidFill>
              <a:srgbClr val="92D050"/>
            </a:solidFill>
            <a:prstDash val="solid"/>
          </a:ln>
          <a:effectLst/>
        </p:spPr>
      </p:cxnSp>
      <p:cxnSp>
        <p:nvCxnSpPr>
          <p:cNvPr id="60" name="直線コネクタ 59"/>
          <p:cNvCxnSpPr>
            <a:stCxn id="72" idx="3"/>
            <a:endCxn id="127" idx="1"/>
          </p:cNvCxnSpPr>
          <p:nvPr/>
        </p:nvCxnSpPr>
        <p:spPr>
          <a:xfrm>
            <a:off x="4070093" y="1925735"/>
            <a:ext cx="1275368" cy="1836078"/>
          </a:xfrm>
          <a:prstGeom prst="line">
            <a:avLst/>
          </a:prstGeom>
          <a:noFill/>
          <a:ln w="38100" cap="flat" cmpd="sng" algn="ctr">
            <a:solidFill>
              <a:srgbClr val="92D050"/>
            </a:solidFill>
            <a:prstDash val="solid"/>
          </a:ln>
          <a:effectLst/>
        </p:spPr>
      </p:cxnSp>
      <p:cxnSp>
        <p:nvCxnSpPr>
          <p:cNvPr id="132" name="直線コネクタ 131"/>
          <p:cNvCxnSpPr>
            <a:stCxn id="76" idx="3"/>
            <a:endCxn id="125" idx="1"/>
          </p:cNvCxnSpPr>
          <p:nvPr/>
        </p:nvCxnSpPr>
        <p:spPr>
          <a:xfrm flipV="1">
            <a:off x="4070088" y="2271236"/>
            <a:ext cx="1282817" cy="3125815"/>
          </a:xfrm>
          <a:prstGeom prst="line">
            <a:avLst/>
          </a:prstGeom>
          <a:noFill/>
          <a:ln w="38100" cap="flat" cmpd="sng" algn="ctr">
            <a:solidFill>
              <a:srgbClr val="000099">
                <a:shade val="95000"/>
                <a:satMod val="105000"/>
              </a:srgbClr>
            </a:solidFill>
            <a:prstDash val="solid"/>
          </a:ln>
          <a:effectLst/>
        </p:spPr>
      </p:cxnSp>
      <p:cxnSp>
        <p:nvCxnSpPr>
          <p:cNvPr id="134" name="直線コネクタ 133"/>
          <p:cNvCxnSpPr>
            <a:stCxn id="76" idx="3"/>
            <a:endCxn id="127" idx="1"/>
          </p:cNvCxnSpPr>
          <p:nvPr/>
        </p:nvCxnSpPr>
        <p:spPr>
          <a:xfrm flipV="1">
            <a:off x="4070088" y="3761813"/>
            <a:ext cx="1275373" cy="1635238"/>
          </a:xfrm>
          <a:prstGeom prst="line">
            <a:avLst/>
          </a:prstGeom>
          <a:noFill/>
          <a:ln w="38100" cap="flat" cmpd="sng" algn="ctr">
            <a:solidFill>
              <a:srgbClr val="000099">
                <a:shade val="95000"/>
                <a:satMod val="105000"/>
              </a:srgbClr>
            </a:solidFill>
            <a:prstDash val="solid"/>
          </a:ln>
          <a:effectLst/>
        </p:spPr>
      </p:cxnSp>
      <p:cxnSp>
        <p:nvCxnSpPr>
          <p:cNvPr id="120" name="直線コネクタ 119"/>
          <p:cNvCxnSpPr>
            <a:stCxn id="74" idx="3"/>
            <a:endCxn id="128" idx="1"/>
          </p:cNvCxnSpPr>
          <p:nvPr/>
        </p:nvCxnSpPr>
        <p:spPr>
          <a:xfrm>
            <a:off x="4070088" y="3460340"/>
            <a:ext cx="1288296" cy="1048334"/>
          </a:xfrm>
          <a:prstGeom prst="line">
            <a:avLst/>
          </a:prstGeom>
          <a:noFill/>
          <a:ln w="38100" cap="flat" cmpd="sng" algn="ctr">
            <a:solidFill>
              <a:srgbClr val="FF0000"/>
            </a:solidFill>
            <a:prstDash val="solid"/>
          </a:ln>
          <a:effectLst/>
        </p:spPr>
      </p:cxnSp>
      <p:cxnSp>
        <p:nvCxnSpPr>
          <p:cNvPr id="58" name="直線コネクタ 57"/>
          <p:cNvCxnSpPr>
            <a:stCxn id="72" idx="3"/>
            <a:endCxn id="124" idx="1"/>
          </p:cNvCxnSpPr>
          <p:nvPr/>
        </p:nvCxnSpPr>
        <p:spPr>
          <a:xfrm flipV="1">
            <a:off x="4070093" y="1523775"/>
            <a:ext cx="1275748" cy="401960"/>
          </a:xfrm>
          <a:prstGeom prst="line">
            <a:avLst/>
          </a:prstGeom>
          <a:noFill/>
          <a:ln w="38100" cap="flat" cmpd="sng" algn="ctr">
            <a:solidFill>
              <a:srgbClr val="92D050"/>
            </a:solidFill>
            <a:prstDash val="solid"/>
          </a:ln>
          <a:effectLst/>
        </p:spPr>
      </p:cxnSp>
      <p:cxnSp>
        <p:nvCxnSpPr>
          <p:cNvPr id="61" name="直線コネクタ 60"/>
          <p:cNvCxnSpPr>
            <a:stCxn id="72" idx="3"/>
            <a:endCxn id="130" idx="1"/>
          </p:cNvCxnSpPr>
          <p:nvPr/>
        </p:nvCxnSpPr>
        <p:spPr>
          <a:xfrm>
            <a:off x="4070093" y="1925735"/>
            <a:ext cx="1305186" cy="4086970"/>
          </a:xfrm>
          <a:prstGeom prst="line">
            <a:avLst/>
          </a:prstGeom>
          <a:noFill/>
          <a:ln w="38100" cap="flat" cmpd="sng" algn="ctr">
            <a:solidFill>
              <a:srgbClr val="92D050"/>
            </a:solidFill>
            <a:prstDash val="solid"/>
          </a:ln>
          <a:effectLst/>
        </p:spPr>
      </p:cxnSp>
      <p:cxnSp>
        <p:nvCxnSpPr>
          <p:cNvPr id="100" name="直線コネクタ 99"/>
          <p:cNvCxnSpPr>
            <a:stCxn id="76" idx="3"/>
            <a:endCxn id="124" idx="1"/>
          </p:cNvCxnSpPr>
          <p:nvPr/>
        </p:nvCxnSpPr>
        <p:spPr>
          <a:xfrm flipV="1">
            <a:off x="4070088" y="1523775"/>
            <a:ext cx="1275753" cy="3873276"/>
          </a:xfrm>
          <a:prstGeom prst="line">
            <a:avLst/>
          </a:prstGeom>
          <a:noFill/>
          <a:ln w="38100" cap="flat" cmpd="sng" algn="ctr">
            <a:solidFill>
              <a:srgbClr val="000099">
                <a:shade val="95000"/>
                <a:satMod val="105000"/>
              </a:srgbClr>
            </a:solidFill>
            <a:prstDash val="solid"/>
          </a:ln>
          <a:effectLst/>
        </p:spPr>
      </p:cxnSp>
      <p:cxnSp>
        <p:nvCxnSpPr>
          <p:cNvPr id="117" name="直線コネクタ 116"/>
          <p:cNvCxnSpPr>
            <a:stCxn id="74" idx="3"/>
            <a:endCxn id="124" idx="1"/>
          </p:cNvCxnSpPr>
          <p:nvPr/>
        </p:nvCxnSpPr>
        <p:spPr>
          <a:xfrm flipV="1">
            <a:off x="4070088" y="1523775"/>
            <a:ext cx="1275753" cy="1936565"/>
          </a:xfrm>
          <a:prstGeom prst="line">
            <a:avLst/>
          </a:prstGeom>
          <a:noFill/>
          <a:ln w="38100" cap="flat" cmpd="sng" algn="ctr">
            <a:solidFill>
              <a:srgbClr val="FF0000"/>
            </a:solidFill>
            <a:prstDash val="solid"/>
          </a:ln>
          <a:effectLst/>
        </p:spPr>
      </p:cxnSp>
      <p:cxnSp>
        <p:nvCxnSpPr>
          <p:cNvPr id="119" name="直線コネクタ 118"/>
          <p:cNvCxnSpPr>
            <a:stCxn id="74" idx="3"/>
            <a:endCxn id="126" idx="1"/>
          </p:cNvCxnSpPr>
          <p:nvPr/>
        </p:nvCxnSpPr>
        <p:spPr>
          <a:xfrm flipV="1">
            <a:off x="4070088" y="3021305"/>
            <a:ext cx="1282958" cy="439035"/>
          </a:xfrm>
          <a:prstGeom prst="line">
            <a:avLst/>
          </a:prstGeom>
          <a:noFill/>
          <a:ln w="38100" cap="flat" cmpd="sng" algn="ctr">
            <a:solidFill>
              <a:srgbClr val="FF0000"/>
            </a:solidFill>
            <a:prstDash val="solid"/>
          </a:ln>
          <a:effectLst/>
        </p:spPr>
      </p:cxnSp>
      <p:cxnSp>
        <p:nvCxnSpPr>
          <p:cNvPr id="121" name="直線コネクタ 120"/>
          <p:cNvCxnSpPr>
            <a:stCxn id="74" idx="3"/>
            <a:endCxn id="127" idx="1"/>
          </p:cNvCxnSpPr>
          <p:nvPr/>
        </p:nvCxnSpPr>
        <p:spPr>
          <a:xfrm>
            <a:off x="4070088" y="3460340"/>
            <a:ext cx="1275373" cy="301473"/>
          </a:xfrm>
          <a:prstGeom prst="line">
            <a:avLst/>
          </a:prstGeom>
          <a:noFill/>
          <a:ln w="38100" cap="flat" cmpd="sng" algn="ctr">
            <a:solidFill>
              <a:srgbClr val="FF0000"/>
            </a:solidFill>
            <a:prstDash val="solid"/>
          </a:ln>
          <a:effectLst/>
        </p:spPr>
      </p:cxnSp>
      <p:cxnSp>
        <p:nvCxnSpPr>
          <p:cNvPr id="122" name="直線コネクタ 121"/>
          <p:cNvCxnSpPr>
            <a:stCxn id="74" idx="3"/>
            <a:endCxn id="130" idx="1"/>
          </p:cNvCxnSpPr>
          <p:nvPr/>
        </p:nvCxnSpPr>
        <p:spPr>
          <a:xfrm>
            <a:off x="4070088" y="3460340"/>
            <a:ext cx="1305191" cy="2552365"/>
          </a:xfrm>
          <a:prstGeom prst="line">
            <a:avLst/>
          </a:prstGeom>
          <a:noFill/>
          <a:ln w="38100" cap="flat" cmpd="sng" algn="ctr">
            <a:solidFill>
              <a:srgbClr val="FF0000"/>
            </a:solidFill>
            <a:prstDash val="solid"/>
          </a:ln>
          <a:effectLst/>
        </p:spPr>
      </p:cxnSp>
      <p:cxnSp>
        <p:nvCxnSpPr>
          <p:cNvPr id="131" name="直線コネクタ 130"/>
          <p:cNvCxnSpPr>
            <a:stCxn id="74" idx="3"/>
            <a:endCxn id="125" idx="1"/>
          </p:cNvCxnSpPr>
          <p:nvPr/>
        </p:nvCxnSpPr>
        <p:spPr>
          <a:xfrm flipV="1">
            <a:off x="4070088" y="2271236"/>
            <a:ext cx="1282817" cy="1189104"/>
          </a:xfrm>
          <a:prstGeom prst="line">
            <a:avLst/>
          </a:prstGeom>
          <a:noFill/>
          <a:ln w="38100" cap="flat" cmpd="sng" algn="ctr">
            <a:solidFill>
              <a:srgbClr val="FF0000"/>
            </a:solidFill>
            <a:prstDash val="solid"/>
          </a:ln>
          <a:effectLst/>
        </p:spPr>
      </p:cxnSp>
      <p:cxnSp>
        <p:nvCxnSpPr>
          <p:cNvPr id="133" name="直線コネクタ 132"/>
          <p:cNvCxnSpPr>
            <a:stCxn id="76" idx="3"/>
            <a:endCxn id="126" idx="1"/>
          </p:cNvCxnSpPr>
          <p:nvPr/>
        </p:nvCxnSpPr>
        <p:spPr>
          <a:xfrm flipV="1">
            <a:off x="4070088" y="3021305"/>
            <a:ext cx="1282958" cy="2375746"/>
          </a:xfrm>
          <a:prstGeom prst="line">
            <a:avLst/>
          </a:prstGeom>
          <a:noFill/>
          <a:ln w="38100" cap="flat" cmpd="sng" algn="ctr">
            <a:solidFill>
              <a:srgbClr val="000099">
                <a:shade val="95000"/>
                <a:satMod val="105000"/>
              </a:srgbClr>
            </a:solidFill>
            <a:prstDash val="solid"/>
          </a:ln>
          <a:effectLst/>
        </p:spPr>
      </p:cxnSp>
      <p:cxnSp>
        <p:nvCxnSpPr>
          <p:cNvPr id="135" name="直線コネクタ 134"/>
          <p:cNvCxnSpPr>
            <a:stCxn id="76" idx="3"/>
            <a:endCxn id="128" idx="1"/>
          </p:cNvCxnSpPr>
          <p:nvPr/>
        </p:nvCxnSpPr>
        <p:spPr>
          <a:xfrm flipV="1">
            <a:off x="4070088" y="4508674"/>
            <a:ext cx="1288296" cy="888377"/>
          </a:xfrm>
          <a:prstGeom prst="line">
            <a:avLst/>
          </a:prstGeom>
          <a:noFill/>
          <a:ln w="38100" cap="flat" cmpd="sng" algn="ctr">
            <a:solidFill>
              <a:srgbClr val="000099">
                <a:shade val="95000"/>
                <a:satMod val="105000"/>
              </a:srgbClr>
            </a:solidFill>
            <a:prstDash val="solid"/>
          </a:ln>
          <a:effectLst/>
        </p:spPr>
      </p:cxnSp>
      <p:cxnSp>
        <p:nvCxnSpPr>
          <p:cNvPr id="136" name="直線コネクタ 135"/>
          <p:cNvCxnSpPr>
            <a:stCxn id="76" idx="3"/>
            <a:endCxn id="130" idx="1"/>
          </p:cNvCxnSpPr>
          <p:nvPr/>
        </p:nvCxnSpPr>
        <p:spPr>
          <a:xfrm>
            <a:off x="4070088" y="5397051"/>
            <a:ext cx="1305191" cy="615654"/>
          </a:xfrm>
          <a:prstGeom prst="line">
            <a:avLst/>
          </a:prstGeom>
          <a:noFill/>
          <a:ln w="38100" cap="flat" cmpd="sng" algn="ctr">
            <a:solidFill>
              <a:srgbClr val="000099">
                <a:shade val="95000"/>
                <a:satMod val="105000"/>
              </a:srgbClr>
            </a:solidFill>
            <a:prstDash val="solid"/>
          </a:ln>
          <a:effectLst/>
        </p:spPr>
      </p:cxnSp>
      <p:cxnSp>
        <p:nvCxnSpPr>
          <p:cNvPr id="137" name="直線コネクタ 136"/>
          <p:cNvCxnSpPr>
            <a:stCxn id="76" idx="3"/>
            <a:endCxn id="129" idx="1"/>
          </p:cNvCxnSpPr>
          <p:nvPr/>
        </p:nvCxnSpPr>
        <p:spPr>
          <a:xfrm flipV="1">
            <a:off x="4070088" y="5246195"/>
            <a:ext cx="1286626" cy="150856"/>
          </a:xfrm>
          <a:prstGeom prst="line">
            <a:avLst/>
          </a:prstGeom>
          <a:noFill/>
          <a:ln w="38100" cap="flat" cmpd="sng" algn="ctr">
            <a:solidFill>
              <a:srgbClr val="000099">
                <a:shade val="95000"/>
                <a:satMod val="105000"/>
              </a:srgbClr>
            </a:solidFill>
            <a:prstDash val="solid"/>
          </a:ln>
          <a:effectLst/>
        </p:spPr>
      </p:cxnSp>
      <p:sp>
        <p:nvSpPr>
          <p:cNvPr id="124" name="正方形/長方形 123"/>
          <p:cNvSpPr/>
          <p:nvPr/>
        </p:nvSpPr>
        <p:spPr>
          <a:xfrm>
            <a:off x="5345841" y="1231277"/>
            <a:ext cx="3597120" cy="58499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kern="0" dirty="0">
                <a:solidFill>
                  <a:sysClr val="windowText" lastClr="000000"/>
                </a:solidFill>
                <a:latin typeface="Arial" panose="020B0604020202020204" pitchFamily="34" charset="0"/>
                <a:cs typeface="Arial" panose="020B0604020202020204" pitchFamily="34" charset="0"/>
              </a:rPr>
              <a:t>High spatial resolution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(same</a:t>
            </a:r>
            <a:r>
              <a:rPr kumimoji="0" lang="en-US" altLang="ja-JP" sz="1600" b="1" i="0" u="none" strike="noStrike" kern="0" cap="none" spc="0" normalizeH="0" noProof="0" dirty="0">
                <a:ln>
                  <a:noFill/>
                </a:ln>
                <a:solidFill>
                  <a:sysClr val="windowText" lastClr="000000"/>
                </a:solidFill>
                <a:effectLst/>
                <a:uLnTx/>
                <a:uFillTx/>
                <a:latin typeface="Arial" panose="020B0604020202020204" pitchFamily="34" charset="0"/>
                <a:cs typeface="Arial" panose="020B0604020202020204" pitchFamily="34" charset="0"/>
              </a:rPr>
              <a:t> level as ALOS-2)</a:t>
            </a:r>
            <a:endParaRPr kumimoji="0" lang="ja-JP" altLang="en-US" sz="1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25" name="正方形/長方形 124"/>
          <p:cNvSpPr/>
          <p:nvPr/>
        </p:nvSpPr>
        <p:spPr>
          <a:xfrm>
            <a:off x="5352905" y="1938636"/>
            <a:ext cx="3597120" cy="6652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High observation frequency</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kern="0" dirty="0">
                <a:solidFill>
                  <a:sysClr val="windowText" lastClr="000000"/>
                </a:solidFill>
                <a:latin typeface="Arial" panose="020B0604020202020204" pitchFamily="34" charset="0"/>
                <a:cs typeface="Arial" panose="020B0604020202020204" pitchFamily="34" charset="0"/>
              </a:rPr>
              <a:t>(&gt; 20 times/year)</a:t>
            </a:r>
            <a:endParaRPr kumimoji="0" lang="ja-JP" altLang="en-US" sz="1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26" name="正方形/長方形 125"/>
          <p:cNvSpPr/>
          <p:nvPr/>
        </p:nvSpPr>
        <p:spPr>
          <a:xfrm>
            <a:off x="5353046" y="2704942"/>
            <a:ext cx="3589915" cy="63272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kern="0" dirty="0">
                <a:solidFill>
                  <a:prstClr val="black"/>
                </a:solidFill>
                <a:latin typeface="Arial" panose="020B0604020202020204" pitchFamily="34" charset="0"/>
                <a:cs typeface="Arial" panose="020B0604020202020204" pitchFamily="34" charset="0"/>
              </a:rPr>
              <a:t>Wide area coverage</a:t>
            </a:r>
            <a:endParaRPr kumimoji="0" lang="en-US" altLang="ja-JP"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(&gt; 200</a:t>
            </a:r>
            <a:r>
              <a:rPr kumimoji="0" lang="en-US" altLang="ja-JP" sz="1600" b="1" i="0" u="none" strike="noStrike" kern="0" cap="none" spc="0" normalizeH="0" noProof="0" dirty="0">
                <a:ln>
                  <a:noFill/>
                </a:ln>
                <a:solidFill>
                  <a:sysClr val="windowText" lastClr="000000"/>
                </a:solidFill>
                <a:effectLst/>
                <a:uLnTx/>
                <a:uFillTx/>
                <a:latin typeface="Arial" panose="020B0604020202020204" pitchFamily="34" charset="0"/>
                <a:cs typeface="Arial" panose="020B0604020202020204" pitchFamily="34" charset="0"/>
              </a:rPr>
              <a:t> km swath</a:t>
            </a:r>
            <a:r>
              <a:rPr kumimoji="0" lang="en-US" altLang="ja-JP" sz="1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endParaRPr kumimoji="0" lang="ja-JP" altLang="en-US" sz="1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27" name="正方形/長方形 126"/>
          <p:cNvSpPr/>
          <p:nvPr/>
        </p:nvSpPr>
        <p:spPr>
          <a:xfrm>
            <a:off x="5345461" y="3464368"/>
            <a:ext cx="3612008" cy="59488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kern="0" dirty="0">
                <a:solidFill>
                  <a:prstClr val="black"/>
                </a:solidFill>
                <a:latin typeface="Arial" panose="020B0604020202020204" pitchFamily="34" charset="0"/>
                <a:cs typeface="Arial" panose="020B0604020202020204" pitchFamily="34" charset="0"/>
              </a:rPr>
              <a:t>Repeat-pass orbit and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same orbit</a:t>
            </a:r>
            <a:r>
              <a:rPr kumimoji="0" lang="en-US" altLang="ja-JP" sz="16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as</a:t>
            </a:r>
            <a:r>
              <a:rPr kumimoji="0" lang="en-US" altLang="ja-JP"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ALOS-2</a:t>
            </a:r>
            <a:endParaRPr kumimoji="0" lang="ja-JP" altLang="en-US" sz="1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28" name="正方形/長方形 127"/>
          <p:cNvSpPr/>
          <p:nvPr/>
        </p:nvSpPr>
        <p:spPr>
          <a:xfrm>
            <a:off x="5358384" y="4184761"/>
            <a:ext cx="3628143" cy="64782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Wide observable range and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high-speed</a:t>
            </a:r>
            <a:r>
              <a:rPr kumimoji="0" lang="en-US" altLang="ja-JP" sz="16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data transmission</a:t>
            </a:r>
            <a:endParaRPr kumimoji="0" lang="en-US" altLang="ja-JP"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9" name="正方形/長方形 128"/>
          <p:cNvSpPr/>
          <p:nvPr/>
        </p:nvSpPr>
        <p:spPr>
          <a:xfrm>
            <a:off x="5356714" y="4948353"/>
            <a:ext cx="3612007" cy="59568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Polarimetric observation</a:t>
            </a:r>
            <a:endParaRPr kumimoji="0" lang="ja-JP" altLang="en-US" sz="1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30" name="正方形/長方形 129"/>
          <p:cNvSpPr/>
          <p:nvPr/>
        </p:nvSpPr>
        <p:spPr>
          <a:xfrm>
            <a:off x="5375279" y="5642043"/>
            <a:ext cx="3594354" cy="74132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kern="0" noProof="0" dirty="0">
                <a:solidFill>
                  <a:prstClr val="black"/>
                </a:solidFill>
                <a:latin typeface="Arial" panose="020B0604020202020204" pitchFamily="34" charset="0"/>
                <a:cs typeface="Arial" panose="020B0604020202020204" pitchFamily="34" charset="0"/>
              </a:rPr>
              <a:t>Long time continuous operation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kern="0" dirty="0">
                <a:solidFill>
                  <a:prstClr val="black"/>
                </a:solidFill>
                <a:latin typeface="Arial" panose="020B0604020202020204" pitchFamily="34" charset="0"/>
                <a:cs typeface="Arial" panose="020B0604020202020204" pitchFamily="34" charset="0"/>
              </a:rPr>
              <a:t>(long lifetime)</a:t>
            </a:r>
            <a:endParaRPr kumimoji="0" lang="en-US" altLang="ja-JP" sz="1600" b="1" kern="0" noProof="0" dirty="0">
              <a:solidFill>
                <a:prstClr val="black"/>
              </a:solidFill>
              <a:latin typeface="Arial" panose="020B0604020202020204" pitchFamily="34" charset="0"/>
              <a:cs typeface="Arial" panose="020B0604020202020204" pitchFamily="34" charset="0"/>
            </a:endParaRPr>
          </a:p>
        </p:txBody>
      </p:sp>
      <p:sp>
        <p:nvSpPr>
          <p:cNvPr id="142" name="テキスト ボックス 141"/>
          <p:cNvSpPr txBox="1"/>
          <p:nvPr/>
        </p:nvSpPr>
        <p:spPr>
          <a:xfrm>
            <a:off x="6055274" y="774527"/>
            <a:ext cx="2364750" cy="369332"/>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System</a:t>
            </a:r>
            <a:r>
              <a:rPr kumimoji="0" lang="en-US" altLang="ja-JP" sz="18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requirements</a:t>
            </a:r>
            <a:endParaRPr kumimoji="0" lang="ja-JP" alt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テキスト ボックス 1"/>
          <p:cNvSpPr txBox="1"/>
          <p:nvPr/>
        </p:nvSpPr>
        <p:spPr>
          <a:xfrm>
            <a:off x="1420426" y="178944"/>
            <a:ext cx="6303147" cy="461665"/>
          </a:xfrm>
          <a:prstGeom prst="rect">
            <a:avLst/>
          </a:prstGeom>
          <a:noFill/>
        </p:spPr>
        <p:txBody>
          <a:bodyPr wrap="square" rtlCol="0">
            <a:spAutoFit/>
          </a:bodyPr>
          <a:lstStyle/>
          <a:p>
            <a:pPr algn="ctr"/>
            <a:r>
              <a:rPr lang="en-US" altLang="ja-JP" sz="2400" b="1" dirty="0">
                <a:solidFill>
                  <a:schemeClr val="bg1"/>
                </a:solidFill>
                <a:latin typeface="Arial" panose="020B0604020202020204" pitchFamily="34" charset="0"/>
                <a:cs typeface="Arial" panose="020B0604020202020204" pitchFamily="34" charset="0"/>
              </a:rPr>
              <a:t>User needs to system requirements</a:t>
            </a:r>
            <a:endParaRPr kumimoji="1" lang="ja-JP" altLang="en-US" sz="2400" b="1" dirty="0">
              <a:solidFill>
                <a:schemeClr val="bg1"/>
              </a:solidFill>
              <a:latin typeface="Arial" panose="020B0604020202020204" pitchFamily="34" charset="0"/>
              <a:cs typeface="Arial" panose="020B0604020202020204" pitchFamily="34" charset="0"/>
            </a:endParaRPr>
          </a:p>
        </p:txBody>
      </p:sp>
      <p:grpSp>
        <p:nvGrpSpPr>
          <p:cNvPr id="75" name="グループ化 74"/>
          <p:cNvGrpSpPr/>
          <p:nvPr/>
        </p:nvGrpSpPr>
        <p:grpSpPr>
          <a:xfrm>
            <a:off x="243464" y="2836777"/>
            <a:ext cx="3826624" cy="1247125"/>
            <a:chOff x="243464" y="2730489"/>
            <a:chExt cx="3973661" cy="1237622"/>
          </a:xfrm>
        </p:grpSpPr>
        <p:sp>
          <p:nvSpPr>
            <p:cNvPr id="74" name="正方形/長方形 73"/>
            <p:cNvSpPr/>
            <p:nvPr/>
          </p:nvSpPr>
          <p:spPr>
            <a:xfrm>
              <a:off x="243464" y="2730489"/>
              <a:ext cx="3973661" cy="1237622"/>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275889" y="2734406"/>
              <a:ext cx="2795081" cy="369332"/>
            </a:xfrm>
            <a:prstGeom prst="rect">
              <a:avLst/>
            </a:prstGeom>
            <a:noFill/>
          </p:spPr>
          <p:txBody>
            <a:bodyPr wrap="square" rtlCol="0">
              <a:spAutoFit/>
            </a:bodyPr>
            <a:lstStyle/>
            <a:p>
              <a:r>
                <a:rPr kumimoji="1" lang="en-US" altLang="ja-JP" b="1" dirty="0">
                  <a:latin typeface="Arial" panose="020B0604020202020204" pitchFamily="34" charset="0"/>
                  <a:cs typeface="Arial" panose="020B0604020202020204" pitchFamily="34" charset="0"/>
                </a:rPr>
                <a:t>Disaster monitoring</a:t>
              </a:r>
              <a:endParaRPr kumimoji="1" lang="ja-JP" altLang="en-US" b="1" dirty="0">
                <a:latin typeface="Arial" panose="020B0604020202020204" pitchFamily="34" charset="0"/>
                <a:cs typeface="Arial" panose="020B0604020202020204" pitchFamily="34" charset="0"/>
              </a:endParaRPr>
            </a:p>
          </p:txBody>
        </p:sp>
        <p:sp>
          <p:nvSpPr>
            <p:cNvPr id="70" name="正方形/長方形 69"/>
            <p:cNvSpPr/>
            <p:nvPr/>
          </p:nvSpPr>
          <p:spPr>
            <a:xfrm>
              <a:off x="573581" y="3071638"/>
              <a:ext cx="3306114" cy="861774"/>
            </a:xfrm>
            <a:prstGeom prst="rect">
              <a:avLst/>
            </a:prstGeom>
          </p:spPr>
          <p:txBody>
            <a:bodyPr wrap="square">
              <a:spAutoFit/>
            </a:bodyPr>
            <a:lstStyle/>
            <a:p>
              <a:pPr marL="285750" lvl="0" indent="-285750" fontAlgn="base">
                <a:spcBef>
                  <a:spcPct val="0"/>
                </a:spcBef>
                <a:spcAft>
                  <a:spcPct val="0"/>
                </a:spcAft>
                <a:buFont typeface="Arial" panose="020B0604020202020204" pitchFamily="34" charset="0"/>
                <a:buChar char="•"/>
                <a:defRPr/>
              </a:pPr>
              <a:r>
                <a:rPr kumimoji="0" lang="en-US" altLang="ja-JP" sz="1600" kern="0" dirty="0">
                  <a:solidFill>
                    <a:prstClr val="black"/>
                  </a:solidFill>
                  <a:latin typeface="Arial" panose="020B0604020202020204" pitchFamily="34" charset="0"/>
                  <a:cs typeface="Arial" panose="020B0604020202020204" pitchFamily="34" charset="0"/>
                </a:rPr>
                <a:t>Observation at night time and bad weather condition</a:t>
              </a:r>
            </a:p>
            <a:p>
              <a:pPr marL="285750" lvl="0" indent="-285750" fontAlgn="base">
                <a:spcBef>
                  <a:spcPct val="0"/>
                </a:spcBef>
                <a:spcAft>
                  <a:spcPct val="0"/>
                </a:spcAft>
                <a:buFont typeface="Arial" panose="020B0604020202020204" pitchFamily="34" charset="0"/>
                <a:buChar char="•"/>
                <a:defRPr/>
              </a:pPr>
              <a:r>
                <a:rPr kumimoji="0" lang="en-US" altLang="ja-JP" sz="1600" kern="0" dirty="0">
                  <a:solidFill>
                    <a:prstClr val="black"/>
                  </a:solidFill>
                  <a:latin typeface="Arial" panose="020B0604020202020204" pitchFamily="34" charset="0"/>
                  <a:cs typeface="Arial" panose="020B0604020202020204" pitchFamily="34" charset="0"/>
                </a:rPr>
                <a:t>Quick initial response</a:t>
              </a:r>
            </a:p>
          </p:txBody>
        </p:sp>
      </p:grpSp>
      <p:grpSp>
        <p:nvGrpSpPr>
          <p:cNvPr id="77" name="グループ化 76"/>
          <p:cNvGrpSpPr/>
          <p:nvPr/>
        </p:nvGrpSpPr>
        <p:grpSpPr>
          <a:xfrm>
            <a:off x="253169" y="4244144"/>
            <a:ext cx="3816919" cy="2305814"/>
            <a:chOff x="253169" y="4244143"/>
            <a:chExt cx="3816919" cy="2348777"/>
          </a:xfrm>
        </p:grpSpPr>
        <p:sp>
          <p:nvSpPr>
            <p:cNvPr id="76" name="正方形/長方形 75"/>
            <p:cNvSpPr/>
            <p:nvPr/>
          </p:nvSpPr>
          <p:spPr>
            <a:xfrm>
              <a:off x="253169" y="4244143"/>
              <a:ext cx="3816919" cy="234877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p:cNvSpPr txBox="1"/>
            <p:nvPr/>
          </p:nvSpPr>
          <p:spPr>
            <a:xfrm>
              <a:off x="279109" y="4257113"/>
              <a:ext cx="3618440" cy="646331"/>
            </a:xfrm>
            <a:prstGeom prst="rect">
              <a:avLst/>
            </a:prstGeom>
            <a:noFill/>
          </p:spPr>
          <p:txBody>
            <a:bodyPr wrap="square" rtlCol="0">
              <a:spAutoFit/>
            </a:bodyPr>
            <a:lstStyle/>
            <a:p>
              <a:r>
                <a:rPr kumimoji="1" lang="en-US" altLang="ja-JP" b="1" dirty="0">
                  <a:latin typeface="Arial" panose="020B0604020202020204" pitchFamily="34" charset="0"/>
                  <a:cs typeface="Arial" panose="020B0604020202020204" pitchFamily="34" charset="0"/>
                </a:rPr>
                <a:t>Continuation from ALOS-2 and new applications </a:t>
              </a:r>
              <a:endParaRPr kumimoji="1" lang="ja-JP" altLang="en-US" b="1" dirty="0">
                <a:latin typeface="Arial" panose="020B0604020202020204" pitchFamily="34" charset="0"/>
                <a:cs typeface="Arial" panose="020B0604020202020204" pitchFamily="34" charset="0"/>
              </a:endParaRPr>
            </a:p>
          </p:txBody>
        </p:sp>
        <p:sp>
          <p:nvSpPr>
            <p:cNvPr id="115" name="正方形/長方形 114"/>
            <p:cNvSpPr/>
            <p:nvPr/>
          </p:nvSpPr>
          <p:spPr>
            <a:xfrm>
              <a:off x="561367" y="4895342"/>
              <a:ext cx="3216019" cy="1569660"/>
            </a:xfrm>
            <a:prstGeom prst="rect">
              <a:avLst/>
            </a:prstGeom>
          </p:spPr>
          <p:txBody>
            <a:bodyPr wrap="square">
              <a:spAutoFit/>
            </a:bodyPr>
            <a:lstStyle/>
            <a:p>
              <a:pPr marL="285750" lvl="0" indent="-285750" fontAlgn="base">
                <a:spcBef>
                  <a:spcPct val="0"/>
                </a:spcBef>
                <a:spcAft>
                  <a:spcPct val="0"/>
                </a:spcAft>
                <a:buFont typeface="Arial" panose="020B0604020202020204" pitchFamily="34" charset="0"/>
                <a:buChar char="•"/>
                <a:defRPr/>
              </a:pPr>
              <a:r>
                <a:rPr kumimoji="0" lang="en-US" altLang="ja-JP" sz="1600" kern="0" dirty="0">
                  <a:solidFill>
                    <a:prstClr val="black"/>
                  </a:solidFill>
                  <a:latin typeface="Arial" panose="020B0604020202020204" pitchFamily="34" charset="0"/>
                  <a:cs typeface="Arial" panose="020B0604020202020204" pitchFamily="34" charset="0"/>
                </a:rPr>
                <a:t>Infrastructure (dams, etc.)</a:t>
              </a:r>
            </a:p>
            <a:p>
              <a:pPr marL="285750" lvl="0" indent="-285750" fontAlgn="base">
                <a:spcBef>
                  <a:spcPct val="0"/>
                </a:spcBef>
                <a:spcAft>
                  <a:spcPct val="0"/>
                </a:spcAft>
                <a:buFont typeface="Arial" panose="020B0604020202020204" pitchFamily="34" charset="0"/>
                <a:buChar char="•"/>
                <a:defRPr/>
              </a:pPr>
              <a:r>
                <a:rPr kumimoji="0" lang="en-US" altLang="ja-JP" sz="1600" kern="0" dirty="0">
                  <a:solidFill>
                    <a:prstClr val="black"/>
                  </a:solidFill>
                  <a:latin typeface="Arial" panose="020B0604020202020204" pitchFamily="34" charset="0"/>
                  <a:cs typeface="Arial" panose="020B0604020202020204" pitchFamily="34" charset="0"/>
                </a:rPr>
                <a:t>Forest and wetland</a:t>
              </a:r>
            </a:p>
            <a:p>
              <a:pPr marL="285750" lvl="0" indent="-285750" fontAlgn="base">
                <a:spcBef>
                  <a:spcPct val="0"/>
                </a:spcBef>
                <a:spcAft>
                  <a:spcPct val="0"/>
                </a:spcAft>
                <a:buFont typeface="Arial" panose="020B0604020202020204" pitchFamily="34" charset="0"/>
                <a:buChar char="•"/>
                <a:defRPr/>
              </a:pPr>
              <a:r>
                <a:rPr kumimoji="0" lang="en-US" altLang="ja-JP" sz="1600" kern="0" dirty="0">
                  <a:solidFill>
                    <a:prstClr val="black"/>
                  </a:solidFill>
                  <a:latin typeface="Arial" panose="020B0604020202020204" pitchFamily="34" charset="0"/>
                  <a:cs typeface="Arial" panose="020B0604020202020204" pitchFamily="34" charset="0"/>
                </a:rPr>
                <a:t>Ship detection  </a:t>
              </a:r>
            </a:p>
            <a:p>
              <a:pPr marL="285750" lvl="0" indent="-285750" fontAlgn="base">
                <a:spcBef>
                  <a:spcPct val="0"/>
                </a:spcBef>
                <a:spcAft>
                  <a:spcPct val="0"/>
                </a:spcAft>
                <a:buFont typeface="Arial" panose="020B0604020202020204" pitchFamily="34" charset="0"/>
                <a:buChar char="•"/>
                <a:defRPr/>
              </a:pPr>
              <a:r>
                <a:rPr kumimoji="0" lang="en-US" altLang="ja-JP" sz="1600" kern="0" dirty="0">
                  <a:solidFill>
                    <a:prstClr val="black"/>
                  </a:solidFill>
                  <a:latin typeface="Arial" panose="020B0604020202020204" pitchFamily="34" charset="0"/>
                  <a:cs typeface="Arial" panose="020B0604020202020204" pitchFamily="34" charset="0"/>
                </a:rPr>
                <a:t>Agriculture</a:t>
              </a:r>
            </a:p>
            <a:p>
              <a:pPr marL="285750" lvl="0" indent="-285750" fontAlgn="base">
                <a:spcBef>
                  <a:spcPct val="0"/>
                </a:spcBef>
                <a:spcAft>
                  <a:spcPct val="0"/>
                </a:spcAft>
                <a:buFont typeface="Arial" panose="020B0604020202020204" pitchFamily="34" charset="0"/>
                <a:buChar char="•"/>
                <a:defRPr/>
              </a:pPr>
              <a:r>
                <a:rPr kumimoji="0" lang="en-US" altLang="ja-JP" sz="1600" kern="0" dirty="0">
                  <a:solidFill>
                    <a:prstClr val="black"/>
                  </a:solidFill>
                  <a:latin typeface="Arial" panose="020B0604020202020204" pitchFamily="34" charset="0"/>
                  <a:cs typeface="Arial" panose="020B0604020202020204" pitchFamily="34" charset="0"/>
                </a:rPr>
                <a:t>Sea ice and ice sheet</a:t>
              </a:r>
            </a:p>
            <a:p>
              <a:pPr marL="285750" lvl="0" indent="-285750" fontAlgn="base">
                <a:spcBef>
                  <a:spcPct val="0"/>
                </a:spcBef>
                <a:spcAft>
                  <a:spcPct val="0"/>
                </a:spcAft>
                <a:buFont typeface="Arial" panose="020B0604020202020204" pitchFamily="34" charset="0"/>
                <a:buChar char="•"/>
                <a:defRPr/>
              </a:pPr>
              <a:r>
                <a:rPr kumimoji="0" lang="en-US" altLang="ja-JP" sz="1600" kern="0" dirty="0">
                  <a:solidFill>
                    <a:prstClr val="black"/>
                  </a:solidFill>
                  <a:latin typeface="Arial" panose="020B0604020202020204" pitchFamily="34" charset="0"/>
                  <a:cs typeface="Arial" panose="020B0604020202020204" pitchFamily="34" charset="0"/>
                </a:rPr>
                <a:t>Natural resources</a:t>
              </a:r>
            </a:p>
          </p:txBody>
        </p:sp>
      </p:grpSp>
      <p:grpSp>
        <p:nvGrpSpPr>
          <p:cNvPr id="73" name="グループ化 72"/>
          <p:cNvGrpSpPr/>
          <p:nvPr/>
        </p:nvGrpSpPr>
        <p:grpSpPr>
          <a:xfrm>
            <a:off x="253169" y="1200825"/>
            <a:ext cx="3914198" cy="1449820"/>
            <a:chOff x="243465" y="1135974"/>
            <a:chExt cx="3924145" cy="1542073"/>
          </a:xfrm>
        </p:grpSpPr>
        <p:sp>
          <p:nvSpPr>
            <p:cNvPr id="72" name="正方形/長方形 71"/>
            <p:cNvSpPr/>
            <p:nvPr/>
          </p:nvSpPr>
          <p:spPr>
            <a:xfrm>
              <a:off x="243465" y="1135974"/>
              <a:ext cx="3826624" cy="1542073"/>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284927" y="1135974"/>
              <a:ext cx="3034704" cy="687457"/>
            </a:xfrm>
            <a:prstGeom prst="rect">
              <a:avLst/>
            </a:prstGeom>
            <a:noFill/>
          </p:spPr>
          <p:txBody>
            <a:bodyPr wrap="square" rtlCol="0">
              <a:spAutoFit/>
            </a:bodyPr>
            <a:lstStyle/>
            <a:p>
              <a:r>
                <a:rPr kumimoji="1" lang="en-US" altLang="ja-JP" b="1" dirty="0">
                  <a:latin typeface="Arial" panose="020B0604020202020204" pitchFamily="34" charset="0"/>
                  <a:cs typeface="Arial" panose="020B0604020202020204" pitchFamily="34" charset="0"/>
                </a:rPr>
                <a:t>Land deformation and subsidence</a:t>
              </a:r>
              <a:endParaRPr kumimoji="1" lang="ja-JP" altLang="en-US" b="1" dirty="0">
                <a:latin typeface="Arial" panose="020B0604020202020204" pitchFamily="34" charset="0"/>
                <a:cs typeface="Arial" panose="020B0604020202020204" pitchFamily="34" charset="0"/>
              </a:endParaRPr>
            </a:p>
          </p:txBody>
        </p:sp>
        <p:sp>
          <p:nvSpPr>
            <p:cNvPr id="116" name="正方形/長方形 115"/>
            <p:cNvSpPr/>
            <p:nvPr/>
          </p:nvSpPr>
          <p:spPr>
            <a:xfrm>
              <a:off x="541920" y="1751423"/>
              <a:ext cx="3625690" cy="883874"/>
            </a:xfrm>
            <a:prstGeom prst="rect">
              <a:avLst/>
            </a:prstGeom>
          </p:spPr>
          <p:txBody>
            <a:bodyPr wrap="square">
              <a:spAutoFit/>
            </a:bodyPr>
            <a:lstStyle/>
            <a:p>
              <a:pPr marL="285750" lvl="0" indent="-285750" fontAlgn="base">
                <a:spcBef>
                  <a:spcPct val="0"/>
                </a:spcBef>
                <a:spcAft>
                  <a:spcPct val="0"/>
                </a:spcAft>
                <a:buFont typeface="Arial" panose="020B0604020202020204" pitchFamily="34" charset="0"/>
                <a:buChar char="•"/>
                <a:defRPr/>
              </a:pPr>
              <a:r>
                <a:rPr kumimoji="0" lang="en-US" altLang="ja-JP" sz="1600" kern="0" dirty="0">
                  <a:solidFill>
                    <a:prstClr val="black"/>
                  </a:solidFill>
                  <a:latin typeface="Arial" panose="020B0604020202020204" pitchFamily="34" charset="0"/>
                  <a:cs typeface="Arial" panose="020B0604020202020204" pitchFamily="34" charset="0"/>
                </a:rPr>
                <a:t>High observation frequency and spatial resolution</a:t>
              </a:r>
            </a:p>
            <a:p>
              <a:pPr marL="285750" lvl="0" indent="-285750" fontAlgn="base">
                <a:spcBef>
                  <a:spcPct val="0"/>
                </a:spcBef>
                <a:spcAft>
                  <a:spcPct val="0"/>
                </a:spcAft>
                <a:buFont typeface="Arial" panose="020B0604020202020204" pitchFamily="34" charset="0"/>
                <a:buChar char="•"/>
                <a:defRPr/>
              </a:pPr>
              <a:r>
                <a:rPr kumimoji="0" lang="en-US" altLang="ja-JP" sz="1600" kern="0" dirty="0" err="1">
                  <a:solidFill>
                    <a:prstClr val="black"/>
                  </a:solidFill>
                  <a:latin typeface="Arial" panose="020B0604020202020204" pitchFamily="34" charset="0"/>
                  <a:cs typeface="Arial" panose="020B0604020202020204" pitchFamily="34" charset="0"/>
                </a:rPr>
                <a:t>Basemap</a:t>
              </a:r>
              <a:r>
                <a:rPr kumimoji="0" lang="en-US" altLang="ja-JP" sz="1600" kern="0" dirty="0">
                  <a:solidFill>
                    <a:prstClr val="black"/>
                  </a:solidFill>
                  <a:latin typeface="Arial" panose="020B0604020202020204" pitchFamily="34" charset="0"/>
                  <a:cs typeface="Arial" panose="020B0604020202020204" pitchFamily="34" charset="0"/>
                </a:rPr>
                <a:t> observation over Japan</a:t>
              </a:r>
            </a:p>
          </p:txBody>
        </p:sp>
      </p:grpSp>
      <p:sp>
        <p:nvSpPr>
          <p:cNvPr id="71" name="テキスト ボックス 70"/>
          <p:cNvSpPr txBox="1"/>
          <p:nvPr/>
        </p:nvSpPr>
        <p:spPr>
          <a:xfrm>
            <a:off x="1164997" y="756376"/>
            <a:ext cx="2184492" cy="369332"/>
          </a:xfrm>
          <a:prstGeom prst="rect">
            <a:avLst/>
          </a:prstGeom>
          <a:noFill/>
        </p:spPr>
        <p:txBody>
          <a:bodyPr wrap="square" rtlCol="0">
            <a:spAutoFit/>
          </a:bodyPr>
          <a:lstStyle/>
          <a:p>
            <a:r>
              <a:rPr kumimoji="1" lang="en-US" altLang="ja-JP" dirty="0"/>
              <a:t>Main user needs</a:t>
            </a:r>
            <a:endParaRPr kumimoji="1" lang="ja-JP" altLang="en-US" dirty="0"/>
          </a:p>
        </p:txBody>
      </p:sp>
    </p:spTree>
    <p:extLst>
      <p:ext uri="{BB962C8B-B14F-4D97-AF65-F5344CB8AC3E}">
        <p14:creationId xmlns:p14="http://schemas.microsoft.com/office/powerpoint/2010/main" val="202467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71613947"/>
              </p:ext>
            </p:extLst>
          </p:nvPr>
        </p:nvGraphicFramePr>
        <p:xfrm>
          <a:off x="456482" y="996235"/>
          <a:ext cx="8231036" cy="4987606"/>
        </p:xfrm>
        <a:graphic>
          <a:graphicData uri="http://schemas.openxmlformats.org/drawingml/2006/table">
            <a:tbl>
              <a:tblPr firstRow="1" firstCol="1" bandRow="1">
                <a:tableStyleId>{5940675A-B579-460E-94D1-54222C63F5DA}</a:tableStyleId>
              </a:tblPr>
              <a:tblGrid>
                <a:gridCol w="1737849">
                  <a:extLst>
                    <a:ext uri="{9D8B030D-6E8A-4147-A177-3AD203B41FA5}">
                      <a16:colId xmlns:a16="http://schemas.microsoft.com/office/drawing/2014/main" val="20000"/>
                    </a:ext>
                  </a:extLst>
                </a:gridCol>
                <a:gridCol w="1911075">
                  <a:extLst>
                    <a:ext uri="{9D8B030D-6E8A-4147-A177-3AD203B41FA5}">
                      <a16:colId xmlns:a16="http://schemas.microsoft.com/office/drawing/2014/main" val="20002"/>
                    </a:ext>
                  </a:extLst>
                </a:gridCol>
                <a:gridCol w="1944604">
                  <a:extLst>
                    <a:ext uri="{9D8B030D-6E8A-4147-A177-3AD203B41FA5}">
                      <a16:colId xmlns:a16="http://schemas.microsoft.com/office/drawing/2014/main" val="20003"/>
                    </a:ext>
                  </a:extLst>
                </a:gridCol>
                <a:gridCol w="2637508">
                  <a:extLst>
                    <a:ext uri="{9D8B030D-6E8A-4147-A177-3AD203B41FA5}">
                      <a16:colId xmlns:a16="http://schemas.microsoft.com/office/drawing/2014/main" val="3750967489"/>
                    </a:ext>
                  </a:extLst>
                </a:gridCol>
              </a:tblGrid>
              <a:tr h="657908">
                <a:tc>
                  <a:txBody>
                    <a:bodyPr/>
                    <a:lstStyle/>
                    <a:p>
                      <a:pPr algn="ctr"/>
                      <a:endParaRPr kumimoji="1" lang="ja-JP" altLang="en-US" sz="1600" dirty="0">
                        <a:latin typeface="+mn-lt"/>
                        <a:ea typeface="+mn-ea"/>
                      </a:endParaRPr>
                    </a:p>
                  </a:txBody>
                  <a:tcPr anchor="ctr">
                    <a:solidFill>
                      <a:schemeClr val="accent1">
                        <a:lumMod val="40000"/>
                        <a:lumOff val="60000"/>
                      </a:schemeClr>
                    </a:solidFill>
                  </a:tcPr>
                </a:tc>
                <a:tc>
                  <a:txBody>
                    <a:bodyPr/>
                    <a:lstStyle/>
                    <a:p>
                      <a:pPr algn="ctr"/>
                      <a:r>
                        <a:rPr kumimoji="1" lang="en-US" altLang="ja-JP" sz="1600" u="sng" dirty="0"/>
                        <a:t>ALOS</a:t>
                      </a:r>
                    </a:p>
                    <a:p>
                      <a:pPr algn="ctr"/>
                      <a:r>
                        <a:rPr kumimoji="1" lang="en-US" altLang="ja-JP" sz="1600" u="none" dirty="0"/>
                        <a:t>2006-2011</a:t>
                      </a:r>
                      <a:endParaRPr kumimoji="1" lang="ja-JP" altLang="en-US" sz="1600" b="0" u="none" dirty="0">
                        <a:latin typeface="+mn-lt"/>
                        <a:ea typeface="+mn-ea"/>
                      </a:endParaRPr>
                    </a:p>
                  </a:txBody>
                  <a:tcPr anchor="ctr">
                    <a:solidFill>
                      <a:schemeClr val="bg2"/>
                    </a:solidFill>
                  </a:tcPr>
                </a:tc>
                <a:tc>
                  <a:txBody>
                    <a:bodyPr/>
                    <a:lstStyle/>
                    <a:p>
                      <a:pPr algn="ctr"/>
                      <a:r>
                        <a:rPr kumimoji="1" lang="en-US" altLang="ja-JP" sz="1600" u="sng" dirty="0"/>
                        <a:t>ALOS-2</a:t>
                      </a:r>
                    </a:p>
                    <a:p>
                      <a:pPr algn="ctr"/>
                      <a:r>
                        <a:rPr kumimoji="1" lang="en-US" altLang="ja-JP" sz="1600" u="none" dirty="0"/>
                        <a:t>2014-</a:t>
                      </a:r>
                      <a:endParaRPr kumimoji="1" lang="ja-JP" altLang="en-US" sz="1600" b="0" u="none" dirty="0">
                        <a:latin typeface="+mn-lt"/>
                        <a:ea typeface="+mn-ea"/>
                      </a:endParaRPr>
                    </a:p>
                  </a:txBody>
                  <a:tcPr anchor="ctr">
                    <a:solidFill>
                      <a:schemeClr val="bg2"/>
                    </a:solidFill>
                  </a:tcPr>
                </a:tc>
                <a:tc>
                  <a:txBody>
                    <a:bodyPr/>
                    <a:lstStyle/>
                    <a:p>
                      <a:pPr algn="ctr"/>
                      <a:r>
                        <a:rPr kumimoji="1" lang="en-US" altLang="ja-JP" sz="1600" b="1" u="sng" dirty="0"/>
                        <a:t>ALOS-4</a:t>
                      </a:r>
                    </a:p>
                    <a:p>
                      <a:pPr algn="ctr"/>
                      <a:r>
                        <a:rPr kumimoji="1" lang="en-US" altLang="ja-JP" sz="1600" b="1" u="none" dirty="0"/>
                        <a:t>2020-</a:t>
                      </a:r>
                      <a:endParaRPr kumimoji="1" lang="ja-JP" altLang="en-US" sz="1600" b="1" u="none" dirty="0">
                        <a:latin typeface="+mn-lt"/>
                        <a:ea typeface="+mn-ea"/>
                      </a:endParaRPr>
                    </a:p>
                  </a:txBody>
                  <a:tcPr anchor="ctr">
                    <a:solidFill>
                      <a:schemeClr val="accent2">
                        <a:lumMod val="40000"/>
                        <a:lumOff val="60000"/>
                      </a:schemeClr>
                    </a:solidFill>
                  </a:tcPr>
                </a:tc>
                <a:extLst>
                  <a:ext uri="{0D108BD9-81ED-4DB2-BD59-A6C34878D82A}">
                    <a16:rowId xmlns:a16="http://schemas.microsoft.com/office/drawing/2014/main" val="10000"/>
                  </a:ext>
                </a:extLst>
              </a:tr>
              <a:tr h="361936">
                <a:tc>
                  <a:txBody>
                    <a:bodyPr/>
                    <a:lstStyle/>
                    <a:p>
                      <a:pPr algn="ctr"/>
                      <a:r>
                        <a:rPr kumimoji="1" lang="en-US" altLang="ja-JP" sz="1600" dirty="0"/>
                        <a:t>Antenna size</a:t>
                      </a:r>
                      <a:endParaRPr kumimoji="1" lang="en-US" altLang="ja-JP" sz="1600" dirty="0">
                        <a:latin typeface="+mn-lt"/>
                        <a:ea typeface="+mn-ea"/>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3 m×9 m</a:t>
                      </a:r>
                      <a:endParaRPr kumimoji="1" lang="en-US" altLang="ja-JP" sz="1600" dirty="0">
                        <a:latin typeface="+mn-lt"/>
                        <a:ea typeface="+mn-ea"/>
                      </a:endParaRPr>
                    </a:p>
                  </a:txBody>
                  <a:tcPr anchor="ctr"/>
                </a:tc>
                <a:tc>
                  <a:txBody>
                    <a:bodyPr/>
                    <a:lstStyle/>
                    <a:p>
                      <a:pPr algn="ctr"/>
                      <a:r>
                        <a:rPr kumimoji="1" lang="en-US" altLang="ja-JP" sz="1600" dirty="0"/>
                        <a:t>3 m×10 m</a:t>
                      </a:r>
                      <a:endParaRPr kumimoji="1" lang="en-US" altLang="ja-JP" sz="1600" dirty="0">
                        <a:latin typeface="+mn-lt"/>
                        <a:ea typeface="+mn-ea"/>
                      </a:endParaRPr>
                    </a:p>
                  </a:txBody>
                  <a:tcPr anchor="ctr"/>
                </a:tc>
                <a:tc>
                  <a:txBody>
                    <a:bodyPr/>
                    <a:lstStyle/>
                    <a:p>
                      <a:pPr algn="ctr"/>
                      <a:r>
                        <a:rPr kumimoji="1" lang="en-US" altLang="ja-JP" sz="1600" b="1" u="sng" dirty="0"/>
                        <a:t>3.6 m</a:t>
                      </a:r>
                      <a:r>
                        <a:rPr kumimoji="1" lang="en-US" altLang="ja-JP" sz="1600" b="0" u="none" dirty="0"/>
                        <a:t>×10 m</a:t>
                      </a:r>
                      <a:endParaRPr kumimoji="1" lang="en-US" altLang="ja-JP" sz="1600" b="0" u="none" dirty="0">
                        <a:latin typeface="+mn-lt"/>
                        <a:ea typeface="+mn-ea"/>
                      </a:endParaRPr>
                    </a:p>
                  </a:txBody>
                  <a:tcPr anchor="ctr">
                    <a:solidFill>
                      <a:schemeClr val="accent2">
                        <a:lumMod val="20000"/>
                        <a:lumOff val="80000"/>
                      </a:schemeClr>
                    </a:solidFill>
                  </a:tcPr>
                </a:tc>
                <a:extLst>
                  <a:ext uri="{0D108BD9-81ED-4DB2-BD59-A6C34878D82A}">
                    <a16:rowId xmlns:a16="http://schemas.microsoft.com/office/drawing/2014/main" val="10003"/>
                  </a:ext>
                </a:extLst>
              </a:tr>
              <a:tr h="361936">
                <a:tc>
                  <a:txBody>
                    <a:bodyPr/>
                    <a:lstStyle/>
                    <a:p>
                      <a:pPr algn="ctr"/>
                      <a:r>
                        <a:rPr kumimoji="1" lang="en-US" altLang="ja-JP" sz="1600" dirty="0"/>
                        <a:t>Number of T/R</a:t>
                      </a:r>
                      <a:r>
                        <a:rPr kumimoji="1" lang="en-US" altLang="ja-JP" sz="1600" baseline="0" dirty="0"/>
                        <a:t> module</a:t>
                      </a:r>
                      <a:endParaRPr kumimoji="1" lang="en-US" altLang="ja-JP" sz="1600" dirty="0">
                        <a:latin typeface="+mn-lt"/>
                        <a:ea typeface="+mn-ea"/>
                      </a:endParaRPr>
                    </a:p>
                  </a:txBody>
                  <a:tcPr anchor="ctr">
                    <a:solidFill>
                      <a:schemeClr val="accent1">
                        <a:lumMod val="40000"/>
                        <a:lumOff val="60000"/>
                      </a:schemeClr>
                    </a:solidFill>
                  </a:tcPr>
                </a:tc>
                <a:tc>
                  <a:txBody>
                    <a:bodyPr/>
                    <a:lstStyle/>
                    <a:p>
                      <a:pPr algn="ctr"/>
                      <a:r>
                        <a:rPr kumimoji="1" lang="en-US" altLang="ja-JP" sz="1600" dirty="0"/>
                        <a:t>80</a:t>
                      </a:r>
                      <a:r>
                        <a:rPr kumimoji="1" lang="ja-JP" altLang="en-US" sz="1600" baseline="0" dirty="0"/>
                        <a:t> </a:t>
                      </a:r>
                      <a:r>
                        <a:rPr kumimoji="1" lang="en-US" altLang="ja-JP" sz="1600" baseline="0" dirty="0"/>
                        <a:t>(</a:t>
                      </a:r>
                      <a:r>
                        <a:rPr kumimoji="1" lang="en-US" altLang="ja-JP" sz="1600" dirty="0"/>
                        <a:t>Si)</a:t>
                      </a:r>
                      <a:endParaRPr kumimoji="1" lang="en-US" altLang="ja-JP" sz="1600" dirty="0">
                        <a:latin typeface="+mn-lt"/>
                        <a:ea typeface="+mn-ea"/>
                      </a:endParaRPr>
                    </a:p>
                  </a:txBody>
                  <a:tcPr anchor="ctr"/>
                </a:tc>
                <a:tc>
                  <a:txBody>
                    <a:bodyPr/>
                    <a:lstStyle/>
                    <a:p>
                      <a:pPr algn="ctr"/>
                      <a:r>
                        <a:rPr kumimoji="1" lang="en-US" altLang="ja-JP" sz="1600" dirty="0"/>
                        <a:t>180 (</a:t>
                      </a:r>
                      <a:r>
                        <a:rPr kumimoji="1" lang="en-US" altLang="ja-JP" sz="1600" dirty="0" err="1"/>
                        <a:t>GaN</a:t>
                      </a:r>
                      <a:r>
                        <a:rPr kumimoji="1" lang="en-US" altLang="ja-JP" sz="1600" dirty="0"/>
                        <a:t>)</a:t>
                      </a:r>
                      <a:endParaRPr kumimoji="1" lang="en-US" altLang="ja-JP" sz="1600" dirty="0">
                        <a:latin typeface="+mn-lt"/>
                        <a:ea typeface="+mn-ea"/>
                      </a:endParaRPr>
                    </a:p>
                  </a:txBody>
                  <a:tcPr anchor="ctr"/>
                </a:tc>
                <a:tc>
                  <a:txBody>
                    <a:bodyPr/>
                    <a:lstStyle/>
                    <a:p>
                      <a:pPr algn="ctr"/>
                      <a:r>
                        <a:rPr kumimoji="1" lang="en-US" altLang="ja-JP" sz="1600" b="1" u="sng" dirty="0"/>
                        <a:t>232 (</a:t>
                      </a:r>
                      <a:r>
                        <a:rPr kumimoji="1" lang="en-US" altLang="ja-JP" sz="1600" b="1" u="sng" dirty="0" err="1"/>
                        <a:t>GaN</a:t>
                      </a:r>
                      <a:r>
                        <a:rPr kumimoji="1" lang="en-US" altLang="ja-JP" sz="1600" b="1" u="sng" dirty="0"/>
                        <a:t>)</a:t>
                      </a:r>
                      <a:endParaRPr kumimoji="1" lang="en-US" altLang="ja-JP" sz="1600" b="1" dirty="0">
                        <a:latin typeface="+mn-lt"/>
                        <a:ea typeface="+mn-ea"/>
                      </a:endParaRPr>
                    </a:p>
                  </a:txBody>
                  <a:tcPr anchor="ctr">
                    <a:solidFill>
                      <a:schemeClr val="accent2">
                        <a:lumMod val="20000"/>
                        <a:lumOff val="80000"/>
                      </a:schemeClr>
                    </a:solidFill>
                  </a:tcPr>
                </a:tc>
                <a:extLst>
                  <a:ext uri="{0D108BD9-81ED-4DB2-BD59-A6C34878D82A}">
                    <a16:rowId xmlns:a16="http://schemas.microsoft.com/office/drawing/2014/main" val="10004"/>
                  </a:ext>
                </a:extLst>
              </a:tr>
              <a:tr h="3619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Transmit</a:t>
                      </a:r>
                      <a:r>
                        <a:rPr kumimoji="1" lang="en-US" altLang="ja-JP" sz="1600" baseline="0" dirty="0"/>
                        <a:t> power</a:t>
                      </a:r>
                      <a:endParaRPr kumimoji="1" lang="ja-JP" altLang="en-US" sz="1600" dirty="0">
                        <a:latin typeface="+mn-lt"/>
                        <a:ea typeface="+mn-ea"/>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2,000 W</a:t>
                      </a:r>
                      <a:endParaRPr kumimoji="1" lang="ja-JP" altLang="en-US" sz="1600" dirty="0">
                        <a:latin typeface="+mn-lt"/>
                        <a:ea typeface="+mn-ea"/>
                      </a:endParaRPr>
                    </a:p>
                  </a:txBody>
                  <a:tcPr anchor="ctr"/>
                </a:tc>
                <a:tc>
                  <a:txBody>
                    <a:bodyPr/>
                    <a:lstStyle/>
                    <a:p>
                      <a:pPr algn="ctr"/>
                      <a:r>
                        <a:rPr kumimoji="1" lang="en-US" altLang="ja-JP" sz="1600" dirty="0"/>
                        <a:t>6,120 W</a:t>
                      </a:r>
                      <a:endParaRPr kumimoji="1" lang="en-US" altLang="ja-JP" sz="1600" dirty="0">
                        <a:latin typeface="+mn-lt"/>
                        <a:ea typeface="+mn-ea"/>
                      </a:endParaRPr>
                    </a:p>
                  </a:txBody>
                  <a:tcPr anchor="ctr"/>
                </a:tc>
                <a:tc>
                  <a:txBody>
                    <a:bodyPr/>
                    <a:lstStyle/>
                    <a:p>
                      <a:pPr algn="ctr"/>
                      <a:r>
                        <a:rPr kumimoji="1" lang="en-US" altLang="ja-JP" sz="1600" b="1" u="sng" dirty="0"/>
                        <a:t>7,888 W</a:t>
                      </a:r>
                      <a:endParaRPr kumimoji="1" lang="en-US" altLang="ja-JP" sz="1600" b="1" u="sng" dirty="0">
                        <a:latin typeface="+mn-lt"/>
                        <a:ea typeface="+mn-ea"/>
                      </a:endParaRPr>
                    </a:p>
                  </a:txBody>
                  <a:tcPr anchor="ctr">
                    <a:solidFill>
                      <a:schemeClr val="accent2">
                        <a:lumMod val="20000"/>
                        <a:lumOff val="80000"/>
                      </a:schemeClr>
                    </a:solidFill>
                  </a:tcPr>
                </a:tc>
                <a:extLst>
                  <a:ext uri="{0D108BD9-81ED-4DB2-BD59-A6C34878D82A}">
                    <a16:rowId xmlns:a16="http://schemas.microsoft.com/office/drawing/2014/main" val="10005"/>
                  </a:ext>
                </a:extLst>
              </a:tr>
              <a:tr h="603227">
                <a:tc>
                  <a:txBody>
                    <a:bodyPr/>
                    <a:lstStyle/>
                    <a:p>
                      <a:pPr algn="ctr"/>
                      <a:r>
                        <a:rPr kumimoji="1" lang="en-US" altLang="ja-JP" sz="1600" dirty="0"/>
                        <a:t>Receive</a:t>
                      </a:r>
                      <a:r>
                        <a:rPr kumimoji="1" lang="en-US" altLang="ja-JP" sz="1600" baseline="0" dirty="0"/>
                        <a:t> beam</a:t>
                      </a:r>
                      <a:endParaRPr kumimoji="1" lang="ja-JP" altLang="en-US" sz="1600" dirty="0">
                        <a:latin typeface="+mn-lt"/>
                        <a:ea typeface="+mn-ea"/>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Single beam</a:t>
                      </a:r>
                      <a:endParaRPr kumimoji="1" lang="en-US" altLang="ja-JP" sz="1600" dirty="0">
                        <a:latin typeface="+mn-lt"/>
                        <a:ea typeface="+mn-ea"/>
                      </a:endParaRPr>
                    </a:p>
                  </a:txBody>
                  <a:tcPr anchor="ctr"/>
                </a:tc>
                <a:tc>
                  <a:txBody>
                    <a:bodyPr/>
                    <a:lstStyle/>
                    <a:p>
                      <a:pPr algn="ctr"/>
                      <a:r>
                        <a:rPr kumimoji="1" lang="en-US" altLang="ja-JP" sz="1600" dirty="0"/>
                        <a:t>Dual</a:t>
                      </a:r>
                      <a:r>
                        <a:rPr kumimoji="1" lang="en-US" altLang="ja-JP" sz="1600" baseline="0" dirty="0"/>
                        <a:t> beam (azimuth)</a:t>
                      </a:r>
                      <a:endParaRPr kumimoji="1" lang="en-US" altLang="ja-JP" sz="1600" dirty="0">
                        <a:latin typeface="+mn-lt"/>
                        <a:ea typeface="+mn-ea"/>
                      </a:endParaRPr>
                    </a:p>
                  </a:txBody>
                  <a:tcPr anchor="ctr"/>
                </a:tc>
                <a:tc>
                  <a:txBody>
                    <a:bodyPr/>
                    <a:lstStyle/>
                    <a:p>
                      <a:pPr algn="ctr"/>
                      <a:r>
                        <a:rPr kumimoji="1" lang="en-US" altLang="ja-JP" sz="1600" b="1" u="sng" dirty="0"/>
                        <a:t>DBF (range) </a:t>
                      </a:r>
                    </a:p>
                    <a:p>
                      <a:pPr algn="ctr"/>
                      <a:r>
                        <a:rPr kumimoji="1" lang="en-US" altLang="ja-JP" sz="1600" b="0" u="none" dirty="0"/>
                        <a:t>+ Dual</a:t>
                      </a:r>
                      <a:r>
                        <a:rPr kumimoji="1" lang="en-US" altLang="ja-JP" sz="1600" b="0" u="none" baseline="0" dirty="0"/>
                        <a:t> beam (azimuth)</a:t>
                      </a:r>
                      <a:endParaRPr kumimoji="1" lang="en-US" altLang="ja-JP" sz="1600" b="0" u="none" dirty="0">
                        <a:latin typeface="+mn-lt"/>
                        <a:ea typeface="+mn-ea"/>
                      </a:endParaRPr>
                    </a:p>
                  </a:txBody>
                  <a:tcPr anchor="ctr">
                    <a:solidFill>
                      <a:schemeClr val="accent2">
                        <a:lumMod val="20000"/>
                        <a:lumOff val="80000"/>
                      </a:schemeClr>
                    </a:solidFill>
                  </a:tcPr>
                </a:tc>
                <a:extLst>
                  <a:ext uri="{0D108BD9-81ED-4DB2-BD59-A6C34878D82A}">
                    <a16:rowId xmlns:a16="http://schemas.microsoft.com/office/drawing/2014/main" val="10006"/>
                  </a:ext>
                </a:extLst>
              </a:tr>
              <a:tr h="371558">
                <a:tc>
                  <a:txBody>
                    <a:bodyPr/>
                    <a:lstStyle/>
                    <a:p>
                      <a:pPr algn="ctr"/>
                      <a:r>
                        <a:rPr kumimoji="1" lang="en-US" altLang="ja-JP" sz="1600" dirty="0"/>
                        <a:t>Ionospheric</a:t>
                      </a:r>
                      <a:r>
                        <a:rPr kumimoji="1" lang="en-US" altLang="ja-JP" sz="1600" baseline="0" dirty="0"/>
                        <a:t> correction</a:t>
                      </a:r>
                      <a:endParaRPr kumimoji="1" lang="ja-JP" altLang="en-US" sz="1600" dirty="0">
                        <a:latin typeface="+mn-lt"/>
                        <a:ea typeface="+mn-ea"/>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u="none" dirty="0"/>
                        <a:t>N/A</a:t>
                      </a:r>
                      <a:endParaRPr kumimoji="1" lang="en-US" altLang="ja-JP" sz="1600" b="0" u="none" dirty="0">
                        <a:latin typeface="+mn-lt"/>
                        <a:ea typeface="+mn-ea"/>
                      </a:endParaRPr>
                    </a:p>
                  </a:txBody>
                  <a:tcPr anchor="ctr"/>
                </a:tc>
                <a:tc>
                  <a:txBody>
                    <a:bodyPr/>
                    <a:lstStyle/>
                    <a:p>
                      <a:pPr algn="ctr"/>
                      <a:r>
                        <a:rPr kumimoji="1" lang="en-US" altLang="ja-JP" sz="1600" u="none" dirty="0"/>
                        <a:t>N/A</a:t>
                      </a:r>
                      <a:endParaRPr kumimoji="1" lang="ja-JP" altLang="en-US" sz="1600" b="0" u="none" dirty="0">
                        <a:latin typeface="+mn-lt"/>
                        <a:ea typeface="+mn-ea"/>
                      </a:endParaRPr>
                    </a:p>
                  </a:txBody>
                  <a:tcPr anchor="ctr"/>
                </a:tc>
                <a:tc>
                  <a:txBody>
                    <a:bodyPr/>
                    <a:lstStyle/>
                    <a:p>
                      <a:pPr algn="ctr"/>
                      <a:r>
                        <a:rPr kumimoji="1" lang="en-US" altLang="ja-JP" sz="1600" b="1" u="sng" dirty="0"/>
                        <a:t>Split-band</a:t>
                      </a:r>
                      <a:r>
                        <a:rPr kumimoji="1" lang="en-US" altLang="ja-JP" sz="1600" b="1" u="sng" baseline="0" dirty="0"/>
                        <a:t> mode</a:t>
                      </a:r>
                    </a:p>
                  </a:txBody>
                  <a:tcPr anchor="ctr">
                    <a:solidFill>
                      <a:schemeClr val="accent2">
                        <a:lumMod val="20000"/>
                        <a:lumOff val="80000"/>
                      </a:schemeClr>
                    </a:solidFill>
                  </a:tcPr>
                </a:tc>
                <a:extLst>
                  <a:ext uri="{0D108BD9-81ED-4DB2-BD59-A6C34878D82A}">
                    <a16:rowId xmlns:a16="http://schemas.microsoft.com/office/drawing/2014/main" val="10007"/>
                  </a:ext>
                </a:extLst>
              </a:tr>
              <a:tr h="361936">
                <a:tc>
                  <a:txBody>
                    <a:bodyPr/>
                    <a:lstStyle/>
                    <a:p>
                      <a:pPr algn="ctr"/>
                      <a:r>
                        <a:rPr kumimoji="1" lang="en-US" altLang="ja-JP" sz="1600" dirty="0"/>
                        <a:t>Pointing</a:t>
                      </a:r>
                      <a:endParaRPr kumimoji="1" lang="ja-JP" altLang="en-US" sz="1600" dirty="0">
                        <a:latin typeface="+mn-lt"/>
                        <a:ea typeface="+mn-ea"/>
                      </a:endParaRPr>
                    </a:p>
                  </a:txBody>
                  <a:tcPr anchor="ctr">
                    <a:solidFill>
                      <a:schemeClr val="accent1">
                        <a:lumMod val="40000"/>
                        <a:lumOff val="60000"/>
                      </a:schemeClr>
                    </a:solidFill>
                  </a:tcPr>
                </a:tc>
                <a:tc>
                  <a:txBody>
                    <a:bodyPr/>
                    <a:lstStyle/>
                    <a:p>
                      <a:pPr algn="ctr"/>
                      <a:r>
                        <a:rPr kumimoji="1" lang="en-US" altLang="ja-JP" sz="1600" dirty="0"/>
                        <a:t>Right</a:t>
                      </a:r>
                      <a:endParaRPr kumimoji="1" lang="ja-JP" altLang="en-US" sz="1600" dirty="0">
                        <a:latin typeface="+mn-lt"/>
                        <a:ea typeface="+mn-ea"/>
                      </a:endParaRPr>
                    </a:p>
                  </a:txBody>
                  <a:tcPr anchor="ctr"/>
                </a:tc>
                <a:tc>
                  <a:txBody>
                    <a:bodyPr/>
                    <a:lstStyle/>
                    <a:p>
                      <a:pPr algn="ctr"/>
                      <a:r>
                        <a:rPr kumimoji="1" lang="en-US" altLang="ja-JP" sz="1600" b="0" dirty="0"/>
                        <a:t>Right and Left</a:t>
                      </a:r>
                      <a:endParaRPr kumimoji="1" lang="ja-JP" altLang="en-US" sz="1600" b="0" dirty="0">
                        <a:latin typeface="+mn-lt"/>
                        <a:ea typeface="+mn-ea"/>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a:t>Right and Left</a:t>
                      </a:r>
                      <a:endParaRPr kumimoji="1" lang="ja-JP" altLang="en-US" sz="1600" b="0" dirty="0">
                        <a:latin typeface="+mn-lt"/>
                        <a:ea typeface="+mn-ea"/>
                      </a:endParaRPr>
                    </a:p>
                  </a:txBody>
                  <a:tcPr anchor="ctr">
                    <a:solidFill>
                      <a:schemeClr val="accent2">
                        <a:lumMod val="20000"/>
                        <a:lumOff val="80000"/>
                      </a:schemeClr>
                    </a:solidFill>
                  </a:tcPr>
                </a:tc>
                <a:extLst>
                  <a:ext uri="{0D108BD9-81ED-4DB2-BD59-A6C34878D82A}">
                    <a16:rowId xmlns:a16="http://schemas.microsoft.com/office/drawing/2014/main" val="10008"/>
                  </a:ext>
                </a:extLst>
              </a:tr>
              <a:tr h="603227">
                <a:tc>
                  <a:txBody>
                    <a:bodyPr/>
                    <a:lstStyle/>
                    <a:p>
                      <a:pPr algn="ctr"/>
                      <a:r>
                        <a:rPr kumimoji="1" lang="en-US" altLang="ja-JP" sz="1600" dirty="0"/>
                        <a:t>Orbit</a:t>
                      </a:r>
                      <a:r>
                        <a:rPr kumimoji="1" lang="en-US" altLang="ja-JP" sz="1600" baseline="0" dirty="0"/>
                        <a:t> control</a:t>
                      </a:r>
                      <a:endParaRPr kumimoji="1" lang="ja-JP" altLang="en-US" sz="1600" dirty="0">
                        <a:latin typeface="+mn-lt"/>
                        <a:ea typeface="+mn-ea"/>
                      </a:endParaRPr>
                    </a:p>
                  </a:txBody>
                  <a:tcPr anchor="ctr">
                    <a:solidFill>
                      <a:schemeClr val="accent1">
                        <a:lumMod val="40000"/>
                        <a:lumOff val="60000"/>
                      </a:schemeClr>
                    </a:solidFill>
                  </a:tcPr>
                </a:tc>
                <a:tc>
                  <a:txBody>
                    <a:bodyPr/>
                    <a:lstStyle/>
                    <a:p>
                      <a:pPr algn="ctr"/>
                      <a:r>
                        <a:rPr kumimoji="1" lang="en-US" altLang="ja-JP" sz="1600" dirty="0"/>
                        <a:t> &lt; +/- 2.5</a:t>
                      </a:r>
                      <a:r>
                        <a:rPr kumimoji="1" lang="ja-JP" altLang="en-US" sz="1600" baseline="0" dirty="0"/>
                        <a:t> </a:t>
                      </a:r>
                      <a:r>
                        <a:rPr kumimoji="1" lang="en-US" altLang="ja-JP" sz="1600" baseline="0" dirty="0"/>
                        <a:t>km </a:t>
                      </a:r>
                    </a:p>
                    <a:p>
                      <a:pPr algn="ctr"/>
                      <a:r>
                        <a:rPr kumimoji="1" lang="en-US" altLang="ja-JP" sz="1600" baseline="0" dirty="0"/>
                        <a:t>(at Equator)</a:t>
                      </a:r>
                      <a:endParaRPr kumimoji="1" lang="ja-JP" altLang="en-US" sz="1600" dirty="0">
                        <a:latin typeface="+mn-lt"/>
                        <a:ea typeface="+mn-ea"/>
                      </a:endParaRPr>
                    </a:p>
                  </a:txBody>
                  <a:tcPr anchor="ctr"/>
                </a:tc>
                <a:tc>
                  <a:txBody>
                    <a:bodyPr/>
                    <a:lstStyle/>
                    <a:p>
                      <a:pPr algn="ctr"/>
                      <a:r>
                        <a:rPr kumimoji="1" lang="en-US" altLang="ja-JP" sz="1600" u="none" dirty="0"/>
                        <a:t>&lt;</a:t>
                      </a:r>
                      <a:r>
                        <a:rPr kumimoji="1" lang="en-US" altLang="ja-JP" sz="1600" u="none" baseline="0" dirty="0"/>
                        <a:t> +/- 500 m</a:t>
                      </a:r>
                    </a:p>
                    <a:p>
                      <a:pPr algn="ctr"/>
                      <a:r>
                        <a:rPr kumimoji="1" lang="en-US" altLang="ja-JP" sz="1600" u="none" baseline="0" dirty="0"/>
                        <a:t> (all latitudes)</a:t>
                      </a:r>
                      <a:endParaRPr kumimoji="1" lang="en-US" altLang="ja-JP" sz="1600" u="none" dirty="0">
                        <a:latin typeface="+mn-lt"/>
                        <a:ea typeface="+mn-ea"/>
                      </a:endParaRPr>
                    </a:p>
                  </a:txBody>
                  <a:tcPr anchor="ctr"/>
                </a:tc>
                <a:tc>
                  <a:txBody>
                    <a:bodyPr/>
                    <a:lstStyle/>
                    <a:p>
                      <a:pPr algn="ctr"/>
                      <a:r>
                        <a:rPr kumimoji="1" lang="en-US" altLang="ja-JP" sz="1600" b="0" u="none" dirty="0"/>
                        <a:t>&lt; +/- 500 m (all latitudes)</a:t>
                      </a:r>
                    </a:p>
                    <a:p>
                      <a:pPr algn="ctr"/>
                      <a:r>
                        <a:rPr kumimoji="1" lang="en-US" altLang="ja-JP" sz="1600" b="1" u="sng" dirty="0"/>
                        <a:t>Laser reflector for calibration</a:t>
                      </a:r>
                      <a:endParaRPr kumimoji="1" lang="en-US" altLang="ja-JP" sz="1600" b="1" u="sng" dirty="0">
                        <a:latin typeface="+mn-lt"/>
                        <a:ea typeface="+mn-ea"/>
                      </a:endParaRPr>
                    </a:p>
                  </a:txBody>
                  <a:tcPr anchor="ctr">
                    <a:solidFill>
                      <a:schemeClr val="accent2">
                        <a:lumMod val="20000"/>
                        <a:lumOff val="80000"/>
                      </a:schemeClr>
                    </a:solidFill>
                  </a:tcPr>
                </a:tc>
                <a:extLst>
                  <a:ext uri="{0D108BD9-81ED-4DB2-BD59-A6C34878D82A}">
                    <a16:rowId xmlns:a16="http://schemas.microsoft.com/office/drawing/2014/main" val="10009"/>
                  </a:ext>
                </a:extLst>
              </a:tr>
              <a:tr h="439598">
                <a:tc>
                  <a:txBody>
                    <a:bodyPr/>
                    <a:lstStyle/>
                    <a:p>
                      <a:pPr algn="ctr"/>
                      <a:r>
                        <a:rPr kumimoji="1" lang="en-US" altLang="ja-JP" sz="1600" dirty="0"/>
                        <a:t>Data recorder</a:t>
                      </a:r>
                      <a:endParaRPr kumimoji="1" lang="ja-JP" altLang="en-US" sz="1600" dirty="0">
                        <a:latin typeface="+mn-lt"/>
                        <a:ea typeface="+mn-ea"/>
                      </a:endParaRPr>
                    </a:p>
                  </a:txBody>
                  <a:tcPr anchor="ctr">
                    <a:solidFill>
                      <a:schemeClr val="accent1">
                        <a:lumMod val="40000"/>
                        <a:lumOff val="60000"/>
                      </a:schemeClr>
                    </a:solidFill>
                  </a:tcPr>
                </a:tc>
                <a:tc>
                  <a:txBody>
                    <a:bodyPr/>
                    <a:lstStyle/>
                    <a:p>
                      <a:pPr algn="ctr"/>
                      <a:r>
                        <a:rPr kumimoji="1" lang="en-US" altLang="ja-JP" sz="1600" dirty="0"/>
                        <a:t>90 GB</a:t>
                      </a:r>
                      <a:endParaRPr kumimoji="1" lang="ja-JP" altLang="en-US" sz="1600" dirty="0">
                        <a:latin typeface="+mn-lt"/>
                        <a:ea typeface="+mn-ea"/>
                      </a:endParaRPr>
                    </a:p>
                  </a:txBody>
                  <a:tcPr anchor="ctr"/>
                </a:tc>
                <a:tc>
                  <a:txBody>
                    <a:bodyPr/>
                    <a:lstStyle/>
                    <a:p>
                      <a:pPr algn="ctr"/>
                      <a:r>
                        <a:rPr kumimoji="1" lang="en-US" altLang="ja-JP" sz="1600" u="none" dirty="0"/>
                        <a:t>128 GB</a:t>
                      </a:r>
                      <a:endParaRPr kumimoji="1" lang="en-US" altLang="ja-JP" sz="1600" u="none" dirty="0">
                        <a:latin typeface="+mn-lt"/>
                        <a:ea typeface="+mn-ea"/>
                      </a:endParaRPr>
                    </a:p>
                  </a:txBody>
                  <a:tcPr anchor="ctr"/>
                </a:tc>
                <a:tc>
                  <a:txBody>
                    <a:bodyPr/>
                    <a:lstStyle/>
                    <a:p>
                      <a:pPr algn="ctr"/>
                      <a:r>
                        <a:rPr kumimoji="1" lang="en-US" altLang="ja-JP" sz="1600" b="1" u="sng" dirty="0"/>
                        <a:t>1 TB</a:t>
                      </a:r>
                      <a:endParaRPr kumimoji="1" lang="en-US" altLang="ja-JP" sz="1600" b="1" u="sng" dirty="0">
                        <a:latin typeface="+mn-lt"/>
                        <a:ea typeface="+mn-ea"/>
                      </a:endParaRPr>
                    </a:p>
                  </a:txBody>
                  <a:tcPr anchor="ctr">
                    <a:solidFill>
                      <a:schemeClr val="accent2">
                        <a:lumMod val="20000"/>
                        <a:lumOff val="80000"/>
                      </a:schemeClr>
                    </a:solidFill>
                  </a:tcPr>
                </a:tc>
                <a:extLst>
                  <a:ext uri="{0D108BD9-81ED-4DB2-BD59-A6C34878D82A}">
                    <a16:rowId xmlns:a16="http://schemas.microsoft.com/office/drawing/2014/main" val="966271244"/>
                  </a:ext>
                </a:extLst>
              </a:tr>
              <a:tr h="439598">
                <a:tc>
                  <a:txBody>
                    <a:bodyPr/>
                    <a:lstStyle/>
                    <a:p>
                      <a:pPr algn="ctr"/>
                      <a:r>
                        <a:rPr kumimoji="1" lang="en-US" altLang="ja-JP" sz="1600" dirty="0"/>
                        <a:t>Data transmission</a:t>
                      </a:r>
                      <a:endParaRPr kumimoji="1" lang="ja-JP" altLang="en-US" sz="1600" dirty="0">
                        <a:latin typeface="+mn-lt"/>
                        <a:ea typeface="+mn-ea"/>
                      </a:endParaRPr>
                    </a:p>
                  </a:txBody>
                  <a:tcPr anchor="ctr">
                    <a:solidFill>
                      <a:schemeClr val="accent1">
                        <a:lumMod val="40000"/>
                        <a:lumOff val="60000"/>
                      </a:schemeClr>
                    </a:solidFill>
                  </a:tcPr>
                </a:tc>
                <a:tc>
                  <a:txBody>
                    <a:bodyPr/>
                    <a:lstStyle/>
                    <a:p>
                      <a:pPr algn="ctr"/>
                      <a:r>
                        <a:rPr kumimoji="1" lang="en-US" altLang="ja-JP" sz="1600" dirty="0"/>
                        <a:t>120 / 240 </a:t>
                      </a:r>
                      <a:r>
                        <a:rPr kumimoji="1" lang="en-US" altLang="ja-JP" sz="1600" dirty="0" err="1"/>
                        <a:t>Mbps</a:t>
                      </a:r>
                      <a:endParaRPr kumimoji="1" lang="ja-JP" altLang="en-US" sz="1600" dirty="0">
                        <a:latin typeface="+mn-lt"/>
                        <a:ea typeface="+mn-ea"/>
                      </a:endParaRPr>
                    </a:p>
                  </a:txBody>
                  <a:tcPr anchor="ctr"/>
                </a:tc>
                <a:tc>
                  <a:txBody>
                    <a:bodyPr/>
                    <a:lstStyle/>
                    <a:p>
                      <a:pPr algn="ctr"/>
                      <a:r>
                        <a:rPr kumimoji="1" lang="en-US" altLang="ja-JP" sz="1600" u="none" dirty="0"/>
                        <a:t>800 </a:t>
                      </a:r>
                      <a:r>
                        <a:rPr kumimoji="1" lang="en-US" altLang="ja-JP" sz="1600" u="none" dirty="0" err="1"/>
                        <a:t>Mbps</a:t>
                      </a:r>
                      <a:endParaRPr kumimoji="1" lang="en-US" altLang="ja-JP" sz="1600" u="none" dirty="0">
                        <a:latin typeface="+mn-lt"/>
                        <a:ea typeface="+mn-ea"/>
                      </a:endParaRPr>
                    </a:p>
                  </a:txBody>
                  <a:tcPr anchor="ctr"/>
                </a:tc>
                <a:tc>
                  <a:txBody>
                    <a:bodyPr/>
                    <a:lstStyle/>
                    <a:p>
                      <a:pPr algn="ctr"/>
                      <a:r>
                        <a:rPr kumimoji="1" lang="en-US" altLang="ja-JP" sz="1600" b="1" u="sng" dirty="0"/>
                        <a:t>3.6 / 1.8 </a:t>
                      </a:r>
                      <a:r>
                        <a:rPr kumimoji="1" lang="en-US" altLang="ja-JP" sz="1600" b="1" u="sng" dirty="0" err="1"/>
                        <a:t>Gbps</a:t>
                      </a:r>
                      <a:endParaRPr kumimoji="1" lang="en-US" altLang="ja-JP" sz="1600" b="1" u="sng" dirty="0">
                        <a:latin typeface="+mn-lt"/>
                        <a:ea typeface="+mn-ea"/>
                      </a:endParaRPr>
                    </a:p>
                  </a:txBody>
                  <a:tcPr anchor="ctr">
                    <a:solidFill>
                      <a:schemeClr val="accent2">
                        <a:lumMod val="20000"/>
                        <a:lumOff val="80000"/>
                      </a:schemeClr>
                    </a:solidFill>
                  </a:tcPr>
                </a:tc>
                <a:extLst>
                  <a:ext uri="{0D108BD9-81ED-4DB2-BD59-A6C34878D82A}">
                    <a16:rowId xmlns:a16="http://schemas.microsoft.com/office/drawing/2014/main" val="91377206"/>
                  </a:ext>
                </a:extLst>
              </a:tr>
            </a:tbl>
          </a:graphicData>
        </a:graphic>
      </p:graphicFrame>
      <p:sp>
        <p:nvSpPr>
          <p:cNvPr id="4" name="テキスト ボックス 3"/>
          <p:cNvSpPr txBox="1"/>
          <p:nvPr/>
        </p:nvSpPr>
        <p:spPr>
          <a:xfrm>
            <a:off x="472787" y="178639"/>
            <a:ext cx="8198425" cy="461665"/>
          </a:xfrm>
          <a:prstGeom prst="rect">
            <a:avLst/>
          </a:prstGeom>
          <a:noFill/>
        </p:spPr>
        <p:txBody>
          <a:bodyPr wrap="square" rtlCol="0">
            <a:spAutoFit/>
          </a:bodyPr>
          <a:lstStyle/>
          <a:p>
            <a:pPr algn="ctr"/>
            <a:r>
              <a:rPr lang="en-US" altLang="ja-JP" sz="2400" b="1" dirty="0">
                <a:solidFill>
                  <a:srgbClr val="FFFFFF"/>
                </a:solidFill>
                <a:latin typeface="Arial" panose="020B0604020202020204" pitchFamily="34" charset="0"/>
                <a:cs typeface="Arial" panose="020B0604020202020204" pitchFamily="34" charset="0"/>
              </a:rPr>
              <a:t>ALOS vs ALOS-2 vs ALOS-4</a:t>
            </a:r>
            <a:endParaRPr kumimoji="1" lang="ja-JP" alt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597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6600"/>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5183</TotalTime>
  <Words>1392</Words>
  <Application>Microsoft Macintosh PowerPoint</Application>
  <PresentationFormat>On-screen Show (4:3)</PresentationFormat>
  <Paragraphs>356</Paragraphs>
  <Slides>18</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メイリオ</vt:lpstr>
      <vt:lpstr>ＭＳ Ｐゴシック</vt:lpstr>
      <vt:lpstr>Osaka</vt:lpstr>
      <vt:lpstr>游明朝</vt:lpstr>
      <vt:lpstr>Arial</vt:lpstr>
      <vt:lpstr>Calibri</vt:lpstr>
      <vt:lpstr>Tahoma</vt:lpstr>
      <vt:lpstr>Wingdings</vt:lpstr>
      <vt:lpstr>デザインの設定</vt:lpstr>
      <vt:lpstr>テーマ1</vt:lpstr>
      <vt:lpstr>PowerPoint Presentation</vt:lpstr>
      <vt:lpstr>L-band SAR Heritage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MOLI Overview</vt:lpstr>
      <vt:lpstr>Foot print design for terrain relief calibration</vt:lpstr>
      <vt:lpstr>MOLI data products</vt:lpstr>
      <vt:lpstr>Updated Schedule of ALOS/ALOS-2  Data Processing and Open Free Access</vt:lpstr>
      <vt:lpstr>Use of PALSAR time-series and LIDAR for  mapping of above-ground carbon stocks</vt:lpstr>
      <vt:lpstr>Use of PALSAR global mosaics for  mapping of disturbances and regrowth</vt:lpstr>
      <vt:lpstr>Vegetation height estimation by  PALSAR-2 ScanSAR time-series</vt:lpstr>
      <vt:lpstr>PALSAR-based multi-sensor approach  for AGB estimation in Mexico</vt:lpstr>
    </vt:vector>
  </TitlesOfParts>
  <Company>宇宙航空研究開発機構</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平成27年度　環境研究総合推進費 2-1504「ボルネオの熱帯泥炭林における炭素動態の広域評価システムの開発」 さ 第1回　アドバイザリーボード会合</dc:title>
  <dc:creator>各自設定して下さい</dc:creator>
  <cp:lastModifiedBy>Ake Ros</cp:lastModifiedBy>
  <cp:revision>334</cp:revision>
  <dcterms:created xsi:type="dcterms:W3CDTF">2015-07-27T01:07:20Z</dcterms:created>
  <dcterms:modified xsi:type="dcterms:W3CDTF">2019-03-23T23:56:50Z</dcterms:modified>
</cp:coreProperties>
</file>