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70" r:id="rId7"/>
    <p:sldId id="271" r:id="rId8"/>
    <p:sldId id="261" r:id="rId9"/>
    <p:sldId id="260" r:id="rId10"/>
    <p:sldId id="267" r:id="rId11"/>
    <p:sldId id="263" r:id="rId12"/>
    <p:sldId id="268" r:id="rId13"/>
    <p:sldId id="272" r:id="rId14"/>
    <p:sldId id="276" r:id="rId15"/>
    <p:sldId id="273" r:id="rId16"/>
    <p:sldId id="274" r:id="rId17"/>
    <p:sldId id="275" r:id="rId18"/>
    <p:sldId id="264" r:id="rId19"/>
    <p:sldId id="269" r:id="rId20"/>
    <p:sldId id="265" r:id="rId21"/>
    <p:sldId id="26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0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a Weisse" userId="d34838f5-140b-4813-89e8-30c683e20be6" providerId="ADAL" clId="{676011BA-26EE-44BE-9606-0C9BFFED760F}"/>
    <pc:docChg chg="custSel addSld delSld modSld">
      <pc:chgData name="Mikaela Weisse" userId="d34838f5-140b-4813-89e8-30c683e20be6" providerId="ADAL" clId="{676011BA-26EE-44BE-9606-0C9BFFED760F}" dt="2018-09-25T21:04:57.550" v="1345" actId="20577"/>
      <pc:docMkLst>
        <pc:docMk/>
      </pc:docMkLst>
      <pc:sldChg chg="modSp">
        <pc:chgData name="Mikaela Weisse" userId="d34838f5-140b-4813-89e8-30c683e20be6" providerId="ADAL" clId="{676011BA-26EE-44BE-9606-0C9BFFED760F}" dt="2018-09-18T19:33:25.155" v="33" actId="20577"/>
        <pc:sldMkLst>
          <pc:docMk/>
          <pc:sldMk cId="3121570185" sldId="258"/>
        </pc:sldMkLst>
        <pc:spChg chg="mod">
          <ac:chgData name="Mikaela Weisse" userId="d34838f5-140b-4813-89e8-30c683e20be6" providerId="ADAL" clId="{676011BA-26EE-44BE-9606-0C9BFFED760F}" dt="2018-09-18T19:33:25.155" v="33" actId="20577"/>
          <ac:spMkLst>
            <pc:docMk/>
            <pc:sldMk cId="3121570185" sldId="258"/>
            <ac:spMk id="3" creationId="{69462FA8-0D2E-4251-9689-FF0DD5B1E7E5}"/>
          </ac:spMkLst>
        </pc:spChg>
      </pc:sldChg>
      <pc:sldChg chg="modSp">
        <pc:chgData name="Mikaela Weisse" userId="d34838f5-140b-4813-89e8-30c683e20be6" providerId="ADAL" clId="{676011BA-26EE-44BE-9606-0C9BFFED760F}" dt="2018-09-25T20:40:19.068" v="754" actId="313"/>
        <pc:sldMkLst>
          <pc:docMk/>
          <pc:sldMk cId="4140657307" sldId="267"/>
        </pc:sldMkLst>
        <pc:spChg chg="mod">
          <ac:chgData name="Mikaela Weisse" userId="d34838f5-140b-4813-89e8-30c683e20be6" providerId="ADAL" clId="{676011BA-26EE-44BE-9606-0C9BFFED760F}" dt="2018-09-25T20:40:19.068" v="754" actId="313"/>
          <ac:spMkLst>
            <pc:docMk/>
            <pc:sldMk cId="4140657307" sldId="267"/>
            <ac:spMk id="3" creationId="{CC51BBAB-5B4E-4ADA-81B6-31AA6744BF74}"/>
          </ac:spMkLst>
        </pc:spChg>
      </pc:sldChg>
      <pc:sldChg chg="modSp modAnim">
        <pc:chgData name="Mikaela Weisse" userId="d34838f5-140b-4813-89e8-30c683e20be6" providerId="ADAL" clId="{676011BA-26EE-44BE-9606-0C9BFFED760F}" dt="2018-09-25T21:03:17.361" v="1303" actId="20577"/>
        <pc:sldMkLst>
          <pc:docMk/>
          <pc:sldMk cId="1227734959" sldId="268"/>
        </pc:sldMkLst>
        <pc:spChg chg="mod">
          <ac:chgData name="Mikaela Weisse" userId="d34838f5-140b-4813-89e8-30c683e20be6" providerId="ADAL" clId="{676011BA-26EE-44BE-9606-0C9BFFED760F}" dt="2018-09-25T21:03:17.361" v="1303" actId="20577"/>
          <ac:spMkLst>
            <pc:docMk/>
            <pc:sldMk cId="1227734959" sldId="268"/>
            <ac:spMk id="3" creationId="{0594C4F2-BEF7-4758-B010-A54B64637D1A}"/>
          </ac:spMkLst>
        </pc:spChg>
      </pc:sldChg>
      <pc:sldChg chg="addSp modSp add">
        <pc:chgData name="Mikaela Weisse" userId="d34838f5-140b-4813-89e8-30c683e20be6" providerId="ADAL" clId="{676011BA-26EE-44BE-9606-0C9BFFED760F}" dt="2018-09-25T21:04:57.550" v="1345" actId="20577"/>
        <pc:sldMkLst>
          <pc:docMk/>
          <pc:sldMk cId="2224919761" sldId="275"/>
        </pc:sldMkLst>
        <pc:spChg chg="mod">
          <ac:chgData name="Mikaela Weisse" userId="d34838f5-140b-4813-89e8-30c683e20be6" providerId="ADAL" clId="{676011BA-26EE-44BE-9606-0C9BFFED760F}" dt="2018-09-18T20:54:55.004" v="472" actId="20577"/>
          <ac:spMkLst>
            <pc:docMk/>
            <pc:sldMk cId="2224919761" sldId="275"/>
            <ac:spMk id="2" creationId="{F6F1F4CC-5F59-48A5-8B3B-76E2BA6CE363}"/>
          </ac:spMkLst>
        </pc:spChg>
        <pc:spChg chg="mod">
          <ac:chgData name="Mikaela Weisse" userId="d34838f5-140b-4813-89e8-30c683e20be6" providerId="ADAL" clId="{676011BA-26EE-44BE-9606-0C9BFFED760F}" dt="2018-09-25T21:04:57.550" v="1345" actId="20577"/>
          <ac:spMkLst>
            <pc:docMk/>
            <pc:sldMk cId="2224919761" sldId="275"/>
            <ac:spMk id="3" creationId="{B6A5E9A9-3D89-47DF-BB5A-13ADA6E1352E}"/>
          </ac:spMkLst>
        </pc:spChg>
        <pc:picChg chg="add">
          <ac:chgData name="Mikaela Weisse" userId="d34838f5-140b-4813-89e8-30c683e20be6" providerId="ADAL" clId="{676011BA-26EE-44BE-9606-0C9BFFED760F}" dt="2018-09-25T20:55:18.147" v="756" actId="20577"/>
          <ac:picMkLst>
            <pc:docMk/>
            <pc:sldMk cId="2224919761" sldId="275"/>
            <ac:picMk id="4" creationId="{A91A8CF8-17C3-45F8-827A-19831A038749}"/>
          </ac:picMkLst>
        </pc:picChg>
      </pc:sldChg>
      <pc:sldChg chg="addSp modSp add del">
        <pc:chgData name="Mikaela Weisse" userId="d34838f5-140b-4813-89e8-30c683e20be6" providerId="ADAL" clId="{676011BA-26EE-44BE-9606-0C9BFFED760F}" dt="2018-09-25T20:58:50.441" v="1195" actId="2696"/>
        <pc:sldMkLst>
          <pc:docMk/>
          <pc:sldMk cId="3668442408" sldId="276"/>
        </pc:sldMkLst>
        <pc:spChg chg="mod">
          <ac:chgData name="Mikaela Weisse" userId="d34838f5-140b-4813-89e8-30c683e20be6" providerId="ADAL" clId="{676011BA-26EE-44BE-9606-0C9BFFED760F}" dt="2018-09-25T20:55:38.906" v="765" actId="20577"/>
          <ac:spMkLst>
            <pc:docMk/>
            <pc:sldMk cId="3668442408" sldId="276"/>
            <ac:spMk id="2" creationId="{6645DEA4-6DC5-447F-BE26-11DD6AFA3AA5}"/>
          </ac:spMkLst>
        </pc:spChg>
        <pc:spChg chg="mod">
          <ac:chgData name="Mikaela Weisse" userId="d34838f5-140b-4813-89e8-30c683e20be6" providerId="ADAL" clId="{676011BA-26EE-44BE-9606-0C9BFFED760F}" dt="2018-09-25T20:56:54.941" v="968" actId="20577"/>
          <ac:spMkLst>
            <pc:docMk/>
            <pc:sldMk cId="3668442408" sldId="276"/>
            <ac:spMk id="3" creationId="{6510049A-629B-4138-8264-83527CB778C2}"/>
          </ac:spMkLst>
        </pc:spChg>
        <pc:picChg chg="add">
          <ac:chgData name="Mikaela Weisse" userId="d34838f5-140b-4813-89e8-30c683e20be6" providerId="ADAL" clId="{676011BA-26EE-44BE-9606-0C9BFFED760F}" dt="2018-09-25T20:55:23.245" v="757" actId="2696"/>
          <ac:picMkLst>
            <pc:docMk/>
            <pc:sldMk cId="3668442408" sldId="276"/>
            <ac:picMk id="4" creationId="{B2A4F8EA-3A8F-49FF-961F-23D3B259BC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80E1-DC69-48E1-8B29-EDEBA9276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47D67-9EF4-4101-A2A7-D9BED4A92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5CDAA-9FC2-4AD1-BF6B-87C93396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819A-BE4F-4FDB-9B08-1838633C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A8612-579D-4B6F-9E8E-4A803373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F851-E223-4FBA-B77D-CDAA774A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88874-0EE7-43E2-81CD-21B04815B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C86B-1A67-4860-A3C0-0332DFF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12B84-C807-4C6F-8270-7FDD3709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89822-AA1F-4125-A33A-16E43D26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0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72A78-4452-405A-B9D1-BFDB2837F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FF30D-B1A6-4A5C-91CB-9EFE93D7A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E7D7E-EBDF-416C-A728-D086F6E5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F04E-1C91-4CF4-B1F9-A027216A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AFCBF-69B8-4FFB-933E-DA3E0524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A93B-EE6E-4426-BCB4-0150BDC6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C53F-C2FC-4E5F-B234-1982D537F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B5109-A834-470B-8A81-AEE38F15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D11C2-F5F5-490A-B2A3-07C2F582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7F254-DA76-4E4C-92E5-5180C99C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4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9E17-4827-45D9-9947-2CC6A566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A964C-5CE4-410E-870D-DE3EEBE36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A382-28DE-495C-A408-67864079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F5CBE-1034-4A2F-9833-B9A96B04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F7374-69FB-425D-B580-30D8017F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B039-77A9-4F90-97DE-8FBB7F58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0BD6-05B6-4376-9A9F-0D8A5DB7E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2DD52-DEA2-4EA6-84EF-52126A48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6A0C4-44E7-43EC-9E28-A71C7724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B465B-6E90-4A3E-92B3-2AB0B2FA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6DA27-12DE-4B94-9B26-DC573279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64EB-DAE0-4DE4-9BA9-E2CE09E2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62A93-04A5-4319-A79D-26E523B5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40B24-4B08-45B7-940D-CF72F430D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CDE1D-64FC-413B-9F41-34367D66A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68AA8-B90C-4EBF-969E-59426A5AB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29135-6186-4CA8-B7BF-628D70E5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8CE33-9003-47A5-9FCD-88BBA14E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ADF5A-EC6E-4631-8E25-D5ECEE60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AF3D-A013-48C7-982C-66E28EA8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84E78-6716-4F22-B772-A0A222C0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931EA-8131-4B75-8B44-0487B1F5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0954B-51D0-4B7B-8E9A-F4720336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79BE7-5F4A-4D73-BF91-E8D9E098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7AAF6-2639-482F-8738-A708DDF6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967B6-613E-4BCD-9889-9ABEA86C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B112-FEDD-44E1-9A81-0E21D338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DC37-DF54-4D27-BD45-2DC2DA76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C0666-10A9-4C27-B5F6-1FE14D14A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E2BF-8144-4B90-8913-EF94FAFB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7190D-22E1-4379-9875-72181168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E5234-BC99-4E38-96A8-BE78821B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7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E191-7695-4F98-B991-EFBBB8D3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C0D24-8E8C-4F5A-81D3-A9C1D976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3729F-EE87-4F64-94FF-090B0A113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776A9-9978-4CBC-9137-A1AC6C91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53D2D-18E8-4895-95E0-C61ADCAE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0FA1E-C38F-41DD-BE5A-2B6574BD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607D4-43CC-45A4-BF99-ECA521A0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9DEC2-9ECF-4516-B8C1-6509A9EC9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04405-4700-4EA5-B37B-BDBF24079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71EB5-3D3B-4DE3-B0A4-D389FD359F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9172-5B22-4B35-935B-48F249CB8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CDD8C-3C63-4AA0-AD60-86DA64D6D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8112-C3B7-4106-B3A9-9D5FD45E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opbox.com/s/lwpqnkwgb8q73mp/EarlyWarning_RDprioritiesGFOI.pdf?dl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fcgold.wur.nl/documents/GFOI_RD_Priorities_2018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forest-early-warning-portal/ho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globalforestwatch.org/gfw-community/early-warning-systems-for-deforestation-an-explainer" TargetMode="External"/><Relationship Id="rId5" Type="http://schemas.openxmlformats.org/officeDocument/2006/relationships/hyperlink" Target="http://www.gfoi.org/early-warning-user-needs-assessment-released/" TargetMode="External"/><Relationship Id="rId4" Type="http://schemas.openxmlformats.org/officeDocument/2006/relationships/hyperlink" Target="http://www.gofcgold.wur.nl/documents/GFOI_RD_Priorities_2018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9D0B4B-A002-4CA9-A787-F02AB0A68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5" y="1436915"/>
            <a:ext cx="12240389" cy="360011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3E59148-1CCF-4D3E-8CEE-F3AE10CDE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93204"/>
            <a:ext cx="9144000" cy="1655762"/>
          </a:xfrm>
        </p:spPr>
        <p:txBody>
          <a:bodyPr/>
          <a:lstStyle/>
          <a:p>
            <a:r>
              <a:rPr lang="en-US" dirty="0"/>
              <a:t>September 26, 2018</a:t>
            </a:r>
          </a:p>
          <a:p>
            <a:r>
              <a:rPr lang="en-US" dirty="0"/>
              <a:t>Paris, France</a:t>
            </a:r>
          </a:p>
        </p:txBody>
      </p:sp>
    </p:spTree>
    <p:extLst>
      <p:ext uri="{BB962C8B-B14F-4D97-AF65-F5344CB8AC3E}">
        <p14:creationId xmlns:p14="http://schemas.microsoft.com/office/powerpoint/2010/main" val="355729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76BA3-50CD-4130-A276-1170D763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BBAB-5B4E-4ADA-81B6-31AA6744B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UNA &amp; Forum helped us confirm assumptions about main EW limitations, but didn’t give us specific operational requirements</a:t>
            </a:r>
          </a:p>
          <a:p>
            <a:r>
              <a:rPr lang="en-US" dirty="0"/>
              <a:t>Long road from alert detection to on-the-ground action</a:t>
            </a:r>
          </a:p>
          <a:p>
            <a:pPr lvl="1"/>
            <a:r>
              <a:rPr lang="en-US" dirty="0"/>
              <a:t>Countries need support on building alert systems, but also on effectively using those systems and integrating them into internal processes</a:t>
            </a:r>
          </a:p>
          <a:p>
            <a:r>
              <a:rPr lang="en-US" dirty="0"/>
              <a:t>Still a large gap between producers and end users (e.g. indigenous communities, law enforcement officials, etc.)</a:t>
            </a:r>
          </a:p>
          <a:p>
            <a:pPr lvl="1"/>
            <a:r>
              <a:rPr lang="en-US" dirty="0"/>
              <a:t>Need for better guidance materials for non-technical audience</a:t>
            </a:r>
          </a:p>
          <a:p>
            <a:r>
              <a:rPr lang="en-US" dirty="0"/>
              <a:t>Much promise in new techniques and systems, but still not fully developed enough to offer “guidance”</a:t>
            </a:r>
          </a:p>
          <a:p>
            <a:r>
              <a:rPr lang="en-US" dirty="0"/>
              <a:t>Developing EW systems for a country is not worth the investment until there is capacity to use it</a:t>
            </a:r>
          </a:p>
          <a:p>
            <a:pPr lvl="1"/>
            <a:r>
              <a:rPr lang="en-US" dirty="0"/>
              <a:t>Start with existing EW systems to build interest &amp; capacity – “training wheels”</a:t>
            </a:r>
          </a:p>
          <a:p>
            <a:pPr lvl="1"/>
            <a:r>
              <a:rPr lang="en-US" dirty="0"/>
              <a:t>Some countries better positioned than others (e.g. Latin America has very high capacity)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60897-7234-430A-85D0-4600F56A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5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78F3-CA50-4B8F-BF37-35DDB7B3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BA8E-ABB5-4BCD-83DC-D62FA2CB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Welcome and introductions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Overview of work to date and reflection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 of future activities and resourcing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Working Group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Action items and next steps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AOB 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A3614-8F73-4AD6-B253-4291D4B1D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9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C120-E41F-4636-B31A-D24E2588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C4F2-BEF7-4758-B010-A54B64637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Should we continue the Working Group?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answer – yes, at the very least to encourage coordination of efforts. But also demand for much more work on this topic on both producing/ researching EW systems and using EW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Proposal: need for additional work along two topics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Technical aspects of building EW systems (led by GFOI)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Promoting uptake of EW systems (led by WRI)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FDE4F-109D-405A-A886-F00A95218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C7B8-30B2-49B4-B42C-D28259C4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E10E-E999-4F6A-8F0F-1883F2FB2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Potential activities (from </a:t>
            </a:r>
            <a:r>
              <a:rPr lang="en-US" dirty="0">
                <a:hlinkClick r:id="rId2"/>
              </a:rPr>
              <a:t>R&amp;D 1-pager</a:t>
            </a:r>
            <a:r>
              <a:rPr lang="en-US" dirty="0"/>
              <a:t>):</a:t>
            </a:r>
          </a:p>
          <a:p>
            <a:r>
              <a:rPr lang="en-US" dirty="0"/>
              <a:t>Develop case studies on creation of EW systems at the country level, to use as the basis for future guidance materials</a:t>
            </a:r>
          </a:p>
          <a:p>
            <a:r>
              <a:rPr lang="en-US" dirty="0"/>
              <a:t>Work with space data providers to link them with EW users/needs</a:t>
            </a:r>
          </a:p>
          <a:p>
            <a:r>
              <a:rPr lang="en-US" dirty="0"/>
              <a:t>Advocate for open methods and flexibility of systems</a:t>
            </a:r>
          </a:p>
          <a:p>
            <a:r>
              <a:rPr lang="en-US" dirty="0"/>
              <a:t>Promote and provide guidance on multi-sensor approaches</a:t>
            </a:r>
          </a:p>
          <a:p>
            <a:r>
              <a:rPr lang="en-US" dirty="0"/>
              <a:t>Develop methodological advice on how to determine forest change drivers</a:t>
            </a:r>
          </a:p>
          <a:p>
            <a:r>
              <a:rPr lang="en-US" dirty="0"/>
              <a:t>Develop a work stream on the use of crowd-sourced data</a:t>
            </a:r>
          </a:p>
          <a:p>
            <a:r>
              <a:rPr lang="en-US" dirty="0"/>
              <a:t>Assess EW systems and associated tools using the CALM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1E6A7-BE1E-437C-BB77-F5CE8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C7B8-30B2-49B4-B42C-D28259C4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“1-pager”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1E6A7-BE1E-437C-BB77-F5CE8D60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137931"/>
            <a:ext cx="3515565" cy="1033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83069-7D2B-4B43-B0BB-0CD7C2E1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3103"/>
            <a:ext cx="3377129" cy="4733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91C436-3301-1A4C-9D07-4150BC877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867" y="1403103"/>
            <a:ext cx="3377129" cy="4754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E669F-EACE-2445-8202-580224076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947" y="1403103"/>
            <a:ext cx="3377130" cy="4754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43DE49-25B1-4646-9415-907C6BAC245D}"/>
              </a:ext>
            </a:extLst>
          </p:cNvPr>
          <p:cNvSpPr/>
          <p:nvPr/>
        </p:nvSpPr>
        <p:spPr>
          <a:xfrm>
            <a:off x="874295" y="6289848"/>
            <a:ext cx="1082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ArialMT"/>
                <a:hlinkClick r:id="rId6"/>
              </a:rPr>
              <a:t>http://www.gofcgold.wur.nl/documents/GFOI_RD_Priorities_2018.pdf</a:t>
            </a:r>
            <a:endParaRPr lang="en-GB" dirty="0">
              <a:solidFill>
                <a:srgbClr val="0000FF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56719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30B8-DE94-4A68-90BC-C0D539EB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uptake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8F93C-F723-431F-B6FC-07E6E890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Potential activities:</a:t>
            </a:r>
          </a:p>
          <a:p>
            <a:r>
              <a:rPr lang="en-US" dirty="0"/>
              <a:t>Coordinate further South-South workshops in Africa and SE Asia, or with particular target audiences (e.g. law enforcement, indigenous communities) on the use of EW systems</a:t>
            </a:r>
          </a:p>
          <a:p>
            <a:r>
              <a:rPr lang="en-US" dirty="0"/>
              <a:t>Develop case studies documenting successful chain of using EW data, from detection to action </a:t>
            </a:r>
          </a:p>
          <a:p>
            <a:r>
              <a:rPr lang="en-US" dirty="0"/>
              <a:t>Develop non-technical guidance on which EW systems to use, workflows for using EW data, data limitations, etc.</a:t>
            </a:r>
          </a:p>
          <a:p>
            <a:r>
              <a:rPr lang="en-US" dirty="0"/>
              <a:t>Create training materials for particular non-technical audiences</a:t>
            </a:r>
          </a:p>
          <a:p>
            <a:r>
              <a:rPr lang="en-US" dirty="0"/>
              <a:t>Provide financial and technical support to on-the-ground NGOs using 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0CF6F-BC61-436C-B3EA-1B8567FAC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E979-5ACD-4617-A018-893201A7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7805-0214-4FC4-B9BC-30CA2D28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Potential activities:</a:t>
            </a:r>
          </a:p>
          <a:p>
            <a:r>
              <a:rPr lang="en-US" dirty="0"/>
              <a:t>Raise the profile of EW as a tool for combatting climate change through participation in high-level meetings, thought pieces, etc.</a:t>
            </a:r>
          </a:p>
          <a:p>
            <a:r>
              <a:rPr lang="en-US" dirty="0"/>
              <a:t>Collate materials developed by both into a “knowledge portal”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BEE61-68CF-4F96-A190-3A16A3CB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F4CC-5F59-48A5-8B3B-76E2BA6C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E9A9-3D89-47DF-BB5A-13ADA6E13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at least have enough funding individually to remain coordinated around existing EW activities?</a:t>
            </a:r>
          </a:p>
          <a:p>
            <a:r>
              <a:rPr lang="en-US" dirty="0"/>
              <a:t>Co-fundraising for additional activities</a:t>
            </a:r>
          </a:p>
          <a:p>
            <a:pPr lvl="1"/>
            <a:r>
              <a:rPr lang="en-US" dirty="0"/>
              <a:t>Is this of interest for the group?</a:t>
            </a:r>
          </a:p>
          <a:p>
            <a:pPr lvl="1"/>
            <a:r>
              <a:rPr lang="en-US" dirty="0"/>
              <a:t>What are the highest priorities/ lowest hanging fruit?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A8CF8-17C3-45F8-827A-19831A038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78F3-CA50-4B8F-BF37-35DDB7B3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BA8E-ABB5-4BCD-83DC-D62FA2CB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Welcome and introductions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Overview of work to date and reflection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Discussion of future activities and resourcing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Working Group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Action items and next steps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AOB 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0E47E-6963-4B8C-BCA7-EEFD6A0D0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7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C91D-8ADE-4E1C-8897-DAA3A07B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topics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A92A-B369-4FD5-B02A-15F7DCF6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Members (technical and non-technical)</a:t>
            </a:r>
            <a:endParaRPr lang="en-US" dirty="0"/>
          </a:p>
          <a:p>
            <a:pPr lvl="0"/>
            <a:r>
              <a:rPr lang="en-GB" dirty="0"/>
              <a:t>Roles and responsibilities </a:t>
            </a:r>
            <a:endParaRPr lang="en-US" dirty="0"/>
          </a:p>
          <a:p>
            <a:pPr lvl="0"/>
            <a:r>
              <a:rPr lang="en-GB" dirty="0"/>
              <a:t>Objectives: outputs and outcomes</a:t>
            </a:r>
            <a:endParaRPr lang="en-US" dirty="0"/>
          </a:p>
          <a:p>
            <a:pPr lvl="0"/>
            <a:r>
              <a:rPr lang="en-GB" dirty="0"/>
              <a:t>Meeting schedule</a:t>
            </a:r>
            <a:endParaRPr lang="en-US" dirty="0"/>
          </a:p>
          <a:p>
            <a:r>
              <a:rPr lang="en-GB" dirty="0"/>
              <a:t>Timeframes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B12B8-A007-491F-BA9E-34CF3CB07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8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78F3-CA50-4B8F-BF37-35DDB7B3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BA8E-ABB5-4BCD-83DC-D62FA2CB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 and introductions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work to date and reflection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 of future activities and resourcing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Working Group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Action items and next steps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AOB 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019C7-3B83-4AED-B2BD-C027F7377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78F3-CA50-4B8F-BF37-35DDB7B3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BA8E-ABB5-4BCD-83DC-D62FA2CB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Welcome and introductions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Overview of work to date and reflection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Discussion of future activities and resourcing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Working Group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Action items and next steps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AOB 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29A6A-27C5-441A-9095-86ADDE1BB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62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78F3-CA50-4B8F-BF37-35DDB7B3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BA8E-ABB5-4BCD-83DC-D62FA2CB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Welcome and introductions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Overview of work to date and reflection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Discussion of future activities and resourcing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Working Group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Action items and next steps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AOB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055D7-0A20-4995-A3E4-35F143A48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C7B8-30B2-49B4-B42C-D28259C4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1E6A7-BE1E-437C-BB77-F5CE8D60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137931"/>
            <a:ext cx="3515565" cy="1033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805777-41CD-0C41-A642-D9E5AD21CF42}"/>
              </a:ext>
            </a:extLst>
          </p:cNvPr>
          <p:cNvSpPr/>
          <p:nvPr/>
        </p:nvSpPr>
        <p:spPr>
          <a:xfrm>
            <a:off x="874294" y="1690687"/>
            <a:ext cx="106038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dirty="0">
                <a:solidFill>
                  <a:srgbClr val="0000FF"/>
                </a:solidFill>
                <a:latin typeface="ArialMT"/>
              </a:rPr>
            </a:br>
            <a:r>
              <a:rPr lang="en-GB" dirty="0">
                <a:solidFill>
                  <a:srgbClr val="0000FF"/>
                </a:solidFill>
                <a:latin typeface="ArialMT"/>
              </a:rPr>
              <a:t>Forest Early Warning Portal</a:t>
            </a:r>
            <a:endParaRPr lang="en-GB" dirty="0">
              <a:solidFill>
                <a:srgbClr val="0000FF"/>
              </a:solidFill>
              <a:latin typeface="ArialMT"/>
              <a:hlinkClick r:id="rId3"/>
            </a:endParaRPr>
          </a:p>
          <a:p>
            <a:r>
              <a:rPr lang="en-GB" dirty="0">
                <a:solidFill>
                  <a:srgbClr val="0000FF"/>
                </a:solidFill>
                <a:latin typeface="ArialMT"/>
                <a:hlinkClick r:id="rId3"/>
              </a:rPr>
              <a:t>https://sites.google.com/view/forest-early-warning-portal/home</a:t>
            </a:r>
            <a:endParaRPr lang="en-GB" dirty="0">
              <a:solidFill>
                <a:srgbClr val="0000FF"/>
              </a:solidFill>
              <a:latin typeface="ArialMT"/>
            </a:endParaRPr>
          </a:p>
          <a:p>
            <a:br>
              <a:rPr lang="en-GB" dirty="0">
                <a:solidFill>
                  <a:srgbClr val="0000FF"/>
                </a:solidFill>
                <a:latin typeface="ArialMT"/>
              </a:rPr>
            </a:br>
            <a:r>
              <a:rPr lang="en-GB" dirty="0">
                <a:solidFill>
                  <a:srgbClr val="0000FF"/>
                </a:solidFill>
                <a:latin typeface="ArialMT"/>
              </a:rPr>
              <a:t>EW R&amp;D 1-pager</a:t>
            </a:r>
          </a:p>
          <a:p>
            <a:r>
              <a:rPr lang="en-GB" dirty="0">
                <a:solidFill>
                  <a:srgbClr val="0000FF"/>
                </a:solidFill>
                <a:latin typeface="ArialMT"/>
                <a:hlinkClick r:id="rId4"/>
              </a:rPr>
              <a:t>http://www.gofcgold.wur.nl/documents/GFOI_RD_Priorities_2018.pdf</a:t>
            </a:r>
            <a:endParaRPr lang="en-GB" dirty="0">
              <a:solidFill>
                <a:srgbClr val="0000FF"/>
              </a:solidFill>
              <a:latin typeface="ArialMT"/>
            </a:endParaRPr>
          </a:p>
          <a:p>
            <a:endParaRPr lang="en-GB" dirty="0">
              <a:solidFill>
                <a:srgbClr val="0000FF"/>
              </a:solidFill>
              <a:latin typeface="ArialMT"/>
            </a:endParaRPr>
          </a:p>
          <a:p>
            <a:r>
              <a:rPr lang="en-GB" dirty="0">
                <a:solidFill>
                  <a:srgbClr val="0000FF"/>
                </a:solidFill>
                <a:latin typeface="ArialMT"/>
              </a:rPr>
              <a:t>EW UNA</a:t>
            </a:r>
            <a:r>
              <a:rPr lang="en-GB" dirty="0">
                <a:solidFill>
                  <a:srgbClr val="FF0000"/>
                </a:solidFill>
                <a:latin typeface="ArialMT"/>
              </a:rPr>
              <a:t>: (CHECK LINK)</a:t>
            </a:r>
            <a:endParaRPr lang="en-GB" dirty="0">
              <a:solidFill>
                <a:srgbClr val="FF0000"/>
              </a:solidFill>
              <a:latin typeface="ArialMT"/>
              <a:hlinkClick r:id="rId5"/>
            </a:endParaRPr>
          </a:p>
          <a:p>
            <a:r>
              <a:rPr lang="en-GB" dirty="0">
                <a:solidFill>
                  <a:srgbClr val="0000FF"/>
                </a:solidFill>
                <a:latin typeface="ArialMT"/>
                <a:hlinkClick r:id="rId5"/>
              </a:rPr>
              <a:t>http://www.gfoi.org/early-warning-user-needs-assessment-released/</a:t>
            </a:r>
            <a:endParaRPr lang="en-GB" dirty="0">
              <a:solidFill>
                <a:srgbClr val="0000FF"/>
              </a:solidFill>
              <a:latin typeface="ArialMT"/>
            </a:endParaRPr>
          </a:p>
          <a:p>
            <a:endParaRPr lang="en-GB" dirty="0">
              <a:solidFill>
                <a:srgbClr val="0000FF"/>
              </a:solidFill>
              <a:latin typeface="ArialMT"/>
            </a:endParaRPr>
          </a:p>
          <a:p>
            <a:r>
              <a:rPr lang="en-GB" dirty="0">
                <a:solidFill>
                  <a:srgbClr val="0000FF"/>
                </a:solidFill>
                <a:latin typeface="ArialMT"/>
              </a:rPr>
              <a:t>WRI EW Explainer</a:t>
            </a:r>
          </a:p>
          <a:p>
            <a:r>
              <a:rPr lang="en-GB" dirty="0">
                <a:solidFill>
                  <a:srgbClr val="0000FF"/>
                </a:solidFill>
                <a:latin typeface="ArialMT"/>
                <a:hlinkClick r:id="rId6"/>
              </a:rPr>
              <a:t>https://blog.globalforestwatch.org/gfw-community/early-warning-systems-for-deforestation-an-explainer</a:t>
            </a:r>
            <a:endParaRPr lang="en-GB" dirty="0">
              <a:solidFill>
                <a:srgbClr val="0000FF"/>
              </a:solidFill>
              <a:latin typeface="ArialMT"/>
            </a:endParaRPr>
          </a:p>
          <a:p>
            <a:r>
              <a:rPr lang="en-GB" dirty="0">
                <a:solidFill>
                  <a:srgbClr val="0000FF"/>
                </a:solidFill>
                <a:latin typeface="ArialMT"/>
              </a:rPr>
              <a:t> </a:t>
            </a:r>
            <a:endParaRPr lang="en-GB" dirty="0"/>
          </a:p>
          <a:p>
            <a:endParaRPr lang="en-GB" dirty="0">
              <a:solidFill>
                <a:srgbClr val="0000FF"/>
              </a:solidFill>
              <a:latin typeface="ArialMT"/>
            </a:endParaRPr>
          </a:p>
          <a:p>
            <a:r>
              <a:rPr lang="en-GB" dirty="0">
                <a:solidFill>
                  <a:srgbClr val="0000FF"/>
                </a:solidFill>
                <a:latin typeface="ArialMT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65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78F3-CA50-4B8F-BF37-35DDB7B3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BA8E-ABB5-4BCD-83DC-D62FA2CB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Welcome and introductions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work to date and reflection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Discussion of future activities and resourcing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Working Group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Action items and next steps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AOB 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3F7C7-2407-4EF0-8EF9-5BE045098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FB6B-C82B-4052-862B-55CFC055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this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2FA8-0D2E-4251-9689-FF0DD5B1E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NICFI contacted WRI with interest in better understanding user needs related to early warning, in order to ensure that any new systems address those needs and avoid duplicative investments</a:t>
            </a:r>
          </a:p>
          <a:p>
            <a:r>
              <a:rPr lang="en-US" dirty="0"/>
              <a:t>SDCG simultaneously having conversations around building an alert system</a:t>
            </a:r>
          </a:p>
          <a:p>
            <a:r>
              <a:rPr lang="en-US" dirty="0"/>
              <a:t>Meeting in Sept 2017 in Frascati to bring together the two initiatives – forming the Early Warning Working Group</a:t>
            </a:r>
          </a:p>
          <a:p>
            <a:r>
              <a:rPr lang="en-US" dirty="0"/>
              <a:t>Core members have been WRI, CEOS, the US Forest Service (USFS) through the </a:t>
            </a:r>
            <a:r>
              <a:rPr lang="en-US" dirty="0" err="1"/>
              <a:t>SilvaCarbon</a:t>
            </a:r>
            <a:r>
              <a:rPr lang="en-US" dirty="0"/>
              <a:t> program, the Japanese Space Agency (JAXA), Wageningen University (WUR), FAO and the GFOI Office</a:t>
            </a:r>
          </a:p>
          <a:p>
            <a:r>
              <a:rPr lang="en-US" dirty="0"/>
              <a:t>First activities completed July 2018: User Needs Assessment &amp; EW Forum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2F005-7F0F-4CEE-BEF0-041F722DF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C833-1D17-4F09-8601-38460BB5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3267-0394-4611-906C-A6DB102C1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Conducted by consultant Brice Mora</a:t>
            </a:r>
          </a:p>
          <a:p>
            <a:r>
              <a:rPr lang="en-US" dirty="0"/>
              <a:t>Surveys and interviews with experts and EW users in target countries as well as tool providers</a:t>
            </a:r>
          </a:p>
          <a:p>
            <a:r>
              <a:rPr lang="en-US" dirty="0"/>
              <a:t>Target countries: Argentina, Brazil, Peru, DRC, Ghana, Ivory Coast, Indonesia, Vietnam</a:t>
            </a:r>
          </a:p>
          <a:p>
            <a:r>
              <a:rPr lang="en-US" dirty="0"/>
              <a:t>Final product delivered July 2018</a:t>
            </a:r>
          </a:p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Assess how EW technologies are being developed and used</a:t>
            </a:r>
          </a:p>
          <a:p>
            <a:pPr lvl="1"/>
            <a:r>
              <a:rPr lang="en-US" dirty="0"/>
              <a:t>Identify opportunities for improvements that can meet country needs</a:t>
            </a:r>
          </a:p>
          <a:p>
            <a:pPr lvl="1"/>
            <a:r>
              <a:rPr lang="en-US" dirty="0"/>
              <a:t>Produce a series of recommendations for GFOI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F4350-562D-4C2D-B95F-4EE29C408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5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6D92-B8A5-4141-88E4-E91A0BE6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C7696-06BC-400C-9DAA-5C120208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Key Findings:</a:t>
            </a:r>
          </a:p>
          <a:p>
            <a:r>
              <a:rPr lang="en-US" dirty="0"/>
              <a:t>Many of the countries already using EW to address climate change, biodiversity loss, SDGs</a:t>
            </a:r>
          </a:p>
          <a:p>
            <a:r>
              <a:rPr lang="en-US" dirty="0"/>
              <a:t>10/18 respondents have SOPs to operate their EW systems</a:t>
            </a:r>
          </a:p>
          <a:p>
            <a:r>
              <a:rPr lang="en-US" dirty="0"/>
              <a:t>Main technological barriers: cloud coverage, difficulty of accessing and using SAR, ground data availability, tool and system interconnections, internet access</a:t>
            </a:r>
          </a:p>
          <a:p>
            <a:r>
              <a:rPr lang="en-US" dirty="0"/>
              <a:t>Main institutional barriers: coordination across stakeholders, corruption, lack of governance, budget limitations, personnel capacity</a:t>
            </a:r>
          </a:p>
          <a:p>
            <a:r>
              <a:rPr lang="en-US" dirty="0"/>
              <a:t>Other data needs: accurate identification of the change date, accurate estimation of the area cleared (for prosecution), better data in non-tropical forest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51DFD-8CEA-4DCC-B586-BB0B69AF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0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6D92-B8A5-4141-88E4-E91A0BE6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C7696-06BC-400C-9DAA-5C120208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Recommendations:</a:t>
            </a:r>
          </a:p>
          <a:p>
            <a:r>
              <a:rPr lang="en-US" dirty="0"/>
              <a:t>Provide more opportunities for capacity development</a:t>
            </a:r>
          </a:p>
          <a:p>
            <a:pPr lvl="1"/>
            <a:r>
              <a:rPr lang="en-US" dirty="0"/>
              <a:t>South-South collaboration, engagement with local academic institutions, training exercises on NRT change detection, etc.</a:t>
            </a:r>
          </a:p>
          <a:p>
            <a:r>
              <a:rPr lang="en-US" dirty="0"/>
              <a:t>Encourage research and development related to EW</a:t>
            </a:r>
          </a:p>
          <a:p>
            <a:pPr lvl="1"/>
            <a:r>
              <a:rPr lang="en-US" dirty="0"/>
              <a:t>Support research calls on multi-sensor approaches, other forest types, anthropic vs natural disturbance, artificial intelligence, mobile applications</a:t>
            </a:r>
          </a:p>
          <a:p>
            <a:r>
              <a:rPr lang="en-US" dirty="0"/>
              <a:t>Provide support for EW through GFOI</a:t>
            </a:r>
          </a:p>
          <a:p>
            <a:pPr lvl="1"/>
            <a:r>
              <a:rPr lang="en-US" dirty="0"/>
              <a:t>Direct support for country-owned EW systems, integrate EW into GFOI activities around capacity development, R&amp;D, MGD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7C6E8-CAA6-4414-9E40-37FB60AB1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9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2F0C-6C42-4347-ABD1-44FEB2B3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Warning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7873-22F0-4C5F-98EA-5A9D2F5EF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Brought together users and producers of EW systems, from government, civil society, academia, and private sector</a:t>
            </a:r>
          </a:p>
          <a:p>
            <a:r>
              <a:rPr lang="en-US" dirty="0"/>
              <a:t>Held in Lima, co-hosted by Peru’s Ministry of the Environment</a:t>
            </a:r>
          </a:p>
          <a:p>
            <a:r>
              <a:rPr lang="en-US" dirty="0"/>
              <a:t>Support from NICFI and USAID</a:t>
            </a:r>
          </a:p>
          <a:p>
            <a:r>
              <a:rPr lang="en-US" dirty="0"/>
              <a:t>107 participants from 18 countries – strong Latin America focus</a:t>
            </a:r>
          </a:p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Share early lessons around the use of EW systems</a:t>
            </a:r>
          </a:p>
          <a:p>
            <a:pPr lvl="1"/>
            <a:r>
              <a:rPr lang="en-US" dirty="0"/>
              <a:t>Take stock of available technology solutions &amp; emerging technologies</a:t>
            </a:r>
          </a:p>
          <a:p>
            <a:pPr lvl="1"/>
            <a:r>
              <a:rPr lang="en-US" dirty="0"/>
              <a:t>Assess limitations and needs around EW systems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1D32C-8E68-4C64-9814-FC07BE98D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0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FB3F-5EC1-4627-95D2-2F3F2B77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Warning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03B72-9813-48CF-A0A4-E9092379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Main takeaways: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is already strong interest in and use of Early Warning systems</a:t>
            </a:r>
          </a:p>
          <a:p>
            <a:pPr lvl="1"/>
            <a:r>
              <a:rPr lang="en-US" dirty="0"/>
              <a:t>Facilitate south-south sharing, elevate success stories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Technical limitations of Early Warning systems remain</a:t>
            </a:r>
          </a:p>
          <a:p>
            <a:pPr lvl="1"/>
            <a:r>
              <a:rPr lang="en-US" dirty="0"/>
              <a:t>Prioritize R&amp;D around multi-sensor approaches, identifying drivers, improving data in dry forests,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Implementation challenges limit effective application of EW systems</a:t>
            </a:r>
          </a:p>
          <a:p>
            <a:pPr lvl="1"/>
            <a:r>
              <a:rPr lang="en-US" dirty="0"/>
              <a:t>Document case studies/ lessons learned, elevate non-technical limitations to donors and the international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Training and education are crucial to encourage uptake of EW</a:t>
            </a:r>
          </a:p>
          <a:p>
            <a:pPr lvl="1"/>
            <a:r>
              <a:rPr lang="en-US" dirty="0"/>
              <a:t>Provide non-technical guidance on EW use, develop targeted training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47CA4-A6FF-4E75-92C0-A6E0BDA9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9" y="510911"/>
            <a:ext cx="3515565" cy="1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1107</Words>
  <Application>Microsoft Macintosh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ArialMT</vt:lpstr>
      <vt:lpstr>Arial</vt:lpstr>
      <vt:lpstr>Calibri</vt:lpstr>
      <vt:lpstr>Calibri Light</vt:lpstr>
      <vt:lpstr>Office Theme</vt:lpstr>
      <vt:lpstr>PowerPoint Presentation</vt:lpstr>
      <vt:lpstr>Agenda</vt:lpstr>
      <vt:lpstr>Agenda</vt:lpstr>
      <vt:lpstr>Background of this group</vt:lpstr>
      <vt:lpstr>User Needs Assessment</vt:lpstr>
      <vt:lpstr>User Needs Assessment</vt:lpstr>
      <vt:lpstr>User Needs Assessment</vt:lpstr>
      <vt:lpstr>Early Warning Forum</vt:lpstr>
      <vt:lpstr>Early Warning Forum</vt:lpstr>
      <vt:lpstr>Reflections</vt:lpstr>
      <vt:lpstr>Agenda</vt:lpstr>
      <vt:lpstr>Proposal</vt:lpstr>
      <vt:lpstr>Technical aspects</vt:lpstr>
      <vt:lpstr>R&amp;D “1-pager”</vt:lpstr>
      <vt:lpstr>Promoting uptake</vt:lpstr>
      <vt:lpstr>Both</vt:lpstr>
      <vt:lpstr>Resources</vt:lpstr>
      <vt:lpstr>Agenda</vt:lpstr>
      <vt:lpstr>Key topics for discussion</vt:lpstr>
      <vt:lpstr>Agenda</vt:lpstr>
      <vt:lpstr>Agenda</vt:lpstr>
      <vt:lpstr>EW Links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Warning Working Group Meeting</dc:title>
  <dc:creator>Mikaela Weisse</dc:creator>
  <cp:lastModifiedBy>Ake Ros</cp:lastModifiedBy>
  <cp:revision>22</cp:revision>
  <dcterms:created xsi:type="dcterms:W3CDTF">2018-09-18T12:52:58Z</dcterms:created>
  <dcterms:modified xsi:type="dcterms:W3CDTF">2019-03-28T14:54:55Z</dcterms:modified>
</cp:coreProperties>
</file>