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  <p:sldMasterId id="2147483692" r:id="rId2"/>
  </p:sldMasterIdLst>
  <p:notesMasterIdLst>
    <p:notesMasterId r:id="rId19"/>
  </p:notesMasterIdLst>
  <p:handoutMasterIdLst>
    <p:handoutMasterId r:id="rId20"/>
  </p:handoutMasterIdLst>
  <p:sldIdLst>
    <p:sldId id="489" r:id="rId3"/>
    <p:sldId id="492" r:id="rId4"/>
    <p:sldId id="491" r:id="rId5"/>
    <p:sldId id="486" r:id="rId6"/>
    <p:sldId id="493" r:id="rId7"/>
    <p:sldId id="494" r:id="rId8"/>
    <p:sldId id="485" r:id="rId9"/>
    <p:sldId id="498" r:id="rId10"/>
    <p:sldId id="488" r:id="rId11"/>
    <p:sldId id="499" r:id="rId12"/>
    <p:sldId id="495" r:id="rId13"/>
    <p:sldId id="490" r:id="rId14"/>
    <p:sldId id="496" r:id="rId15"/>
    <p:sldId id="502" r:id="rId16"/>
    <p:sldId id="501" r:id="rId17"/>
    <p:sldId id="500" r:id="rId18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 Jose Sanz" initials="MJS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00" autoAdjust="0"/>
    <p:restoredTop sz="94280" autoAdjust="0"/>
  </p:normalViewPr>
  <p:slideViewPr>
    <p:cSldViewPr snapToGrid="0" snapToObjects="1">
      <p:cViewPr varScale="1">
        <p:scale>
          <a:sx n="102" d="100"/>
          <a:sy n="102" d="100"/>
        </p:scale>
        <p:origin x="29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856" y="-10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F1091E6A-672D-AE46-AC53-375A09660271}" type="datetime1">
              <a:rPr lang="en-US"/>
              <a:pPr>
                <a:defRPr/>
              </a:pPr>
              <a:t>3/28/19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F739E499-1CB6-4F4C-882A-1AFF65B2A0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0207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EED3E77B-B435-2542-A3DE-7067FFA574A5}" type="datetime1">
              <a:rPr lang="en-US"/>
              <a:pPr>
                <a:defRPr/>
              </a:pPr>
              <a:t>3/28/19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15530"/>
            <a:ext cx="5608975" cy="418360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fld id="{6F5A7900-DBD2-8C40-B940-6C0CEBC9C3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6009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528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92037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78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6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47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392991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BB7F6A-2867-439C-9A4D-2FD0E495E44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3/28/19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837113-2F3E-4400-9792-506CD95B94E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96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20650" y="1784350"/>
            <a:ext cx="8907463" cy="5002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2428875" y="71438"/>
            <a:ext cx="6583363" cy="1643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prstClr val="white"/>
              </a:solidFill>
            </a:endParaRPr>
          </a:p>
        </p:txBody>
      </p:sp>
      <p:pic>
        <p:nvPicPr>
          <p:cNvPr id="6" name="Picture 12" descr="C:\Documents and Settings\Isabelle\Desktop\UNEP\UN-REDD Programme Communication Strategy\UNEP Pictures\High Resolution Images\Low Res iStock_copy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75" y="76200"/>
            <a:ext cx="2286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85720" y="1857364"/>
            <a:ext cx="8715436" cy="464347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45745" y="132201"/>
            <a:ext cx="6544019" cy="1531345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5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243"/>
            <a:ext cx="6400800" cy="6674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edit Master subtitle style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77329" y="2501917"/>
            <a:ext cx="6860028" cy="69878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608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12" y="89227"/>
            <a:ext cx="6004205" cy="69878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09" y="134989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91601" y="6322876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/>
            <a:fld id="{82D36AB3-2316-484A-8EF9-67EFC1B9B32B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761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243"/>
            <a:ext cx="6400800" cy="6674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edit Master subtitle style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77329" y="2501917"/>
            <a:ext cx="6860028" cy="69878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pic>
        <p:nvPicPr>
          <p:cNvPr id="10" name="Picture 9" descr="geo_logo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6" y="6322876"/>
            <a:ext cx="889949" cy="398431"/>
          </a:xfrm>
          <a:prstGeom prst="rect">
            <a:avLst/>
          </a:prstGeom>
        </p:spPr>
      </p:pic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1449" y="6226899"/>
            <a:ext cx="1307007" cy="569336"/>
          </a:xfrm>
          <a:prstGeom prst="rect">
            <a:avLst/>
          </a:prstGeom>
        </p:spPr>
        <p:txBody>
          <a:bodyPr/>
          <a:lstStyle>
            <a:lvl1pPr>
              <a:defRPr sz="105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/>
              <a:t>SDCG-7</a:t>
            </a:r>
          </a:p>
          <a:p>
            <a:pPr>
              <a:defRPr/>
            </a:pPr>
            <a:r>
              <a:rPr lang="en-US" b="1" dirty="0"/>
              <a:t>Sydney</a:t>
            </a:r>
            <a:r>
              <a:rPr lang="en-US" sz="1000" b="1" dirty="0"/>
              <a:t>, Australia</a:t>
            </a:r>
          </a:p>
          <a:p>
            <a:pPr>
              <a:defRPr/>
            </a:pPr>
            <a:r>
              <a:rPr lang="en-US" sz="1000" b="1" dirty="0"/>
              <a:t>March 5</a:t>
            </a:r>
            <a:r>
              <a:rPr lang="en-US" sz="1000" b="1" baseline="30000" dirty="0"/>
              <a:t>th</a:t>
            </a:r>
            <a:r>
              <a:rPr lang="en-US" sz="1000" b="1" dirty="0"/>
              <a:t> – 6</a:t>
            </a:r>
            <a:r>
              <a:rPr lang="en-US" sz="1000" b="1" baseline="30000" dirty="0"/>
              <a:t>th</a:t>
            </a:r>
            <a:r>
              <a:rPr lang="en-US" sz="1000" b="1" dirty="0"/>
              <a:t> 2015</a:t>
            </a:r>
            <a:endParaRPr lang="en-US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83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243"/>
            <a:ext cx="6400800" cy="6674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edit Master subtitle style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77329" y="2501917"/>
            <a:ext cx="6860028" cy="69878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pic>
        <p:nvPicPr>
          <p:cNvPr id="10" name="Picture 9" descr="geo_logo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6" y="6322876"/>
            <a:ext cx="889949" cy="398431"/>
          </a:xfrm>
          <a:prstGeom prst="rect">
            <a:avLst/>
          </a:prstGeom>
        </p:spPr>
      </p:pic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21449" y="6226899"/>
            <a:ext cx="1307007" cy="569336"/>
          </a:xfrm>
          <a:prstGeom prst="rect">
            <a:avLst/>
          </a:prstGeom>
        </p:spPr>
        <p:txBody>
          <a:bodyPr/>
          <a:lstStyle>
            <a:lvl1pPr>
              <a:defRPr sz="105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b="1" dirty="0"/>
              <a:t>SDCG-7</a:t>
            </a:r>
          </a:p>
          <a:p>
            <a:pPr>
              <a:defRPr/>
            </a:pPr>
            <a:r>
              <a:rPr lang="en-US" b="1" dirty="0"/>
              <a:t>Sydney</a:t>
            </a:r>
            <a:r>
              <a:rPr lang="en-US" sz="1000" b="1" dirty="0"/>
              <a:t>, Australia</a:t>
            </a:r>
          </a:p>
          <a:p>
            <a:pPr>
              <a:defRPr/>
            </a:pPr>
            <a:r>
              <a:rPr lang="en-US" sz="1000" b="1" dirty="0"/>
              <a:t>March 5</a:t>
            </a:r>
            <a:r>
              <a:rPr lang="en-US" sz="1000" b="1" baseline="30000" dirty="0"/>
              <a:t>th</a:t>
            </a:r>
            <a:r>
              <a:rPr lang="en-US" sz="1000" b="1" dirty="0"/>
              <a:t> – 6</a:t>
            </a:r>
            <a:r>
              <a:rPr lang="en-US" sz="1000" b="1" baseline="30000" dirty="0"/>
              <a:t>th</a:t>
            </a:r>
            <a:r>
              <a:rPr lang="en-US" sz="1000" b="1" dirty="0"/>
              <a:t> 2015</a:t>
            </a:r>
            <a:endParaRPr lang="en-US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43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A1273EF2-3846-4EE4-8945-D4DD53CBC62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3/28/19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D45470E9-CD58-4B1E-AD27-812AEDC7ECF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0" y="2"/>
            <a:ext cx="9144000" cy="2285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95654"/>
            <a:ext cx="9143998" cy="9144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03" y="396240"/>
            <a:ext cx="121459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49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geo_logo.png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52"/>
          <a:stretch/>
        </p:blipFill>
        <p:spPr>
          <a:xfrm>
            <a:off x="157596" y="6322876"/>
            <a:ext cx="889949" cy="398431"/>
          </a:xfrm>
          <a:prstGeom prst="rect">
            <a:avLst/>
          </a:prstGeom>
        </p:spPr>
      </p:pic>
      <p:pic>
        <p:nvPicPr>
          <p:cNvPr id="12" name="Picture 11" descr="ceos_logo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490" y="6267408"/>
            <a:ext cx="1263253" cy="500248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21449" y="6226899"/>
            <a:ext cx="1307007" cy="569336"/>
          </a:xfrm>
          <a:prstGeom prst="rect">
            <a:avLst/>
          </a:prstGeom>
        </p:spPr>
        <p:txBody>
          <a:bodyPr/>
          <a:lstStyle>
            <a:lvl1pPr algn="ctr">
              <a:defRPr sz="1051">
                <a:solidFill>
                  <a:srgbClr val="FFFFFF"/>
                </a:solidFill>
              </a:defRPr>
            </a:lvl1pPr>
          </a:lstStyle>
          <a:p>
            <a:pPr defTabSz="45718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latin typeface="Calibri"/>
                <a:ea typeface="+mn-ea"/>
                <a:cs typeface="+mn-cs"/>
              </a:rPr>
              <a:t>SDCG-7</a:t>
            </a:r>
          </a:p>
          <a:p>
            <a:pPr defTabSz="45718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latin typeface="Calibri"/>
                <a:ea typeface="+mn-ea"/>
                <a:cs typeface="+mn-cs"/>
              </a:rPr>
              <a:t>Sydney</a:t>
            </a:r>
            <a:r>
              <a:rPr lang="en-US" sz="1000" b="1">
                <a:latin typeface="Calibri"/>
                <a:ea typeface="+mn-ea"/>
                <a:cs typeface="+mn-cs"/>
              </a:rPr>
              <a:t>, Australia</a:t>
            </a:r>
          </a:p>
          <a:p>
            <a:pPr defTabSz="45718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>
                <a:latin typeface="Calibri"/>
                <a:ea typeface="+mn-ea"/>
                <a:cs typeface="+mn-cs"/>
              </a:rPr>
              <a:t>March 5</a:t>
            </a:r>
            <a:r>
              <a:rPr lang="en-US" sz="1000" b="1" baseline="30000">
                <a:latin typeface="Calibri"/>
                <a:ea typeface="+mn-ea"/>
                <a:cs typeface="+mn-cs"/>
              </a:rPr>
              <a:t>th</a:t>
            </a:r>
            <a:r>
              <a:rPr lang="en-US" sz="1000" b="1">
                <a:latin typeface="Calibri"/>
                <a:ea typeface="+mn-ea"/>
                <a:cs typeface="+mn-cs"/>
              </a:rPr>
              <a:t> – 6</a:t>
            </a:r>
            <a:r>
              <a:rPr lang="en-US" sz="1000" b="1" baseline="30000">
                <a:latin typeface="Calibri"/>
                <a:ea typeface="+mn-ea"/>
                <a:cs typeface="+mn-cs"/>
              </a:rPr>
              <a:t>th</a:t>
            </a:r>
            <a:r>
              <a:rPr lang="en-US" sz="1000" b="1">
                <a:latin typeface="Calibri"/>
                <a:ea typeface="+mn-ea"/>
                <a:cs typeface="+mn-cs"/>
              </a:rPr>
              <a:t> 2015</a:t>
            </a:r>
            <a:endParaRPr lang="en-US" sz="1000">
              <a:latin typeface="Calibri"/>
              <a:ea typeface="+mn-ea"/>
              <a:cs typeface="+mn-cs"/>
            </a:endParaRPr>
          </a:p>
          <a:p>
            <a:pPr defTabSz="457189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/>
              <a:ea typeface="+mn-ea"/>
              <a:cs typeface="+mn-cs"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1601" y="6322876"/>
            <a:ext cx="510387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 algn="ctr" defTabSz="457189" fontAlgn="auto">
              <a:spcBef>
                <a:spcPts val="0"/>
              </a:spcBef>
              <a:spcAft>
                <a:spcPts val="0"/>
              </a:spcAft>
            </a:pPr>
            <a:fld id="{82D36AB3-2316-484A-8EF9-67EFC1B9B32B}" type="slidenum">
              <a:rPr lang="en-US" smtClean="0">
                <a:latin typeface="Calibri"/>
                <a:ea typeface="+mn-ea"/>
                <a:cs typeface="+mn-cs"/>
              </a:rPr>
              <a:pPr algn="ctr" defTabSz="457189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956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</p:sldLayoutIdLst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11.png"/><Relationship Id="rId7" Type="http://schemas.openxmlformats.org/officeDocument/2006/relationships/image" Target="../media/image1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6.jpeg"/><Relationship Id="rId5" Type="http://schemas.openxmlformats.org/officeDocument/2006/relationships/image" Target="../media/image8.png"/><Relationship Id="rId10" Type="http://schemas.openxmlformats.org/officeDocument/2006/relationships/image" Target="../media/image15.jpeg"/><Relationship Id="rId4" Type="http://schemas.openxmlformats.org/officeDocument/2006/relationships/image" Target="../media/image7.jpeg"/><Relationship Id="rId9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65" y="2288040"/>
            <a:ext cx="8517897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NZ" sz="3600" dirty="0"/>
              <a:t>GFOI MGD Update</a:t>
            </a:r>
          </a:p>
          <a:p>
            <a:pPr marL="0" indent="0" algn="ctr">
              <a:buNone/>
            </a:pPr>
            <a:endParaRPr lang="en-NZ" sz="3600" dirty="0"/>
          </a:p>
          <a:p>
            <a:pPr marL="457188" lvl="1" indent="0" algn="ctr">
              <a:buNone/>
            </a:pPr>
            <a:r>
              <a:rPr lang="en-NZ" dirty="0"/>
              <a:t>Ake Rosenqvist with material provided by </a:t>
            </a:r>
            <a:r>
              <a:rPr lang="en-NZ" b="1" dirty="0"/>
              <a:t>Carly Green</a:t>
            </a:r>
          </a:p>
          <a:p>
            <a:pPr marL="457188" lvl="1" indent="0" algn="ctr">
              <a:buNone/>
            </a:pPr>
            <a:endParaRPr lang="en-NZ" sz="2000" dirty="0">
              <a:solidFill>
                <a:schemeClr val="bg1"/>
              </a:solidFill>
            </a:endParaRPr>
          </a:p>
          <a:p>
            <a:pPr marL="457188" lvl="1" indent="0" algn="ctr">
              <a:buNone/>
            </a:pPr>
            <a:r>
              <a:rPr lang="en-NZ" sz="2400" dirty="0"/>
              <a:t>SDCG-15</a:t>
            </a:r>
          </a:p>
          <a:p>
            <a:pPr marL="457188" lvl="1" indent="0" algn="ctr">
              <a:buNone/>
            </a:pPr>
            <a:r>
              <a:rPr lang="en-NZ" sz="2400" dirty="0"/>
              <a:t>Session 7, Item#3</a:t>
            </a:r>
          </a:p>
        </p:txBody>
      </p:sp>
    </p:spTree>
    <p:extLst>
      <p:ext uri="{BB962C8B-B14F-4D97-AF65-F5344CB8AC3E}">
        <p14:creationId xmlns:p14="http://schemas.microsoft.com/office/powerpoint/2010/main" val="2606081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AU" sz="3200" dirty="0"/>
              <a:t>MGD Update Process</a:t>
            </a:r>
            <a:endParaRPr lang="pt-BR" sz="3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009" y="1693220"/>
            <a:ext cx="8229600" cy="4525963"/>
          </a:xfrm>
        </p:spPr>
        <p:txBody>
          <a:bodyPr/>
          <a:lstStyle/>
          <a:p>
            <a:r>
              <a:rPr lang="en-NZ" sz="2800" dirty="0"/>
              <a:t>Develop outline of new guidance requirements</a:t>
            </a:r>
          </a:p>
          <a:p>
            <a:r>
              <a:rPr lang="en-NZ" sz="2800" dirty="0"/>
              <a:t>Redesign of REDDcompass will occur in parallel</a:t>
            </a:r>
          </a:p>
          <a:p>
            <a:r>
              <a:rPr lang="en-NZ" sz="2800" dirty="0"/>
              <a:t>Detailed design/ prototype and work plan available early 2019</a:t>
            </a:r>
          </a:p>
          <a:p>
            <a:r>
              <a:rPr lang="en-NZ" sz="2800" dirty="0"/>
              <a:t>Start mid 2019</a:t>
            </a:r>
          </a:p>
          <a:p>
            <a:r>
              <a:rPr lang="en-NZ" sz="2800" dirty="0"/>
              <a:t>Complete June 2020</a:t>
            </a:r>
          </a:p>
          <a:p>
            <a:endParaRPr lang="en-NZ" sz="2800" dirty="0"/>
          </a:p>
          <a:p>
            <a:pPr marL="0" indent="0">
              <a:buNone/>
            </a:pPr>
            <a:endParaRPr lang="en-NZ" dirty="0"/>
          </a:p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F7D5E0-2763-46FC-81F2-37911A87625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9742" y="6228350"/>
            <a:ext cx="9153742" cy="576281"/>
            <a:chOff x="-9742" y="6006379"/>
            <a:chExt cx="9472864" cy="576281"/>
          </a:xfrm>
        </p:grpSpPr>
        <p:sp>
          <p:nvSpPr>
            <p:cNvPr id="7" name="Rectangle 6"/>
            <p:cNvSpPr/>
            <p:nvPr/>
          </p:nvSpPr>
          <p:spPr>
            <a:xfrm>
              <a:off x="-9742" y="6006379"/>
              <a:ext cx="9472864" cy="5762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pic>
          <p:nvPicPr>
            <p:cNvPr id="8" name="Picture 6" descr="Related imag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7429" y="6038577"/>
              <a:ext cx="535013" cy="5350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1487723" y="6114746"/>
              <a:ext cx="27235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/>
                <a:t>@GFOI_FOREST</a:t>
              </a:r>
            </a:p>
          </p:txBody>
        </p:sp>
        <p:pic>
          <p:nvPicPr>
            <p:cNvPr id="10" name="Picture 8" descr="http://www.gfoi.org/wp-content/uploads/2017/02/Feature-image-icon-GFOI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2839" y="6046857"/>
              <a:ext cx="493808" cy="506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4659744" y="6089706"/>
              <a:ext cx="18628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/>
                <a:t>GFOI.ORG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22643" y="6036079"/>
              <a:ext cx="516880" cy="51688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039523" y="6099853"/>
              <a:ext cx="10872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/>
                <a:t>GFOI1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5608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12" y="89227"/>
            <a:ext cx="7359002" cy="698785"/>
          </a:xfrm>
        </p:spPr>
        <p:txBody>
          <a:bodyPr/>
          <a:lstStyle/>
          <a:p>
            <a:pPr algn="l"/>
            <a:r>
              <a:rPr lang="en-NZ" dirty="0"/>
              <a:t>2. Upgrade &amp; Extend REDDcompass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09" y="1349891"/>
            <a:ext cx="8415210" cy="4525963"/>
          </a:xfrm>
        </p:spPr>
        <p:txBody>
          <a:bodyPr/>
          <a:lstStyle/>
          <a:p>
            <a:r>
              <a:rPr lang="en-NZ" dirty="0"/>
              <a:t>Make content and associated training and tools more accessible through REDDcompass</a:t>
            </a:r>
          </a:p>
          <a:p>
            <a:pPr lvl="1"/>
            <a:r>
              <a:rPr lang="en-NZ" sz="2400" dirty="0"/>
              <a:t>Modify REDDcompass to increase alignment between MGD guidance, the CNA workshop material and the Repository of Tools </a:t>
            </a:r>
            <a:endParaRPr lang="en-NZ" dirty="0"/>
          </a:p>
          <a:p>
            <a:r>
              <a:rPr lang="en-NZ" dirty="0"/>
              <a:t>Provide MGD author functionality through REDDcompass</a:t>
            </a:r>
          </a:p>
          <a:p>
            <a:pPr lvl="1"/>
            <a:r>
              <a:rPr lang="en-NZ" sz="2400" dirty="0"/>
              <a:t>MGD content will be authored and made available online through REDDcompass </a:t>
            </a:r>
          </a:p>
          <a:p>
            <a:pPr lvl="1"/>
            <a:endParaRPr lang="en-NZ" dirty="0"/>
          </a:p>
          <a:p>
            <a:pPr lvl="2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50773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12" y="89227"/>
            <a:ext cx="7359002" cy="698785"/>
          </a:xfrm>
        </p:spPr>
        <p:txBody>
          <a:bodyPr/>
          <a:lstStyle/>
          <a:p>
            <a:pPr algn="l"/>
            <a:r>
              <a:rPr lang="en-NZ" dirty="0"/>
              <a:t>3. Cross Component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393" y="1349891"/>
            <a:ext cx="8415210" cy="4525963"/>
          </a:xfrm>
        </p:spPr>
        <p:txBody>
          <a:bodyPr/>
          <a:lstStyle/>
          <a:p>
            <a:r>
              <a:rPr lang="en-NZ" dirty="0"/>
              <a:t>Cross Component - Areas of Focus:</a:t>
            </a:r>
          </a:p>
          <a:p>
            <a:pPr lvl="1"/>
            <a:r>
              <a:rPr lang="en-NZ" dirty="0">
                <a:solidFill>
                  <a:srgbClr val="C00000"/>
                </a:solidFill>
              </a:rPr>
              <a:t>Repository of Tools </a:t>
            </a:r>
            <a:r>
              <a:rPr lang="en-NZ" dirty="0"/>
              <a:t>to be hosted on REDDcompass</a:t>
            </a:r>
          </a:p>
          <a:p>
            <a:pPr lvl="1"/>
            <a:r>
              <a:rPr lang="en-NZ" dirty="0"/>
              <a:t>CALM to be used to assess status of tools</a:t>
            </a:r>
          </a:p>
          <a:p>
            <a:pPr lvl="1"/>
            <a:r>
              <a:rPr lang="en-NZ" dirty="0"/>
              <a:t>Training materials related to tools to be linked to MGD guidance and hosted on REDDcompass</a:t>
            </a:r>
          </a:p>
          <a:p>
            <a:pPr lvl="2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6218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12" y="89227"/>
            <a:ext cx="7359002" cy="698785"/>
          </a:xfrm>
        </p:spPr>
        <p:txBody>
          <a:bodyPr/>
          <a:lstStyle/>
          <a:p>
            <a:pPr algn="l"/>
            <a:r>
              <a:rPr lang="en-NZ" dirty="0"/>
              <a:t>3. Cross Component Collaboration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393" y="1349891"/>
            <a:ext cx="8415210" cy="4525963"/>
          </a:xfrm>
        </p:spPr>
        <p:txBody>
          <a:bodyPr/>
          <a:lstStyle/>
          <a:p>
            <a:r>
              <a:rPr lang="en-NZ" dirty="0"/>
              <a:t>Cross Component - Areas of Focus:</a:t>
            </a:r>
          </a:p>
          <a:p>
            <a:pPr lvl="1"/>
            <a:r>
              <a:rPr lang="en-NZ" dirty="0"/>
              <a:t>Repository of Tools to be hosted on REDDcompass</a:t>
            </a:r>
          </a:p>
          <a:p>
            <a:pPr lvl="1"/>
            <a:r>
              <a:rPr lang="en-NZ" dirty="0"/>
              <a:t>CALM to be used to assess status of tools</a:t>
            </a:r>
          </a:p>
          <a:p>
            <a:pPr lvl="1"/>
            <a:r>
              <a:rPr lang="en-NZ" dirty="0"/>
              <a:t>Training materials related to tools to be linked to MGD guidance and hosted on REDDcompass</a:t>
            </a:r>
          </a:p>
          <a:p>
            <a:pPr lvl="1"/>
            <a:r>
              <a:rPr lang="en-NZ" dirty="0">
                <a:solidFill>
                  <a:schemeClr val="accent2"/>
                </a:solidFill>
              </a:rPr>
              <a:t>Data Component/SDCG?...</a:t>
            </a:r>
          </a:p>
          <a:p>
            <a:pPr lvl="2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57413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12" y="89227"/>
            <a:ext cx="7359002" cy="698785"/>
          </a:xfrm>
        </p:spPr>
        <p:txBody>
          <a:bodyPr/>
          <a:lstStyle/>
          <a:p>
            <a:pPr algn="l"/>
            <a:r>
              <a:rPr lang="en-NZ" dirty="0"/>
              <a:t>MGD revision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393" y="1349891"/>
            <a:ext cx="8415210" cy="4525963"/>
          </a:xfrm>
        </p:spPr>
        <p:txBody>
          <a:bodyPr/>
          <a:lstStyle/>
          <a:p>
            <a:r>
              <a:rPr lang="en-NZ" sz="2800" dirty="0">
                <a:solidFill>
                  <a:srgbClr val="C00000"/>
                </a:solidFill>
              </a:rPr>
              <a:t>EO-related updates necessary – MGD v2 outdated</a:t>
            </a:r>
          </a:p>
          <a:p>
            <a:pPr lvl="1"/>
            <a:r>
              <a:rPr lang="en-NZ" sz="2400" dirty="0">
                <a:solidFill>
                  <a:srgbClr val="C00000"/>
                </a:solidFill>
              </a:rPr>
              <a:t>Key missions now fully operational</a:t>
            </a:r>
          </a:p>
          <a:p>
            <a:pPr lvl="1"/>
            <a:r>
              <a:rPr lang="en-NZ" sz="2400" dirty="0">
                <a:solidFill>
                  <a:srgbClr val="C00000"/>
                </a:solidFill>
              </a:rPr>
              <a:t>New missions in orbit</a:t>
            </a:r>
          </a:p>
          <a:p>
            <a:pPr lvl="1"/>
            <a:r>
              <a:rPr lang="en-NZ" sz="2400" dirty="0">
                <a:solidFill>
                  <a:srgbClr val="C00000"/>
                </a:solidFill>
              </a:rPr>
              <a:t>CEOS Biomass protocol emerging</a:t>
            </a:r>
          </a:p>
          <a:p>
            <a:pPr lvl="1"/>
            <a:r>
              <a:rPr lang="en-NZ" sz="2400" dirty="0">
                <a:solidFill>
                  <a:srgbClr val="C00000"/>
                </a:solidFill>
              </a:rPr>
              <a:t>New global datasets (e.g. Global Mangrove Watch)</a:t>
            </a:r>
          </a:p>
          <a:p>
            <a:pPr lvl="1"/>
            <a:r>
              <a:rPr lang="en-NZ" sz="2400" dirty="0">
                <a:solidFill>
                  <a:srgbClr val="C00000"/>
                </a:solidFill>
              </a:rPr>
              <a:t>CARD4L process – tailored for country users</a:t>
            </a:r>
          </a:p>
          <a:p>
            <a:pPr lvl="1"/>
            <a:r>
              <a:rPr lang="en-NZ" sz="2400" dirty="0">
                <a:solidFill>
                  <a:srgbClr val="C00000"/>
                </a:solidFill>
              </a:rPr>
              <a:t>Cloud computing and Data Cubes...</a:t>
            </a:r>
          </a:p>
          <a:p>
            <a:pPr lvl="1"/>
            <a:endParaRPr lang="en-NZ" sz="2400" dirty="0">
              <a:solidFill>
                <a:srgbClr val="C00000"/>
              </a:solidFill>
            </a:endParaRPr>
          </a:p>
          <a:p>
            <a:r>
              <a:rPr lang="en-NZ" sz="2400" dirty="0">
                <a:solidFill>
                  <a:srgbClr val="C00000"/>
                </a:solidFill>
              </a:rPr>
              <a:t>Revision process “inclusive”. Great opportunity for SDCG to improve visibility of CEOS and EO</a:t>
            </a:r>
          </a:p>
          <a:p>
            <a:pPr lvl="2"/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4172487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5140EBE-A7DF-B449-B4AA-33B91614D4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816" y="1127717"/>
            <a:ext cx="7603289" cy="478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778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67F134D-3B10-F74F-85A7-21416F6E4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DB4FBE1-F2FD-D141-A22E-E68A0A131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06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12" y="89227"/>
            <a:ext cx="7359002" cy="698785"/>
          </a:xfrm>
        </p:spPr>
        <p:txBody>
          <a:bodyPr/>
          <a:lstStyle/>
          <a:p>
            <a:pPr algn="l"/>
            <a:r>
              <a:rPr lang="en-NZ" dirty="0"/>
              <a:t>2017/2018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08" y="1349891"/>
            <a:ext cx="8517897" cy="4525963"/>
          </a:xfrm>
        </p:spPr>
        <p:txBody>
          <a:bodyPr/>
          <a:lstStyle/>
          <a:p>
            <a:r>
              <a:rPr lang="en-NZ" dirty="0"/>
              <a:t>IPCC 2019 Refinement during 2018</a:t>
            </a:r>
          </a:p>
          <a:p>
            <a:r>
              <a:rPr lang="en-NZ" dirty="0"/>
              <a:t>Significant MGD Component participation</a:t>
            </a:r>
          </a:p>
          <a:p>
            <a:pPr lvl="1"/>
            <a:r>
              <a:rPr lang="en-NZ" sz="2400" dirty="0"/>
              <a:t>At least 15 MGD authors contributed to the refinement</a:t>
            </a:r>
          </a:p>
          <a:p>
            <a:pPr lvl="1"/>
            <a:r>
              <a:rPr lang="en-NZ" sz="2400" dirty="0"/>
              <a:t>MGD referenced 14 times across 2 volumes and multiple chapters</a:t>
            </a:r>
          </a:p>
          <a:p>
            <a:pPr lvl="1"/>
            <a:r>
              <a:rPr lang="en-NZ" sz="2400" dirty="0"/>
              <a:t>MGD content referenced included: ground data, sampling remote sensing analysis techniques, time series consistency, integration,…….etc</a:t>
            </a:r>
          </a:p>
          <a:p>
            <a:pPr lvl="1"/>
            <a:endParaRPr lang="en-NZ" dirty="0"/>
          </a:p>
          <a:p>
            <a:pPr lvl="1"/>
            <a:endParaRPr lang="en-NZ" dirty="0"/>
          </a:p>
          <a:p>
            <a:pPr lvl="2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2971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12" y="89227"/>
            <a:ext cx="7359002" cy="698785"/>
          </a:xfrm>
        </p:spPr>
        <p:txBody>
          <a:bodyPr/>
          <a:lstStyle/>
          <a:p>
            <a:pPr algn="l"/>
            <a:r>
              <a:rPr lang="en-NZ" dirty="0"/>
              <a:t>2017/2018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12" y="958006"/>
            <a:ext cx="8698821" cy="2723345"/>
          </a:xfrm>
        </p:spPr>
        <p:txBody>
          <a:bodyPr/>
          <a:lstStyle/>
          <a:p>
            <a:r>
              <a:rPr lang="en-NZ" dirty="0"/>
              <a:t>GFOI CNA aligned with REDDCompass &amp; MGD</a:t>
            </a:r>
          </a:p>
          <a:p>
            <a:pPr lvl="1"/>
            <a:r>
              <a:rPr lang="en-NZ" sz="2000" dirty="0"/>
              <a:t>The Country Needs Assessment (CNA) workshop structure has been developed to </a:t>
            </a:r>
            <a:r>
              <a:rPr lang="en-NZ" sz="2000" dirty="0">
                <a:solidFill>
                  <a:schemeClr val="accent2"/>
                </a:solidFill>
              </a:rPr>
              <a:t>align with REDDcompass Action framework and MGD guidance</a:t>
            </a:r>
          </a:p>
          <a:p>
            <a:pPr lvl="1"/>
            <a:r>
              <a:rPr lang="en-NZ" sz="2000" dirty="0"/>
              <a:t>Funded by the World Bank, 12 countries have participated in the CNA workshops and have documented their progress and priority areas for improvement in the context of REDDcompass</a:t>
            </a:r>
          </a:p>
          <a:p>
            <a:pPr marL="914377" lvl="2" indent="0">
              <a:buNone/>
            </a:pPr>
            <a:endParaRPr lang="en-NZ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D43BFF-0F97-D840-88F9-084E29DF0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704" y="3512667"/>
            <a:ext cx="4410141" cy="263632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D0CDB80-E280-4E46-B87B-577000C23FC9}"/>
              </a:ext>
            </a:extLst>
          </p:cNvPr>
          <p:cNvSpPr txBox="1">
            <a:spLocks/>
          </p:cNvSpPr>
          <p:nvPr/>
        </p:nvSpPr>
        <p:spPr>
          <a:xfrm>
            <a:off x="154379" y="3503222"/>
            <a:ext cx="4381995" cy="1710046"/>
          </a:xfrm>
          <a:prstGeom prst="rect">
            <a:avLst/>
          </a:prstGeom>
        </p:spPr>
        <p:txBody>
          <a:bodyPr/>
          <a:lstStyle>
            <a:lvl1pPr marL="342891" indent="-342891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Aft>
                <a:spcPts val="0"/>
              </a:spcAft>
            </a:pPr>
            <a:r>
              <a:rPr lang="en-NZ" sz="2000" dirty="0"/>
              <a:t>This process has provided country specific information to the component on guidance areas of importance as countries move to operationalise their National Forest Monitoring Systems  </a:t>
            </a:r>
          </a:p>
          <a:p>
            <a:pPr lvl="1" fontAlgn="auto">
              <a:spcAft>
                <a:spcPts val="0"/>
              </a:spcAft>
            </a:pPr>
            <a:endParaRPr lang="en-NZ" dirty="0"/>
          </a:p>
          <a:p>
            <a:pPr lvl="1" fontAlgn="auto">
              <a:spcAft>
                <a:spcPts val="0"/>
              </a:spcAft>
            </a:pPr>
            <a:endParaRPr lang="en-NZ" dirty="0"/>
          </a:p>
          <a:p>
            <a:pPr lvl="2" fontAlgn="auto">
              <a:spcAft>
                <a:spcPts val="0"/>
              </a:spcAft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19372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12" y="89227"/>
            <a:ext cx="7359002" cy="698785"/>
          </a:xfrm>
        </p:spPr>
        <p:txBody>
          <a:bodyPr/>
          <a:lstStyle/>
          <a:p>
            <a:pPr algn="l"/>
            <a:r>
              <a:rPr lang="en-NZ" dirty="0"/>
              <a:t>MGD Work Plan 2019/2020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645" y="2204915"/>
            <a:ext cx="8229600" cy="4525963"/>
          </a:xfrm>
        </p:spPr>
        <p:txBody>
          <a:bodyPr/>
          <a:lstStyle/>
          <a:p>
            <a:pPr marL="514350" indent="-514350" algn="ctr">
              <a:buFont typeface="+mj-lt"/>
              <a:buAutoNum type="arabicPeriod"/>
            </a:pPr>
            <a:r>
              <a:rPr lang="en-NZ" dirty="0"/>
              <a:t>Refine and extend MGD 2016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NZ" dirty="0"/>
              <a:t>Upgrade and extend REDDcompass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NZ" dirty="0"/>
              <a:t>Cross component collaboration</a:t>
            </a:r>
          </a:p>
          <a:p>
            <a:pPr marL="971538" lvl="1" indent="-514350" algn="ctr">
              <a:buFont typeface="+mj-lt"/>
              <a:buAutoNum type="arabicPeriod"/>
            </a:pPr>
            <a:endParaRPr lang="en-NZ" dirty="0"/>
          </a:p>
          <a:p>
            <a:pPr marL="971538" lvl="1" indent="-514350" algn="ctr">
              <a:buFont typeface="+mj-lt"/>
              <a:buAutoNum type="arabicPeriod"/>
            </a:pPr>
            <a:endParaRPr lang="en-NZ" dirty="0"/>
          </a:p>
          <a:p>
            <a:pPr marL="914377" lvl="2" indent="0" algn="ctr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02898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12" y="89227"/>
            <a:ext cx="7359002" cy="698785"/>
          </a:xfrm>
        </p:spPr>
        <p:txBody>
          <a:bodyPr/>
          <a:lstStyle/>
          <a:p>
            <a:pPr algn="l"/>
            <a:r>
              <a:rPr lang="en-NZ" dirty="0"/>
              <a:t>1. Refine and Extend MGD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09" y="1029259"/>
            <a:ext cx="8415210" cy="5205288"/>
          </a:xfrm>
        </p:spPr>
        <p:txBody>
          <a:bodyPr/>
          <a:lstStyle/>
          <a:p>
            <a:r>
              <a:rPr lang="en-NZ" dirty="0"/>
              <a:t>Ensure consistency with IPCC 2019 Refinement</a:t>
            </a:r>
          </a:p>
          <a:p>
            <a:pPr lvl="1"/>
            <a:r>
              <a:rPr lang="en-NZ" sz="2400" dirty="0"/>
              <a:t>An assessment of impact to the MGD revealed relatively minor impact, mainly to do with terminology</a:t>
            </a:r>
          </a:p>
          <a:p>
            <a:r>
              <a:rPr lang="en-NZ" dirty="0"/>
              <a:t>Align priority content to country needs </a:t>
            </a:r>
          </a:p>
          <a:p>
            <a:pPr lvl="1"/>
            <a:r>
              <a:rPr lang="en-NZ" sz="2400" dirty="0"/>
              <a:t>Guidance related to priority improvement areas identified by countries through the Country Needs Assessment workshops will be the focus of refinement or extension of MGD</a:t>
            </a:r>
          </a:p>
          <a:p>
            <a:pPr marL="0" indent="0">
              <a:buNone/>
            </a:pPr>
            <a:endParaRPr lang="en-NZ" dirty="0"/>
          </a:p>
          <a:p>
            <a:pPr lvl="2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01614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12" y="89227"/>
            <a:ext cx="7359002" cy="698785"/>
          </a:xfrm>
        </p:spPr>
        <p:txBody>
          <a:bodyPr/>
          <a:lstStyle/>
          <a:p>
            <a:pPr algn="l"/>
            <a:r>
              <a:rPr lang="en-NZ" dirty="0"/>
              <a:t>1. Refine and Extend MGD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09" y="1029259"/>
            <a:ext cx="8415210" cy="5205288"/>
          </a:xfrm>
        </p:spPr>
        <p:txBody>
          <a:bodyPr/>
          <a:lstStyle/>
          <a:p>
            <a:r>
              <a:rPr lang="en-NZ" dirty="0"/>
              <a:t>Ensure consistency with IPCC 2019 Refinement</a:t>
            </a:r>
          </a:p>
          <a:p>
            <a:pPr lvl="1"/>
            <a:r>
              <a:rPr lang="en-NZ" sz="2400" dirty="0"/>
              <a:t>An assessment of impact to the MGD revealed relatively minor impact, mainly to do with terminology</a:t>
            </a:r>
          </a:p>
          <a:p>
            <a:r>
              <a:rPr lang="en-NZ" dirty="0"/>
              <a:t>Align priority content to country needs </a:t>
            </a:r>
          </a:p>
          <a:p>
            <a:pPr lvl="1"/>
            <a:r>
              <a:rPr lang="en-NZ" sz="2400" dirty="0"/>
              <a:t>Guidance related to priority improvement areas identified by countries through the Country Needs Assessment workshops will be the focus of refinement or extension of MGD</a:t>
            </a:r>
          </a:p>
          <a:p>
            <a:r>
              <a:rPr lang="en-NZ" sz="2400" dirty="0">
                <a:solidFill>
                  <a:schemeClr val="accent2"/>
                </a:solidFill>
              </a:rPr>
              <a:t> </a:t>
            </a:r>
            <a:r>
              <a:rPr lang="en-NZ" dirty="0">
                <a:solidFill>
                  <a:schemeClr val="accent2"/>
                </a:solidFill>
              </a:rPr>
              <a:t>Update EO related info</a:t>
            </a:r>
          </a:p>
          <a:p>
            <a:pPr lvl="1"/>
            <a:r>
              <a:rPr lang="en-NZ" sz="2400" dirty="0">
                <a:solidFill>
                  <a:schemeClr val="accent2"/>
                </a:solidFill>
              </a:rPr>
              <a:t>EO mission info presently out of date</a:t>
            </a:r>
          </a:p>
          <a:p>
            <a:pPr lvl="1"/>
            <a:r>
              <a:rPr lang="en-NZ" sz="2400" dirty="0">
                <a:solidFill>
                  <a:schemeClr val="accent2"/>
                </a:solidFill>
              </a:rPr>
              <a:t>New EO based methodologies </a:t>
            </a:r>
            <a:endParaRPr lang="en-NZ" dirty="0">
              <a:solidFill>
                <a:schemeClr val="accent2"/>
              </a:solidFill>
            </a:endParaRPr>
          </a:p>
          <a:p>
            <a:pPr lvl="1"/>
            <a:endParaRPr lang="en-NZ" dirty="0"/>
          </a:p>
          <a:p>
            <a:pPr lvl="2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60980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AU" sz="3200" dirty="0"/>
              <a:t>MGD Update Concept</a:t>
            </a:r>
            <a:endParaRPr lang="pt-BR" sz="3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2009" y="1253832"/>
            <a:ext cx="8229600" cy="4525963"/>
          </a:xfrm>
        </p:spPr>
        <p:txBody>
          <a:bodyPr/>
          <a:lstStyle/>
          <a:p>
            <a:r>
              <a:rPr lang="en-NZ" sz="2800" dirty="0"/>
              <a:t>MGD to be updated after the 2019 refinement published in May 2019</a:t>
            </a:r>
          </a:p>
          <a:p>
            <a:r>
              <a:rPr lang="en-NZ" sz="2800" dirty="0"/>
              <a:t>Concept</a:t>
            </a:r>
          </a:p>
          <a:p>
            <a:pPr lvl="1"/>
            <a:r>
              <a:rPr lang="en-NZ" sz="2400" dirty="0"/>
              <a:t>Updates to the MGD will be conducted using a Modular Approach rather than updating the whole document</a:t>
            </a:r>
          </a:p>
          <a:p>
            <a:pPr lvl="1"/>
            <a:r>
              <a:rPr lang="en-NZ" sz="2400" dirty="0"/>
              <a:t>More responsive, updatable and accessible</a:t>
            </a:r>
          </a:p>
          <a:p>
            <a:pPr lvl="1"/>
            <a:r>
              <a:rPr lang="en-NZ" sz="2400" dirty="0"/>
              <a:t>New guidance linked to the existing MGD through improved REDDcompass structure    </a:t>
            </a:r>
          </a:p>
          <a:p>
            <a:pPr lvl="1"/>
            <a:r>
              <a:rPr lang="en-NZ" sz="2400" dirty="0"/>
              <a:t>MGD v2 will remain available to be read on line                   </a:t>
            </a:r>
            <a:r>
              <a:rPr lang="en-NZ" sz="2400" dirty="0">
                <a:solidFill>
                  <a:schemeClr val="accent2"/>
                </a:solidFill>
              </a:rPr>
              <a:t>(</a:t>
            </a:r>
            <a:r>
              <a:rPr lang="en-NZ" sz="2400" dirty="0">
                <a:solidFill>
                  <a:schemeClr val="accent2"/>
                </a:solidFill>
                <a:sym typeface="Wingdings" pitchFamily="2" charset="2"/>
              </a:rPr>
              <a:t> </a:t>
            </a:r>
            <a:r>
              <a:rPr lang="en-NZ" sz="2400" dirty="0">
                <a:solidFill>
                  <a:schemeClr val="accent2"/>
                </a:solidFill>
              </a:rPr>
              <a:t>outdated (EO) info frozen in?)</a:t>
            </a:r>
          </a:p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F7D5E0-2763-46FC-81F2-37911A87625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9742" y="6228350"/>
            <a:ext cx="9153742" cy="576281"/>
            <a:chOff x="-9742" y="6006379"/>
            <a:chExt cx="9472864" cy="576281"/>
          </a:xfrm>
        </p:grpSpPr>
        <p:sp>
          <p:nvSpPr>
            <p:cNvPr id="7" name="Rectangle 6"/>
            <p:cNvSpPr/>
            <p:nvPr/>
          </p:nvSpPr>
          <p:spPr>
            <a:xfrm>
              <a:off x="-9742" y="6006379"/>
              <a:ext cx="9472864" cy="5762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pic>
          <p:nvPicPr>
            <p:cNvPr id="8" name="Picture 6" descr="Related imag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7429" y="6038577"/>
              <a:ext cx="535013" cy="5350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1487723" y="6114746"/>
              <a:ext cx="27235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/>
                <a:t>@GFOI_FOREST</a:t>
              </a:r>
            </a:p>
          </p:txBody>
        </p:sp>
        <p:pic>
          <p:nvPicPr>
            <p:cNvPr id="10" name="Picture 8" descr="http://www.gfoi.org/wp-content/uploads/2017/02/Feature-image-icon-GFOI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2839" y="6046857"/>
              <a:ext cx="493808" cy="506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4659744" y="6089706"/>
              <a:ext cx="18628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/>
                <a:t>GFOI.ORG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522643" y="6036079"/>
              <a:ext cx="516880" cy="51688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039523" y="6099853"/>
              <a:ext cx="10872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/>
                <a:t>GFOI1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7546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2008" y="119063"/>
            <a:ext cx="8112992" cy="9445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AU" sz="3200" dirty="0"/>
              <a:t>MGD Version 3.0 Concept</a:t>
            </a:r>
            <a:endParaRPr lang="pt-BR" sz="3000" dirty="0"/>
          </a:p>
        </p:txBody>
      </p:sp>
      <p:sp>
        <p:nvSpPr>
          <p:cNvPr id="5" name="Rounded Rectangle 4"/>
          <p:cNvSpPr/>
          <p:nvPr/>
        </p:nvSpPr>
        <p:spPr>
          <a:xfrm>
            <a:off x="619760" y="1143000"/>
            <a:ext cx="8251190" cy="46126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</p:txBody>
      </p:sp>
      <p:sp>
        <p:nvSpPr>
          <p:cNvPr id="6" name="Rounded Rectangle 5"/>
          <p:cNvSpPr/>
          <p:nvPr/>
        </p:nvSpPr>
        <p:spPr>
          <a:xfrm>
            <a:off x="3685857" y="4954270"/>
            <a:ext cx="1513840" cy="6248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/>
              <a:t>MGD V1/2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402509" y="4966970"/>
            <a:ext cx="1902576" cy="6248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/>
              <a:t>Modules</a:t>
            </a:r>
          </a:p>
        </p:txBody>
      </p:sp>
      <p:pic>
        <p:nvPicPr>
          <p:cNvPr id="1026" name="Picture 2" descr="Risultati immagini per decision tree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131" y="1656424"/>
            <a:ext cx="2166680" cy="1328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reddcompass.org/gfoi-mgdwa-theme/img/arro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113" y="1284334"/>
            <a:ext cx="697822" cy="74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on Button: Help 1">
            <a:hlinkClick r:id="" action="ppaction://noaction" highlightClick="1"/>
          </p:cNvPr>
          <p:cNvSpPr/>
          <p:nvPr/>
        </p:nvSpPr>
        <p:spPr>
          <a:xfrm>
            <a:off x="3838969" y="1675242"/>
            <a:ext cx="1456320" cy="1309878"/>
          </a:xfrm>
          <a:prstGeom prst="actionButtonHelp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25" name="Group 24"/>
          <p:cNvGrpSpPr/>
          <p:nvPr/>
        </p:nvGrpSpPr>
        <p:grpSpPr>
          <a:xfrm>
            <a:off x="-9742" y="6228350"/>
            <a:ext cx="9153742" cy="576281"/>
            <a:chOff x="-9742" y="6006379"/>
            <a:chExt cx="9472864" cy="576281"/>
          </a:xfrm>
        </p:grpSpPr>
        <p:sp>
          <p:nvSpPr>
            <p:cNvPr id="32" name="Rectangle 31"/>
            <p:cNvSpPr/>
            <p:nvPr/>
          </p:nvSpPr>
          <p:spPr>
            <a:xfrm>
              <a:off x="-9742" y="6006379"/>
              <a:ext cx="9472864" cy="5762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pic>
          <p:nvPicPr>
            <p:cNvPr id="33" name="Picture 6" descr="Related imag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7429" y="6038577"/>
              <a:ext cx="535013" cy="5350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Box 33"/>
            <p:cNvSpPr txBox="1"/>
            <p:nvPr/>
          </p:nvSpPr>
          <p:spPr>
            <a:xfrm>
              <a:off x="1487723" y="6114746"/>
              <a:ext cx="27235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/>
                <a:t>@GFOI_FOREST</a:t>
              </a:r>
            </a:p>
          </p:txBody>
        </p:sp>
        <p:pic>
          <p:nvPicPr>
            <p:cNvPr id="35" name="Picture 8" descr="http://www.gfoi.org/wp-content/uploads/2017/02/Feature-image-icon-GFOI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2839" y="6046857"/>
              <a:ext cx="493808" cy="506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TextBox 35"/>
            <p:cNvSpPr txBox="1"/>
            <p:nvPr/>
          </p:nvSpPr>
          <p:spPr>
            <a:xfrm>
              <a:off x="4659744" y="6089706"/>
              <a:ext cx="18628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/>
                <a:t>GFOI.ORG</a:t>
              </a:r>
            </a:p>
          </p:txBody>
        </p:sp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22643" y="6036079"/>
              <a:ext cx="516880" cy="516880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7039523" y="6099853"/>
              <a:ext cx="10872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/>
                <a:t>GFOI1</a:t>
              </a:r>
            </a:p>
          </p:txBody>
        </p:sp>
      </p:grpSp>
      <p:sp>
        <p:nvSpPr>
          <p:cNvPr id="39" name="Rounded Rectangle 38"/>
          <p:cNvSpPr/>
          <p:nvPr/>
        </p:nvSpPr>
        <p:spPr>
          <a:xfrm>
            <a:off x="1521389" y="4914900"/>
            <a:ext cx="1902576" cy="6248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/>
              <a:t>Other Resources</a:t>
            </a:r>
          </a:p>
        </p:txBody>
      </p:sp>
      <p:sp>
        <p:nvSpPr>
          <p:cNvPr id="3" name="AutoShape 8" descr="Image result for syste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13" name="AutoShape 10" descr="Image result for syste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1036" name="Picture 12" descr="Image result for system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202" y="1551940"/>
            <a:ext cx="2257426" cy="1681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" name="Group 39"/>
          <p:cNvGrpSpPr/>
          <p:nvPr/>
        </p:nvGrpSpPr>
        <p:grpSpPr>
          <a:xfrm>
            <a:off x="1169421" y="3355736"/>
            <a:ext cx="6825603" cy="1397856"/>
            <a:chOff x="510769" y="3136105"/>
            <a:chExt cx="8879968" cy="1871990"/>
          </a:xfrm>
        </p:grpSpPr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769" y="3136105"/>
              <a:ext cx="2060236" cy="1871990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2890" y="3145310"/>
              <a:ext cx="2086355" cy="1818606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5381" y="3141049"/>
              <a:ext cx="2139130" cy="1837093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55822" y="3174575"/>
              <a:ext cx="2134915" cy="18151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759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2008" y="119063"/>
            <a:ext cx="8112992" cy="9445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AU" sz="3200" dirty="0"/>
              <a:t>MGD Version 3.0 Process</a:t>
            </a:r>
            <a:endParaRPr lang="pt-BR" sz="3000" dirty="0"/>
          </a:p>
        </p:txBody>
      </p:sp>
      <p:sp>
        <p:nvSpPr>
          <p:cNvPr id="5" name="Rounded Rectangle 4"/>
          <p:cNvSpPr/>
          <p:nvPr/>
        </p:nvSpPr>
        <p:spPr>
          <a:xfrm>
            <a:off x="619760" y="990600"/>
            <a:ext cx="5568892" cy="1762760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/>
              <a:t>REDDcompass</a:t>
            </a:r>
          </a:p>
          <a:p>
            <a:pPr algn="ctr"/>
            <a:endParaRPr lang="en-NZ" dirty="0"/>
          </a:p>
          <a:p>
            <a:pPr algn="ctr"/>
            <a:endParaRPr lang="en-NZ" dirty="0"/>
          </a:p>
        </p:txBody>
      </p:sp>
      <p:sp>
        <p:nvSpPr>
          <p:cNvPr id="6" name="Rounded Rectangle 5"/>
          <p:cNvSpPr/>
          <p:nvPr/>
        </p:nvSpPr>
        <p:spPr>
          <a:xfrm>
            <a:off x="882590" y="1932940"/>
            <a:ext cx="1906329" cy="6248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/>
              <a:t>MGD V1/2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152784" y="4945380"/>
            <a:ext cx="2720456" cy="6248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/>
              <a:t>Module Request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929264" y="1925320"/>
            <a:ext cx="1902576" cy="6248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/>
              <a:t>Modules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293812" y="3997960"/>
            <a:ext cx="2001520" cy="62484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000" dirty="0">
                <a:solidFill>
                  <a:schemeClr val="tx1"/>
                </a:solidFill>
              </a:rPr>
              <a:t>Authors</a:t>
            </a:r>
          </a:p>
        </p:txBody>
      </p:sp>
      <p:sp>
        <p:nvSpPr>
          <p:cNvPr id="12" name="Oval 11"/>
          <p:cNvSpPr/>
          <p:nvPr/>
        </p:nvSpPr>
        <p:spPr>
          <a:xfrm>
            <a:off x="1000528" y="2969260"/>
            <a:ext cx="1173712" cy="92202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/>
              <a:t>CNA</a:t>
            </a:r>
          </a:p>
        </p:txBody>
      </p:sp>
      <p:sp>
        <p:nvSpPr>
          <p:cNvPr id="19" name="Oval 18"/>
          <p:cNvSpPr/>
          <p:nvPr/>
        </p:nvSpPr>
        <p:spPr>
          <a:xfrm>
            <a:off x="1004511" y="4048760"/>
            <a:ext cx="1173712" cy="89662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/>
              <a:t>GFOI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293812" y="3020060"/>
            <a:ext cx="2001520" cy="62484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000" dirty="0">
                <a:solidFill>
                  <a:schemeClr val="tx1"/>
                </a:solidFill>
              </a:rPr>
              <a:t>Lead Author Team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295332" y="1282700"/>
            <a:ext cx="2682240" cy="4142740"/>
            <a:chOff x="4969452" y="1092200"/>
            <a:chExt cx="2682240" cy="4142740"/>
          </a:xfrm>
        </p:grpSpPr>
        <p:sp>
          <p:nvSpPr>
            <p:cNvPr id="8" name="Rounded Rectangle 7"/>
            <p:cNvSpPr/>
            <p:nvPr/>
          </p:nvSpPr>
          <p:spPr>
            <a:xfrm>
              <a:off x="5011304" y="1092200"/>
              <a:ext cx="2001520" cy="624840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Z" sz="2000" dirty="0">
                  <a:solidFill>
                    <a:schemeClr val="tx1"/>
                  </a:solidFill>
                </a:rPr>
                <a:t>MGD Advisory Group</a:t>
              </a:r>
            </a:p>
          </p:txBody>
        </p:sp>
        <p:cxnSp>
          <p:nvCxnSpPr>
            <p:cNvPr id="16" name="Elbow Connector 15"/>
            <p:cNvCxnSpPr>
              <a:endCxn id="8" idx="3"/>
            </p:cNvCxnSpPr>
            <p:nvPr/>
          </p:nvCxnSpPr>
          <p:spPr>
            <a:xfrm rot="5400000" flipH="1" flipV="1">
              <a:off x="4364932" y="2587048"/>
              <a:ext cx="3830320" cy="1465464"/>
            </a:xfrm>
            <a:prstGeom prst="bentConnector4">
              <a:avLst>
                <a:gd name="adj1" fmla="val 166"/>
                <a:gd name="adj2" fmla="val 115599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5650172" y="2791460"/>
              <a:ext cx="2001520" cy="624840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NZ" sz="2000" dirty="0">
                  <a:solidFill>
                    <a:schemeClr val="tx1"/>
                  </a:solidFill>
                </a:rPr>
                <a:t>MGD AG Secretariat</a:t>
              </a:r>
            </a:p>
          </p:txBody>
        </p:sp>
        <p:cxnSp>
          <p:nvCxnSpPr>
            <p:cNvPr id="27" name="Elbow Connector 26"/>
            <p:cNvCxnSpPr>
              <a:stCxn id="8" idx="2"/>
              <a:endCxn id="11" idx="3"/>
            </p:cNvCxnSpPr>
            <p:nvPr/>
          </p:nvCxnSpPr>
          <p:spPr>
            <a:xfrm rot="5400000">
              <a:off x="4289338" y="2397154"/>
              <a:ext cx="2402840" cy="104261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/>
          <p:cNvCxnSpPr>
            <a:stCxn id="11" idx="0"/>
          </p:cNvCxnSpPr>
          <p:nvPr/>
        </p:nvCxnSpPr>
        <p:spPr>
          <a:xfrm flipV="1">
            <a:off x="5294572" y="2550160"/>
            <a:ext cx="0" cy="1447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1004511" y="5100320"/>
            <a:ext cx="1173712" cy="89662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000" dirty="0"/>
              <a:t>Other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174240" y="3430270"/>
            <a:ext cx="1978544" cy="14770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214880" y="5415280"/>
            <a:ext cx="1869440" cy="133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7" idx="1"/>
          </p:cNvCxnSpPr>
          <p:nvPr/>
        </p:nvCxnSpPr>
        <p:spPr>
          <a:xfrm>
            <a:off x="2189480" y="4547870"/>
            <a:ext cx="1963304" cy="7099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-9742" y="6228350"/>
            <a:ext cx="9153742" cy="576281"/>
            <a:chOff x="-9742" y="6006379"/>
            <a:chExt cx="9472864" cy="576281"/>
          </a:xfrm>
        </p:grpSpPr>
        <p:sp>
          <p:nvSpPr>
            <p:cNvPr id="34" name="Rectangle 33"/>
            <p:cNvSpPr/>
            <p:nvPr/>
          </p:nvSpPr>
          <p:spPr>
            <a:xfrm>
              <a:off x="-9742" y="6006379"/>
              <a:ext cx="9472864" cy="5762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pic>
          <p:nvPicPr>
            <p:cNvPr id="35" name="Picture 6" descr="Related imag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7429" y="6038577"/>
              <a:ext cx="535013" cy="5350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TextBox 35"/>
            <p:cNvSpPr txBox="1"/>
            <p:nvPr/>
          </p:nvSpPr>
          <p:spPr>
            <a:xfrm>
              <a:off x="1487723" y="6114746"/>
              <a:ext cx="27235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/>
                <a:t>@GFOI_FOREST</a:t>
              </a:r>
            </a:p>
          </p:txBody>
        </p:sp>
        <p:pic>
          <p:nvPicPr>
            <p:cNvPr id="37" name="Picture 8" descr="http://www.gfoi.org/wp-content/uploads/2017/02/Feature-image-icon-GFOI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2839" y="6046857"/>
              <a:ext cx="493808" cy="506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TextBox 37"/>
            <p:cNvSpPr txBox="1"/>
            <p:nvPr/>
          </p:nvSpPr>
          <p:spPr>
            <a:xfrm>
              <a:off x="4659744" y="6089706"/>
              <a:ext cx="18628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/>
                <a:t>GFOI.ORG</a:t>
              </a:r>
            </a:p>
          </p:txBody>
        </p:sp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22643" y="6036079"/>
              <a:ext cx="516880" cy="516880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7039523" y="6099853"/>
              <a:ext cx="10872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2000" dirty="0"/>
                <a:t>GFOI1</a:t>
              </a:r>
            </a:p>
          </p:txBody>
        </p:sp>
      </p:grpSp>
      <p:cxnSp>
        <p:nvCxnSpPr>
          <p:cNvPr id="3" name="Straight Arrow Connector 2"/>
          <p:cNvCxnSpPr>
            <a:stCxn id="10" idx="3"/>
          </p:cNvCxnSpPr>
          <p:nvPr/>
        </p:nvCxnSpPr>
        <p:spPr>
          <a:xfrm>
            <a:off x="6295332" y="3332480"/>
            <a:ext cx="68072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502832"/>
      </p:ext>
    </p:extLst>
  </p:cSld>
  <p:clrMapOvr>
    <a:masterClrMapping/>
  </p:clrMapOvr>
</p:sld>
</file>

<file path=ppt/theme/theme1.xml><?xml version="1.0" encoding="utf-8"?>
<a:theme xmlns:a="http://schemas.openxmlformats.org/drawingml/2006/main" name="10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26972</TotalTime>
  <Words>683</Words>
  <Application>Microsoft Macintosh PowerPoint</Application>
  <PresentationFormat>On-screen Show (4:3)</PresentationFormat>
  <Paragraphs>115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ＭＳ Ｐゴシック</vt:lpstr>
      <vt:lpstr>Arial</vt:lpstr>
      <vt:lpstr>Calibri</vt:lpstr>
      <vt:lpstr>Wingdings</vt:lpstr>
      <vt:lpstr>10_Custom Design</vt:lpstr>
      <vt:lpstr>4_Office Theme</vt:lpstr>
      <vt:lpstr>PowerPoint Presentation</vt:lpstr>
      <vt:lpstr>2017/2018 Highlights</vt:lpstr>
      <vt:lpstr>2017/2018 Highlights</vt:lpstr>
      <vt:lpstr>MGD Work Plan 2019/2020</vt:lpstr>
      <vt:lpstr>1. Refine and Extend MGD 2016</vt:lpstr>
      <vt:lpstr>1. Refine and Extend MGD 2016</vt:lpstr>
      <vt:lpstr>MGD Update Concept</vt:lpstr>
      <vt:lpstr>PowerPoint Presentation</vt:lpstr>
      <vt:lpstr>PowerPoint Presentation</vt:lpstr>
      <vt:lpstr>MGD Update Process</vt:lpstr>
      <vt:lpstr>2. Upgrade &amp; Extend REDDcompass</vt:lpstr>
      <vt:lpstr>3. Cross Component Collaboration</vt:lpstr>
      <vt:lpstr>3. Cross Component Collaboration</vt:lpstr>
      <vt:lpstr>MGD revision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George Dyke</dc:creator>
  <cp:lastModifiedBy>Ake Ros</cp:lastModifiedBy>
  <cp:revision>574</cp:revision>
  <cp:lastPrinted>2016-11-07T11:41:47Z</cp:lastPrinted>
  <dcterms:created xsi:type="dcterms:W3CDTF">2013-01-29T13:10:08Z</dcterms:created>
  <dcterms:modified xsi:type="dcterms:W3CDTF">2019-03-28T14:52:58Z</dcterms:modified>
</cp:coreProperties>
</file>