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5"/>
  </p:notesMasterIdLst>
  <p:handoutMasterIdLst>
    <p:handoutMasterId r:id="rId26"/>
  </p:handoutMasterIdLst>
  <p:sldIdLst>
    <p:sldId id="325" r:id="rId5"/>
    <p:sldId id="379" r:id="rId6"/>
    <p:sldId id="374" r:id="rId7"/>
    <p:sldId id="375" r:id="rId8"/>
    <p:sldId id="343" r:id="rId9"/>
    <p:sldId id="380" r:id="rId10"/>
    <p:sldId id="363" r:id="rId11"/>
    <p:sldId id="368" r:id="rId12"/>
    <p:sldId id="373" r:id="rId13"/>
    <p:sldId id="376" r:id="rId14"/>
    <p:sldId id="365" r:id="rId15"/>
    <p:sldId id="372" r:id="rId16"/>
    <p:sldId id="358" r:id="rId17"/>
    <p:sldId id="381" r:id="rId18"/>
    <p:sldId id="366" r:id="rId19"/>
    <p:sldId id="361" r:id="rId20"/>
    <p:sldId id="382" r:id="rId21"/>
    <p:sldId id="362" r:id="rId22"/>
    <p:sldId id="378" r:id="rId23"/>
    <p:sldId id="353" r:id="rId24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871BC"/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88191" autoAdjust="0"/>
  </p:normalViewPr>
  <p:slideViewPr>
    <p:cSldViewPr snapToGrid="0">
      <p:cViewPr varScale="1">
        <p:scale>
          <a:sx n="80" d="100"/>
          <a:sy n="80" d="100"/>
        </p:scale>
        <p:origin x="608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3/25/2019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4975" y="681038"/>
            <a:ext cx="6049963" cy="3403600"/>
          </a:xfrm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b="0" dirty="0" smtClean="0">
                <a:cs typeface="Times New Roman" pitchFamily="18" charset="0"/>
              </a:rPr>
              <a:t>S-1 </a:t>
            </a:r>
            <a:r>
              <a:rPr lang="de-DE" altLang="en-US" b="0" dirty="0" err="1" smtClean="0">
                <a:cs typeface="Times New Roman" pitchFamily="18" charset="0"/>
              </a:rPr>
              <a:t>and</a:t>
            </a:r>
            <a:r>
              <a:rPr lang="de-DE" altLang="en-US" b="0" dirty="0" smtClean="0">
                <a:cs typeface="Times New Roman" pitchFamily="18" charset="0"/>
              </a:rPr>
              <a:t> S-2 </a:t>
            </a:r>
            <a:r>
              <a:rPr lang="de-DE" altLang="en-US" b="0" dirty="0" err="1" smtClean="0">
                <a:cs typeface="Times New Roman" pitchFamily="18" charset="0"/>
              </a:rPr>
              <a:t>are</a:t>
            </a:r>
            <a:r>
              <a:rPr lang="de-DE" altLang="en-US" b="0" dirty="0" smtClean="0">
                <a:cs typeface="Times New Roman" pitchFamily="18" charset="0"/>
              </a:rPr>
              <a:t> GFOI </a:t>
            </a:r>
            <a:r>
              <a:rPr lang="de-DE" altLang="en-US" b="0" dirty="0" err="1" smtClean="0">
                <a:cs typeface="Times New Roman" pitchFamily="18" charset="0"/>
              </a:rPr>
              <a:t>core</a:t>
            </a:r>
            <a:r>
              <a:rPr lang="de-DE" altLang="en-US" b="0" dirty="0" smtClean="0">
                <a:cs typeface="Times New Roman" pitchFamily="18" charset="0"/>
              </a:rPr>
              <a:t> </a:t>
            </a:r>
            <a:r>
              <a:rPr lang="de-DE" altLang="en-US" b="0" dirty="0" err="1" smtClean="0">
                <a:cs typeface="Times New Roman" pitchFamily="18" charset="0"/>
              </a:rPr>
              <a:t>satellites</a:t>
            </a:r>
            <a:endParaRPr lang="de-DE" altLang="en-US" b="0" dirty="0">
              <a:cs typeface="Times New Roman" pitchFamily="18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33A6DFB-C0BF-4D3E-AAB2-1A118FFC2FCD}" type="slidenum">
              <a:rPr lang="en-US" altLang="en-US" sz="1100" smtClean="0">
                <a:solidFill>
                  <a:prstClr val="black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sz="1100">
              <a:solidFill>
                <a:prstClr val="black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51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90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Creodias</a:t>
            </a:r>
            <a:r>
              <a:rPr lang="en-US" dirty="0" smtClean="0"/>
              <a:t> (</a:t>
            </a:r>
            <a:r>
              <a:rPr lang="en-US" dirty="0" err="1" smtClean="0"/>
              <a:t>CloudFerro</a:t>
            </a:r>
            <a:r>
              <a:rPr lang="en-US" dirty="0" smtClean="0"/>
              <a:t>, </a:t>
            </a:r>
            <a:r>
              <a:rPr lang="en-US" dirty="0" err="1" smtClean="0"/>
              <a:t>creoTECH</a:t>
            </a:r>
            <a:r>
              <a:rPr lang="en-US" dirty="0" smtClean="0"/>
              <a:t>, </a:t>
            </a:r>
            <a:r>
              <a:rPr lang="en-US" dirty="0" err="1" smtClean="0"/>
              <a:t>geomathys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Mundi </a:t>
            </a:r>
            <a:r>
              <a:rPr lang="en-US" dirty="0" err="1" smtClean="0"/>
              <a:t>WebServices</a:t>
            </a:r>
            <a:r>
              <a:rPr lang="en-US" dirty="0" smtClean="0"/>
              <a:t> (ATOS, T-System, Thales-</a:t>
            </a:r>
            <a:r>
              <a:rPr lang="en-US" dirty="0" err="1" smtClean="0"/>
              <a:t>Alenia</a:t>
            </a:r>
            <a:r>
              <a:rPr lang="en-US" dirty="0" smtClean="0"/>
              <a:t>,</a:t>
            </a:r>
            <a:r>
              <a:rPr lang="en-US" baseline="0" dirty="0" smtClean="0"/>
              <a:t> DLR, </a:t>
            </a:r>
            <a:r>
              <a:rPr lang="en-US" dirty="0" smtClean="0"/>
              <a:t>GAF, </a:t>
            </a:r>
            <a:r>
              <a:rPr lang="en-US" dirty="0" err="1" smtClean="0"/>
              <a:t>Sinergise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Onda</a:t>
            </a:r>
            <a:r>
              <a:rPr lang="en-US" dirty="0" smtClean="0"/>
              <a:t> (Serco, OVH, </a:t>
            </a:r>
            <a:r>
              <a:rPr lang="en-US" dirty="0" err="1" smtClean="0"/>
              <a:t>Sinergise</a:t>
            </a:r>
            <a:r>
              <a:rPr lang="en-US" dirty="0" smtClean="0"/>
              <a:t>,</a:t>
            </a:r>
            <a:r>
              <a:rPr lang="en-US" baseline="0" dirty="0" smtClean="0"/>
              <a:t> GAEL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Sobloo</a:t>
            </a:r>
            <a:r>
              <a:rPr lang="en-US" dirty="0" smtClean="0"/>
              <a:t> (Airbus, Orange)				</a:t>
            </a:r>
          </a:p>
          <a:p>
            <a:r>
              <a:rPr lang="en-US" dirty="0" err="1" smtClean="0"/>
              <a:t>WekEO</a:t>
            </a:r>
            <a:r>
              <a:rPr lang="en-US" dirty="0" smtClean="0"/>
              <a:t> (EUMETSAT, ECMWF,</a:t>
            </a:r>
            <a:r>
              <a:rPr lang="en-US" baseline="0" dirty="0" smtClean="0"/>
              <a:t> </a:t>
            </a:r>
            <a:r>
              <a:rPr lang="en-US" dirty="0" smtClean="0"/>
              <a:t>MERCATOR OCEAN)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83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Platform developed</a:t>
            </a:r>
            <a:r>
              <a:rPr lang="en-GB" baseline="0" dirty="0" smtClean="0"/>
              <a:t> from scratch</a:t>
            </a:r>
          </a:p>
          <a:p>
            <a:r>
              <a:rPr lang="en-GB" baseline="0" dirty="0" smtClean="0"/>
              <a:t>EO data: Sentinel-1, S-2, Landsat, Envisat, some ALOS PALSAR, Pleiades, </a:t>
            </a:r>
            <a:r>
              <a:rPr lang="en-GB" baseline="0" dirty="0" err="1" smtClean="0"/>
              <a:t>RapidEye</a:t>
            </a:r>
            <a:r>
              <a:rPr lang="en-GB" baseline="0" dirty="0" smtClean="0"/>
              <a:t>… partly commercial</a:t>
            </a:r>
          </a:p>
          <a:p>
            <a:r>
              <a:rPr lang="en-GB" baseline="0" dirty="0" smtClean="0"/>
              <a:t>Tools on F-TEP: SNAP - Sentinel toolboxes, Monteverdi / </a:t>
            </a:r>
            <a:r>
              <a:rPr lang="en-GB" baseline="0" dirty="0" err="1" smtClean="0"/>
              <a:t>Orfeo</a:t>
            </a:r>
            <a:r>
              <a:rPr lang="en-GB" baseline="0" dirty="0" smtClean="0"/>
              <a:t> toolbox, QGIS, Open </a:t>
            </a:r>
            <a:r>
              <a:rPr lang="en-GB" baseline="0" dirty="0" err="1" smtClean="0"/>
              <a:t>Foris</a:t>
            </a:r>
            <a:r>
              <a:rPr lang="en-GB" baseline="0" dirty="0" smtClean="0"/>
              <a:t> (FAO)</a:t>
            </a:r>
          </a:p>
          <a:p>
            <a:r>
              <a:rPr lang="en-GB" baseline="0" dirty="0" smtClean="0"/>
              <a:t>Services: </a:t>
            </a:r>
            <a:r>
              <a:rPr lang="en-GB" baseline="0" dirty="0" err="1" smtClean="0"/>
              <a:t>Freemium</a:t>
            </a:r>
            <a:r>
              <a:rPr lang="en-GB" baseline="0" dirty="0" smtClean="0"/>
              <a:t> model </a:t>
            </a:r>
            <a:r>
              <a:rPr lang="en-GB" baseline="0" dirty="0" smtClean="0">
                <a:sym typeface="Wingdings"/>
              </a:rPr>
              <a:t> basic ones free of charge, higher value commercial</a:t>
            </a:r>
          </a:p>
          <a:p>
            <a:r>
              <a:rPr lang="en-GB" baseline="0" dirty="0" smtClean="0">
                <a:sym typeface="Wingdings"/>
              </a:rPr>
              <a:t>Pre-ops </a:t>
            </a:r>
            <a:r>
              <a:rPr lang="en-GB" baseline="0" smtClean="0">
                <a:sym typeface="Wingdings"/>
              </a:rPr>
              <a:t>phase finalised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66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91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37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Opencall</a:t>
            </a:r>
            <a:r>
              <a:rPr lang="en-GB" dirty="0" smtClean="0"/>
              <a:t> proposal.  S</a:t>
            </a:r>
          </a:p>
          <a:p>
            <a:r>
              <a:rPr lang="en-GB" dirty="0" smtClean="0"/>
              <a:t>Project started in autumn 2018 – last</a:t>
            </a:r>
            <a:r>
              <a:rPr lang="en-GB" baseline="0" dirty="0" smtClean="0"/>
              <a:t> one</a:t>
            </a:r>
            <a:r>
              <a:rPr lang="en-GB" dirty="0" smtClean="0"/>
              <a:t> year.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6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Stable since</a:t>
            </a:r>
            <a:r>
              <a:rPr lang="en-US" baseline="0" dirty="0" smtClean="0"/>
              <a:t> MAY </a:t>
            </a:r>
            <a:r>
              <a:rPr lang="en-US" baseline="0" dirty="0" smtClean="0"/>
              <a:t>2018</a:t>
            </a:r>
          </a:p>
          <a:p>
            <a:r>
              <a:rPr lang="en-US" baseline="0" dirty="0" smtClean="0"/>
              <a:t>30% over spec.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39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7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7988" y="698500"/>
            <a:ext cx="6207125" cy="3490913"/>
          </a:xfrm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96335"/>
            <a:fld id="{A1F0CEA1-E696-42A4-B3CF-E6074414E57E}" type="slidenum">
              <a:rPr lang="de-DE" smtClean="0"/>
              <a:pPr defTabSz="896335"/>
              <a:t>7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08992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87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MS PGothic" charset="0"/>
              </a:rPr>
              <a:t>Upd – status&gt; done</a:t>
            </a: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4EE3EE9-9403-604C-BCBA-78D65F041524}" type="slidenum">
              <a:rPr lang="en-US" sz="1200">
                <a:cs typeface="Arial" charset="0"/>
              </a:rPr>
              <a:pPr eaLnBrk="1" hangingPunct="1"/>
              <a:t>9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30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05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1828800" rtl="0" eaLnBrk="1" fontAlgn="base" latinLnBrk="0" hangingPunct="1">
              <a:lnSpc>
                <a:spcPct val="117999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Closes the European “gap” between Data Generation and Exploitation layer</a:t>
            </a:r>
          </a:p>
          <a:p>
            <a:pPr marL="171450" marR="0" indent="-171450" algn="l" defTabSz="1828800" rtl="0" eaLnBrk="1" fontAlgn="base" latinLnBrk="0" hangingPunct="1">
              <a:lnSpc>
                <a:spcPct val="117999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4 DIAS are being established through ESA / 1 through EUMETSAT</a:t>
            </a:r>
          </a:p>
          <a:p>
            <a:pPr marL="171450" marR="0" indent="-171450" algn="l" defTabSz="1828800" rtl="0" eaLnBrk="1" fontAlgn="base" latinLnBrk="0" hangingPunct="1">
              <a:lnSpc>
                <a:spcPct val="117999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Building on the principles and mechanisms identified in G/S evolution strategy</a:t>
            </a:r>
          </a:p>
          <a:p>
            <a:pPr marL="171450" marR="0" indent="-171450" algn="l" defTabSz="1828800" eaLnBrk="1" fontAlgn="base" latinLnBrk="0" hangingPunct="1">
              <a:lnSpc>
                <a:spcPct val="117999"/>
              </a:lnSpc>
              <a:spcBef>
                <a:spcPts val="0"/>
              </a:spcBef>
              <a:spcAft>
                <a:spcPct val="0"/>
              </a:spcAft>
              <a:buClr>
                <a:srgbClr val="0098D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DIAS</a:t>
            </a:r>
            <a:r>
              <a:rPr lang="en-US" sz="1200" b="0" i="0" baseline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is one of the </a:t>
            </a:r>
            <a:r>
              <a:rPr lang="en-US" sz="1200" b="0" i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cornerstones of the partnership &amp; aligned programming between DG-GROW and ESA.</a:t>
            </a:r>
          </a:p>
          <a:p>
            <a:pPr marL="171450" indent="-171450" algn="l" defTabSz="1828800" fontAlgn="base" hangingPunct="1">
              <a:spcAft>
                <a:spcPct val="0"/>
              </a:spcAft>
              <a:buClr>
                <a:srgbClr val="0098DB"/>
              </a:buClr>
              <a:buFont typeface="Arial" panose="020B0604020202020204" pitchFamily="34" charset="0"/>
              <a:buChar char="•"/>
            </a:pPr>
            <a:r>
              <a:rPr lang="en-GB" sz="1200" b="0" i="0" dirty="0" smtClean="0">
                <a:latin typeface="+mn-lt"/>
              </a:rPr>
              <a:t>Implementing the “</a:t>
            </a:r>
            <a:r>
              <a:rPr lang="en-GB" altLang="ja-JP" sz="1200" b="0" i="0" dirty="0" smtClean="0">
                <a:latin typeface="+mn-lt"/>
              </a:rPr>
              <a:t>EO-Innovation Europe</a:t>
            </a:r>
            <a:r>
              <a:rPr lang="en-GB" sz="1200" b="0" i="0" dirty="0" smtClean="0">
                <a:latin typeface="+mn-lt"/>
              </a:rPr>
              <a:t>”</a:t>
            </a:r>
            <a:r>
              <a:rPr lang="en-GB" altLang="ja-JP" sz="1200" b="0" i="0" dirty="0" smtClean="0">
                <a:latin typeface="+mn-lt"/>
              </a:rPr>
              <a:t> concept in full complementarity with the COM initiatives notably the Copernicus Data and Information Access Services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9689" y="9429751"/>
            <a:ext cx="2946400" cy="4968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862013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862013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862013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862013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CF5415F7-AA29-4F54-959F-951EF29042D3}" type="slidenum">
              <a:rPr lang="en-US" altLang="en-US" sz="1100">
                <a:solidFill>
                  <a:prstClr val="black"/>
                </a:solidFill>
                <a:latin typeface="Arial" pitchFamily="34" charset="0"/>
              </a:rPr>
              <a:pPr/>
              <a:t>12</a:t>
            </a:fld>
            <a:endParaRPr lang="en-US" altLang="en-US" sz="11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00249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68762" y="1072225"/>
            <a:ext cx="8393113" cy="345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2225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457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41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FM Seifert | 27/03/2019 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  <p:sldLayoutId id="2147483941" r:id="rId10"/>
    <p:sldLayoutId id="214748394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40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7" Type="http://schemas.openxmlformats.org/officeDocument/2006/relationships/image" Target="../media/image65.jp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69.png"/><Relationship Id="rId5" Type="http://schemas.openxmlformats.org/officeDocument/2006/relationships/image" Target="../media/image63.jp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78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2.wdp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microsoft.com/office/2007/relationships/hdphoto" Target="../media/hdphoto4.wdp"/><Relationship Id="rId10" Type="http://schemas.openxmlformats.org/officeDocument/2006/relationships/image" Target="../media/image36.jpeg"/><Relationship Id="rId4" Type="http://schemas.microsoft.com/office/2007/relationships/hdphoto" Target="../media/hdphoto1.wdp"/><Relationship Id="rId9" Type="http://schemas.openxmlformats.org/officeDocument/2006/relationships/image" Target="../media/image35.jpe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scihub.copernicus.e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tep.esa.int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778237"/>
            <a:ext cx="7972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ESA and Copernicus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15599" y="2793600"/>
            <a:ext cx="4441280" cy="369332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Frank Martin Seifert, Steven </a:t>
            </a:r>
            <a:r>
              <a:rPr lang="en-GB" dirty="0" err="1" smtClean="0">
                <a:solidFill>
                  <a:schemeClr val="bg1"/>
                </a:solidFill>
              </a:rPr>
              <a:t>Hosford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15600" y="3261600"/>
            <a:ext cx="5839355" cy="1200329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Earth Observation Directorate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ESA-ESRIN, </a:t>
            </a:r>
            <a:r>
              <a:rPr lang="en-GB" dirty="0" err="1" smtClean="0">
                <a:solidFill>
                  <a:schemeClr val="bg1"/>
                </a:solidFill>
              </a:rPr>
              <a:t>Frascati</a:t>
            </a:r>
            <a:endParaRPr lang="en-GB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GB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SDCG-15 | Hampton (VA), USA | </a:t>
            </a:r>
            <a:r>
              <a:rPr lang="en-GB" dirty="0" smtClean="0">
                <a:solidFill>
                  <a:schemeClr val="bg1"/>
                </a:solidFill>
              </a:rPr>
              <a:t>27 </a:t>
            </a:r>
            <a:r>
              <a:rPr lang="en-GB" dirty="0">
                <a:solidFill>
                  <a:schemeClr val="bg1"/>
                </a:solidFill>
              </a:rPr>
              <a:t>March </a:t>
            </a:r>
            <a:r>
              <a:rPr lang="en-GB" dirty="0" smtClean="0">
                <a:solidFill>
                  <a:schemeClr val="bg1"/>
                </a:solidFill>
              </a:rPr>
              <a:t>2019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60" y="1514705"/>
            <a:ext cx="4663801" cy="28890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42850" y="4344535"/>
            <a:ext cx="260515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Statistics at beginning February 2019</a:t>
            </a:r>
          </a:p>
        </p:txBody>
      </p:sp>
      <p:pic>
        <p:nvPicPr>
          <p:cNvPr id="18" name="Picture 2" descr="Sentinel-1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174" y="1741945"/>
            <a:ext cx="1093117" cy="2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entinel-2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949" y="2360174"/>
            <a:ext cx="1158728" cy="32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Sentinel-1b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174" y="2014060"/>
            <a:ext cx="1105252" cy="26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Sentinel-3a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1823" y="3043847"/>
            <a:ext cx="1132815" cy="27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entinel-2b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9213" y="2663412"/>
            <a:ext cx="1038920" cy="24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Sentinel-5p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9902" y="3710722"/>
            <a:ext cx="1038185" cy="30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396" y="1050736"/>
            <a:ext cx="154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2A85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of registered users</a:t>
            </a:r>
          </a:p>
        </p:txBody>
      </p:sp>
      <p:sp>
        <p:nvSpPr>
          <p:cNvPr id="3" name="AutoShape 2" descr="data:image/png;base64,iVBORw0KGgoAAAANSUhEUgAAArcAAAIICAYAAAB0AcbXAAAgAElEQVR4nOydZ3RbZbq2gYEpZ+acmfnmnJlzZoY2DL2lEEJogTRCKKETCJCQkECAEEjvjcROSO+99x6nON1J7LhIcpEtF1lW11bvve59fz9kKXJTsWXLdt5rrXfNGmLJe2+rXHp0v89zGwgEAoFAIBCSDMMwMRdN002uQCAQc/n9/mavWPcd7dhinRchtdyW6gMgEAgEAoHQ8WmOyCYirD6fL+7l9Xrh9XoTuk0iEpyo8BLaFiK3BAKBQCAQmkUiMhtLYpsS1Mjl8XiiLrfb3eSKdrvGflcs+Y0lvER2UweRWwKBQCAQCHGRLJltSmKbElWXy9VgOZ3OFq3G7jOaEDclvk0Jb7yyS0g+RG4JBAKBQCA0SXOFNprINiaxjUmrw+EIL7vdXmfZbLYWrfr3F/m7mpLg+tLbmPDGI7tEdFsXIrcEAoFAIBAaEI/QJiqzkSJbX2Abk1ar1Qqr1QqLxRJeZrM5vEwmU8Ir8vZms7nOfYd+n9VqbSDB9cU3lvDWl10ium0HkVsCgUAgEAgAWi60jclsZEW2MZGNFNhIaTUajTAajTAYDOGl1+vDS6fTRV1arbbJf4u8H71eH77/0O+sL8KR8hspvZHC25jsJkN0CYlD5JZAIBAIhFuclgptPDLbmMiGJDZSXkNiqtVqodFooNFooFaroVKpoFJKoaZqoFZUQi3nQSMvhUbOhUZWDI2sCBoZBxoZC1ppATSSXGiludBJc6CT5kArzYVWmgettABaOQdaeSG08mJoFSXQKkqho8qhoyqgU/KhVYmg0yig1WrC8hspvpHSGxLeyApvfdltrKqbqOgS4ofILYFAIBAItyjxSm08QhsZM4iU2cZENlJi6wiskoKKEkMl50MlK4daWgKVhAW1+AbUoizoBYdgqlwDC28ubGUTYS/9Hk7uaLhKhsNVNATuovfgKXwTXk5/+Dm9EWA9B7rgadAFXRBgPwcf6yV4Of3hLXwTnqL34C7+BC7uMDi5o+Eo/R4O3kTYKubCwl8Lo/AQ9NKr0MnyoVMUQUeVQafiQ68WQ69VQK/ThKU3JLz1Zbd+Zbepqm400SXV3MQhcksgEAgEwi1EolXaWELbWHXWYrE0KrORVVilUgmKkkEp50MlLYFKnAtNzXkYqvfCVLkC1rLpcJR8DXfR+/Cxe4Mu6Forqm24WF3hZ78MT9F7cHJHw14+Axb+SpiF+2GQXoRBwYZeWQ69RgSdVhWX7DYluk1FF4jkJg6RWwKBQCAQbgGaU6WNzNDWF9qmqrPRZFahkIGS8UGJi6EU5UIjOA1j+XLYS8bAw+7X9vLaotUVfk5fuMrGwFK1AgbxWegVHOiV5dCpxeHKbryiGxldiCa5JLIQGyK3BAKBQCB0YportY11N3A4HA2ENrI6G4oZhCuzCjkomQCUhAtKmAuVIBOG8tWwccfCUzgoNdXYVqvydoO3cCCcvHEw89fBKL0EvaIQemUlDFoZDHodjEZj3KJbv5obT2SBEITILYFAIBAInZR4pbZ+9KCpKm19oQ3lZkPVWYqioFDIoZBWgRKxoaq5CH3lRli5E+DivA26oFvqJbTNZLc7vEVvwVk+EVbBFhhl16BXlsKglTQqutEkN1Y1l0huXYjcEggEQi3RmtWTvBuhI5EMqY2MHdSPHISENpibpSCXy6CQ8qEQcaAUXIShfCUcRcPgL3g29ZLZTlaA9SxcJcNgrV4Do/w6DEoeDFopDAZ9OLrQWDU3kcgCeY0KQuSWQCB0GhKV0/awCIRk0lKprV+lDW0Kqx85oCgKcpkMckk15MJCKGsuQ1++Dvbir+BnP59ykWzvK8DuBRd3FCzVG2CQ58CgqoBBKw9ndOOp5jYlueQ1hsgtgUDoILRUIuuPCW3rReSX0JpEe8zHktrI6EH9Km3kprDghjAFZFIJ5CIuKEEWtBWbYSsZAx/rpRTKYjfQrO6gWT1As3uCZvcCzXkBNOcl0IW9QRe+Wrt6B/8b54Xgz7B7Bm/D6o5g9rdLCo69CwLsF+Eq+xZW4XYYqQIYNdUw6DUNqrnxSi6p4hK5JRAI7YTWFNbIjRipWq0lwgRCMqU2VKUNSW24SiuXQyYVQi4qgoJ/DmbuVHjZfdpIALsGRZTzEuiiPqCLB4Lmvg269APQZR+DrhgJuuo70NUTQAtngBb9DFq6FIx8LRjlVjCqvWDUB8Aot4FRrAMtXQpavCD4s4IJwdtWjADNGxq8T+7boItfB13UN/g72T3RNhvfusDP7g1H+VSYpBdgVFfCoFeHs7nxSi6JKhC5JRAIbUyy5DWWTIYqGU2t0Jt9a6xYv7v+zudERZhILwGIHUFoqvtBZPygvtRGZmkVCgVkMhmkYgGkggJQlUdhLhkHP6tX6wke61nQha+ALh4AuuRN0KXvgy4fDrpmGhj5ajDao2DMuYBLDNDuZF9QgPYALikYSz4Y7TEw8jWga6aDrvgyeCwlb4Eufi14jOzWyxMH2L3g4v0Is/Q0jKpyGHRUVMmN1l3hVhRcIrcEAqFVaKnAJiKtTUlmaJdxYyu0QaPR5XbB7bTD47DBbTPDZTHAZdbDZdbBbdbBbdbCZdLAbdLAZVTDZVQFl0EZXm6DEm6jCm5j6H9VcJvUcJs08Ji18Fh08Fr18Fj08FgN8NlN8DnM8Dqs8Lkc8Htc8Pu8Cckvkd5bh3irtc2RWrlcDqlUComoCtLqXCgr9sFS9A1o1jNJr1TS7J7ByEDJoGAVVjAZjGoXGOMVwFEJ+MypvtRBGBoI2ME4+GCMWWBUu0DXTKkV3jeC58B+DkmPNrB6wFU6CmbRIRiUpdBr5U1KLokq3ITILYFASArJkth45DWWqIZ6c0Yul8sFl8MOp80Mp8UAh1ELh0EFu04Bh1YOu1oCm0oIO1UNm7AQ1rLLMBccgylrO4xnl0F/dC70h6ZDv38KdHvHQ7drLHQ7v4N229fQbh4J7cZh0K7/DJq1Q6BZ/QHUK96FZtUH0Kz+GNr1Q4P/vnkkdNu/hm7HGOh3j4Nh3wToD0yG4fAMGI/Pg+nsMliubYOVdRSO8itwiYvg1krg1knh0SvgMargNWvgterhs5vgd1rhdzvh93qiii8R3s5Dc6U21P0gptRKJJAIKyCrzoaqfAfshV8gkLSv5LsEBbCoT1AIy4aArpkBRr0XsBYBAWeqL29iMAwQcIKxc8Go94MWzgLN+yRYcS7qE8z1Jkl2A6zucJd8BotwJwzKEhi00jqSG9p4Fk9U4VZ4/hO5JRAICdMckY0lsU3JazRxdblc4eV0OuGw2+CwmmA36WE3qGHXUbBpZLCpRLDK+bBU5cJccAyGi+uhPzoP2t3joN44DKrl70C54BVQM7pAMf5f7WtNeADUtKegWtAbmuVvQ7txGPS7f4Dp2FxYLq2HjX0MTkE+PDoZPAYFvCY1fFY9/A4z/C4b/B4naL8vIeEltE+iiW1TEYTIwQuh7gdNVWrFwipI+deh4W2AnfNhksSsC2j288GcLO9T0KLZYDQHAXspEEhyrCDVMAxAu8HYy8FojoAWzQvmeItfD25iS8b1ZHWHt+QDWAWbYFQWw6ijGnRXiMzjNhZVaOw1oLNB5JbQLBLNR5I30I5NS0Q2UYltTF6dTmd4ORwO2K0W2M0GWPUqWDVyWFViWOR8mKvyYWSdhOHSJmiPzYNm+7dQrXwf1LwXoZj0cOpFtVUl+N9QzXsemhXvwrDzW5iOz4MlazMcxafgErLh1UngM6ngs+rgs5sRcDsQ8HniEl5C6mlpBCGy+0FkplYqlUIkFEAiYEFZvgeOwo+SU6Vl9wRd1D8YNRCngTFnd7zKbEthGCDgAmPOAyNZEqxUFw+ojS+0sJJb0A2e4vdgER+EQVUZ7q5gsVhiRhVuhSoukVtCo8QjLols0GlqM000ESakjkRktqmKbLwS26TA2u2wWcywmfSw6pSwqGWwKEUwSyth5F2D4fpuaI/9DPWWUVAuHgjF1CdSL5jteFGTH4F6UT/ot46E+eQC2G7sgbMqGz6dOCy9AYeljvQS2U09icYQmoogRHY/CEmtWCyCSMCFrOIUzMU/tDxTy+oR/Dq+9APQNdPBGM4B/naSmU01DAPGbwVjvARaNDeY1S3qG9xA16Jr/ixcvLEwyS/DqBVFjSrcSlVcIreEmF9xRb5w1pcSm90GuUGNCpUIRfIq5EnKkFVTiPPVBciozMFhXhb2lFzAtqIz2FGcif2ll3C84jrO8vNwRViIG9JSFFJ8lGvEEBuVMNjNUUPwhNajOTLb2IebeCXW4XCEJdZut8NqscBq1MOsoWBWimGSVsJQmgXd1Z3QHpsP9eavQC0aAMWUx1Muip1qTXoY6vS+0G8ZCfOJn2G7sQeuqmz4dBL4zBoEHGYEPE7QAT+R3TYmVgyhqWptYxGEUEsvmUwGsVgMoaACksosaLhL4GX1blnsgPMiaO5g0NU/gtEeBTyqVF+69g1Dg/FqwehOgBZMDrYe47SkT3CwhZidvxhGZSH0WnmdKm4oqpBIFbejQ+T2FiTWC2XkBgSb3QalQYNieRWuCDg4zruGnYWZWJ13BD9f24XJFzdg9Oml+OTofLx7aCYG7Z+CvnvG48UdY9Fj6zd4atNIPLz+C9y/5hM8sHYoHtswHF23jEKvHd/hld0/4rV9k/D2wRn46Og8DM9YhB/Or8acazuwNO8gthadweHyLFwUssFWVEJkpODwuIjsJol4q7PNkdnGRDYksaFxnhazCWadGiaVFCa5AMbqQuiz90NzaBaUKz8ANf3p1IvfrbwmPwrtisEwHpkJW94BeORl8JlU8NsM8LtsCPg8RHRbkZZWa+tHEORyOSQSCUTCaoiq8kCV7YSD82ELhKor6MKXQZd9BFq+GnBWp/qSdUyYABiXBIxiPejSD4Mtxpq9ga8bvMXvwCraC4OqAkaDNmYVt34xqbM8n4nc3iI0JbORmw7sdjssFgtkWiWyBcXYW3Qeadd249szy/H+oVnou3s8ntnyNR5a9zn+b+X7+I/Fr+O2hX2Svn6V1g9/XPIm7l0zBE9uGoEXd47FmwenYVhGOqZd2YxNhadwoYaNar0cTq87/IQkxCbR6mwsmY2sykYTWbPZDLNBB5NGASMlgkFSAQPvOjTn10G143soFw2AYmInz8R29DXxQagX9oZh53ewXN4AFz8bfqMCPosWAacVtM8DppNVf1JBvJvGYlVr60cQhEIhaqrLIKvIgLnoewQKujdboOjCV0HzPgVDbSZV2mQRquaqdoEu/zwY7yjo1rw8LqsHnGXfwSS/Ar1GmlAWt7PEFIjcdmIiXxwDgUCdymykzFJaFbIFRdjNycTCrF34OmMpXt87GU9s/BJ/WvJWqwhsc9edaf3wj1Uf4oWdY/Hp8QWYnrUFm4tO46KQDaGRgi/g67BPxtaiudXZRGU2XJG1WIJvskYDjBoKBoUQBmEpdPknoD6RDuX6L0DN6ZV6WSOrZWvCA1DO7ArdhqEwn14EZ/EZ+DQ18Fu18DutYGqfix35DbKtSTSG0FS2Vq1W14kg1AiqIazKg7J0I7ysV5uZ7ewOuqgf6PLhYNT7AJ8h1Zerc8IwYPyWYLeFipHBTXnNykJ3gZ/zKiw1W4Ibzgz6OlXcxoY/dCbBJXLbCYkUWr/fHxba0Kd7k8kESqPCNT4H63OPYdzZVRi0dzIeXz8cf176dsoFNpF1V3p//HPVR3hx11h8kZGGRbn7cEaQB4lJhUAg0CGflMmgJULbVMwgmsyG3lgNWjX0lBQ6cSV0vGyoz6wAtfYzKDpKxGDCv4NdFSY/Cmrq46CmPQVqRhcoZ3aHcnYPKOc8C+WcnlDOfQ7Kuc9BNbcXVPN6QTXveajmv1C7XoTq55durvkv3vy3ec8H19xe4ftQzukZXLOfhXJWd1AzuoKa/hSoqU9AMeXR4PFMeDD11yaeNeUx6NYOgfXCKnhq8oMxBrsJtNfVod8o24JExLZ+DKF+tjbcBUEkgqC6AqLyC9AXTWxmtbZrcONT5ddgtCeAgD3Vl+rWgGHABBxgDGdB878PfrBoRlwhwHoWTt54GBQsGHSqBlXcxmIKnSGHS+S2ExF6QQy9EIY+2YeEVqlR4Qa/GJtzT2D82TUYuHsi/rXmE9yV3j/lkpqMdUdaX/zXkjfRY9s3GHH6F6xgHcFFIQdKm77DPTGbS7xCG6s6W6d3bBMyG2otpFdT0MlqoBFwoc49Bmr/dFCLX0+9aDUirdSUx0BNezIorLO6B2V1bq+geC7oDc2Kd6DbNByGvT/BdGI+rBfXwH5jL5wlZ+AR5MIj48Kr4MGn4sOnEcJvkMJvohCwakDbjaBdVjBeZ92/h9cFxmUD7TAiYNUiYFLCb5DBrxXBp+bDS1XAK+PCI2LDVXoejvyDsF7ZAHPGQhj3T4R+y0hoVr0PdVqfWkHuFZThWc8ERXjaU6CmPA7FpEeC55nqax1aEx+EOu1VGA9Ng6MoAz6jAn6bHrTHAYYOdMg3zNYi3nxtYzGEyGqtUqm8Wa2tEaC6shCysgOws99vVuWP5rwImvcZGM2hW6+NV7uBARNwgdGdAl3+RTDnnHDVvRu8xe/CLMmAQdOwo0JkTCFWDrejQOS2gxP5Yhiq0rpcLtjtdpjNZuj1egjlEhwruozp5zbirb1T8dDaz/Cb9AEpl9HWFt3/t2wwXtz1A8ZkrsA2bibKtWL4A/5U/8mSTkuEtrHqbDSZNRqNMOj10FIyaCR8qCvZUJ7fCMWmUVDMeja1MjXpYVBTnwA1oyuUs56Bck7PYJV0QW9olg+GfutXMB6eBsu5FbDn7oWr7AK80hL49BLQTkuq/4wxYRgatNuOgFEOr7wUroosOAoOwnppLUxHZ0O//RtoVr4XrBbPe76eAD8JxeTUyi81/SnoN4+ANWszvPJS+C1aBFy2W1504xHbxgYyhDaNNV6trUJNxXUoi5fCx3oxcRli9wRd+i5o2XIwXk2qLxEBCFZyfUYw1GbQ3Hdqp58lWMXlvAhr1RLolWUw6LUJxRQ6muASue2g1M/SejyeOlVatVqNchEfu/JPY2zGcvTaOgb/uXhQyqUzFevO9P64Z80QfHxsPlazj4NNVcLj96b6T9gi2kpojUZjcNe1VgstJYNaXAVVBQvKM2ugWDM0KExtXhF8CNSUx0FN7wLl7GegmtcL6rQ+0G8bDfPpxbDn7Yer/BK8Mi785ltvswtDBxCw6uCjKuCqvAYH6zCs51fBsHssNMvegmr+C1DOfjYovVOfSM1wi0kPQ7vyXVgurIZXXga/VYeA2x4W3VuFWBvHmsrXhr410Wg0dToh1NTUoLqqDCLeaRg5YxL/GpvVHXTJ66BrpgH2slRfnugE7IBXFXt1NpgAGJcQtHhecOpbgnncAOsZuEpHwSjPhkGnaDSm0BkEl8htB6O+1IaytFarFQaDAUqVEhx+KdZfP4IRR9Lw9IYR+O2i11IumO1h/SqtH/664j28dWg60m/swzVJCexeZ4d4ooaIJrX1M7SJCm1kdTaU39OEhLY8H4rMdZCvGdq2fWYnPQxq2lPBzOvc56Ba0Bva9UNhOjIL9us74OZnw29SAAyd6j9Nh4BhaNAOEzxCFux5+2E+uQD6zV9Cnd4Pyrm9gpXe6U/Vfmh5oG0qupMfgW7tx7Be2QgvVYGATVcbXejcXVCak6+t3w0hctOYoLo6GEPg7oCT9XriudrCV0FXjgZjvAQwgVRfnpgw1Ka4zg10JxvxWwtDe8GYc0FXfVvbWSGBDzKsrvAVDoRVdAAGrQRGo7HTCS6R2w5CU1JrsVig1+shpxTIKedgyeU9+PjAbDy0ZijuTOvXaqJ4R1pf/Hnp23h4wxd4afc4vHt0NoafXoxRZ5dhzLmVGHthNX66tA6TrmzC9KtbMSd7J2Zf34GpWZsx8fIGjLu4Ft+dX4WvM5dj5Jkl+CwjDYMOTkWP7WNwz5oh+I9WrDLfkdYXf1z6Fl7d8xNmXtuGzJoCGNrx19LNqdI2lqGtL7QNsrO1b5hqhQxKYSWo8gIozm2EYv2wthHaCQ9AMeXRYB52zrNQLXwFui0jYbmwCs6SM/Apq8D4OucbVaphAn74tGK4eJdhvbwB+l3fQb2oP5RzegYrvFMea5tNbZMegW7dJ8HogrIKAZseAXdQdDsTiYhtU/laiqLCMYTqaj745fmgSlbCX5Dg19WsZ0GXfQRGtRsI2FJ9aeLmVpfbIAyYgD3YWaFsSDBOkkgVl/0CrIJ1MKgF4RxurI1mHUVwidx2ABiGaVJqFZQCrMoS/HJpN97ZOw33rPwo6TJ4Z3p/3LtmCJ7fORbvHJmF0ZnLMPPadqxiHcP+8iu4LClCqVYIqUUDyqaHxmGCwWWFxeOA0+eGN+ADANAMA7ffC7vXBbPbDr3TArXdCIVVB6GJAktZhTM1+djOPYfFeQcw8fIGfH4qHQMPTEHXraPxP8vfTfq5/W7xQPTc8S0mXd6IiyIOXD5Piv/aN2lLoVVRCqjE1aDKWVBc2ALFxhGt3+Fg4oOgpj4B5cxuUM7rBc2SQTDunwhb9g54xIVgPGQDS8pgGDB+L7xUJewFh2A6MhOaVe8Fs7yzugczvK0dZ5jyGHQbv4A9eyf8mhoE7EbQPne7fkONh5aKbShfK5FIIBQKUVVVCT4vB6riRQgk9BV1l+DAAMFEME5hqi9LwhC5vQnD0GDcMtCCqcEKfEKC+xzslfOhV1XAYDA0utEsVquw9giR23ZMZPeDUKY2JLVKpRIVgirsyDmJoQfmJk1q70zrh/9b+QGe2fYNBh+eiTHnVmB+zm5s557DRREHXI0QSrshLKytBc3QsHtdEJlVyKcqcLL6BtZyTmBq1mYMO70I/fZPxKObhuNPS5PTh/d3iwfipd3jsCT/IHhaUcqesIlUaevHDhIRWq1WC7VKBaVUBKq6FIr8M5DtGAf5zGdatTJLTXkMypndoJr/IrRrh8B88mc4i07CpxECdPv/KvRWhqEDCFg0cPEuwpK5FPpNX0L188vBKMPUJ6CY2HqVXWr6UzDsHgtX2Xn4LRrQbnuHrObGI7b1OyLU3zgWma+tqqwAvzQLmsKZCCT0tXT34MhXxUYwHbQLApHb+tS2DlMfCP5tWfG3fQuwnoWrfDwMKh4Mej1MJlOHF1wit+2UyAiCy+WCzWaDwWCASqVCjUiIc5xrGH9yJbpt+Ap3pbWsldev0vrh7jVD8NahGZh+dSs2Fp3CaUEeitUCaB0mBNpJnpGprfxKLGrcUPBwqPIqlhUcxvfnV+HFXT/gz8ta1qP3jrS++O/l72DIifnYy7sEncPUpucWK0sbT5W2sQxtpNCqVCpQchkoYRXkZXmQnV4F+bJ3W09MJj0MavrTUM7pCc2SQTAdmQln8Sn4TZ1wo8ctBsPQoJ0WuCuyYDmVDs2qD6Cc+xyoGV2gmPxo60jupIeg+WUgLBfXwKeuRsBuBONvP9+2RCNRsY0co6vVasMbx8RiMQQCASoreKjmXoCWMz6xGAL7edAVI8GYc1J9SVoEkdvGYWg/GBsXdOWoYCu3uAX3GThLv4aBKoRer+3wgkvktp1Rv1rrcDhgNpuh0WggkUjA4hVhyfldeH3HBPzxlzebLXK3L+yLPy8bjJd3/4gfLqzBNm4milTV7epr+XgI0DT0TjMuiQuxJP8QPstIw5ObR+I3LdhEd1d6fzy0/nNMvrwR16VceP2tV6VuTvSgqSptqMtB/U1harUaKqUSlEQIeVUJZHmnIdvxIxSzerRCdfbfoKY+DuWs7lAt6A3d1pGwZm2CR1oCtHK1n5BagrldIex5+2DY8yPUaX2gnN0jGGFohQ9P1PSnYNwzDi7exXZfzY1XbOtPHIvsiCCTyWrztdWorCiDgHsaJvaIBMS2K+jiAaBF88F4On57LyK3UWAYMD4DGOmy4N+8oEt8glvQDR7uZzAqcqHXqcOdFGIJbnvM4BK5bUdEZmtdLhesViv0ej0oikJVNR8Z+Zfx5cGf8cCqT3B7M8Xtt4sG4uktozDs1CKsYB1FlqQEWoc51aeeFHwBP4QmCkerrmPWte146/AM3Le2edfq9oV98PvFr6P//knYWHQK2iRXcROJHjRWpW0sdhAS2siG7gq5DPKaSshK8yA9tQqyZe8kf2PQhH+DmvZksDq77G2Yj8+Dq/Q8Ag5jUq8ZoQPBMGA8dniqb8CSuQzatUOgnNsL1PSnoZj4UPKruUteh+3K+mA212EG0476WTdXbOt3RAiJbQWvBIKSY7CxP0wghtADdNmHYDRHO0QnhHggchsbhvaAMVwGXfZRcONgXI+VbvAWvwejLAv6iIlmHU1widy2Axqr1oZ61UokEhTzuFh9YR8GbPsJv01vXkXyD78Mwit7fsLs69txgp8DkUnZbuIGyYZhGDh9bhSpq7Gt5Cy+yVyOxzd9iTsW9m1WZOPeNZ9g6pXNKFHXtPi4Eo0exFOlNRgM0Ol0wY1hKlXwzVAihpRfBgn7MiR7p0M+57nWE9oV78CSuQweSSFAtx+pILQfGDoAv04C27Ut0G38PBhfaAXRVc7sAtPhafCICxGwG1IeWWiO2NZv9SWVSiEUCsHn81FRXoKa4gNwsN6KX2w5L4Dm/wDGXpnSa5FsiNzGB8MEwDhFoAXj448psLrCV/QGTJIzMOioDim4RG5TTOhFL9QJIZStpSgK1dXVuMrJxaTjq/DEmmHNkrM//PIGXtnzE+Zl78JVaQkct1grpQBNQ2kz4GBFFsZkrsATm0fgjgRbpN2+sA/+uPRNfHx8Pk4L8hKOKSRDapuq0oZiB6E8nlRUA0lFEUQ5JyHd8i3kU59sJaEdDEvmUnjEhUA7qpIR2j8M7YdfK4bt6mboNnzWOqI7+VEYto2Gq+wCAlYdaK+rzd9wky62vBIIi/fBxRoQp9h2AV3YG7RoLuBvv60OmwuR28Rg/DYw0qXBDhlxPn78nCnvhpYAACAASURBVH4wi49Bp1WGe+F2FMElcptCQjEEr9cb7oSg1WohlUrBqyjHkeuZ+HTPbPx1yTvNktpX94zH/Jzdt6TU1idA01DZDThUcRVjzq1sluT+ZtFr6LnjW2wqPh1XTCFeqW2q60E8VVqFQgGZTAZJDR+i0gKIL++FdPVQyJMlCvWF9uwSeEQcIrSEpBDM6dbAlrUJuvVDa0X3qaSJLjXpYWhXvQ9H/kEEzMo2y+UmsnkslthWVVWhnFcCQfGhBIYzdAFd1A+0dBmYQOd87SdymzhMwAFGuRN0Uf+4H0c+Tn8YxWeh16k6lOASuU0RkTEEu90Ok8kElUoFkUgEdkkhVmTuRr8t4xKOIfw6fQCe3jIKc67vxDUp95aX2vpESu5XZ5bin6sTa6H2q7R+uG/tJ5iWtQXcJmIKzZXaxqIHkR0PIrO0crkcUokEYn45RMU3IM5YBeniN5KXY5zyGJSzn4Vm+duwnP0FHhGbCC2hVWECfvg0NbBe2Qjduk+DAySmPoFkTEqjJj4IdXofWC+tg18rBO20gmnF1nP1n/uxuiJEF1suqouPwl4QbxShK+iSQaCpLWA6cUyIyG3zYAJuMLozoItfR1wbzVhd4St8A0bp5Q61yYzIbRvTWAxBr9dDoVCguroaOZx8TDm6Co+v/iKhGMIdaX3xvys/wJenF+M4Pwc20gA/KgE6AKlFgzWcExiwfxJ+t3hgQjGFPy19C5+c+BkXRZzwkzcRqW0qTxvZxisyehDO0spkkIjFEFWVQcTOgmj/XEjnvZQcqZ34IKgZXaBa+AqMB6fAXXUdaMVOEQRCUzABH7wKHsyn0qFePADKmd2gmPRIEr6JeADK2c/CfOJneOVlwc1nSZbcWGIbOaChsc1jkWLL43HBLz4JS8F7cYptN9Cl74HRnUzqObVHiNw2H4b2gjFlg+a+F3zMxPGByVs0GEb59XCbsPYuuERu25BIsQ11Q9DpdJDJZKisrMTlvOv4/uBi/H3p+wlVE3+3+HX02TseqznHITAqUn2aHQqX34Mbch4mXt6IRzcOT/C6D0SfveNxSpALn9/XbKmNzNOG2ng1Fj0Qi0SoqSiFkHUZor0zIJ+ZjFZeDwRbd819Dtq1H8OesxsBS8dvE0ToJDAMaJcVzqIM6Ld/HYwtTHsSign/bnk1d9pTMB+ZAa+Ch4DTkhTJbUxsQ8//hMW2jIuqolOwsD6JcxNQd9C8T8CY85Jw4ds/RG5bRrAfbhlo3lDQcU226wZv8YfQy3Kh1+sa9MH1eDxRBbetIXLbRtRv82WxWKDRaCAWi1FWVobMnMsYsWc+/mfJ4PirtQv74u+rPsS4i2txVVrS6lPDOis0Q0PnNGM37yIGH56ZUI/c3yx6Db12foeD5Vlw+zwtktrIPK1SqYRCoQjOjhcKUVNZhhp2FkT750A+u2fLpXbSQ6BmdIU6vS9Mx+bAI2KRCWGEdg0T8MOvqYHl/Aqol74B5azuSRkWQc3oCvOJefCr+Ag4rc3O5EbL2TY2Ujeyj23Dim0pKovOwsgaFqfYPgO6YgQYe3mSr3rrw6j3gJEuib60Rxrejshtiwl2UhCCrhwdX6swVnd4uJ/CqCyEvt4kM5fLVUdwUz3kgchtG1B/45jZbIZarYZQKAS3lIsTVzPx6c6Z+NPi+Icy/Dp9ALptHY3V7OOgbPpUn2KnwBPwoVBVje/Or8LfV30Y/99i0QB03Toa20syYXM5mi21kXlaiUQCkVAIQUUZBOyrqDkwH/I5L7Rcaqc8BuXcXtBtGgZHwWHQzrabwkYgJAWGAeNxwsW7AMOecVDOex7UtJZlc6kJD0A5qzssGWnwqQUIuKxAAm/GsTaQxSu2fD4fvLJSlBedh549JgGxHQW4JK13zVsRunxo7HOs+qbB7YjcJgmGBuOhQFf/GOyHHON6Bljd4S4dAb2SV0dwHQ5HWHDbQzyByG0rU19sQxvHampqUFRchIOXMvDetin4w6LX45ap/1ryJj44Nhcn+DkdbqJYeydA01BYdVhWcBg9d3wb9wCIO9P74dGNw7GWfRx6m6lJqa3f+SDUyouiqLDUCoVCVFeUoZp9FTWHF0E6t6WZ2gdATX0CqgUvw3hgUrBK2w76EBIILYWhA/DpxDCfWQxVet9gS7GWRBYmPADlnGdhzVwKv04E2m2L67kSS2xDLb9CH2ojR+rKZLKbYssrA6/oCjTsn+KPIpR/CcYpbIOr3ToQuU09DEOD8ShBV30bfEzFfNz1gLPsW+hVVTAYDDCbzbDZbGHBbQ/5WyK3rUik2IYGMyiVSggEArALOdh17igGbR6P38XZEeGOtL64Z80QTL6yCUVqARgQQWkNGDCwe13IqM7Fh8fm4ve/DIq7k8ID64Zi8Y39UBjVTVZqI/vThjaJicViCIVCCKrKwWdfg+DYckjn926Z1E74N6jpT0Od3g/mM4vh14lTfWkJhFaBYWgErDrYrm2FZvng4Aa0lrQTm/AAlHOfg+X8Svh1EtBRNujG0xkh9DpgsVhgNBrriK1IJKoVWx7KSnIhYy2IT2wLuoHmfdbhhzMQuW0fMAwNxiUFXT4c8WwyC7B7wlExCzq1pIHgxtpg1hYQuW0l6out0WgMD2ZgcdjYee4I+m0ci1+n9Y/zq+9gj9UNhRnQtNFYU1/Aj2qjApuKT2N+zm5sLTkLsVmV0H3YvS6cqclH2o29WJR3AJclRfAksAM/GcfQXLwBP0q1Iky4tAH3rBkS9weQf67+CHOv7oBMq2wQP6jf+UAsFqOmpgb8ygpUFeaCf3YrJGkDWya1Ex+CclZ3aJYPhu3aNgRIbIVwq8AwoD12OIpOQLfhcyhn92hZLnfCv6Fa0Du40dKqbTDxrKkNZE0NaQhtFlWpVJDL5eGRuuXl5eCWsFHD3gRffjxjUruBLhsCxlacogudPIjcth8YJgDGIQhuMivoGltwOS/CUrMDWg0V7oFrs9ni6qDQ2hC5bQUaE1uFQgE+nw82h409547itU3jcGecQwR+/8sgDD48E2cE+QmJYUtR2gwYfXYZ/r7qQ/wqrR/uWTME069ujbvNmMvnwZmafPTYPga/Th+A3y0eiNcOTEGWJP4X5JYeQ0uhGRpquxEr2cfQZevouAX3H6s+xIKruyBVKxrED+pIbVUVKotZqLpyBKLVn0Ex8cHmvxFPfgTKOT2h2/AZHIUnwJB2cIRbGMbvgZufA8OeH4JdFqY+3qIPjNqV78JVfgkBuxGgAwltIAv1so0UW7FYDIFAgIqKCnC5RahgH4Izv28cwtYVdOkHYCz5qb7ESYHIbfuCYfxg7OWgyz5ErD64gYKn4SvsD4P0EnQ6bYMhD41tMGureAKR2yQTS2wPnD+BNzePx2/SB8QlSv+55E18cWoR8qmKNj0Pb8CH80I2/vDLG+FjuX1hXzy26UtwVPy47kNpM2D4qcX1zucNjDm3Mq7b+wJ+ZElLWnQMycLmcWJ/+RW8sOuHuCMK964egvSs3RDLpQ2lls9HZWkxKnMyIdj6I+RTn2iB1D4K1bwXYNj9A9xV2UAnbtxOICQKE/DDp6qC6fhcqBa8XDsYonnPNWryozDu/gFeaXFt+zA67g1ker0earUaCoUCEokkQmxLwOOcg7Hgs/jElvsOGGNWqi9r0uhIckuXDwNd1DfqYoQzkvb7UgVD+8FYi0Fz34ldvS3oBk/xx9AripvsoJCK/C2R2yRSf/NYKIrA5/PBZrNx5HwG3t8yOe6M7R+XvoXRZ5eBp237rKTL58HBiqwGx3Tf2k/jrrxKzGoM2D+5zu1/u3ggPjo+L67bu/1eHOfnNDiGe9d+gnNCVktOr1k4fG6cEuTh1T3j48/grvkUS6/sRXWN4KbU8rgoz7sC/sF0SGc923ypnfQIVPOeh2HPD/CIi9r8ehAIHQmGDsBvkMN8ciGU818ENaX5lVxqRleYT6XDrxPD77I3mbNtqjNCTU0NKisrweVywS28Coo1PQ5R6wK65A0w+lOpvpRJpUPJLfft2L+TPzZpvy+VMLQPjDkfdMmbsQWX1QNO3jholTXQ6/Uwm83hDgqpiicQuU0SkQMaQl0RQhlbDoeDExfPYOi2mfhDenxdEf6y/B38eHEt+AZ5Ss4nQAfAUfHx0IYvwsd0V/oA9N03Aco4M5xGlxXzc3bj1xFV6r+ueA8r2UfjPoZCdTWe3DwyoitBf7ywa2yb5W7r4/J5cEHEwesHpuL2OCbI3ZXeH4+u+wIrL+0Dr4wLHisbFRmbIFrYglztpIehnPsc9DvGwCPIJ50PCIQECHZYEMF0dHawjdiUxxJ6/sl/uj+4xj8Aav7LsFzbCa9JDa/LEdcGslAv27KyMpQU5UHEWgl/Qawd6l1AF/UDrd6f6suXdIjctl8Y2gvGeDX42IsluOznYeWvhFYtr7PBrLH8bVtUb4ncJonIyWORXREKCwtx6lImRuyYiz8teiMusf3byvcx/eo2SM3qlJ6TxW3HtpJMvHloOl7dOx4fH/8ZGdU34r59gA6Ab5Dj+wur0XvPT3jtwGTMvLYtITG1ehzYw7sUPoaPjs/D4cprzTmdpOH2e5EtK8XgI7NwZ3rsDYF3pffHU2uHYf3hX1Cz6jMoJjQzVzvpoWCmdstIuKuuAUzzms0TCIRgXMGrrITp4FQo5/aMe+NZSG5loTXhIShXvAsr9wKcJg1ctaO0m9pAFuqMUFzERiVrNzwFL8cWJs4LoKXLUjLpqbUhctu+YQIuMJoDoNm9Yp67n/MqTOJT0GrVdfK3kQMe2iqeQOQ2CTAMA7/fD5fLBbPZfLOPbVERMi9fwI+7F+F/Fr8dd8V2TvZOqO1t0xGhPgE6AIPLAolFDYlFjUq9FEerrmNX2QWcEuSG/7vcqm1yU5c34IPEHPw5oUmJPKocO0rP40DFFRSq+OH7aKoCnIxjaG08AR8KlJX46Pj8uDYG/iatH16Y9wIyJj/SrM0sytk9oNv4BVy8iyRTSyAkESbgg1deBuPe8VDOeRaKKM/RcNW2VmylP94PyY/3QzzufogmPgrl7vGwSHiwGnXhtn+hnK1YLA53RigpKQKPnQFL/ruxZYnVAzT/BzB+e6ovVatA5Lb9w/gsoIWz4uiB2xXeosHQyfISHvCQbIjctpCQ2LrdblitVmg0GgiFQpSUlOBS1mUsPLge9y/7KC6x/X/LBmPSlU3QOFIzNcrl8yBLWoIJl9Zj+OnFUddXZ5dicd6BOlVYmqGhshuwhnMCw04tinkf351fhYzq3DrH4PZ7kavgxX0M6bn7Uxbd8Ab84Kj4ePfIrLiGPfx+wSsYPLsHWPF2RJjwbyhndoN27RA4S84AZLwygdBqMAEfPJJCGHZ+D+WsZxp0LmlMbKUhsR13P2p+uA+CH/4F4eyXQF3aDq1UAI062PZPIpGgpqamdgMZF1xOFtQF38chZ12DLb+colRfnlaDyG37h2FoMG6qtgdujHhCQXe4SkdBp6pJaTyByG0LCG0g83g8sNls0Gq1EIvFKC0txbXr17Dx+G70WDUiLrH909K38ePFtZBbtSk7H4lZjYEHptTJyDa1bl/YF/+78n3MurY9fHu714VdpRfiHl376/QB6L3nR5Rqb75wyywavH14RtzH8NcV72HylU2puFwAghXcG3Jeg41zTa0//9wbP07vgqqoo0IfADXtSaiXDoI9dx8YMoWOQGgzGL8H7qpr0K75ENSMLlBMeKDROEKoaisadz+EP9yPmrH3gf/9faj47j7wxj6IqpWfQ1p0HdIafp2cbVFhPqrz1yJ2H9EuoIsHgjFcTPUlaVWI3HYMgh0USkAXD4wtuKH8rUbVZHuw1q7eErltJpGdEex2O/R6PaRSKXg8Hm7cuIH9p47izQ0/xvWV9X8teROjzi6DyKRM6TlxNcK4pDJSLp/dPiZ8e43DhLEX1sR9+9sW9sH/rfoA27iZSTuGVOD2e3FRXIgX42gTdsfCV3H3/JewdOqTkP10f0OxnfwIVAt7w3JmMQJWXUrPi0C4ZWEY0G4bbDd2Q714ABRTHm8yjhAS2+qx96Hq+/vA+/ZecL+5F4Vf3wvO+G4oPbAYFYV54JVyUVxUiFJWBmz5r8eWJM6LoGXxtU3syBC57TgwARcY7THQ7OdjfjDzFQ6EXp4PnU7XIJ7QFt0TiNw2k8jOCKFethUVFcjPz8fxsxkYvW0e/nNR7LGtv/9lEIac+BnlOkmqTwklmhrctjDYriuyS0L9dWd6f/xl2WDctrAPnt4yKnx7td2IrzOX4870/vjbyvfDPxPtPv628n1sKMpI2jGkCofPjRP8HHSNY9DDXQtewdPzXsCRSREbWCY+COWcntDv/B5eZVWqT4dAIKB2rK9FDVPGQlBzn4Ns4sNhua0TR6gV2/Jv70XZmHtR/PU9YI+6B3kj70bOV/9Czuw3wc7cD86NTMjzp8QWJFYP0NU/gQl0/kEsRG47FozfAlo0DzTrmejVW1YPOMp+gkYlCbcHayye0Fqby4jcNoPIDWQWiwVKpRLV1dVgs9nIvHgOs/esxD+XvB9Tcn67eCAGHZwKVjuRmZBY/vfyd/HpyQVNHvd/LH4dT2we0aTc/sfi19Fzx7fhn4l2H03JbXOPIZXYvE7sLruIhzcOi/m3/93Pr+D1WT2RM/EhUDO7Qrv2Y7h4F0gHBAKhncEwDGi/D25pKbRbv4Z8RjdIxv+7TtWW//19qPzuPvDG3IuSb+4FZ/Q9yP/qbuR8eTeyhv0TFz//B8599Qg427+Et+C5GILUFXTZx2DcslSfeptA5LZjwTAMGLcKdMXI2PEEzsswCg9Do9E02j2hNau3t4zchmIEybofj8dTZwNZcXExLl+5jFWHtqLbyuGxq3fp/dFzx3e4Imk/zfdDYvm3le/j68zlUavN3bd93aTc/v6XQei958fwz0S7j6bktrnHkGosbjvWck7gbytjf7j544Le+DatL2SXN4Dxdv4KDYHQEYkcset3O2ArOgtq+bsQT34CNT/UjSOUjrkXhaPvAWvUPbgx4m5cG/5PXPrin8gc+g9c+OqfUO57JLYcFfUBo+tcgxqi0eZy61WDqZkac8HGaXisRG4BhPK3RaA5vWN8A9ENnuIPoKUqGsQTWntzWSeS26B01hfY4ChEF+wOO+x2Kxy1jbYBBDOzPi8cDjscDgc8Xk+dC93gNzSSs5VIJCgtLUV2djb2njyMget+wK9iNPe/fWFf/GvdUOzlXW5XfQuJ3LYchmGgdZgwJWszfrMo+iS62xe+irtXfoBNRadTfdgEAqERIt9swyN2fT64TRroTi+DcEZP8Mc9iIrv7msQR8j+8m5c/uKfOP/ZP3D287+jcP79oPOfih1HEEwEQ986nVHaXG6dgrhux+hONDxWIrdhGL8NtGwV6IJuUa+Hn/UcbJXp0KgVDbontObmsnYntyEZdbuDZWu/39/g391uJ9xuJ1wuF5y1DbOD8moP78gLSa7H44LVbm2wHLWy29i/We1W2O3B2cgOhx0OlwNOpxMul6N2VrgVJpMpnLPNy8vDybOn8NP29LgmkP1l+TuYn7Mbzna2C57IbXII0DSqjQp8cGxuXBX8Xju/R7mu7UcsEwiE6DQQ29oRux6PB067DcaqfIhWfory8U+A+8194Iy+BwVf3YOcETfjCGc//TuufPdPWM89FkOMuoDmvgPGKUj1abcpRG47JgzDgPEoQZd9FPOa+Dn9oJdchVarbbN4QsrlNrgxyxsuT7tcDWXU4XDA63XXVkybFtK6cmqHxxOU33h+Ptay2G62sjCZTJDLpeBV8JCTk42MjJNYumsdHlv6aUyZ+f0vg/DZybS4R9i2JURuk4cn4MM1KTeuDWZ/WvoWfrq4Dm6/N9WHTSAQaokU20i5jRyxa7NaYVRTkJxaC+7U58H65t/IHVk3jpA5/B8QrH8wthRxXgKj3B77wDoZRG47MLQHjOE8aHb0HHmgoDuc3FHQKMUJbS5rCSmXW6/XkxT5bO1lsVrgcDhuRhF4pcjJzcGZzDPYum8nPlgzPmbbr7vS++P5nWNRoKxM9WVvFCK3ycXmcWIbNzNm/vaOtL54aMPnyKwpSPUhEwiEWqJVbV0uV50Ruxq1ChLuDRQvG4acbx/DleH34Pxn/8CZoX/H1R/vhuf6k9GFiNUddOWoTjuFLBpEbjs2jM8MWjAFdEGX6NVb9ssw1hxps+ptUuU2dEDR/t3r9YaXz+eD1+tOubjGU7U1mo3Q6DSQyqWoqKoAi8PCxUsXceDwQUzdlI6/LYo+Xre95mwjIXKbXBLJ3/5u8UC8e2RWysYuEwiEm8RVtbXZYDabodfroVKpIJfLIayqQPHRtcga/yIyh/0LmcP/AdHmWFXb2mENlrxUn3ZKIHLbsWGYABh7FeiiATE/wLm4I6Curd42tbms3cmtz+eD3RHMqAZN3N1gU5bX6025qDZHbE0WE3QGHRRKBQRCAYpLinH12lWczDiJVTs34PmlI2J+9fznZYMx/erWdpezjYTIbfIJ0DSqDDK8cWh6zMfI31a+j5Wso+32ww+BcKsQq2prt9thsVhgNBqh1WrDI3YFAgF4vDJwrl/A5fQvcXXSI7GrtuznQIvTUn3KKYPIbceHCThBq/fE7H3rZ78MQ80RaDQaGAyGVq3etkhuQ4MMvF5voxu37HY7vF4vAoFAeOBBqmU10WW2mmEwGaDSqCCWisGr4OFG3g2cPXcWO/fvxldrZ+A/0qJX5X6dPgCv7h0PYYonkMWCyG3r4PJ7cUqQF3Ms8Z3p/dBj+zcoUd9aG0oIhPZEY1Xb0PtcZNXWZDKFq7YymQxCoRCVlZUoLS0Fh8NBwfWzkJ//MIYMdQVd+hEYjybVp50yiNx2fBiGAePVga74Mmb11lnyJVSUKGprsDaTW4ahwzYdic/ng91uT7mAtnbVVqvXQk7JwRfwwSni4NLlSzh67CjSt6zEg4s/ilmRu3v1x9hT1v7ng1fqZXho/efoueNbzMveFbUK/cGxuXh043B8dHxe+PZ6pwVzru/AoxuH4/vzq6LK7V9XvIfRmcvQY/sYHK681uxjeHjDMAw+PCsVlyshdA4zJl7eiNtjtIn749K3MPbCavgC/th3SiAQkk4iVVuNRgOFQgGxWIzq6mrweDwUFRWhID8XxTm74c3vGf3NnvMiGPX+VJ9ySiFy20mgvWBMWcF2djGqt0bhsVav3saUW5+/rsCG+sQyDAOfz9up5dZsNUNv1EOpVkIkEYFbxkX2jWycOnMKW/fswBerpsTcRPaHX97AiNO/wOpxNOvx0paY3Dbs413GPt4lbCk+Ez6Hu9IH4P9WfVDn6/O03H04WJGFLElx+PZuvxccFR97yi7iopgTlts70vrhj0vfwh9+eSN8H49sHIZCVTUOVV6F2Kxq9jEcKL+Cc0JWKi5XQvjpAIpU1Xhm2zdRHy93pPXFoxuHg91OptYRCLcS8WZtTSYTdDpduGpbU1ODyspKcLlcsNlsFNy4CCr3u/iqtj5Lqk87pRC57TwwPkPsyWVtVL0Ny21QVn3w+73h3rKBQKBRebXbgwcSb1uujrgiq7YyhQyV/EqwOCxcuHgBhw4fQvrmFXhwUfSq7a/S+qHL1tHIpyqS9+hpA+xeVx2xvHvNkDpV1PpRgsaoMVJhuf2vpW9i8OGZeGXPT+H7iBUlSMYxtDdsHic2FZ/G738ZFLN6O+7iGtBkFC+B0KbEW7U1GAwxqrZ746javgBGuTPVp5xyiNx2ImgPGMPFuLK3+pr4qrfNnVp2W/hJ67DXDioIZmedTifsjs5blU2kaisUC8Et5eJa9jWcPHUSW3Ztw5crp+KuhdGrtv+94l0szjuIAN3ysb9tSX2xfHrLqHAWtjly+7eV72NO9s46GdpE5bY5x9DeYBgGErM65nCHOxb2xVNbRqJMK0r1IRMItwyNTiOLUrVVKpWQSqUNqrb5OReguPFtDAnqArr0fTA+0h2FyG3ngvHqQZd/EfUahfreqihxq1Vvb3O7neFJYAzDdIjWXG1ZtZXKpcGqLZuFK1eu4Pjx41i2fR0eXxJ9YMOv0weg376JoNrhsIZYELltPTx+L84JWXUiFo1nit/GtKwtpHMCgdBGNLdqy+fzw1XbvLwbKM7ZB29+rxhV2+fBUFtSfcrtAiK3nQzaA8aQGbt6y3kZeuHJmNXbZstt5P/x+XxwuBwxR9N29lW/alvCLUF+fj7Onj2LXft2Y/TqGfhN2oCocvK3le9jfQeUL4DIbWujshsw6uzSmJGWZ7Z9A75BnurDJRBuCeKp2prN5qhZ27ycC5DfGBtH1fYdwKtO9Sm3C4jcdj7ird46uKOhUsrC1dv6U8tasrGs0Q1lwS4IqZfM9lK1LWAX4PzF8zhw8AAWbVyBpxZFr9remd4fL+0eB4VNl7QHS1tC5LZ18fh9OCdk47+Xvxv1cfSX5e9gXvauVB8ugdDpqb+RrLFpZLE6JOTn5YF1/QiceS9Hlx92L9CKdak+5XYDI10MumpM1MXIVze8nSETNP+7mKsBHmXM30dXjQEaGarBiOfF/H0MtaE1LlOHgqHdoHWngpP3ojwXfOxXoBVfhUajaTC1LBRNaG71toHcer3eW1ZsQ1Vbg8lws0NCKGubcRLbdm3Hd6tm4XcLo1dt/2fFu1iSfyipD5a2hMht60PZ9Bh6cmHMD0m9dn4PytoxPyQRCB2FeKu2jfW1DVdtc6+iIntR7KotdzAYtyr2QREIHRSGYcB4tKDLPolevWU/B0v5z1CpVNDr9TCbzeHqrcfjaVH1tlG5dbqdKRVcl8cFt7vts7+R08hkChmqqqvCHRIOHjqIFZvXoM+SUTG/Tu6183uIzR33Kycit62P2+9FRnUu/rj0raiPp3+s+rBD9EgmEDoqsYY2OBwOWK3WBtPI6lRt8/ORl30W2pzob+Y0uxdo2YpUnzKB0Oow8ZuySQAAIABJREFUATcY3THQBV2bfj6wusJT+DZUihpotVoYjcakbSy7zefzNfoPNE3HnCjm8biS2ufWbrfC5XKFX1xSIbeR08hKeaXIvpGN06czsG/fXszfsBR/T38n5lfJC27s6dAbgYjctj4Mw0Bm0eLdo7OjPp5+/8sgfHZyYYNR1gQCITlE20jmdDpht9vDVVu1Wg25XA6hUIiqqiqUlpaCzWbjxo0csK7tg6/g2ehyWzwQcNak+pQJhDaB8WpBl7wRfWMZ+2Xoa45ArVaHq7fJ2Fh2m91uhdPthM/na3Ajn89Xmzeyw2631/a3Df5Sv98LAHAkoV2Yw2GHx+OCP2IqUyoqt6GqrUKpQHVNNThFHFy9ehUZGRnYsWcXRq+egV9FmTB1R1o/dN/2DQRGRfIeHSmAyG3b4PJ5cLTqOv6w5I0oj6m+eHLzSAgMHfsxRSC0V6JFEkJVW5PJVKdqKxAIUF5ejuLiYhQUFOBG9kXUZE+JLrasZ0BXfZ/q0213MOKfQVeO7DSLka9K9SVtNzB+G2jZ8ujRBFYP2Mt+AkXJm2wL1pxowm0NJdPTYMxu6Elfv3pE03TMXrjB7IQ7+CnY7YTD5YDTHdoN54HfX1eqA4FAyiIJRrMRGp0GUpkUfD4fhYWFuHr1Ko4dO4YVW9bhhSUjo1bZ/rj0LUy8vLFDV20BIrdtBcMwEJtV6LdvYtTH1d9WvIe1nIY7dwkEQsuItZEssv1XqGorEonA5/NRVlYGDoeD3Nxc5F49Dkte9AoVzXkZjO50qk+53UHz4uiW0JEW6ZYQhqH9YKxFoFnRv9HwFQ6ASloStS1Yi+Q2Mh7gdrvjuoNAIBD8lOt1w+Vywel0wukMSqzL4wpPO2v0xBmm9pOyF17vzReTthZbq/3mRjK1Wg2KUqC6uhpsNhvnz5/H/v37MXv9L/hL2ptRJeRf64YiT9GxppE1BpHbtsPqcWAN53jUx9VvF72Gdw7PhKf22xICgZAcEmn/FTm0oaKiAiUlJWCxWMjJvoqiqxuDm8VibSS7xUftNgap3HZuGK8BdMWXMaIJz8PI3wCVSgWdTtdgY1ljE8ti0ajchpbPd/PN1O/3hQc91DlwhgFNB8IvDtHwer3hHFNwfG/76adrsQRL4QaDARRFoaKiAjk5OcjIyMDmHVvxxcrJuD2KgNyVPgCvHZgMl8/TvEdAO4LIbdsRoANgKSvxvyubHupw+8I+eHjDFyhSVaf6cAmETkV9uY21kax++6+8vDzcuJYJRc7XMTaS9QQtXpDq0yUQ2hwm4ASt3hs9mlDQDc6SYaAUkqRtLIsqt3a7HaENZy5PcCyvx3NT3jw+T1hQ7bU/73DYI2IHXtC1o2fj2aCWihXKHIek22AwQCKRoKSkBFeuXMGRI0ewdPMadFn0WdTq2n8vfwfpuftb7xHShhC5bVsUVh0+Oj4v5uNr4Y29qT5UAqHTkMhEssiNZJHtv3JyspF/9SDc+S9El9uiPmAsBak+ZQKhzWEYGoxTBJrzUvRoAvsVaERZSdtYFlVuQ8vlcoQFNlSdZRgmrs1kDoc9XAFmGAZut7tdVGvtDju8Xm/4k0Cwv68dGo0GAoEABQUFyMzMxN69ezFjbTr+K+31qPLx4PrPUawWtPoDpS2IJZb/t+oDbONmRr2PaHJ7+8K+6LF9TKsfQ0fB7nVhO/dc1MfXrxcNwID9k+DuBN8MEAjtgXgiCSaTqU4kof5Gspzsy+BdS4+Rw+wKmjcUDN14ZyICobPD+Myga6JvuAywnoOlYiGUSmWDiWX1e94mTW4jl9PpDMcTYm0mi6yOer3e8MH4/f6kdFloyfJ4bo7kCwQC8Hg8sFgsoCgK5eXlyM7OxsmTJ7F5+1aMWDE1qnj8ZtFreOvwjE6TiXT5PDhYkYXbFgY7QLy46wfwdGL8Zdlg3LawD+5b+ymyJMVR70NsVuGVPT/htoV98PdVH2Il+ximX90azJAuHoiPjs1r9WPoKNAMjRJ1De5ZMyTq4+zhDV+gSi9N9eESCJ2CpiIJoYlkoUhC5ESy0EaywsJC5ObmIufqGShzhsfYSPY8GGpLqk+XQEgZDO0BYziP6D1vu8FdPAQKuTQ8sawl0YSE5TZYyXUBAFwuVzPEOCiAQaFM7PYJVWbtVni8HrjdrtqhFPZ6xxHc6MYwDPx+P1wuF4xGYziScPnyZRw+fBgrNq1Fv6VfR5WOv654D6vZx1v/EdJGBOgAynUSfHJiAd44NA0bijKgc5gx9/pO9N8/CVOztkDvjL4xwuS2YR3nJF4/MBVfZy4HVyPEVWkJPjg2Fx8f/xkZ1Tda/Rg6EkqbHsNPLY76OPvHqg+xj3cp1YdKIHR44umSYDabw5GE+hPJWCwWcnJycCPrGOx5faLLbfFAwClM9SkTCCkjOLFMBbp4UPRoAqcPlBJOUqIJzZJbr/emoLrdbrjryWOsFWw5FmwP1lpy63Y7G5xsIOALX5QQNE3D5/PB4XBAq9VCIBCAxWLh3Llz2LdvHxauW4aH0j+KKh0PbfgCFZ2souYN+FBtkKOAqoTN4wTN0DC4rMhV8KC06WPenmZomFw2FFCV4BvkAIJTucp1YnA1Qnj8sb+ia+kxdCScPjf28i5FfZz9aelbmHBpfYdvNXerQTuM8KtvbgYMGBXwCAvAuKwpPKpbm5ZGEvLz83H9WhZYV7ZEF1tWd9D/n70zj4vjvu8+OfqQ9KJt2kfN0yelTQ+1aftQu3GUOLYVX5HPEKd2sXO5cRIpsZKgpFbkKIdsixWHECAJGV0GyUgCCQnELRDSAuIWhzhXnMu93Muy9zHzef7YnWFmd+fYi11gPq/XvJKXtez+ZnZ2573f+Xw/X8Wbwd5dSZKCLtK6AnL0sEBqwiOYv58paE0IaOWWegGqRGy1WmEymULCT2uHWyPnTjNF+W01Gg2mpqbQ19eHuro6FBYW4ty5c9h/7BD+SPYMJ3B8PP5pPH7hF7DYuCPPJEkSEkGSaFcN4E8dtgv3iRxP4+mLb7GGnUgKXRG6RSwXxWPy7X+Bti6b/u+mwUZM/OKzmPjFZzF98FEsZO6CpuKoBLxrKLEpCe4sCVS2bY38Bu7L9wtYEh4BqZIaQSVJIgkLyKVaAd/tF7DSuRcTExOc1gTngQ5c8gpumbf+qc3eOGaB1WYNeFYt9Xomk4GuADM3i8UsalwplbNrNBqxtLSEsbExdHZ2Qi6X4+rVqzh59hR+kPI2bwTYHx9+AT+tOO7Pc0DSJtXw0hQeOf8z3kiwz536HpRqVbCXKolHTKilIJYLbt1tEvAGXu7gVmxKAmVJqLlVCNUdgQEEbU+C1HYFe3clSQq6SJIEaZwEcfcRnjsdD8DU9nWMjw3T1gTmQAdPfLc+wS0LNg06OjbMYrEEpIJrTzgwwWJzHRXs7cG2Wq3Q6/WYn5/H8PAwWltbUVlZidzcXKRkHMNXk/j9tp8++jKyOst9XoskSTO6Jfy04hjv+faZYzG42lcT7KVKciN3UOsN3ErAG1jxRYBxDW5wtiRUV1fjTtVl6BseExjc8BJIm5RwIkkSAJCWRRCKHwv4bh/H1FANpzVBrO/Wa7jV6bQwGo2sF2LKbDb7HW71eh0MBgOMRj0MJgOMRiNtNLaPDfYsaoXy21IRYP39/WhqakJpaSmys7Nx8FgS/jk+RjACrHNWahaQ5Lt0ZgPOdd7gPd/+LCUa++VnJd9tCIkPav0FtxLw+k98flvKkrC0tEQPblAqlejv72elJMhv30TLrZMCftuHQAz+Kti7K0lSyIi06UBO8H9uLM0PY643A5OTk5wDHcREgnkFt2JG85IkueYeXK1WQ1ePxcjZb0tNJSsoKMDJUyex9/AB/Mmh5zhB42OHnsLD534KvUWcv1eSJD7ZCAKNk734w6TneWPnXrj8KwluQ0BioDaQcCsBr3cSigCjLAmU33Z4eBgKhQKdnZ2OwQ13IL9Vin75XmG/7UxusHdXkqSQEUlYQC7Xg29Uta35IWjuxWJ8fBwzMzNYWFjA8vIydDodpzXBnbzKuaWejLqtT43VNZqMMJtNrDG8FovF8Yt4bXJtmSODhUTl26rVaoyOjaK9vQ2VlZW4cOECjp04hp8k7cdHZU9ygsYfJD2H75cc9u3dliSJoYHFSTxwdiev7/bBD3ZCb5Z+UAVLnkDtWsOtBLzCEhMBNj8/j+npaYyNjWFwcBC9vb3o6OhAU1MTampqUH0zH7N3XhH22+r6gr27kiSFjOy+2ykQrdt57Tym1hcxPjaI6elpzkgwId+taLjV6/UwGA2OfFgSZrMJOoOOs4JqH2lrZOXJ2iO3Age5Wq1WVCMZZUcwGAxYWlrC+OQ4enq6UFtXi+tF13Hu/DmkHE/FdxN+IZhvm9qc5+/3X9Im1uTKPL5TGM973v1TxusYXpwK9lI3nQjdIpaLEzyC2lCAWwl4V+VLBFhbWxsaGhogl8txpyoX5sZtAn7bb/hlKllnSjZkb7huCbvzkV06Ba+yU6abkP5GNmQ75bgv8vXPlGod/6Uf2W9kQ/ZGIW57FDXu7d95oeZK+3E60A6t0GOpY+GyXUTagVp0LtuEnsE/8mTN61ikZQnE/Z/xWxNavoLpoSqffLei4Za63W+z2aDX6z2yCugMdq8EZdgPVtXWarXSVeTllWUsqhcxPTONYeUw7nXeg7xajmv51/BB5geIT03Ci4d+zN/cczwG1wWGEUiS5IkWDBocqDnHe9599sS3UK3sCPZSN418gdpQhdvNCrxi/LaLi4u039ZdBJj8dhWaq04J+G2/AGLod35Zc1uiA7Z25iJ5t2PbyYDc4170fIzVI+2NbMh2VqFX5OufzKOIdAple3ORvLcKnR7Fjfetwm2gY8rryu3HZ/9dqIUeSx2LNy6uHt/duUigIXcN1uvpmtexSJsO5NQH/Hm3zV/GXN9Zn3y3ouCWaUUwm428ldNgZd2aTAZeH6LJwl7X8soyFpYWMKWawuDwINra23Cz6iau5F3BqdOn8G7yITwq+29eyPj797+NNkY4u8eifqkxt525SE/pxozfxpDPoWxvNmRvVKLTX08ZINkrBPkom+Z+zMylfMjeyEZ2s9M/OI5l+qW5gK4x0NKaDTjTUcp73v3V0VeQ3VkZ7KVuePkDatcT3G4G4PXWb3vv3j3ab3u7qhz3quIE/LaPgpz1z109V7gEABvU8nIHgOWhyFO+9QluvVWIw63zsbBMoWiv47qc2I2AG8ECDbfz7cjanYvk/fUI6sgpwgpS0ywAt1/EUnccxsfHoVKpWL5bsXm3YTqDjoY+rVbjmAJh36hbNcwmLXdTxbQ6O9RSgxzWGmwNBoOgHcHgNOpXrVFjfnEeE1MT6B/sR0trC25U3kBObg4yTmbgN4cP4v/JXuWFjH859T3M6Xw4DR0nc3JiE5rl3WiWNyFv/0X6BPfP59+G+a5uNDdPibvVYTFAPa8N/AfZjexfonkoG+N+zOT5PDvcOhfMHccy7fz6hluzzYobwy28592fp3wd8XUXpaayAMmfUOsObinZFidg6K6A5kYa5tJfxeT+qKDD7EYHXqF8W8pv6zxyl+m3vX2zGPdv7xHw2z4BrPjn7go3XBpQH0f926JnTyrB7ar4joVCjmSRx8lnBRpuPXjPAy3SNA2i5Yu8TWUrHT/B2NiY177bMAAgCBssFjPtj+UTlTBAQbDVaqHBMhDxX0x7g3NFmIJqMRd5i8XMGi6h1qgxtzCH8clx9N3vQ2NzI0rLS3Hh0gWkn0jHvsQDiJS9xAkYHz30JL6YtRs2wgc/jlsgoyqt/BXMQIkTHtdAEtzaL75tqgF8IpF7Kt4fH34Bb5alSnDrZwUCavng1p0k4A2suJrJmPm2VDOZO79tdXU1blcWYKLmdX64bf8qYPEPwfHBJfV96LE1wSe41WK02YOCCa11CLehumZvFEpwa54D0fmf3HDb9ACMba9AqVTy+m4F4daLpbn8F4slMGCr1+ths9kcO2GlfVJWqxUkKdw8xhQF5naPlb2ZbGJiDD19PahvrEdxaTHOZ5/HsfRj+EXCb/AnMu4YsPCEHXgp77feHT5KHEDmX8C0wbi8DPW8QVTjgQS3wVff/Bj+Jv013nPvxcv7RTVPShJWIKHWU7h1Jwl4/SNPm8mofNvu7m463/b27du4XZGHhTsv8DeTdX7Db+sWD7ccDVvumsdon2kezsTlrfpLd+Yjr42NrK6v7w74bFA31+LknotOTW95yGs2O/1dHrIyypFO+4YvIi2x2/VOpWUOzSn5jLXlIStvxs0RWkSb0+NO7s/1G9xmOe3r/bN5SN6di5zSPuTtvchutpvuQ96BPPZazg65+REgbs2uzXzAagHsIvJYw++0uH++BGkMP7ZsZyXaLNxNifQ5YZlCfWI+y8st25mL5AN34e6I+yrSsgSin//uh+XuUxgdUdC+26WlJWg0GtFNZaLhlsqttdsYtNDptI5EBPv0FQoc/e231enEJSB4dGAdY3cNBgNmZ2fR09vDSkpIO5aG2IT9+D3ZU7zVs59WHPNtIWLhdroPOXsv0l8E6Sl9rC8CbVc9svas/nvybqbZn/oglKMNAGDDvLwS6bsvMr6AcpFVuez+A5DYJ7yGrlqk7c7FycRy+5fE3ib7B0Jo3W2ML8OdeY4Pln/gln1M7B/UtLPK1cd7sT+Cz+knCY3h/eihJ7Et601W5J4kz7UWUOsPuHUnCXg9l7fNZFS+bV1dHW7dugV5RQ4MDXwjRD8P4v5P/bZubrhdROV+Cn6WwVlldAdvNNxmQ/ZGLk4mViL7QC79fciEJlFw21ZFg1rCbnbjm+vfMRvkVr9Pk88yE2AWcduxb7I9JchJKaHXy75eGtCZQl1D8nEmpRJn9jK+o32FW2q/GD8M6AY/xnamdBlY7kO2Aw4T9pYgJ7HQbmlwqayLX7P7954Bt23Uf7PR10Z2Y1w56ueB+bpa5MQ5YHpnPrJSKpGTUomcs32YZx5r1t9eDFiVl7SugBhN5oVbc8tXMNF/GxMTE5iZmfG4qYyGWyoeiyr1OstqtfI0c5lYj/N3IoIngxlEHVinsbsDAwNoaGhAYWEhMrMykZaWht3xv+L1PX4q5euQ1V3wbSGibAlDyNuZDdnOElQqptB7Np/9RaDvtv+y3FmI/LopqIeGkL+fCYlOcDt/Fycdjy+q7EazvBv156tQ1maAVb+M+2ftH5CsymWo55eh1tuE10DdTnkjG7Ld+cg+2w+16HXb/31IXo+s3f6CW8drv5GH7Dz7Pjbn1SKvkjrOPuwP53P6T+OaWbx87R3e8+//nfkBDBZprKc3InSLWC5JXBOoDRTcutN6Bl59S+AjFX1pJmtubkZtbS1u3qxEbUUmvyWh5YsgRpP8tm63gKNfpL+3ZDtLUD8PeAW3OyvRSV9ebRg6m+sCY2Lgtve4Hc6SM5Q8dwhXK7c5dXP047SVJfb92FuPSfpFHVC5Ww56JW79r1RlNR9lQwxu8dmWYIN2qB1ZDlhNzhh3OR6yN3Jx5rySfn6q2TnhQPtqtXO+yX69ZVXTxa9ZPNxSVftc5LRxmEW4IJ5mghLUT69NwYS0GUDO5ArEgT0KVd9FUU1lnHBrtVpZ+bNajmqpxWIBswGN6YdlAjFBEIKAq9VqoTPooNNp3VZ7tTotjI7KcCAqtxTczs3NYWhoCC0tLSgvL8fFixdx/EQ6fnyYH263pH4Dx+/m+7YQvoayOEfWnSMFYBWAHZC1x/FFQP/76s0D9u19J7gVuH3vFh6F1kB9KJlfTj6v271EwS31IU7kCFD3Zn+EntOPmtIu4I2SJN7z719Pv4EFXaDDIjeWggG1awm37rRegFdzIy3gx0KomYyCW5VKhfHxcQwNDbkMb6i6WY67lfwVJ+LuIyBVl/y2bneVwtUtF2foW/XewK0T6IgCLNfXoR7D/D53lfj1Ud/z7GruOPKdCyAe7AenWFVsN9seOXoZX7XUviYfH2I1XosGUZ+OvYfP6W4/nR9D7z91dzfwIgkLSHWDQGLCw5jvTuFsKhOaVBYG2KGV2WylN+p5/azusm71ej2rIc1gMHCDrU4Lq83Kej6r1UJXjq02a0D9hKsDJXSYnZ3FwMAAmpqaUFpaiuzsbKQdP4rvJfwPL1x8+ujL+KCjzLeFMCuE9HaRFQXmCnPCsMoLt/QvyTxkn+/G0DQ7G9gdPHqzBt/X7V5iK7c5O+1f/CczmtA7xPYbe7M2oef0p2Z0S/jJjWO859/nTn0P4+pAuKE2noIJtcGGW3cKReBda7gVaiajJpNRzWSNjY2orq5GVUUxem/t54fb1q+AXKr127rd5tzuKUR2Rj06x5jf38GDW6O8hL6GJewtQZ6ba4sn6wsEKHKKI+c2Pa4S+aXjmHe6ccxlE1m3cIspFO1Z/bF0MrEWlW1T0Pr3hjlLJEmCNIyBaHqQG26bvoDle7/E6Ogo3VSmVquxsrIiKjGBtiXYf8maYbVy75G9y9T+i5erMqvT6QSnkGl1WseirA7fExU/ZnY0igW2C5zyDy8uLmJsbAzdPd2orq7GtWvXcOaDM0hITsKrsp/yZ40e+y/k9NzybSFMiFruc9wCKUE94zxe9dE4b17CLeW5ZRrHd5fgtuP2CB/cerIG39ftXl57bt/IoxslvFmb0HP6U3N6NfbeOsl7/m3N+C7uz/McKEkMqP3XoMNbKMGtOwUbeNcKbvmSEtxNJnNuJqu6kY/h2zsFYsCeAmnwX5Ko+Ciu4MGt22amN7Ih212OZvoxnsOt+y1AcCvSX7rx4BZOPSirW9r5cXfP5BeR5hkQ7Tt4EhMehLbtO14nJvA2lNlsNkfsl8FuR+CwEPh70+m09IKtVnu6gV8PKklCp9dhZkaFoaEBtLa1ovJmJXIv5yLjZAZkh+Pxjbg3eeHiM8dfRaGv08mcgczhPUpI7KO7KykQoz2w1LZsdvscgBDcrsqqn0LncYdvK84eUs0Ht56swfd1uxfla8qSO3mD5PbncxnioF/EUF6J3b+1pxajXq5N6Dn9qQWDBr+ryeI9//7h/e+gQzXg51feGAolqF0vcOtOawm8awm37pISNBoNlpaW6GYyKimBmkxGNZNV3ciDquYVfrjteMEvY3cprQ+4pWSDcXkKvXlynNydzbq2eAO3acfbHZY95taP0WXuv+XaD05JcLsqiwEzim6UJVIFoFzkK4SOiHciLQsgen/A+1kytezAyPCQy6QyvV4Po9HIm5jACbdWq1mwAhvITa/Xs17fn01lJEnaM3k1GkxMjKGzsxO3b9/G1at5OHXqFA4mHcLX4n7ECxeR6a+hcuSubwtxgSiqa/EispsN9v/k8Icmn+X4BeWp59ZFji8ch7+Uz3PLuQZ3MOjzujnkaDRg/gAAtGhLvMj+sLPkdAy82R+h5/SjlowrSGjI4T3//u7Et1A/3i1l3TIUilC7nuHWnQIFvMGEWzFJCXfu3EFVVRWqyi9j4c5zPBfkB0H0vO7Xda8vuGXIpQFM/PrcNba5lQS34vfBo/1kDggJTG8HaV0GMfw7gcSEJ6Ec6hZMTHALt1wXR51OFzSwdbeZTP6bmUXFlmk0GkxPT6O3txe1tbW4fv06MjMz8V6SDM/E/ZAXLj574lu4M94l/GJ8cgdRY45Mwj1UlyjVpX8RZ8620+kGdJc+I3WgfmgZo3XOqQNOEKa4i5yUSuTndaNZ3k7/QqO+RIyO6nHy8X7MDA2huWtZeA0cHlWx67anJdTijIgosNX9yUbygVrUy9tRREXY7G2yN4DN96MopRJ55+2vW5nhiEChvzS82B/B5/Sflk06HGvJ5z3//jb9m7g5fFeCWwCEXh2yUOsObi2TvVBfPwh9y1VYJoMdp+67/AG8oQK3/EkJN1FVnoPluqcFYsD2+HXd4uGWarjKRnYddWfLhvm6SteUAY6EABoqE/voZilRcGtx7bLXUuOBd1N3tzyAbzparBCVvB38VPIA+7phla893FJ3FWUH2lcLL9OMtASGPUPsmqn3g9nIbJ3vQ85uJ7il0xIuIqeN43hx7qcNrm7UGcfo4YvIqgwU3K6AGEsVSEx4AsqBFoyPj2NmZsajxIQwe2atjjboUqkHdgC0j+A1mQwwGo2M/6+HyWRwdJm6S0Kwj8Q1Oby0JpMRRqMBRqMBJpOBtjkIWRPsr2dyTCHzX4MZE26npqZouC0oKMCpU6fwzuE4PBX3fV64+Pv3v4M2X28LOyqI7FvpNkyez2fD1XI/8lnB0LlIP7/aRaptk696aF3yYikYrEQnACjqkb47d/W53riItLh63KfP3xncjlvNO0zOGBJeg9v9ELNuZs5tPk4eyKNz+Xi1rERlYj5rH9ITm1b3Yb4b2XtyWYHUCXsr0cb8kvR0f8Q8p5+kNRtwtqOU9/z762Ovouh+/aaGWzvUJoU01LqDW9Ngo8u/z514bVMD71rDLTMGjCspwXnsbmVlJW6WXYSu/is8cPsQiMFf+XXd4uHWRkdy0c1RrFB+dzm3uTjpyDxl5tzSdw7dvr4zpK4WHBKYGamO102j75B5ALf03Tin593pDKyMzFhHXq9fc27diPP9YOTcynYXIpuRc5t2nDnIwYM1u+QHM32x7JxbGoRZ70M5mullUkWdbDo7OH1/PUYd1ztWQx3NEyUMz7R/Rdp0ICZOClRuH8dY/x2XODBmYgIn3HKBqVgbgM1msw930Nk9uTqDjrcpjSmr1Qqtk/VBq9UEJP6LKSbcTk5OoqenBzU1NTTcvnc4Dk/J+OH2H97/Du7NeDjycI0k6va+pJCVzmzAuc4b/HB7/FUU9NVuSrhdT1ArFm7dbRsRePUteZhLfzUk4FZMDFh7ezsLbqvKLsLY8DBPxu02ECPv+nXdq1OqRFTQLFOoZEwcS9hTiJyzlTi5OxfJe+tX+wOoqWVOW8KeQuTJ51hJMK6v3+8EqTZMVpY7FU3sBYszZ5mknJCFAAAgAElEQVSDe5z/zmktzAlqANw1qSXszkX68X4nYGVP+0rYnY/slBKk7c5FWkq3MNxyvr578b4fLhPKnI+Bp2u2YTSPcQx25uFkSi1yDuQieXc+ylh+WDfHa08lC061XdSdXQfM7q3H6PIQ8g/kuYBz2oFKVHb5v2GaEmnTg5g+J1C5/QrG79/kjQOj4NY5DswFbmnPq1G/JhdOq9XKqAob12TqEkEQMJlMWF5eZsFtfn4+PvjgAxxKTcKzsp0Cnsdvo2kq8JmnwppDcwZlM+hGc15lyMyPluSdVsx6nG4v4fd8H38VZQNNmwpu1yPU+gK3Gxl49S15IQW3XDFg7e3tdAxYRUUFqkqzYWn8PO8AB1J5OOD7IknSepd9kMNlAbjdjom+YoyOjrqFW3eJCZTcVm4DXTkNtphwOzExge5uexQYBbcJqYcRfYg/LeFv078J+WhHsHcFwBQqD+Sxbz/tLkFZAH9xSQqslk06pLVcFT7/Rto3BdyuZ6j1N9xuJODV3EgLOtxyZdwODAzQGbcNDQ2Qy+W4ceMGqkrPg2j6dx64/RLI8eMB3xdJkta9CCPI+WJ+uG1+FJO9eR5l3VJygVuTycCzmo0hIbhNSkvGy/E/Ea6cDTUFe1ckbUAtGVZwqP6igOf722ga793QcLsRoHYt4HY9Ay/lxV1LuOUa4MCVcbsKt+WQl53ljwG7+zDIqbMB3xdJkta9CDPIxZsCldtHMdmT7VHWLSW3lVu9UU83c3ljE6B+Hdv9EPaNObSBMv8GS+7glmlLOJx6BK/Fx/LCxf89FoOripqg7YOkjasF/TJ+W53Je/79Y8Z30aUa2pBwu5Gg1h3cUrItTsA02AjNjTQsXnrLrRd1owMvtc9rAbeeDHDo7+93GeBwo7wUteXvC8DtIyBVFwO+L5IkrXsRFpDqOwKV2y9juvsslEolnXUrdpADp+eWmVpgNptBEHZYtacf2KeJWawW2GwWOlrFZDJCb9QLDnrQajWgUhr0ej0MplVj8JocUwHP7ZG0FLwuMH73/xx9BdndlWuyXkmbS7M6Nf6n6n3e8++fTr6OwYWJDQW3GxFq+eCWS6RBA9NgI7Q1mVAXvBfQAQrBBt7FS2+tKdxS1yqLxUIPcHCGW+YABybclpcVo66cP7qIuPsoyNn8gO+LJEnrXqQV5EqbANw+DFVXOkZGRvwPt0wY5ft3f2TZUn7fQMs5CoyZlpCZmYmUtFT8IPGXvHDxl2kv43R7ccDXKmnzSaVdxI/L03jPv8+d/B4ml+c2FNyqrx8MOoSGAtxyyR30Th98ZF0D70zy80GBW6HpZPfv33eZTnajrBiN5Yn8cNv6GMiF8oDviyRJ616kDaSuj/fzZG1+GHNdR1hw625Kmddwu5ab3qgP+DHlyrmlhjikHU3DjxLe5oWLv0h9CclNlwO+VkmbT5Mr8/jWdRnv+fevp97Akl4jwe062QI9ocw02Ah9Sx6dK+tv6A0E8NoWJ+jnDxbc8k0nc4XbIrTciBeA2+0gl24FfF8kSVr3IgmQhmEBuP0SZu8dwsjICCYmJjwawRtycLuWlduVlRVMT0+jr68Pd+7cQWFhIbKysnD06FH8LOHX+JjsSU64iEh+EW9VnQz4WiVtPo2oVXjyIrct5iOyJ/DA2Z0wmk0S3K6TLVjjd5nQO//BTswkPxcywEtVbUMVbjs7O1lwW15aJLJyWxbwfZEkad2LJEDqFQK2hC9h5l4ShoeHOUfweg23/rIciLUlrIXvliRJWCwWaLVaqFQqKBQK1NXVoaioCOfOncOxY8fwP4m/xR/KdnACxicTn8Gr+QcDvlZJm0/3F8axNeO7nOfe78U/jacvvrUmmdBrKQlu106WyV56gpg/oVcM8NoWJ7CQuYv1d6EKty0tLTTclpUW4U5ZigjP7bWA74skSetepBXkSoegLUHVeZQXbql+LRe4NTtG5Op0rp5avV4Pm80Kg8HgPbDqtDCb7V2pQo81m81rc0wZcDszM4P79++joaEBxcXFOH/+PI4fP459ie/gr2TRnIDxsUNP4bEPY0H4cSywrzIq5ciK3YGt4WEICwtDWNh2ZBjdPVKOGPoxAtv2DDg/hao8Hju2RiDC8RzhEZGIismCwu1rCUuVus3xeluwq1HE4xtTsWvbVkREhDv+LhwRERHYum0fyt2NozEqkBUThUjm47fuQHy5yrsFB1AkSeLezBD+MOl5znPvD5OewxtFSRLcrqMt1OCWS0zo9VeCAwW8moqjmDvxmtvHhArcTkxMuMDtnTt3UFVVhfKyElSXpItIS7gQ8H2RJGndi7CAVNcLpyV0nfYObunXcSQI6PV66Aw6GEwG2Aj7xZMkSfs0F5MBOp0WWq1WRCKCfYIEVYmlgNJsNsNosk8jM5lMMJqNdPrCWolai06nw+zsLAYGBtDY2IiSkhJkZ2cjPT0dv056D5+TxfD6Hv/t9PehNgZ/WIK6fBeitriD023IcDt7sADRYsA2LAxh2zJY4ws7YiN5Hs/1enxSIn6r4+8jYyE0FqNj31ae14/A63Lng5ODHTwgv8XlD4IrK2HD7dF23vPuz45E47e3P5Dgdh1t6wVuuRTo2LL1ALdlZaWoKj4t5dxKkuQPEWaQi1UCcPsIJrvO+Qa3nsgehm3/krBaLbBaLfbcQIuJ5X8IVZEkCavVCp1Oh7m5OQwODqK5uRllZWW4cOECTpw4gQOH4/AlGfet4TDZE/iHjO+iZ04Z7N2BggGc4RFbsW17JMK9hk2ACZxbYspX4VYZj60UFEanQq40AjBCWR6LKAogt2d59lKNu7DF8ZyRsQr+x5bHOPYrDBHbdiGnQ22vKhvVUCnkyMnKQaPT/hZEO6q14VHYldNh3xd1B7Kit9DV4thQGDTnkM5iRHZ3Je959+m0l3HybqEEt+toW+9wyyUKen2NLQsFuJ2ZmRGA2zJUFmdBeELZsYDviyRJ615iJpS1PIqJnty1g9v1Lgpu9Xo95ufnMTw8jLt37+LGjRu4dOkSMjIyEJecgGdkO3khIzL9NdwYagn27kAtz0JqjhwKtcMXoIhFpC9wSwPnFlYlVLEvkrvCWhDtAE8uKwTXS1GQGYV4Jd8j1cjY5gDoqHjwPnR1UY4KdTi2ZzkfCAbAi/FCrJGWjCuIF5hOFnn8VZT2N4b0D0hvJMHtxpGnWb3rBW4ris7B0vh5Hrj9IghlYsD3RZKk9S7SZgA5c4UXbs3Nj2G0p0CCW7EiSRI2mw0GgwELCwsYGRlBW1sbbt68idzcXJw8eRIJR5Lw6iH+KWWfTnsZZztKg707rvIRbstjwt1CbM4OR9XU7a38LGznsgZwvxLt/Q3fngX+pfKBKocYxyHVzZ90xG5xa70IplTaRbwpkHH7jxnfRef0oAS362hjwq1lshfq6wehrcmEaagJtsWJIB71tZVtcQKaG2kuoBsKcMtnS7h16xbKyspwo+g8DPVf4oHbbSCG3w34vkiStN5F2vQgps8LVG6/AmVvuXdwazQaVn2vlrXzvQZbNpsNRqMRS0tLGB0dxb1793Dr1i1cuXIFp0+fxpGUI9gVvw8f5YkD+9MjX8N+eQj6q3yC2wJEO4AzyqmUyg+3OdjhKdzS1d4tiKE6wdQqqFQqqJ2rv4p9jn3aKlDhZf4N/3Gg7RwhBLejyyo8m7OPNwbs305/HwtatQS362hjwq1psNHtY+ZOvIbFnL3QVBzd8NBrmexlAW6owC1fFFhZWRnKi85DW7+d+4Lc/BCIwbcDvi+SJK13kTYtiIkM/spty+MY6ZN7B7fstALx95OppiyTiRrHa/9fbh8gSY89pHy5lOxfNqY19eoyR/BOTEygq6sLcrkc165dw9mzZ5GWloafJ/wGn5R9lRM0whN24MXLvw6pxAQAPsGtOmM7p03Av3CrRsZ2h81gSwydcsD5Gt7s0zqDW5Ik0TOnxGeOcTcyfjz+KTx2PhZms3lDZdwCEtxybUzoNXRXBmVMbiBk6K5Yh3D7IdR3nuKB28+DuB8b8H2RJGm9i7SugBjjj9YztzyOwb5633Ju7bFf/A0qJGmjExXcpSXodFq3ObVWqxV6I/tvtFotPTKNOdpXp9PCZDLAaDTAYDTAbLY3qflbfFPKsrKycOzYMfwy8QA+Hfc1wcSEae2C39fnk7yG21UfqjubgF/hVp3hsDGEIZLR0bWZ4dZss6BsqBkfPfQU5/n2B0nP4bvXD8FqtUpwu442X+CWa5tJfh4LmbvWNfRSk9RCEW6dJ5SVlZWhrDAb87XP8lyQHwTR+33/L16thDwrFju2UnGG9m1bqjdxhmp05MQiOipyNU4xPAIRkVGIjs1Bh7+/DNUdyImNwbatEezXi9iKbTGxyJIrXeImhaVYTdkJC0NYWDQKvFqcEUp5FmJjtmFrRATdsBweEYGIiEhEbY9GTGwqypVePbnrqynlSN3l+lpbt+1CqjfHQd2B8vhd2M58Lx3RmBFbtyE6ehficxpdr2/qLPr669UWlSqy74VbpFUDYuSgANw+iQFFm/dwq9VqBC0JZovZbRYutRmNRpCMCqbNZoPJbILJZGDBK3samQEAYDQaBTNw9UY9TGaT3yq7BEG4ZN3W19fTWbfp6en4TeJ7eCDum+uiqYwlb+GWbiQLx44c1z+kvbhuYdAzuFXGU5Fe7AqxGLhNVXbYc2vpiK9wRG6Lhdx5Uap4RPGsKdTgdsmwgkMCzWR/kfISkuouwWazSXC7jjZnz623qQJioXfuxGvQVByFvuUqTENNQXxX+TX/wc6gwq1er4dGo8HS0hINt0ql0i3clpeXo7zoIqblX+OPA7sXDZB+SDIxugda5iaYMOMsZQa2RwjBSwS2Zyh9Xz+MaIzfhggxsLR1l+v3N58YyTlUHrvH3+GqAsREioS5HTmePruT1JDv4oux9PQ4eHBswyLhcprQ11Nvtx3w9YiQliUQ92N5P0umlqdw/36P4PhdqlDqArd8GbNWK/8QBy3j7ykfq86gEzXZTKvVwGKxgCRJUYBLVZj9UcllZt1ScWBNTU2sOLC4w/F48dCPeWHjUylfh6wuxEK7vYRbOjaLYRNgatWysAXROY5fmUYl5KkxjJxdMXDLXSEWhltPPnCN2EWtK2ofXZFQd+Qgdkfk6pdjiMDtuGYOL197h/d8+9v0b+LWUOuGiwEDNg/cOst5RK6/M2SpbfrgoyEHvWsNtwRBuMDtysqKC9z29/ejq6sLra2tqK+vx+3bt1FeXo6yohwob32bH27bvwpY5nxbrPx1UeDiEdwKZH6zN/cFDk9Ep+s4PW9ExOoAINYmIuecEn2tcjxntKdlW4+Ohe9wy58P7/lx8Oj53MGtKtVR+Aki3JpnQdx7ieez9AD0LdG4f/8+RkZGMDk5idnZWSwtLdFwazKZuOFWr9dzVoAIwiY4WcxkMgGwgy1fZZcPVm02G2w2m+hRvxQU+3RgGXFgVGJCa2srKioqkJOTg5MnT+LwkWT88NBe/J6M+zbxJxKewTeuHgitKppXcLvaSMa0CbDVgVjBX7oi4JZRIXZOPhADt+GROxCbJYfS8aeq8tfpf3P+slfn7GD/wne3hQDckiSJvvlRfPbEtzjPtY8eehIPnt0JlXpegtt1tnkTBUbFaQUafCf3R9FTxKgEB9KgCcA77Krpg4+uGdza89kJuvfDGW7n5uYwNTVFw213d7cL3JYWXUF3xU/54bbtcZArbb4tNmeH2++q8IgtLDAUD7eMHgfHtiU6FXKFPSvcqFZAnhpNZ47bt+1e5qSDZTsLCwtDWPh2xDc6WShYeeP2bauYbmHn596yC56FOSqwz/k6FhmNVLkCKmp/1SqoVArIc7IQvysaMRkeVsiZYmS524+FPXPd/lpqqDpysCuKXZ3ni6dU043Yq9fcbbty0KFy5L7DCLVKBVVHObJSYxETzTG50yOpEB/FeE1vKuVMkSRI47jdo87xObI2fR7q1jfdwu3Kyoow3HJdJAmCEARbJhiLrby62ywOS4TOoHM76Uxn0NGbvRStp6HaFzETE8bGxliJCWfOnEFqaireiv8t/rfsRd7u9agzP8ScLth4xJAXcLtalY3kH2qgliN+x9bVL9jwSETFxKNckSXalkBn27qpEHvruZW/HkF/6Jx9S8qsGERFskfvxmY1ojyEbAkWmxWVI634ePzTnOfa7yc+i/+6+g7MZvOGS0oAJLj1RMwcWc2NNMylv4qZ5OfWFfQyvcfBgFuqf8QZbkdHRzEwMIDu7m60tbWhoaEBcrkcN27cQHHhVbSUH+CH27uPgpy77ttiHXAb7vClppZ3OBJkFKwCg2i4pS1aDkjekeP2O8+5GBAV792IcnXGNgZ88SXcMPLLHVVLoT1SxUd5DsRMOcEh17Hwl2g7H+/11alwFB6DcrfPpnTyGgtcr/0lxgCnsLAwbPf6V49DpBXkSgfv58ja/EXMtr2D/v5+KJVKTE1NYW5uThBuKXHm3JosJkEoZQKmL3BrMtlxhLJA6HRa2n5ABjCJgJmYMDk5ie7ubtTU1CA/Px+ZmZk4evQofp3wrrDv9vhrKB9qDtg6PZbHcMv4wIgekOAssZ5b/gqxt3DrjX82lDy3S0ZxftvEOxdpK89GkwS3/hFzaligwNfX2DLSoFnzKDAKbm02mwvcqtVqzM3NYXp6mobbnp4eFtxWVFSgqLAAt4vSYOOD25YvgRhP93G1atc4RADewi0bNvmuC06w6eV3I11scFxTeBE5aztjbUK3u53hzvPqMnWNsUOkt41oYiXH6wyPs/tmbOqhTCsKx3XUyZ7nMdh7qdVhS/45ZiRhBDlfxJ9x2/xlTHRk+BduSZKEVoTFgOnVtVqtom0FXJVbLtls9pQGo1EPvVEPg8GezetrBYvZVKZSqaBQKOimsg8//BDp6ek4mHRI0HcbkfwifnHzfa/X4Xd5CreM2ybbvP5FJhJuPTayOz5IGxxuR9TTePzCLwT9tlVDdzdkMxkgwe1aiAJfzY00enIYlVgQCOh1l+Cgb7lK2xGCDbcGg73hWa1WY35+HtPT0xgbG8Pg4CB6enrQ3t6OxsZGVFdX2+G2qAilBR/A3PAQf9btwL4A7YV3cEsPrAkLQ1jkPt7qKMsru0W8D5YpFkAK+VVZ14Qo8BaLnW7xh3tstmXDZuCnU7JTCfiXSw0qclRHs1wfwf6R4oNtxCOtFqT8dczsGbfv8yclND+Gka58DAwMYHR0lIZbtVoNrVYLg8HgOdxaLGbRfllgFS6tVrNXgGu1sv2zVqsFVpvV8f+tnGkLlP/WW4sC5btlNpW1tLSwxvAmJR8W9N1+7NBT+NK5n2A2VKwJHsItbc4P3w6xw79cpM7ANuo2Cf83p2dwGx6NArXwPnkDqlR1IdC3pYRktllRpWzDHx1+gddv+8CZH2JaPbch/baABLfBlmWyN2DgO5P8PGaSn+f891CBW5VKRcNtb28vOjo60NTUhJqaGlRWVqK4uBgl+VlYrH2StxGG6P5WgH6Aege3HsEmy+/rXeOQ93DLf/1gVYQ9moZJyRPY9IM82Dcx760nP1L8pVXLYhjCwrbAH78HSIsaxOB+/qSE5ifQ31NPw+309DTm5+dZcEsNcKAKPoJwazSLsxhotRrWhdZi8RxutVoNCMJK/73eqGdZHkwmYXuExmkdog8wYwzv4uIilEolOjo6UFVVRU8qS0lJwVvxv8WnZfx5t585HoOC+3UeryEg8ghuqYprGCKiC7yGPPoXZfgO+NJky52lS30pueuMXb2VxnvbhyU5Xt/i2QUiUFowaPC7mize8+sPkp7Dt/LjYDL5Lw4v1CTBbejKMtkLQ3cFNDfSsHjpLb9HmQUbbpeXl7GwsACVSoXx8XEMDQ2hr68PHR0daG5uRm1tLW7evImSkhKUFGRj/PYrAokJO0BadQHYi40Ot3zXLHYF0bmRTN2Yg6ysLGRl5aCR6zk8gk0/yM9w69Fx9YucbCBbvbUtskWa50F0f4fnM/TvMLQ8j97eXgwODmJsbAwqlQrz8/NYXl72Hm5NJu7oLy4wNZu9q9pSUWLOzWtarQYGg0GwqY1pbfDGn0tZHijfbU9PD2pqalBQUED7bn+XcBCPyv6bFz7+MOl5/LD0SGhMK/MAbpnxXjEiWiqV5eXoUKlWu0qNanRkrXbZbnECZEVGDKKjoxEdkyHqVyY33DK6fcO3I7XD0RmqVqI8Nsp1jC/9Z40olyugojtJAbWyHLF0d6rrJLa1FEmSGFicwEOZ/NaX/5P2MrLaSmGxWCS4XYfbeodbPpkGG30G37WGWyoOzN7joaPhdmZmBuPj4xgeHoZCocC9e/fQ3NyMO3fuoKqqCqWlpSi+fgl9lTsFEhOeBKnrC8BerA+4ZVUY/eS5ZVcQnf2mIo+LBLeeyckG4nMjGeyfQ9I0BaL1cc7Pj63pP7Dc+gb6+vowNDSE8fFxqFQqLCwsYHl5WXD0LsABtwaRcKvRamBxWAq8hVt/blqt1j7swQObAjWpjPLd3r9/Hw0NDSgpKUF2djZOnDiBhMOJ+N6h/0G4jLuT/aOyJ/HA2Z0YW57x8a33QgXR4m7xu3wYGL/KRGUMKvijwCJfdwmgXv0wirNI8E5B69jH6th03iK2Z7j+quSI1AlzVIH9E1buvUxWM4oHGvCJxGd4bS8PntmJ4bmJDTmZjJIEtxtPzlFmXDaHYMGt85SymZkZTExMYGRkBAqFAp2dnWhpacGdO3foKWVF1y+jpfSXIhITAnHPe33ALfs5+Dr6nRrYOEHYOcrM2W8qwW0gxM4T9o/HlyRtIFbu8SclNH0Bc637oFAoWNPJFhYWWNPJPIZbsZVbjaO6SlWS7Ld6DCEAuasVZeEDvZp3Oz8/j+HhYZe825SUFOw99Fv8jewb/NW1o6/gfGeF7+++p5LHCGe5htnN9+zvg1X/a+Q+MZ9yNcr32UcHrmYthiMiMgox8eVQuOnuLYj2DG6px3Oa1tWNSI2JQiRzjKMj2svt0ysyHGMmncYd7ohFlnPuYhA0q1vCnsp03vPqj5Kex86iwzCZTBvWbwtIcLtZZBpsdElvCBW45RvBS2XdFhVeQ3VxEmyNfIkJXwAx/E4A9mKdwC3KEcO0EDjutrFkVLjk3HJWBp2iqFwbyXyBWxUaU3dh29bVa0RYeAQio6IRm6PwYjSw0OtxPtgruDUqchAbzbgmhjki5HalwqdLnFOesOfNe+5F2nQgpjL5kxKavoTJ9lQ643ZiYgLj4+OYnZ0VNXoX8NFzS2322C6z138fiE2v17Nu31IVWufbupTvlpl329nZCblcjmvXruGDDz7A0aNH8U5CHHbE/ZAXQj6Z+Cxi8t+DweJ7Bu+GkdHhlY14HfJgryXERJAE7s0MYWvG67zn1V8fi8H1npoNm29LabPArWmwEXMnXsNC5i7WtLC1GpwQCiINGhbgriXc8k0p4xrkwMy6LSwsRGnBGRgbtvF6BomuVwCCPwnIc60XuAXUOdGuU9bCI+wTyiJcRwrzNfYqWBO53DU1eQO3WxCzL0awwTnc3R1BsQok3G7fhfhtEbxrDwuLxOsezTVelTJ+q8Ax905ixu6amx/DUGcBDbdKpRIjyhFMTU1gaWmJMwbMXvyxXyM50hIsvAkFXNVSk8lAm/SDDbcarQYGk4H+ImNWk3U6rVvw1Wg0mJ6edokEO3HiBBKTErHr0C/xB7IdvCDy9+9/B9Wja5GqvE5EpShsSw163FaoadmoQ1rzVXxU9iTn+fR78U/jsXM/w/TS3Ia2JACbC275HsuM0zJ0V4bEmNxAyDLZu+Zw623WrXMcWHHBeUzKvy7Cd3vfz3uxfuAWsE/TEjNGOHxbKg9AMsaoh4VxNDV5A7fity2exzK4eT0/w63ozZNJpZScjrmI4RpiRPtt257mbyZrfga93R10xu3w8DCGlcMYHR+FSjWNpaUlaLUrNNyazWYYTPYZCTqdvdmMc4iDnYItjrKvGWazCWazUXSDV6hsWq3WxSZhjzBj76vFYqEjwYaGhnD37l1UVFQgNzcXp06dQkpKCt6OP4B/jvsv/sayw8/jB6XJMNt8Gw+8YdQRiy1hnqQYbA4RJIGeOSU+L9BI9mdHovF25UkYjcYNm29LSYJb/o2aGLaRwJeq3gYTbvmybrniwArzL6Hrxk8EfLePgJi57Oe9WD9wqy6IcRrny7+57ZkAXCaKubcu+AC34ZHYEZsFOTXPHWooy2MRxbRVeOs3XQO43RIVg3h6gh1gVLuONfY4m5Y1UMJ/wyJI0gpCc5f3c2NrfggLd3+Mnp4eDA4OQqlUYmh4CCOjIxibGMOUagozczNYWLBn3mo0Gmg0aiyvLLM4jxNuAYAgrCw/g31xJIzG9QW4zIqtyWSiK2AWi5kGBqY1YXx8HF1dXaiurqanlR07dgwHEw/hG7Ld+BhPpe0jsiew9eTraJxwDS/flCqIRlhYOHb4kg+2AaUx6fF+ayHvuN2PyJ7AP77/HdQOdWx4SwIgwa0vG3NULt8AhVDT/Ac7QwZuueLAqMQEKg6stLQUBflXUFOUYLcfcA5z+AKIwf1+/kG6TuBWyR73GxYWiehUOWh+hBqqjhzscrqtzje1kn893sBtOLal8nhq5a8z4DwcMe7n4fIrkHAb+TrKOT21Yhv13CsQjWSAw287eUrQbzvRloq+vj70999Hf38/BoYGMDI6gvHJcRpu5xfnsahexNLyEpZXlsXDLUEQtDVB6wBDnUFnN9+HAKh6XsHV0F9qZrORnsBmNBro/TWbzVhZWaFTExobG1FaWooLFy7g/fffx+HDh7Hn0H78lSyavwHo8At4s/worBu4+UeS9yJJEv0L43j43E/5s20Tn8W38+OwrNVseEsCIMFtoLbpg4+GLPjOpb8aNLh1FwfGTEyg4sCoxIS6ujo6MaGgoAAl+WdhqP8Sv+/23ksgbT61JDlpffu9IS0AACAASURBVMBteQwDjniHA6mRs4MHpEQ3NQUiLYE9zSyKd3Qa17KCl5bAmmYWHgPRbO50zP2ZykBaFkEofiwwvOErGLhXDIVCAYWiD72KXgwOD0I5qsT45DimZ6YxOz9Lw63aUbX1qHIbCvFe/gVcrctYYa1OC7PZDJPJBJ1Oh6WlJUxPT2FoaAjt7e30QIczZ84gLS0N7yQcxHOyXbw+yY/InsTnTn0PbaoBv50UkjaOtGYDMu+V4X/Ff5W3avvZ9G+ipLduw6ckUNoscEsaNKxsWGoaGAV6wQBfTcVRaGsyYRpqgm1xYs3ecyoPN5hwy5WYQDWVdXV1obW1FfX19XRiQmFhIQqvncPYrf8U8N0+AVLb7ce9WA9wy4ZCwTXS0y3tG3N54puaAgG33h3rQL7eWryP7GPubmiSlyJJkMYxEC1f5sm3/Xfomp5H690mdHd3obu7E4p+BYZGhjA6NoqJqQkabheWFryHWwB0TNZaQq5WSwHn2saKLS0vYW5hDmMTYxgY6EdnZyfu3LmDwsJCnD9/Hunp6Ug6nISfyn6FLXEv8lbdIpJfRGxlOkxWyXsraVUESUAxP4bHsvfwnj+/n/gsXrlyAAvLSxt6cANTmwVuxcg02AjTYCO0NZl0Rqw/x+GK2WaSnw8o+GprMunXWgu4BdiAK5SY4NxU1tDQwGoqK7h2Ce1lewR8t18GMe3PGLj1ALerUy+dYdW9uPbJk+lYEty6ebAX76NTI5nTFDhfRBIWkOpagXzbh6BqfBONzY1oa29DV08X7g/cp5vJJqcnoZpVYW5hDgtLC1haXuKGW4tFHHxZbBaYzfbGMipbzGgMTOSX3rja8GWz2V9nLSBXrVFjYWkBU6opjIwM4f79+24by34X/x6ejvsBPsIDJx+RPYl/Ovk6bo60+enUkLQRpDZqkdx4RbBq+9fHYnClswoGg2HDN5JRkuBWvGyLE0Gt/s4kP+9TlJmzNSMYcOucmOBJU1lJSQnyr11BVUESbI0P8PhuHwIx8JZX0zPdazPBLft5vN+ikEo5CiS45ZdT854/R9OTVi2IsaP8EWBND6O/4TCa7zaj414Hevp60D/Y79JM5g5unXlONNy6XSxJOn756qHVaR3JBFq3CQVcFVoqvsFdogGzWmU2mwMOt8sry1haXsLM3AxUqimMjY2hta0Vt25VoaCgAOfOncPx48eRmJSIN+P24c9lLwjm3v5X/rtY2ET5lZK4ZbFZ0TDRg8+d/B7vefOJhB144dLbUC3ObopGMkoS3PpXwar+cmX4kgYNTENNWMzZ6/I3wYZbrqYy5hhealIZNYa3oKAARVfPYKXuUf7qbftzIM1zftoDCW493xhQKcEtj5ynwG3122h6ewTYDIiu13g/K8bG7WhrvIaW1hbc67yHXkUvBoYGaL+t2GYyjVaELcETMadEWK1W+raP2WyE3qhnZefqdDowwZogCPqLxmQyQW/Uwxm818IDrNaoMb84j9nZGSiVSrR3tEMuv42ioiLWxLLfxr+H7XH8kBImewJ/mfYyTrWX+PMwS1qnUmkX8WZ5muA581dHX0HW3RLo9fpN0UhGSYLbtVWwq7+hALdixvByTSq7fv06Cq+dh7LqVRGRYLl+2gPvgKsjlhENFbmPN7NUsY8xMGGLmLHszvIX3MrZU878XrndwjMWGAA6ELvF82PNVharOYvfv1qAaMZjt2e5PoI9xMHNA1gvvd0zuHWaAhe2PcNv2fQkYQWx3Mz/OWl6ACuNL6K+sR6tba3o7O5E3/0+DA4PuvhthZrJ/Aq3JEnCZLaDqdnxvxaLmXVhJkkCVqvFpwt2oAF3eWUZi+pFqGZVGB0bRU9fD+ob61FZeQP5+fnIysrC8ePHkZCUiB/JfolPxT3PCyofj38aXz7/Myjmx/x1qCWtQ+ktJuT11eDPU14SrNo+f2kfxmanNk0jGSUJbkNPa1X9XSu4BTyfVDYwMIDu7m7adyuXy2nfbf7Vi7hbupf/ot38HyAUPwLpl2ll3sEtq3OeN9TfKUJqmzeAwx69K5yRyoZhIWZzL7HHhf1a2/gyrnga3cSL3VzHm/fOypaNgLuHsia1CUz9lL/OiFkTMYShcRczG9ePjWQASOsyiOH3+P22zV/AROMelt+WbiYbt8OtalYlqplMo9UgTGfQwWQywGaz+rR4e3SYe+uB3qiHwWCA2eyfUYQWi8VxGykwgEs1lk1OT2JoaAA9Pd2or69HeXk5Ll26RFdvfxf/Hp6K+wFv7m2Y7An8SfLX8Mtbp6TBDptUBEng/sI4nr64l/c8+eihJ/G3x19DTnulY6T15mgkoyTB7fqTv6q/aw23QpPKhHy3N2/edPhur6Ls2jGYGh4SSE14EqTWH/FrXt4qV7FzZ7lG3apzdrA8l17FXznf3g7fAb6Y8w7WaN0oePWSoo+LCvFRjLVt4QJEo1PWq7frcopFC4vkqBZ3sNbPGd1VHsN6fzjhXOH0fguG9BYgmlklD4+G39iWJEAalCBav8IfAdb0KLobTtN+2+7ebrqZbGxizKNmMo1Wg7BVCNXAYNDB6mV3v81mExzZazAY/HqLlUpyCGj1dnQUQ0ND6OjooIc6UNXbxKRExMr242/i+KtxVHPZLWW73/Zd0vqR2qjFkSb+JrIw2RP448Mv4AfXEzGzMEdXbTeLJQGQ4Hajiln9VRe8R8d/hRrceuq7pfJuC/KyMFr1Cj/ctnwJxFiaHz7P3vpAnf2UYdgSnQq5Qg0jAKNaAXlqtNNEMY7wfjkbsMJj5K6PcYKwsC3RSJUr2QMT1B3Iio5krcm7SjHgyXFRZ2xnv+aWaKTKFY4JX0aoFXKkOk344rpFL2eBazjcHQo07mIf1/Ao7MrpgEoN0MMsosLZ7w1n5plTmkFYOKJ25aBD5VidWoWOnF1O09X4ItTcHxOPJ5rxiCSMIOcKeD8ftqYHoGmMRkN9Ne623cW9LnF+W65mMhbcGgwGlsfVarXS07zEymazwmAy8IKjXq+H0WyA2WzyS1XKarUGBG6p6u3E1ASGhgbQ0dGOmpoaFJcUIycnB6dOnUJqaioOJsjwStxP8EkZP7j8fuKzeOXau5hcmfd5nyWtH5ltFshHO/C5U/z+7I/HP4UHTv8AtQNtm7JqC0hwu1lEGjRYvPRWyMCtUN4t03fLzLu9ceMGCgsLkX81B3WFv4GtiSc1oenfQXT+J0irVuQqffCbbo13fwtanYMdop+TZ6okq1EpjKOxSY2c6Ai3zxsREYEId+sQqPDyyxPodx4cIbRFIVXJdSjYj+WyLrCr0wJbpIDPucPNCGGeLUKwautkRfF3I5llAYRiNy/cWpq+iJGGX6OhqcEvflsW3BoZ8VsASU8i02q1sHhQzbVYLKIAUqfT+uQntCc1mOyT03RaxxcTf+XYm+rt0tIiVCoV+vv70XK3Bbdv38b169fp3NvDhw/jbdnv8GDcNwUbhT6V8nW8e+dD6MwGr/db0vqRjSCgWBjDy9feETw3/iLlJcTdOofl5eVNWbUFJLjdbKJG7wYTbj3Nu21vb0djYyOqq6tRWVmJ4uJiXLt2DdevnILmzmP81dvW7SAXb4lcpQ9JAXz+SmUGtkcIPUcEtmcoeZYmBm4BQA157DaGj5RvzTEo8PK2v12eVrSVyNjuDr6dtohtiOchTbFwC6gh37VV+PW27oJcBOCr5bvYzV8cW2RMgXAl3LmRjDdP2DORpA2EthdE8+d5PxuGxsfRWp+LppYmtHe0sywJnubburUlULBpsVhYflatVguTyQRAuJIkVLllVnC9hVuCIBxQq2NVgK1Wq998uFT1Vq/XYWVlBTMzMxgYGEBLSwsqKipw+fJlemrZoYR4/FC2V7C57COyJ/G3J76F810VIPyWeygpFEWSJFTaRfziZgbCE3YINpE9k70XiomhTVu1BTYP3NoWJ+iIrLWcBhZqIg2aoMAtIGxNoHy3lDVhaGgIfX19uHfvHpqbm10iwa5dPoee8h8INJZ9AcTgr0GSYq577EYkj7ZtqeDnRDU6cmIRHRXJqKCGIyIyCtGxOegQoiEnW4JgJJW6AzmxMdgeFYmIiAj734ZHICJiK7bFxCJH8AXFSIVUhpc2KlUcKas7chAbsw1bqXWFhSE8IgKRUdGIzekQBEO2LUG46cyolCN1l+vrbd22y9W2ISSjEvLUXfbjynwfI7Zi265UyJXink0ZH8XYh3BEF/grIwEgbToQkycFBjc8iPmGb6KuoY6OAPMk31YQbjVa+/x6u3fWPfDxWRTovFsB3y1zswOzd7LZbG4BwJ+DJZZXlqHTrcBgMGBpaQnj4+Po6enBnTt3UFxcjOzsbLz//vs4cuSI6Oayj8c/jW1Zu3FnvMvrfZcU+tKYdMhoKxJMR6CayC7cLYdGo9m0VVtg88Ct8wCDiV98FpP7o1j5sJqKozANNcE01BTEdyTwohrPgg23VPXWYDBAp9PRvluuSDDnUbx5ebmouJYIS8N/CGTePgPSNL2m+xoQMTr7/Rn0vx61mkoglGO7yUSSIE1TILr+S3Bwg6Iu2a0lgfLbTs9Mi863dQu39pG33HBoNnPDqM6gE4RFrU4Lg8EAo9EIs9kUkAu43Stsf36DQVwVmRdwl5ewsrIMjUaD2dlZDA8Po62tDVVVVbh69SoyMzNx7NgxJCYlYo9sP/4+7mXBW9C/n2Qf7jCi9uk+jKQQldFqRuVIK/7t9PcFz4WIwy/gzaIjmJpVwWAwwGq1bsqqLbC54VbMRo3DVV8/yBqQYJn0Rxd+cKS5kRZScMv03fKN4qWsCRUVFSguLsbVq1eRf/ksVPIXBDJvHwYxecaPE8uCJEaGqj8jo9ajsuhGPT8mDGwAkYQJ5EKlQLbtv0PXuAMNdWW0JYEVATbGjgAT67d1gVtqBCGXjYDZcEaSJG0r4IoBc/cc/mkis38JmUwGR9Mbd8SYyWTyiz1hfn4eMzPTGBkZQU9PDxobG1FWVsZqLotLOIRvx+3Bp2T89oQw2RP40yPR+NXtM1gx6TnXLmn9yUrY0DU7jBcu7xc8Bz6RsANPnNuDxoF7WFlZoaeRbcaqLSDBra8bVf2dO/GaS/XXk9G4aynKd7vWcAt4HgnmbE2ora1lWRPyLn+I5uKfw9bIfzEn7r3kx4llwdFq3mok9m3qaiXD6yswHGMziSRJkOYZEH07BRrJHsJ4/U95LQne+G1d4Jaz4urGkmA0GmAy2RujxDaRUYALeH/xdgerWq0GZg7AJUkSJpE+YK5NrVFjYWkB0zPTGBkdQW9vN+7ebcbt27dRWFiIDz/8cNWecOg9PCvbiU/EPS3gv30Cnzkeg4y2Ihgs3tszJIWOCILAyNI0dpWm4OPx/O//xw49hX9+/7u4dPcG1Go1jEbjprUjUJLgNvAbVf1dzNkb9OpvMD23gPhIMCFrApWakJd3BSVXj8NQ/0WB6u2XQUxlrvn++lMF0Q6g48pj3TRanSomnCW7eUQSZhCLt0HwJohEwdj4GDrqPqAtCf6IAPMZbk0me1KB1WqB1oOUAmbjmqfii/1ipz2wRTWg+Vq9paLBBocH0d7RjpqaahQXF+PipYs4ffo0UlJSkJSUhH2y3+GhuG8L+m8/dugp/NPJ/0bmvTKYvMwXlhQaIkgC45pZ/OLm+/ijw0KNhU/gL1O+AVnVOczMzdCjqDerHYGSBLfB39ay+ruYszek4NYTawKVmlBTU8NKTbh2OQsDFd8WuBX7AIjOV0Bal9d8n/0jxiCEqHiB5rUNLsZwDO8GXmw82au2syD6fiSQbfsglhpfRm1dLa8lwdMIMI/gVqPV0FVapry95e+tPcFo5q7AarVa3uf0hz1hUb2ImbkZjI6Pou9+H1paW3Cz6iauXruKzKxMHD1+FElJSZDFy/AT2dv4O9l/Ct6a/tihp/Cvp9/Axe4qWHycEicpOCJJEtPaBfzq9hn8SfLXBN/zP056Hm9cPYT+sWGsrKxs6iYypiS4XR+bP6q/moqjrOcMJtyKsSa4S02gBjrcunULZWVluH79OvKu5KDiagJMDfzRR/bq7bl1+plXIWuHPfkgKn6T34hXZWFHZAQiIqKw2Q8FJXvVVi5YtTU1fxmKuqSAWBI8glutVsPy3ALgTVYQA7iefrAtFjP38/FUbgH/DHtQa9SYX5zHlGoKI6Mj6OrpQn1jPcpulCH3ci5OnzmN1LRUxMcfwoGD7+JbcbGi/Lcfj38aD57dhauKGtgI77N/Ja29SJLErG4J79aeF0xGCJM9gfD4r+LxrFjU9rVCrVZv+iYypqwLo/Q0K5etvw761uvQ1mRCU3YES1d+hYXMXZhN/Tom3/6XoAOf0Karv0Dv53qHW6GNq/pr6K6EpuIopg8+6vI3wYBbgN+aQKUmLC4uYmZmhh7o0N/fj+7ubrS2tqKhoQFyuRwVFRUoKirC1atXcTX3AwzffFVE9fZlkObFoOy3JEmBkL1qOwdC8aZg1Vbd8HXcqa1EY3Mj2trbRKck+B1unQHXSlhhNpt8ypX1ZDgEdeDsfij7WnQ6HYxGo6hbup74gvmqt872hI57Hai5U4OikiJcuHQBGSczcCTlCGSyOPxW9o4o/22Y7An8XvxXsS1rN4oHGqQM3HUikiSxoF9GQsMl/GWacEoG5bPNbirFwsICy46wPis4oSPb0iQM3ZVQF7wLVeJXgw54zpt2E8GtN1uowK2YgQ6Dg4Po7e1FR0cHmpqaUFtbi5s3b6K0tBT5+fm4nHsRN/MPiajePgJCdUH67EvaMCIJM4ilWsGqrbnpy+irjced+jtovtuMjnsdLoMbvE1J8ApuNVqNw2dr9SjPlqty6/0QB88rXf7Kv2XaE8YmxnB/4D5a21pxW34bBdcLcO7Dc0g/kY6kw0lISEjA24cOYJvsO/i47Cnhql7CDjz24R5UDLd4dVwkra2WjCtIbb6KzxyPEXxvP3roSfxV6suQ3czC9My0ZEcIsAjtAvRthVjMjsXUb/8j6PAmwW1ow63QQIeFhQXamjA8PAyFQoHOzk7cvXsXdXV1Tpm3ebiaexbDla8IV2+7XgVpWQrKvkuS5E+tVm1/InDeP4jlhq+jtrYC9Y31uNt2l9VI5svgBp/gVgy0ms1GzoquVqtxTBVb29vveqOeBehUxdf+ReZZmgKVnqCaVWF0bBS9il40tTSh8mYl7b89ln4MSUmJiJPF4acH38a/HYwRbDCj4qG+kv1zXO+vkzy4ISqSJDGjW0JCQw4+e+Jbgu/pR2RP4H8feQn7Sk6gf3QIy8vLMBqNsFqtEtiukSwT3dBUHsf0uw8HB243kOd2I8EtIDzQQaPRYHFxEbOzs5icnIRSqeRsLCspKaGrt5XXZDCLqt5eXP+5t5I2vexV22rhqm3jw+irlXncSBYScGuz2eyWBaeEAq1WC4uFO5M2ELJ/YVnpLy0uoOADcnfV26XlJcwvzmNyehLDymF0dneivrEe5RXlyL2ci7MfnEXa0TQkJCbgnYPv4ofv/Bxb33sZHxEAoTDZE/hf8V/FQ5k/xoXumzBKMWEhJYIkMKGZw2+qM/Hpo8JWhI/InsCfHn4RP84/jK6hPiwuLkKv10s+2yDKqKimJ2NJcBsaW6jALUEQbq0JfJm3LS0tqKurw61bt1BeXo7r16/jypUryMs5A+XN/xQMsSc6vwHSuHnHMEta/yJJAqRxEkQf/whqW9MDWK7/GmprylHXUGev2jIayYaVw24byTy1JPgMt1qtPYLLZDJAr9ez/rvZbIbNZrcv2B9nhJVYu0qk1WpxDKVgrNdRsbXZ3Ht9LRYzd8VZp2XFiVGAOzs/i4mpCQwMDeBe5z3U1tWipKwEl3Iv4dTpU/YGs4R4/O69A/jvd2Lxd3HCCQpUk9m/nv4+zrSXQGt2TaqQtPayEQSGl6bwi5vv41NHvi7qffzjpOfx3csH0aTowPz8PHQ63aYf1hAqMvbdhir+ybWBW8mWEPJwKzbz1rmxrK2tDQ0NDaiurmbFgl3OvYiqa+/B3ChQvW3ZBmLkEEjCGLRjIEmStyJJEqRNB2L6Q4EfcvZRu301B1Fzp4a3kYyZbeuNJcFnuGVm3zKHJWi1WhiN9gquxWpxSVkItOyeYH4od7cmO4y7Pl6n09K/6k2m1SY6Z/9t/2A/2trbUF1TjcLiQly4dAEnT51ESmoK4uMP4Z249/B63M/xGZk4MPrYoafwDxnfwdGWa1gyrKzpMZTElpWwoW9+DD8qS8UfHX5B1Pv3B4nP4qUL+yHvasLc3Jzksw1FEVas3D4V8MQFqXIbunALeNZYRlVvBwcHWRPLnGPBrly5gqs5ZzBaJVS9jQLR+hUQS3XS94KkdSeStIJY6QTR+rhg1VZd/yJqqstc4r+YjWRU1dbbRjI/Vm6NtF+IJElYrVavG8X8Jb7IMObaKTi3f5GZOJvknDN+LRYLndrA8t+Oj0LRr8Ddtru4Lb+N64XX8eGFD5GR8T6OHTuKI0eO4L34OLwa9zNskb0oCpA+euhJRB5/DXF1F6BUSyHRwZDRakbdeDe+W5SATyY+I+p9+2TCM3gq6+coaavGzMwMNBqN5LN1iDRoYBpqgr7lKjQVR6G+fpCOjhLaqGxVKl7KX5O1rPNKTMsel+BWgluPJ5YxY8Gqq6tRUVHhUr01NTwk2GRD9Pw3SIsUDSZp/YhuIht8W0TV9svoq3kP1bXVLlVbdxPJvG0k44VbrU4LvVEvyoPqS+pBoEQQhKg0B71eD51BJ7ifOoPO7etYLBb7L3qH/3Z6ZhrKUSV6Fb1ovtuMqltVKLhegJyci8jMzER6ejqSk5PxTvxBvBT3Jv5cJq4C+BHZE/iL1JfwZnka6sa71/hobm5pTHpc7K7CszlvC47UpVMv4r+KL595E1eaKzA9Pb2p82xJg8Ye0eUA2Mn9UQGBo5nk57GYsxfamkyvgZc0rgTMi7uZ4Hbx0lvQ1mRCW5OJxUtvrQu4BbybWMaMBaOqt1VVVazqbV7OWQxWvAZbo0D19u7DICbPgFxD+54kSb6IJIwg5ooFm8hsTQ9ioeEVVFeXu43/GhoZouO/fG0k44Vb6pa9zWaD0cjdaMUEW4vFAqPZGDIXb5PZt4lkzM1s5vZCmc1mrDAazKgBDz19PWhqacLNqpsoLi7ClStXWIB7IP49RMt+jC1x4iq4YbIn8PuJz+K53F/hSl819BbJnxVI2Qj7ON34+kv4t9PfF/0efSJhBx45sxsf1hVjamoKarUaer1+U+XZ2hYnoK3JxEzy814D0lz6q5hLfxXTBx/x6u+nDz6KxZy9MHRXerR20mrC3MnvSHDrxTa5PwqmwUaXY2qZ7BV8H0MNbqnGMubEMmYsmHP1tquri7N6m5t7CSVXjmDlziPC9oS2Z0Bo/XM3QpKkQIokCZD6IRD3ogWbJvWNj6Ot+gSqa6vR0NTw/9l777A2Dmz9P3dv2Vt+t3zv7t2+Kbt775Zs1omTbHpZJ3F6NnGKUzbdcYoTJ3GN7Ti2Mb0YY1xwoffei+ggCUTvYHoTRQIBQl1o5v39Mcx4JFRpAjzv85znSQwIaYRmPjp6z3tQW1dr1LVdrvgv251bhcLITzs3N2c0MEZ/VE+DLduHqlvlNARLmjMsfSMZfSxsAYlWqzVa8CAeFWNwcBCdnZ1oaGiAUChEbm4u4uPjERwcbNTBfcXtc7s9uPSg2W2XPoR/VRJGZidW6WheX9IZ9Kgb7cRneQH4H3/bW8eYNx+eT+HJ0D2IEmZBLBZjamrqugJbVXUSpOfesAmt06kukOedhrqFB213JUi13KHfoxe3QdtdSW0ryzuNieCdVjvCoycfgpwXAIPMvol0Uq9d9kGz6wFuFWUhFo+prce8FuAWsD8WzFb31tR7Gx8bhqqM3dBXbrYOAlV3gej8GjCY/7SQE6e1IJIkQeqnQQz42nzDpq+8G4P8z1BcUmy5a7tM8V824ZaCOgpgacglCIL5iEar0xpdqJVKpQkYrxzgEgQBjU4DrVYzn8hgbIkgSRJ6vX4BjC+ltFotAMsdaWqYTssMmE1OSjEzMw2pVIr+/n40NzdDIBAgJyfHCHD9/Pxwwv0k3nL7Cr9y3WZXTBhlU3gMPwt4FXsLLqBurBMkNjY0rZZIkJjVqZBylY8XE47in+301/7dfCrCq1HfIkVUgOHhYchkMiYZYaMPkKmqk8yuVB3e8ytMBO+EoizEbEdvuWWQDUPdwsN0qovFTuF02km7YFovblte8LsO0hJsadz3mXUFt9Ziwezp3tLJCSkpKYiLi0NibBDERc/a7t7WPARSmgqS5OwJnNamqEzbMhDV99oeIhM8g/KiRMZra61ru9T4L7vglg25Go0KarUaWq2agVvafmAwGMzaFqiOlW7ZbAo0XJtCK53MoFarodGojOK6lrOoCDHr3mK9XovZ2VkolbPURjS5HBKJBP39/WhqajICXLZF4aSHG9533YPfur6K79mx6IGuf/d5DtuSjiGurRgyLk1hSdIb5tA5OQzPiljcHfKp3c8BnWP7TswJ8GrLMTQ0xKzW3ehga5ANm+3UTgTvhKo60eGO7HJLL27DdKrLgq6u+PAmqFt4Nn9eFvnV8sHtBu/cjvs+Y/N4TgTvXDdwaykWzFr3lp17S3dv2VvLYmMiwEs8CY3wz7azbxufB6Fs37DnDk7rVyRpAKnqAtH0ms03ahrRA2gpdUVJaQmTkLAaXVu74NYs8Cqv2RZ0NrytSqUCGp1tMLQmgiCWtRO72KI/YrZ1X+mPs9iA29fXx3Rwc3NzGQ/uuXPn4Ofnh5Purvjo5D7caucmM7ZN4fdB7+Fw8RXwh1q4rWYOiiBJTKrliGsrxltpbg7ZEP7ObQt+6PtXfJzgiZL6iusKbPXitgXQKIvZZ/dH/6spUi2HqjpxQTd3Ou2k1Z/Tj3QsH9xynVurw3prBW4B+2LBzHVv2bm3ZreWAKbpgwAAIABJREFUxccjPuYKWnPeh8HGAA5RdSeI9o9B6iTOPhycODEiSQKkdhxEz3c2wXZOdCfGBW+hqDjPbK7tSnZtFwW3SqWxH9de6FQo5MzEuKPSapdvOGxZIHd+cYU10KU/0lKr1UaA29LSgoqKCuTl5SEhIQGhoaE4f/48/Pz84Oruhs9OHsDmk2/iX9y22g1ZN7htwb95P4OtMQdwtiYVXTLxov5wrzep9Vrwh5pxoOgi/njpQ7ttITe4bcHfuz2Gm/xfw1fJpyBsrMbQ0BAmJiagUCg2fJatKdiO+z6zbJFcKylSLcd0qosx4Ka6WP2ZMfctywO3G7xzO7znV1atJwbZsNWfXYtwa6t7a5p7a25rWXFxMfLy8pCRkYGkpCTExsYgNTYAU2XWM0EJ0SbqI98BH5Cc/5bTGhBJkiDnZkGMRtv+2xXdDmXF46goCjHq2i7ItV2hrq3DcGtu+QHbb2vvbVAeVvtlL9zSa031ej10Oh20Ws2Kdnyp42HZX0wQBJUiYWJRaG1tRUVFBXg8HhITExEWFsYArpu7G75yOYRHXN7DD1yfdQhwv+f+GH4a8Arez/RCUkcZpjWKRf0Rb3TNEQb0TI3AvyoJj0fvszu7lq7ve2zF5nMfwi07GLUtDRgeHsbk5CQDths9y5adgiCL2efsu+OwTOHcGpibwvCi4fY66NyKD28y27kn1XKbg4ZrCW4B291bS8kJnZ2daG1tRX19PUQiEcrKylBQUIDs7GxmuCwuJgz81P3QVdxpl/+WkKaCJFZ3ERInTmyRJEn5bGUlIKofsJ1pW3kvukv3oai4COWCcoiqRairr0Nza7PRNrKV6to6DLd6/UIoXQw8KhQKh7y4JElAq1VDOb8Cl+6cqrVqaDSUD1ijUZntCpMkSXVPV6qLq1JZBRm6g6vRaDA7OwupVIqBgQG0trZCJBIhPz8fycnJCA8Pvwa4bm44cOwwnjv+EW488VeHbAo3uG3BP3psxW2XPsSh4svI663m/LjzmiMM6JseRVhTHt5N98RPTr/i0HH9O7ct+A+vZ/FsyD5cLExAx9UOiMVio+GxjQ627EGrieCdzr47i5aiLMQuQFdVJy0P3F4HnVsacNkLNqwNG64HuDXXvTWXe8vu3nZ0dKCpqQk1NTUQCoUoKSkxiQaLQ0LMRQwUboOh8nbb/tv6p0HMNm7o8wqntS2SNIBQtIFofMEm2BpEmyETbENJYTpKy0ohrBSipq6G6dp2dncy28hWqmtrFm4VCgX0eh00Og3TlbXUbSUIw6IHuBZrUViMqHW8KzNoRkG/bR/u3NwctFpq4GxiYgKDg4Noa2tDVVUVCgoKkJKSwgCur68vXF1dcejoEbx+5FPceuwV/NPJxx0CsRvcqFzc+8I+x/6ii0jrFGBMcX1uv9EZ9Gib6MfF+ky8k+GJ35x/2yELwg1u1Crkn/u9jI9i3ZAmzEd3dzdGRkYwNTV1XXhsabGh0J6hrLUsunsrPfu6xe/RDTYuD9xeB53bpdRag1vAeu6t6dYyiUQCsViM/v5+dHV1mY0Go4fLkpKSEBcbjcx4X0yVbbHdva3aDKLtPZDaUWcfEk7XoSif7QiIrr12gO3tmBU+jqqi80bRX/UN9Whpa0FHZwfTtTW3jWy5urbm4VbJ7qqSMBgMZofBGD+pzS6tnEkyME1VMI0bW0nNzens3rrmaGl1tm0WlgC3vb0dVVVVKCwsRGpqKiIiIhjAPXHiBL45fAgfHPgcdx/Zjv9wedJhwL3BbQu+7/kk7riyE1/wziCurRgDM+MrfrzXgjRzOtSNdSGgOhmvppzAjYHbF3X8/sljK24LfBdH086DX1uJ3t5ejI2NMQsarhewBQB53ulrwGYl13Sti1TLmcdhDW7nxjqXB26vk87tRoRbW8NlU1NTmJiYwNjYGIaGhtDb28us5aWHy+hosOzsbKSmpiIhIQGx0eEoTPoWaqH1OCXKf3sPiD4XkHOc1YzT6ony2c6AEAfbAbaboK58AG0l36KwqBBl/DJmYUNjcyPaOtqYIbKBoQGIR8UYk4ytSNdWrpDjBp3u2vYVhUIOpdK2ed1gMBjZESwBoz3LIOjvW63NZnq93q4D4wgE015fWyJJ6s0CG3CHhobQ3t6O6upqFBYWMh3cs2fPwsvLC8eOHcOBAwew8+tdeGT/G/jF0WfxD66O2RTYdoXfBb2LHVm+CKrLgHC4BVMbzLKgN8xhYGYMmV0VcBNE4fmEI/ix/8uLOl7fc3sMP/B5Ac8G70VgXjQam5vQ39+P8fFxzMzMMOkZ1wvYAsZwKz68yelxX4uVLHY/B7drqNYi3AILu7emw2V091Ymk0EikViMBmMPl7HtCbFRV1Cf+Ql0FXfZ578dTwBpUDv7sHC6DkSSJEiDCsRELvXmysbfp170ZwyV7wCvIHdB9Bc9REZHf5nr2i4n2MoVctxAPxD6xWvPRXpubn6Zw/zwjLmP/Sl7g/mP66l3v9p5r6waOt3qbTWzlMvLLjoRwmAwMO/Sbf2MQiGHzoEOLu3BpTu4HR0dRoAbFhaGwMBAuLu74+jRo9i3bx8++fwzvPDF27ht/4v4z6NPOPzROvsj9p+cfgVPxOzH3oILCGnMRc3oVcxqVavwDCy/DIQBowoZeL018BMl4L1ML9wV/An+3cexgTy2t/afPZ7E5rMfYE+CH1LL89DR0YHBwUFIpVLI5dSnEdfL5jG22HA7vOdXGPd9dl0kJdAi1XIjsOXgdm3UWofbxUSDdXV1GQ2XlZeXo7Cw0MieEBMTg/joIPQVvGo7Hky0CUTtYyAm80AS3Pp1TisnaoBMQy1qqH3cLp+thP8yivKT7BoiW+murVwhxw30coalbhWjvbe0DWEpubYrKZIk7fLfUssrNExHec5gvutsDLe2jyF9kmSnKNBDZu3t7RCJRCgoKEBycjJCQ0MREBAANzc3HDp0CF9//TU++eQTvLnjXTy462XcuP9p/JPL4rq4dP2D+xO4MfB1PBt/GAeKLuJSfSbye2vQJRuG2swA4VoQQRKY1ihQN9aF5I5y+IoS8HHOKdwf9jn+n99fl3Q8/t7tMfzc72W8HnYEF/JiUVNXi66uLojF4gWJCNcb2AIL4ZaBE17Amu/iarsrzQ43cXDr/FqrcAvY7t6aGy5j2xPYm8vY6Qm0PSE6OgopMf6YKLUNEYRoE4i6J0DIikESa2PVPaeNJSYZYbqCGma0+Td5B2aEW8HPv4KCwgKUlpcusCOYGyIbl45jQjaxIl1buYLlubXHjmBNOr0OWp0WBsPajyxxJDdXpVIxoE6S1JY00yE6qkttHwjSJ0q6K6xSqTAzM4Px8XEmRaGyshI8Hg8JCQkIDg6Gv78/XFxccPDgQezevRs7duzA3955G8+8+wr+uOtZ/ODQE/ie6+KBjt3R/VnAq7g/7Au8meaKwyVXcLE+E7zeGnROOg92CZLAlGYWdWOdSO4oh58oAV/mn8ULCUfwp0s78F++zy/5sVNJCM/gkaDPcDT5LHiCYrS2tqKvrw9jY2NGg2N0IsL1BraAZbgd3nNtUn6tQa6qOslqFBUHt86v9QC35rq3jtgTzKUn0MsdoqPCwUt0gVJgO2aJSlB4BsR0BRcRxmlZxYCtvMa+ZITKTVBVPITGIhfkF+Tb3ERG2xHMRX8tO9wqFNRSAmt5rcsl+h2vrXSBlRa9ylerVVNDZkqFVduBqXcYAHNy07FWEduSuRMkZXlQQCaTYWRkBD09PWhsbASfz0dOTg7i4uJw6dIl+Pr64vjx49i/fz927dqFDz74AG+99RZefO1l3P/uc7j5i63416NL6+Jaht3P8WaqK74pvgw/UQJCGnOR2slH2WAjmiW9GJ6VQqFTg8TiYI8ECQNhwJR6Fj1TI6gZ7UR+Xy3i20pwoS4D7sJo7M4PxPMJR3DbpQ+XBWbZ9U8eW/H7gL9hZ5QrwnlJqKurw9WrVzE4OAiJRGJkQ7ie/LXmZA1u2TUZ8jFU1UlOA111Sz6m007aFUPFwa3zay3DLeCYPWFiYsKsPcE0PYFe7kD7b2OigiFK3w2t0A7/reh2EA3Pg5DXgiS4rZScli4KbPUg5PV2rdalfLb3oq/0U+Tl56G4pNiiHYHeRLYadgQGbolVeGFQKQFqBiBXA6QdFbuTasl2oJ9bGpRbyk2ku7dSqRRDQ0Po6OhAbW0tSktLkZGRgejoaFy4cAHe3t44evQo9uzZg08++QTvvvsu3njjDWx7eRu2vvIc/vT+Vvzyy0fxX4cfWFb4u9bdfAz/7vMsbgp8Hbdf+Qh/idqDbUnHsCPbB/sKg3C8PBzelXE4U52Cy/VZiGwpQGJ7GbK6K1HQVwtebzXSOgWIaytGWFMeLtRlwL8qEe7CaHxbGoLdvLN4O90Dz8Ufxv3hX+D3Qe/hJ6dfxj87uGTBbqh1fwL/d+pNvBLyDXzSg1FWwUdLSwt6e3sxMjICmUyG2dlZaDSa69aGYCp74dYIHs+9gem0k1BVJ63Iel5SLYe2RwQ5LwCTIR8vWAvMwe3ar7UOt8DS7Qns9ATaf5uTk4P09HQkJiYiJiYGcVEX0Zn3BvSVdix4EN0BomkbiNkGkOTatAFyWh+iwHYOxGwziOY37APbyrswWv468nkpFtMRLNkRLA2RLSvcrvRB0+t1Rl1RrVa9qGQEutuq0+lAECsXlE+SJLRardlOrkIhX1JsGfvkyM5MpOF2cnISYrEY3d3daG5uRmVlJfLz840SFNzd3XH48GF89dVX+Pjjj/Huu+9i+/bt2LZtG1547mm88sIdeO71X2PTp5vww0P34Xuuf1kRMLQEv//m/Qx+4PdX/DzgNfzm/N/wx4sf4K6QT/BA+G7cF/Y57riyE78Leg83n30DPzn9Mv7T93l833NxEWeLu49b8C8eT+JW/7/hjZAj8Ey5jOzSfDQ0NKCzs5Pp1tJpCNe7DcFUi4FbS8ArPfcG5LwAyHkBULfkQ9sjsln090+GfAzpuTccBlkObtdmrSe4tdS9tWZPYC93oP23paWlC7aXRUVFITH6LAYKXsJc5Wb7ALf5NRCKNoADXE6LFLWkoQNE63t2ge2c6E5I+C+hhBdF+WznlzWYrti1ZEdY6a7tqsCtWn1tEYROp7EJCOZydQmCWJCpq1QqjNIa6NulhrUoy4E96QWWZKmLu1jAtXZSVCqVDNyOjIygr68Pra2tTPc2Ozsb8fHxCA4ORkBAAFxdXfHNN9/gyy+/xM6dO/HOO+9g+/bt2P7Sczjw+M04+sh/44utP8aLr/4Kd3/0R/zkwD34h5OPrBpArsX6nvtj+HfPp7E54H28G/odfJIvI6+kALW1tWhra0NfXx9GR0eNurWcDWGhlgtu11JxcOv8Wg9wC1ju3lpLTzBd7kDHg7H9t1lZWUhNTaX8t9FRSIo+jeHC5zBXaUeCgmgziJa/gVS2cx5cTg6J7tiSyg4QVz+3C2wNos2YKH8BZXlXwMvnoaS0xGhZQ3Nrs9GyhtW2I6wa3BIEMT9oZvtdpU5HdXmVaqXJv1seAKM7rBTsqhcMe6lUKmi19vti2SJJ0izkqlSOR2ZZsiTQ7/anp6chlUohFovR29uL9vZ21NbWgs/ng8fjITU1FZGRkQgKCoKvr6/RgNlHH32Ed999Bx+99hx8tv4PPB7/IU7+5Qf47tH/xp7HfoTXXr4ZD37wB/zvl3fiv44+hO85uM53vdbfuW3B99234iafV/Do2U+xM8wFASmhyC8uRFVVFZqbm9Hd3Y3h4WFIpdIF3VrOhrBQHNwurji4tV7rDW5NGxWW7Ans5Q59fX3o7Ow08t+a5t/SA2ZRURFIjfHDWPGT9kWEie4A0fTqvAd3babccFpbYobHZptAtH1gN9hOCZ4FP++CWZ9tU0sT2q+2Gy1rMGdHMN1Eti7h1hGptVR3Vq02DqnWWoFbe2spPl+SJJlusFKpZHJwHb0NU0sC/U5fLpdDJpNhfHwcQ0ND6OnpQXt7O+rq6iAUClFQUICMjAzExcUhJCQEgYGB8PLywvHjx3Hw4EF8+eWX+Gznhzj2xsO49PyPcfaZH8Hvyf+B1xM/hNuWH+D4oz/AoS0/xI4XbsKLu7bgIY/38Ru3V/Afbk8vOit3rdbfuW3BP7g9jp96vYh7A3bgzcuHcCTKH6HpcSguKYZIJEJTUxNjQRgfH8fU1BQT8cV1a62Lg9vFFQe31mu9wC3geHoC7b8dHBw08t/S+bfs9bzsAbOoyHCkx3pDWvI4DKLb7Rwyew7EVBlIw/rMLOe0OqIWNKipuC87h8cMojswJXgSAt4Z5PJyzfpsW9tbr/lsraQjrHTXds3BrU6ng0KpWNDlteaDtbdoeHGG7LUkjI6OYmBgAF1dXWhpaUFtbS0EAgEKCwuRmZmJhIQEhIeHIygoCP7+/vDw8MCxY8dw8OBBHPjiEwS/fTviX/0pIl76Ca688GOcf/ZHOP3U/8B36w/h8fgP4fbUjfA+8ClcfT2xy/swXvL4HPd5vIub3F7Cv7qtnu91Jerv3R7DD72ex2b/9/By0D7sDffCucQwZOfloKysDFVVVQzUDgwMYGxsjLEgqNVqoxW6HNhalrqF53QQWu6aCN5p8fFycLs6tZ7gFjBvT7C23MGc/7a5uXnBgBl7wUNsbCyiIsOQGesGWemjMFTakYEr2gSi7nEQ0kyQcxtr+ySn5RG1UlcBYrIARP2T9v1Nie6AXPgERPl+yMnLYfJshZVC1NTVoLGp0Sj2yxE7wnUBtwCs2gdMfbeOA659ixaWW9YsCfQJkLYk9PX14erVq2hqakJ1dTX4fD4KCgoYuI2IiMDly5dx9uxZ+Pr6ws3NDd999x1O7t+FwvdvBu/tnyPjjZ8h6bWfIvrlnyD0xR8z3dwzr/4Bly+cw4ULF3D27Fn4n/bHCT93fOz9Df7qtQv3e76H33tsx4/dnsc/uz3hdGC1CrPuj+M/PZ7Br31ew72nP8SLF/bi8xBXnIq/jJSsNBQVFUEgEKCmpgbNzc3o6urC4ODgAqi9nhcyLFbLMcS1lkpVnWjxsXJwuzq1XuHWUnoC3biw5L+l82/ZA2b0ggc6QYEG3MiIUOTFH8dM2cN2gsgmEDUPgxiLBqmfcvah4rSGRJIESP00CEkaiFr7/p4MotuhEG5Bbb4LsnOzmQEydp4t22drzY6wWmC7JuHWkmg/7lIfsEIhX/XtaYuxJDQ0NEAkEqG0tBQ8Hg/p6emIj49HREQErly5gvPnz8Pf3x+enp5wdzmOSwfeQc3OG1Hx4S9R9v4vUPDOL5D91s+R+vrPEP/qTxH56o2I2reNiZwJDw9HcHAwgoKCcO7cOQScCYCrvxf2+B3Duz778ILXLjzk+QH+6PEGfu7+Iv7D7Wn8o9vjTgHZ77k9hn9xfxI/9Hgev/F+Dff778Bfz36NHZe+w5EwPwTGBSMxPQX5+fkoKyuDSCRCfX092tra0NPTg6GhIYyPjzNQS/uw6RXLHNQ6po3UvbVmSQA4uF2tWm9wCyzefzs8PLxgwIxe8GCaoECfr6MiQlCQ8C1myx+yH3Cr7wMxGABSJ+HOcZwosNVJQYxGgqi+x86/o9uhED6MpoLDyMrJMlrUwB4gs9dnuxp2hHUFt+bSEpZS1PCZBjqdjvFYrpSWYkkQCoUoLi5GTk4OUlNTERcXh/DwcFy+fBnnzp3D6dOn4ePjA1/XY8g58DTadt2M5k9vQv3HN6LqoxvB/+CXKH73F+C9/XNkvf9/yL/sauTtYjoDkZEIDQ3FlStXcPHiRZw/fx6BZwPhFeCHA/4u2OH3Dbb7fo0XfD/HVu+P8YDX+7jT82383mM7bnbfhp+4v4D/dn8W/+n2DP7d7Sn8m9uT+Be3rfi+2xP4R7fH8ffzA2y0H/af3J/AP7tvxb+6P4n/z/0p/If70/h/Hs/ifzyexy89t+H/vLbjdp+38YDfh3ji9GfYFrgHb53/Bp9cPI7DwT44E3UZ8cmJyMrKQn5+PkpLS1FRUYHa2lo0Nzejs7MT/f39EIvFkEgkmJqaWtCp5SwIS5OiLMTpQLTUGvd9xuaSCQ5uV6fWI9wCjseDSaXSBQNmbW1taGhoMEpQyM/PXwC40ZEhKEk+hFn+AzDYDbj3gOg5CkIzBJLklj1clyJJkOQcSM0AiOFzVLqGnR1bpfBhtBftRVZOllEyAnuAzCjP1oHYLw5uAczN6Zela2upqAl5DdRq5bKDriMpCZYsCVlZWUhOTkZMTAzCwsJw6dIlI7g9434UjXs3o2f3Lej64mZ0fH4zWj+7CY2f3ISanTeicscvIfhyM5qEhQumdOkYmrS0NCQlJSEuLg7R0dGIiIhAaGgogoODcfnyZVy8eBFBQUE4e+4sPAP9cDzQC/sDXPD56aPY4X8Ib5/ajzdP7cPrp/bgtVNf45VTX2HbqS/x4qndeOHUF3jW73M85/c5/npqN7b5f4VX/L/G9tN78WbAfrx95iDeCzyEj859i90XXHDokhdcr5zG6bALuBIVhvj4eCQnJyM9PR05OTkoKChAWVmZEdB2dHSgt7cXQ0NDGBsbw+TkJGZmZqBQKBhPLQe1yytVdeK6tSjIYvbZtT2Ng1sObq3Jmj2B7b81N2BGL3hgJyhUV1dDIBBYBNyoyBAUJR3GdNkjdg6ZbQJRdSeIth0g5PXcoNl1JnpwjJxtBNG5x/6uv+gOKIRb0Fq4H5nZGeDl85hkhMqqygWLGth5ts702a47uAUAjUaz4gdDp9Ms+/22trjBEUsCHfAdEhKCixcvUp5Zf3/4+njjsuteDH59Cwa/vgX9X92C3i9vQffum9H5xc1o23UzWnb9Cq2uzy7Yd077veiBhuLiYuTn5yMnJweZmZlIS0tDcnIyEhMTER8fj9jYWERHRyMyMhIREREICwtDWFgYQkNDERISgpCQEAQHBy8o+muhoaHMz4SHhyMiIgJRUVGIjo5GbGws4uPjkZiYiJSUFKSnpyMrKwt5eXkoLCxEaWkpBAIBRCIR6urqGKDt6enB4OAgRkdHIZVKMT09bWQ9oAfFOE/t8oiQS4z+3yAbhixmn9PhyN4aPfkg1C0848cwM2bx8XJwy8GtLdnjv7U0YGYuQYFuPtCAS2fg0oAbGRGKnPgTmCh9zM4c3PkkhfonQUjSQeomAO5cuOFF+WtlICZyqRQNO8HWINqMacFW1PBOIDM70yjyiw227EUNlgbIVttnuy7hdm5ubkW7t3LF0raP0RYHU9ljSRgbG8Pg4CCzg5yOADO1JNB+2wsXLuDMmTM4deoU/L3ckHH0deYiMTQPuQNf3YK+L29Bz+5b0L3vVoykeDK/z9yJtbW1FY2Njairq0NVVRWEQiHKy8tRUlKCoqIiFBQUgMfjITc3F9nZ2cjMzERGRgbS09ORlpaG1NRUpKamIiUlZUHRX0tLS0N6ejrS09ORkZGBrKwsZGdnIzc3FzweDwUFBSguLkZZWRkEAgEqKytRXV2N+vp6NDc3o729HV1dXejr68Pw8DADtFNTU5DL5VAqldBoNEZdWg5ql1eqmhSz/67trlzTkDt68kGLg2PKqgSLj5eDWw5u7ZG9/ltLgNvT02MRcNlLHmjAjYgIRXqMJ8aKn4Lerk1mtE3hXhB97iDV/dzCh40q2oag7gcxdM4Bf+0mzFVuxmT5s+Dn+jNgW1RcxER+0ckINNiyFzWsBZ/tuoRbANBql553u1Jwq1arFyx3sMeSMDExgZGREfT399tlSaD9tgEBAfDz88MZzxOo+ubhBRcLGnIHv74Fg9/ehdn2cqPfbTrkIBaLMTg4iL6+PnR1daGjowNtbW1obm5moLempgbV1dUQiUSoqKiAUCiEQCAAn89HeXk5ysvLUVZWtqDor/H5fPD5fAgEAgiFQlRUVEAkEqG6uhq1tbWor69HY2MjWlpa0N7ejs7OTvT09KC/vx9DQ0MYGRmBRCLB5OQkpqenGaClbQe0f5oD2pXTbFGQVRgk1XIoykIw7vuM04Fp9OSDkMXsg17cZvH+EopJjJ96weLXObjl4NZe2ZN/ay5BgR0RZg5wTe1j1zq44UiK8sNQ4QvQVdxlP+BWbQbR+jcQM9Ug5xTOPmycllGUDUEFcrYWRMdnDtgQNkFfeRckZS+iOPuCVbBtaWuxKxnBWXaEdQm3er1+RQ/GYtf1srvK7NuwBLf0R1RTU1OQSCQYHh5mtpLRloSysjLweDxkZGQgMTHRvCXB1xfn3A6jb9/vrFw4fo0R9y2Y06oXWCNM/WBTU1OYnJxkhh5GRkYwPDzMQG9vby+6u7vR1dWFq1evoqOjA+3t7Whra0NbWxtaW1vR2tqKlpYWpuh/o7+nvb0dHR0d6OjoQGdnJ7q6utDT04Pe3l709/djcHAQw8PDGBkZwfj4OKRSqRHMKhQKqFQqpkPLAe3qarYoCOJvboVO3Grzew2yYaiqEyGL2YfRkw+uOCCJD2/CRPBOyPNOWwVaWqRei3H/FzHmvsXi93Bwy8GtI7KWf2uaoGAaEcbOwLVkUWB7cKlh4AjER51BD+9VaCvudghmiLrHQIzFgdRJANLxDZ6c1paoNAQJFfNld34tVbrKP0Nc+hrys0Isgm1DY4NFsB0ZG2HA1pk+23ULt3Nzcyt6MDQaxz23BoMBCtbKX4VCwWT1WrMkyOVyI0tCd3c3Y0moqKhAcXExcnNzjSwJwcHBRpYEP29PxJ7Yaf3CceD3mIz6mrm/5k68prCrVCqZ7u709DQDvRMTE5BKpZBIJBgfH8fo6ChGR0cxMjLClFgsXlDsr9M/MzY2hvHxcUgkEgZgZTIZpqamMDMzYwSyarXaCGY5y4HzNFt8kQLJQ7dZzYc1J1Ith7a7EoqyEMjzTkN69nVIz77u8FAa/XOymH2Q552GtrsSBtmwQ/dFP9KOMa8nMbznVxjz4ODW2bXR4NbaggdzEWHmALe5udkq4LLBBSjXAAAgAElEQVTTbmIizqMt529QC+91DHCr7wHR8y1IdRdgUNp+gJzWnJihMWUHiH5PEFX2d/ENlZugrbwPAyVvIzsz0i6wZUd+sZMRnD1Atm7hltpQpljRg7GYFb0kSUKpVCy4HUsfT1myJHR2dqK5uRk1NTXg8/koLCxEdnb2AkvC+fPnGUuCv+dJFB55zupFQ3zkDigq4yzed0uwSwMvDb207YIGX4VCgdnZWczOzkIulzM1MzOzoNhfp39mdnYWCoUCSqWSAVgaYulBMDbIsmGWA1rniYZbuiYjvgChml7236PtroS2u9KuRANHpSgNNnoMHNw6vzYK3AL2JSjYC7jWOrj0ooe4uDhqMDfiEmozPsEs/wFqgMyByXii8a8gxxNAasQgidVfdMRpESJJkIQepFYMQpoBoullh97YGCqpqK+uoo+RmR5vE2zpLFtzkV9rYYBsXcKtOYBciVKpVA5HgZlbLqFQyKHX621aEtgRYB0dHWhsbERVVRXKysqQn59vZEkIDQ1lLAmnT5+Gr68vzngcQ9OBu61eNEZP3I85Sa/dx5l9QjaFXrpo+NXpdEZFw7C5Mv1e+jZogDWFWLo4mF1bmi0KWvgG6uAfMJPpCYN83Nl3z6JIvQYKfjhGXR5YcP85W4LzayPBLWA/4JrOP9gLuOxNZsnJyYiPj0dUVBSiIoJRlHgYk2WPQV95p2Nd3Kq7QLR/BGJaMJ+owFkV1qbI+SSESZDyKhCdX1NvUBx4rudEd0LG34o63iGkp6cwObbFJcXLArbOGCBbl3Cr1a/sIBm7HLUmqDQqs7ejVCod2krW1taG+vp6VFRUoKSkBHl5eUhLS2O2ktHbxAIDA3Hq1Cn4+PjgvNshDOz5jeWLxt7/hSRg25KPP/tEbQ5+l1Kmt81pbcu0c2tak+G7oO3kO/tuMpqT9GI69QTEh26zeJ+5zq3za6PBLbB8gMseMqMXPdCbzOiFPCkpKYiPj6eiGiPCkBLjg/6Cl6AS2D8pf82qcD+IPjeQynaQc7MAuPPyWhFlQVCCVLaDGPQDUfOgg93aTdBW3IOR0pdRlHkWaRlpRmBbLihfNNg6MxlhXcKtwWBY8Qgw0+4tHSVlSzqdZavEzOwMtFqtw1vJBAIBioqKkJ2djZSUFMTGxjJbydiWBF8vd8Sc+NjqBUP8zR8xnXZyFZ4lTteLzHVuzdXI0TsxGfIJFMKoFbEtWJO6MQdTCYcw6vqIXfeV69w6vzYi3ALmExQsLXmwB3DZm8zKyspQWFiI3NxcZGZmIiUlBQkJCVSSQmQkoiMuoDbjY8j5D2Gu0hGbwibK1tDwNIjRcJCaQZDE4oatOS2TSBIkoQOpGQQxnuhQbi0DtqI7MCt4BFcLdyIjLRLpmenIzs1mVurSObamqQiLBVsObm1Io1m+tbuOlEJhPhqMJAmo1UqrHmD6iVUoFAuyDtlbycxFgJWXl6OgoACZmZlISkpCdHQ0QkNDjbaS+fr64pSHC3KPvGQdML7dDFVdmhOeNU4bVbY6t5ZKEvgaZNFfYybbB6r6dMxN9C/5vhCKSWhaCyDnBWAq7gCkQe9AfPAPDt83rnPr/NqocAtYB1zT1BpbgEtvMqupqUFFRQXKyspQVFSEvLw8o6iw2NhYREVFISI8GHnxxyAp2epYXBhjVbgTRMvbIGQFILUjgGH5Fx1xsiKSBEloQWpHQE6Vgmj/2PHnUETFfE2WPY3KnGNISU1GemY6cvJyUFBYwKzUZRY0bACwXRdwSxAGqNXOAVx6LS8tkiTtytqln9xp+TQ0Go1DEWCmW8kiIyMREhLCWBL8/f3h4+OD0+7HUHXwIetwe/w+zEl6nPjscdpoMh3GWmqNnnwIkoCXmQQE6YW/YTJiN6ZTXTCT5Q1ZzF5Ig95hvi4JfA1jbn+B+Jtbl+0+jHk9afHxcnDLwe1yyNaSB2sWBfbCHXpVb2Nj44Ltkjwejxk0o3240dHRiAgPQ2KUP7p526EUOJimwEDu3SA6doGcyAGpGZ5PVuDsCismOgFBMwRyqojy1VY5GPU234HXVNyPweLXkZcehNS0VGRmZyKXl4vCokKUlpVCUCGAqFpktHnMKO7LDNiulSzbdQ23tObmdCuelmCuFApqLa9Op6P8snb8DBtup6enmVxWejpWJpM5FAFmupXM29sbgW5H0L3395YvGHt/jTHvp0AS3FAAp+WTuoXndBBa7poM+dji4+XgdnVqo8MtYB1wLaUosBc9sAG3ra2NWZ8uEokWDJrRPly2TSEq4hIq0r7AVNmji+vi0p3c1ndBjidSW87m5Nwq3+UUSYCcU4BU94GcyKQG/BwcFrs2NHYXZgSPoyX/C6SmxiItnfLX0okIpeWlEFYKUVVThbr6OqOVuuwc2/XWsV13cAtQObf2AqYziwbbqZkpyKZlmJmZgUqlZJYlTExMMH5bdgSYQCCwGAHG3krm6+2JEJcvrF8wDv4esph9zn7KOG0wkVolhg9YWxqy/kpVnWTx8XJwuzp1PcAtYJ8H19yiB3pV79DQELNFsr293SgLlx40KywsZGwKqampRnFhkRGhSIvxRDfvNczyH8Bc5eLAiRBtpqKnRkJBqrpB6qe5dIVFi5yH2hmQqi6QY1EgWt5c5POyCYbKO6AQPIih4u0oTPdBckoy4681TUSorq1GfUM9mlqa0NbRtmHAdt3BLQAQxJzR0oS1Vuyu7dTMFCanJqkW/uQkc7KyFAFWXl6O/Px8ZGZmIjExkfHbmkaA+Xm6Iv27N6xeLMRHboeiPMzZTxenDajltiY4s2yliXBwuzp1vcAt4Bjgslf1SiQSjI6OYnh4GP39/eju7maiwuhBs4qKCpSXl6OoqGiBTYHdxY0Iu4yixG8wWvTM4hIVmLoDRP3TIIYCQSpbQGrHAIMKnGXBDtHWA904SEUrSHEQiMYXlvBc3A5txT2QlD4LUfYRJCfHITUtFRlZGUb+WvbgWENjA5pbm9HW0YbO7k709PWgf6DfaPPYegTbdQm3AJUt6+wD5yjcjknGMDU1adZvW19fj8rKSpSWliIvL8/Ib2suAuyU+3GUH3rC6sVi5Nifoe2rdfZTxWmDairhsNOBaKk15r4FhGLS6uPk4HZ16nqCW2BxgCuTyZjV6MPDwwsGzWgfrkgkAp/PZ2wKdJpCamoqEhMTmS5ueFgYosPPojr9Y8jKHoWuwsFcXNOqeRBE5x6Q0hSqA6mTAgQ3gGYkOvVAN0Edo4ksEN0HQNQ+uqRjr6+8C9P8x9Ce/zHSk0OQnJLMxHzl5eeZ99fOD47RUV802A4OD657sGXg1mAwrKuM0dWOB1ss3MqmZZiQTUAyIcHo+CgmJycsrtwVCoUoLi5GTk4O47cNDw/HlStXcP78eZw5cwZ+fn7w9vZGgNu3aN1/h9WLxajboyC0Kmc/VZw2sFTViYtKJ1gLNZ10FKTe9oWXg9vVqesNbgHbObh0wg4NuDMzM0aAKxaLzfpw6+rqGJsCnaZgrYsbHh6C1GgvdOa9hln+g5ir3Lw0yBXdDqLucRA934Gc5FHeXL0MIPTOPuTOEb1JTC+jvLRTxSD6XKiotSUd500wiDZjVvAQ+oveQH6qLxKTEo26tfkF+YwNwZy/1jQRYXB4EOJRMUbHRzEuHV+3YCtXyHGDSqOaX4OqgF6vA7FOBpBWY2PZYuGW7bel4XZkbARD4iEMDw9iZGRkgd+WXrmblZVl5LdlR4D5+fnBy9MTQa4HMLz315YvFvt/C+mVHc5+ijhtQBFyidH/z0n7MXH5Q6fDkb01evIhaFoLjB6DYWbM4uPl4HZ16nqEW8Ay4NLZ6DTg0lFhMzMzC5IU2D5ctk2hpqYGlZWVFru4SUlJ1xIVIiIQEXYZhYlHIC56FirBvTBULg28GNtCwwsg+r1BTvMp0NVJgDkFQDq2DXTdiCQB0gDSoACpk1BAO1MJYsDP4RW51t5AaCruw3jp8xBmfouEpBiL3Vo65qumrsayv3Y+EYENttJJqdXNY2sZbOUKOW4w/QelUgGNRsOsSXV0He1qSalWOv3gmQNbc5aEcek4RsZGMDg8iMHBQbtW7pr6bf39/eHr6wtfTzfEHt9h9UIhPnQbZq7TiwWnlZWqJsXsv+uGmjEZsdvpkGSpJAHboG7IMnvflVUJFh8vB7cc3K607AFc0yxcSz5ctk3BVheXTlSgrQo05MZEXkBV2meYKN0CtfBeGBxeAGGpNoNoeB5E9yGQY9EgZ+tBqgco+4JBuY4H0uYHwgwqym6gGQA52whyLBZEz7cgGl/CYhMPFnRqK2+HpuJeyPhb0ZS7CymJIWa7tXQagqkNobm1Ge1X2xl/rbnBMTbYsru16wlszcKtaSkUVEd3rdkW1hPcXnunPcb4pdj5to74bf08XJD97StWLxQjR++CurXQ2U8Rpw2o2aIgqzBIyCWQF5zFuM/TTgemke/uxlTCYehHOizfX8Ukxk+9YPHrHNxycLsasga4plm4lny4bJuCaZqCuS4unajAtipcW/4QhsToM6hO/wTjxU9CKbh/CckKFqpqM4imV0D0HgcpSQSpaKFyXfWTgEG9tiPG6GEw/SR1nxWtICUplN2geTsI0RL9y2bsB6qK+yEtexKNOZ8hM+UCEhITkJKaYrZbS6/RpdMQzNkQLPlrzWXYrjewtQtu6VKpVNDr14pnhlyTtgRTv+3k1CQkExJIJOOYmJAymYVDQ0M2/bZ0vq2p3/aU2zEIDj1u9UIxeuI+zMmGnP0kcdqAmi0KgvibW6ETt9r8XkI9A01rAWYy3CEJfG3FAWnc73lMJR6BqiYZc9I+m/eP1Gsx7v8it353DdT1DreAbcA1N2hmyaZApymwh83YXVx68UN+fj5jVUhLSzMDueGIibgAfsoeDBc+h1nBg0sfPLMIu3dTEVj9HiCl6SCVrSDVvRQ8ascpz+rcLDWkttKWBpLqxoLQgJybpX63bhykZpiyGSjbQE5kg+j3AtH6NojqpSROWK65yjsxy38QYyXPoyprH5ITghGfEE9ZENLTmIUMbG8tu1vLTkMwtSEsxl+7XsDWIbiVK+TMOllna60OlFny246Oj2JIPISBgQEMDAygv7/far5tbGyseb+tlxdOux1F04G7rFwofo1Rj8e55Q2cVkT0+l3xodugqk50+Od1Q01QCqMwFXcAkoBtzOaxcZ+nMXL0TrtAaOTYPRj3ex6TEbsxW3IZ2t4qu4bD2NKPtGPM60kM7+HW766F4uCWkiXANTdoZrqy19SmMDAwYNTFZXtx6cUPbKtCTk6OZciNiEBE+CUUJh5Bb8ErkPMfhrZiMRuzHKk7QdQ/CaL1HRBd+0EM+IAYDQc5mUdZGlRdlK1BMwRSKwapHaUAVCelOqr6KSo7dm4WMCgAg5IC1bkZ6mv6Sep7dePUz2rF1G2pB6jbVjRSA3GjkSAG/UB0HQDR9h4VfVa1yCUYdnVpN0FXeRdm+I9goPBllKcfRXx8OOIT4pGUnIS09DRkZGUwubVFxUVG3lp2t5Zeo2sa82XNX7veBseWBW7lCjkUSufbFLQ62ytw1wrcsv22fQN9uNp1FZ2dHWhvb0dTU9OCfNukpCSLflsvLy8Euh7C4N7/tXyh2P9bTAR/5LTnhtPGFg23dE1GfAFCNb2sv8MgH4de3ArdQD0MsuFlvW1gYU4vB7fOLw5ur4kNuPb4cM3ZFCx1celEhfr6elRXVzNWBXr5gzXIZQbPwkOQHeeG9ty3MVX+FygF90FfsdSEBUfrdhA194NoeomC3/adIK7upgC09zsQ/R4gBv1BDAeBGA0DORYLUpIAcjQchDgIxOBpEP2eIHqPg+g+SP1s+07qtppeBlHz0Co/nk2YE22GuuJ+TPMfQ3fBWyhIcUdMXAwDtalpqcwyBtqCQOfW0kkIbG8tu1vLTkMwZ0Ng+2s3AtguCm7ZkKvVqqHX61cVdPV6/Zrt2loaJhOPijEwNIDe/l50dHagsbkR9fX1qK+vh0gkQmlpKXg8HuO3jYqKQkhICOO39ff3h4+PD7w83BF8wvpmMvE3f8R0hseqPR+cri/NFgUt/Js7+AfMZHrCIB939t2zKFKvgYIfjlGXBxbcf86W4Pzi4NZYtgDXlk2B3cU19eJ2dHQssCpUVFQwflxrkEsPnkVGRiIiIgyJ0QEQpn2NvvyXMF3+CFSCe5chSuz6qbnKO6AW3osZ/qMYLn4R1ZlfIyPxjFmopX21BYUFCywI7CQE2ltrbmjMHhvCRgDbJcEtu1Qa1YrbFUiShEajWZNgaw1uxyRjGB4ZxsDgALp7u9F+tR2NTY2oqqliNsqUlJQgNzcXaWlpiI+PZ/y2Fy5cwJkzZ3Dq1Cl4e3vD2/0kEr972zrcHrkDSpHlgR9OnJYi086taU2G74K2k+/su8loTtKL6dQTEB+6zeJ95jq3zi8ObhfKGuCa2hTMpSnIZDKzXtyenh50dnYyVgV6+QMNueXl5WYhNz09nUlXiI+PR0xMDMuyEIKUaB9Up++CuOgFzJQ/DLXwz5hbtqSFjVNU4sGfMcN/GGMlz6E++zNkJ3gjNjaaeRNhDWrpFATagkDn1tILGWx1a+21IaxnsFUsF9zSN6bVajE3p8fc3BzzAlyO3FyCmINKpXL6AbMXbtnDZKPjoxgeGUb/QD+6errQ2t6K+oZ6VFZVQiAQgM/nM5aElJQUxMbGIjw8HJcvX8b58+cREBDADJP5uZ1A/uEXrF4kuM1knFZS5jq3Zv8Oj96JyZBPoBBGLbttwZbUjTmYSjiEUddH7LqvXOfW+cXBrWWZA1x70hTYXVzTRAU25La1taG5uRkNDQ1GkEvbFYqKipjBs6ysLGRkZCA1NdWom8us9Y2IQGRECLJi3dCQuQNjxU9hlv8QNMK7lyk3d32WoXITdBV3Y1bwECSlT6E5ZwfyklwREx2G6NhoxMXHISUlBbm5ucjISGc8taZQyxfymRSEuvo6IwsCnYRgyVtrKQ1ho4GtXCGHTqdZPri1BLwKBZWdq1QqoVarHU5c0Ov1azIZwRzcWhsm6xvoQ2d3J1raWlBXX4cKUQVKy0qRn5+HjIw0JCUlIiomCuHh4QuGyWi/7SnXoxAdtH7BHnV5EAYbK0U5cVqsbHVuLZUk8DXIor/GTLYPVPXpmJvoX/J9IRST0LQWQM4LwFTcAUiD3lnUxjSuc+v84uDWuuy1KZh2cdmbzSYmJhZYFfr6+oz8uNYgt7i4mIkQM+3mJiUlGXlzadCNCr+M/MTjaMt9D9KSrZgpfxgqwX3QVdwFQrSRu7q3Q195F1TC+yDnPwxp2RPoyHsbRSnfISbqCqJiohjrQWJSItLS0sDj8eYXbViGWtpX29DYsMCCYJqEYG+3dqPYEGjm1Omo4eIVhVtzpVarbb6IdTottFp6GtT5B2yxcMseJuvt78XVrqtobm1GbV0tBBUCFJcUI5eXi7T0NMTFxyE8MhxXgq/g4sWLOH/+WkqCj48PPD09cdr1CNr3bbJ8kdj7G4z7Pb8a51pO16lMh7GWWqMnH4Ik4GUmNUF64W+YjNiN6VQXzGR5QxazF9Kgd5ivSwJfw5jbXyD+5tZluw9jXk9afLz6kQ4Objm4XROyZVOw1MU1tSrQA2fsVAVLkFtXV8cMntHpCrRlge7m0gsh0tLSjECX7ujS1oXoyMvIjndHZdpXuJr3BiQlT2K6/BEoBPdDW3E3DMu06MA5ndnboau4G0rB/ZgpfwTS0q3o4r2OqowvkZvohtjoa0AbFx+HhMQEJKckM9aD/Px8lJWVobS0hBkUK+OXWYVaehkDbUGwlIRwvXRr6Z0MtFYdbrVarc0X8Hro1JqCra1hsp6+HmaYrLq2GnwhH0XFRcjOzUZKagpi42IRFhGGS5cv4ey5szgdcBo+vj7w9PSAt7c3PD09cfbkQetrdw/8HrKor1f6HMvpOpa6hed0EFrumgz52OLj1VwtW5bfwcGt9eLg1n4tpotryapA+3EtQS7tya2rq2MixIRC4YJuLo/HM7ItmAPdBV3dyGBkxHlDkLYPbbnvYKz4GcjK/oKZ8oegFDwAjfAe6CruXMYNacsDsfrKu6CpuAcK4f2Qlz+EqfItGC9+Cm25b0GYugeZ8V6IigpGRFTEAqClvbRpGdfivPIL88Hn8+ePrYAZFKM9tWyoZftq2csY2FC7mG7tegdbii2NG6erDrf2DJ7p1mjUl6NwOyYZo+DWzDBZuaAcBYUFyMrJQnJKMqJjoxEaFoqLly7i3LlAnDlzBv7+84Nk3t7wcndFxPFPrV4gxIf+BDkvcKXOqZw4gdQqMXzgd06HoeUsVXWSxcerrIxblt+hEEYxt8nB7cLi4NYx2dvFNZeLa8mPaw5y2YNndIQYbVmgu7nl5eWMN5cNutnZ2Yx1gfboJiYmLoDdqKgoVvrCWeQmuIGfegD1mTvRzduOseKnISvbgpnyh6EQ3A+18B7oKu9a0U7vXOXt0FXcCbXwHswK7oec/zBkZX/BeMlT6Oa9hvrMD1GWsgc58S5IiA5AeEQowiPDERkdiejYaMTGxVoE2qycLOTycsHL56GwqBB8Ph+1tbWor69HVVUVRNUixlNr2qmloZZJQTCxIFhLQtiI3Vp2KRRyqNWU/VWtVq8+3Op0OtuvXABqtdrpB2sxcGtumIyGW/YwWWl5KfIL8pGRlYHEeb9tWFgYrly5gqCgIJw9dxanTvnB29sLHh4e8HZzQcrRt6xeIEa+vROqhuwVPq1yut613NYEZ5YkYJvVxyqL+mpZfg/XubVeHNwuTra6uOasCuxUBWuQS3ty6cEzOkKsubnZqJtLe3PZoMvu6NIeXXZXl4ZdurMbHx9vAXgjEBEehvioC8iO90BZykHUZ32C7vy3MFbyHCbLnsBU+WOYKt+C6fK/YIb/KGbKH4Gc/zDk/IegEDwIBf9+KPn3QVF4G2bzb4Wcdyum827FdO6tmMqmSpZ1K2R5d0BWtgUTpY9jtOhpdOZuR33mTpSm7EdW3EnERp5BaFgIwsLDEBYRhoioCAZm2d3ZxKRExnLABtqcvBzw8nkoKCxgFi8IhUI0NDSgubkZTU1NqKuroxYwNDUuGmqvp26ttVpztgRaer3e6QdnsXBrOkxGJyWYDpPl5echPZPa601Hq4SGhuL8+fM4dcoPnl6ecHVzhZubK3xcjyH3yF+tXiBGjt0D/Uj7Cp9OOXECphIOOx2Illpj7ltAWBm+JEkS4kN/WpbfxcGt9eLgdvGyBLjWrArm/LimdgXak0unK9A5uVevXjXq5tLeXNq2YA50CwsLjbq6bNhNT09nbAw08NIdXjb0xsbGIiYmBtHR0QwAR0VFIiE2GIkxF5AaF4jMBH9kJ/ggL9ENhckuKEk5ivLUQxAm70aR++3IPXAjsr7+JdI+/zmSP/k54j74GaLf/SnC3/oZQj/ahMjw8wgLvYTQsFAGYsMjwxmQpW0G7M6sEcympyE9Mx2Z2ZnIzs1mOrQ00LK9tCJRJZqamtDe3s7YQBqbjdMPaE+tOag1l4LAQa0T4VajsW9N5pxhzukHxxG4tbWZrLO7kxkmE1YKmWGyjIwMZGZmIi4uDmFhYbh48SJOnzkNXz9feHh64KTrSbi5ucHn5FGUHXzc6gVi1OVBEJrZFT6VcuJESVWduKh0grVQ00lHHV7Zy4nTWpajVgVzkGvOk0unKwwNDTGWBXY3l/bmmoIubV2gPbrUwNRC2KU7u9nZ2cjKykJmZqYR9KamphqBLw2/NADTEGxacXFxiIuLQ3x8PGIjQnBl11M4/+yPcP7ZH+HCc9cq6Lkf4eLzP8Kl7b9DZEQoomKimG4s3ZGNT4hnQDYpOQkpqSkLYJbuzubl5yG/IB+FRYVU2kFZKQO0wkohKqsqUVNXg+bmZnR1daGnpwc9PT24erV9AdQynloHoXYjJiE4Wk6AW5VdL1SCIKgX3Bo4SI7CLT1Mxk5K6OjsQFNLE2rqaiCoEKCouAg5eTnIyMhAcnIiIiLCcPnKZZw7f44ZJnP3cMdJ15NwcXGB57EDqD5wr5UL9q8xamXqmxOnldCctB8Tlz90OqzaW6MnH4KmtcDZh40TpxWRKeAuFXLZEWKmlgW6m0t7cy2Bbm1tLaqrq5muLg27dGe3pKQERUVFDPDm5+cjLy+P6fCaA18afmkApis1NdVsJcdHI+rQW7jywo+ZCv4rVSHzFf7mbxEXcs4IYpNTkq+BbAYFshlZGUxnloZZ0+6sOaCtqqlCTV0Nmpqa0NHRgd7eXvT392NwcJCCW5b1gD0oZmo/sAS1K9mtpSJdr/lZ6b+VtZxmtWZtCQCg0aztxQ002FodJptPSmi/2s4kJZQLylFYVIisnCykpKYgJi4GYeHXkhL8T/vD28cb7h7ucDnpguMnjsPj271osxYDtv+3kF58bwVPm5w4WZZuqBmTEbudDq+WShKwDeqGLGcfJk6cVkVLgVzTwTP2tjNz3VxroMv26LK7ujTsVlZWMjYGGnjpuLHi4mIGetngy+PxmI5vbm4uUzQIm6us9BQkeX6JiJd+gkhWRW27VjFv/S+SL3otgNisnKwFIEt3Zs3BrKBCgApRBTMYVlNXQy1caGxAR0c7ent7MTg4iOHhYYyMjGBwaBB9fb1G1gM6/cBZUKtWq6HVqqHX66DT6eb/RtTzQKuY/7rWaGBRqVxbsLvmcm7Z0mg0Tj9AS4Fb9jBZW0cbGhobIKoWoYxfhoLCAmRmZyIpOckoKSHwXCBO+Z+Cl7cX3NzdGLj1OboHA3t+Y/HiLT74B8jiv1nB0yUnTrZFyCWQF5zFuM/TTgfake/uxlTCYehHOpx9WDhxcops+XFtQS4dIWbqy6W7ubZAl+3Rpbu6bNil0xfMAa9QKDSCXhp8S0tLmY5vcXExU0VFRRarkJeH7CBXxL3yU8S98lPEv0pVwnwlvvpTJL39v8g4exS5vOkh/4AAACAASURBVFwjiC0oLFgAsqXlC2GW3Z2tratlBsMamxvR1taK7u4uDA8PQywWY3R0lNkY19/fb2Q9YEd6WRsUW6lOLdWdVTr0MwqFHGqtGjqdbs2EAaw63MoVVPeWJEmbL0ydXuf0A+QI3Nq7dre0vBS8fJ5RUkJIaAiCLgbhzNkz8JsfJnNzd8MJlxM4ceIYzny7y+qFXHzoNsxwQxmc1pAI9QxU9emYCN65eh3aM69CUR6KOWmfsx8+J05rRssBuabdXLY3l7Yt0KDLti7QHl26q8uG3dbWVsbGwAZe2s5AQ29VVRUVk8WCXxqAaQg2LT6fDz6fT/13WRlKEq4gZfvPkLL9Z0h9naq0+Up/42fIfPc3yPX/CsUlxQsgtlxQvgBkRdWiBTDb0NiAxuZGJpO2tb0VnZ2d6B/oZ4BWIpFQ9o6RYQyadGnZftrFQu1SLQg63dK4S6lWQqfTOr2L6xS4pQ6g7WGO9bDQwZ6kBHNrd/Py85CWkYaExAREREUgOCQYF4IuICAwAL5+vkxSwgmXE3A59i2Cj7xnHW6P3AFlZewqnCY5cVqcDFMj0PXXQimMwlTcAUgCtjGbx8Z9nsbI0Tvt68geuwfjfs9jMmI3ZksuQ9tdsSzrfDlx2uhyBHLt6eaybQvmOrq0R5fd1WXDbldXF2NjMAXe5uZmJiKLBl82/NIATEOwaVVXVxtVZUEGst76BbLe/Dmy36IqZ75y//Zz5L3/KxR5fgBBhQDCSuECiKUtBrV1tairrzPqzLJhtv1qOzo6O3C16yp6enogFovNdLmNgdac9cCRQbHlHBhTz8PpUm6Dypx1bgfXaXCrVCpAEAabL0aVam37bheTlFBSWsKs3Y1PiGfW7p6/cH5BUsJxl+M4eewI4g5tt37BP3oXNO0lK3925MRphWWQj0MvboVuoB4G2bCz7w4nThtO9npyLXVz2UNFpqDLti7QHl26q2sKuwMDA4yNwRR46S4vDb5s+KUBmC4ahGkYNlf1giIUfvonFLz9C6reoapwvorevwXlx19GTV3NAohtaGwwAtnm1ma0tLWgraPNCGY7uzuNhsJGRoYxOTmJsbFRjIwMWwRac13a1YZadi0HmGqd3L11GtzKFRTg6vV6iy++9eK5tQa3vf29uNp11WxSQmpaKuLi4xBmJSnhuMtxuB07hMyDz1uH2+P3cN5CTpw4ceJkt6xBrqPdXEugy+7qmoNd2sZgCrx0l5cGXxp+aQBmQzANwtaqrbYCgkOPoez9XzBV/v4vUf7+L8F//5fgf3AjKg9toTzBJhDb2t5qEWTpHNre/l70DfShf4BKQBgfH8XU1BQmJiYwYgfQmrMerDbU0qVWq6FY4qfmCqUCWq3zurdOhVu5gmpfmwNcgiCc3ta2p8wNk41Lx42SEjo6O5ikBL6Qj8KiQmTnZtudlOD23UGU2My4fQCEcsoJp0dOnDhx4rSe5Qjksru55kDXUdilP7IfGxszC700+NLwSwMwG4JpELZW3S31qPN6ExUf/pKpyh3XSrTjRtTsvRvdV1uNYLrLDMiawiydcCAWizEuHcfk5CTzuKVSqVmgXStdWtNSq5XQapdmS6BrqfaGpZTT4VauoKbs2C8ylUbFTN45+75ZK4diwJoaUVVThXJBOQoKC5CVk4XklGSLSQkeHu5wd3fDyZMu8D5+CFUH7rcOtx6P2TWkx4kTJ06cOJmTOchdDOia6+qag11zwGsKvabgS8MvDcDsomHYXA12t6H18teo+ehGqnZeq9r5ath3J67WlaK7txt9fT0YHByEWDwMsZhaYMGA7DzM0ukGIyMjkMlkkMvlJjnBEw4DrbOgVq6gsmyXk7u0Wq3T5qbWBNzS5mP6heLs+2NvLTYGLL8gn4kBi4qJQmhYKJOUcMr/FHx9feHr6wsvLy94eHjg1MkjaNlvZdhm3/9Bev4tZ58XOXHixInTBtFiQZdtXTD16dKwy+7ssoGX3eGloZcGX1P4pQGYXTQMm6uxoX70Jnmj4ZOb0PDJTWhkVdOnVLXuvwO9lTlG3diBoQEMDw9CIhmHVCqBVDpu5JulrQZS6TzASqWYmJCYtRyYAq2zu7SmHLYSndbl6gI7WmsCbtkHd6k+j9Ws5YgBi4yOZGLAAgID4O/vD39/fwZu3d3dccrlEK7u/aNluD3wO0xGfOHscyEnTpw4cdpgsgS5joCuKeyaszGYdnhp6DUFX3bH1xSCrdXkmBhDvGC0fHoTWj4zrtb5at9/O/rLkpjBLxpi2X7ZqakpKvps3mZAd2atwawjQOusNbn0Ioblv12lw7m5y1FrCm7XW9kTA9bV02U2Biw9Mx0JiQmIjI5kYsDOnTuHwMBAnD592hhuT3yD/r2/tbrAYSrxiLPPgZw4ceLEaQPLUdC1BruWgNcc9LLBlw2/phBsrWZkUowLk9C+62Z0fG5cV+er88AmDBZHYHR8lPHJsiF2XDoOuXyG6h6zbAbmYNYRy4GzgJaulera0uWM7i0Ht0so+o+SnZTAhls6BoyGW6MYsAwqBiwqKgIhISG4fPkyLl68iLNnz8Lf3x8+Pj7w9PSk4PbYPusZt9/8ETNZXs4+73HixIkTp+tE9oKuJdi1Bbxs6GWDrykAs4sNw6alkE9jqqkIXV/cvKC66Tr4JwzzgphOrKlXdkI2AdmUDAqF3K7O7FoGWnYtRzqCrdtf7e4tB7eLKIWS2q1MvejUUGvozD9qewu9h3t0dBQDAwPo6upCS0sL6urqIBQKUVRUhJycHKSkpCA+Ph5RUZEICQlBUFAQAgMDjeDWzfUkAo/Y2E52+E+YLQpy9rmOEydOnDhdp1os7FoCXnPgawq/lkDYXKlVSsi769C9+2b07L5lQfV+eQv6Dt4GcbrPgm6saUdWoVBApVJAoZBjZh5m5fJp5iN4jUYzf59UUGmuwffsGgJadq1GZ3W1u7cc3C7iCSJJgnkx0y/Uubk5Zq+yQqHA9PQ0pFIpRkZG0NfXh46ODjQ2NkIkEqGsrAw8Hg/p6elISEhAVFQUgoODERQUhDNnzuDUqVMM3J48cQyXjuywsZ3sdigqop18auPEiRMnTpwWyh7gtQW9Sy29Xg/1WB/6v/oV+r+6xWwNHPwjxAnfLejEWurIKhSzDMRqtRqr8KpQKqDTaRlGWA4eUSjk0GrV0Gq1FPjP374jt/H/s/fm0VHcd7q3kkkObzILeWe5vvdk5uKM42BnI7GT4HFugidzb7iTZIa8k0zInTmJZ5wZuAlJcGL2xSwGBDZmsQEBAgsQQoBAIDaBWNqIVYAkhIQW1NqXltRqdbdq76We94/qKlV1V1dX793S7znnd+Igqbuquqvr0996vs830QkJ4ZY0kjd1PVUEbqN6cYSQE1Y+IT0ejzRNze3WzNnu6elBW1sbGhsbUVtbizt37uDDDz/ExYsXUVZWhmPHjqGwsBD79+9HXl6eArdvv/02cnM3YM2by1Gw9GfGAxxWvAim9lyaPraIiIiIiIgyX96RPvQu/XL4a+mSL2DgyIKkcgRFjUFuPI8jj8kNngJGB/6dD8SpSv+t/3t84Gep4ScCtxm5GIYJOVGC4ZbneYyOjmJ4eBg9Pd2wtlvR0iKND6yrr0NNTQ3u3LkDi8WC8vJynD59GseOHcOhQ4ewb98+7Nq1C9u3b8e7776Lt99+Gxs2bMBbby7HkSU/NYbbN78OrqkyDR8VRERERERE2SGv04a+td8Mfxd00XOw7Z+bItgTogZcOTaV5VnTE1wFQZCmhQk8WF7yK/O89N+pZCipyiw9L00n339L4NZgMQwDQRDg8Xjg9Xo1J4koiooVQe37kXw1oxgaGkJPTzdaW5+gru4h7t+vwt27d3H79m1cu3YN5eXlOHXqFI4ePYpDhw4hPz8/BG7Xr1+Pt95cihNL/skYbldNh9D1ME0fF0RERERERJkvn3sQtne+Fx5uF05F/87/kzLGkCwFY01ywVFcMsyqrQfRNn6ZheBULgWwkxQ/5qZMwi1FuRVjNE1TIeXt8bhYloXf79eeGD6fBmDVAxxGRqRxe7I1weFwYGBgAN3d3WhubsbDh5Il4ebNm7h27ZrSUFZcXIyDBw8iPz8fO3fuxPbt2xWwXbt2Lda9uQRnF//AGG5X/w089vY0fVwQERERERFlvnyjdgzuCH8ntHfBs+h/9x/Syh2yjUBe8fCWIAgptQLEsmRwT/R2RoRbiqJCqpbSbfjoS+rZshiGUUbZ+nw+CIIAhmM0bzK96WTDw3Ylc8/hcMBms6G7uxutra1oaGjAgwcPlLSE8+fPK3B74MAB7N27Fzt37sSWLVuwbv06rFm7BqtWr8K6lYtRsXim8ejdtd+EjxpOx2cFERERERFRVshHOWDfP8e4QXv9KxkV0xXPysSqbbgl+4QTBbmGcEtRbni8HsM3Syq67FK5GIaB3++H1+sxPNB608mGh4clL4nbjeHhYdhsNnR1dSlRYPfv38fNmzdx5coVnDt3DidPnsSRI0cUuN2xYwe2bduKDRvWj8HtioX4cNErxnD71rcgRnidiIiIiIiIJrL8tBOOI28Y3wld+024RgbSziLxrkSCYipXooqmOdLEDzcEgQtks7HSGFxKIumIbxa/PysPYPCSvS1SpTZyiVwNt06nAy6XCzQ9Cpqm4XK5FLjt7OxES0sLHj16hPv37+PGjRu4fPkyzp07hxMnTuDIkSMoKChQBjhs3rwZ69avw+q1q7Fq9SqsX7kQNxd+yxhu17+Sgo8FIiIiIiKi7JWfcWHkxArj6+mab8I10Jl2Jol3eTzZWXiMJr3ByLKRIwccU8ovUxAEIcSKYCSPRwDPSxND0n1gYl1yGoLkUYn8+65RF0ZHXWAYBhzHQRAEcBynwK16iIMMt/fu3UNlZSUuX76Ms2fP4sSJEygqKlLgdvv27VK27bq3xuB2xQLcXhS+u7Pn98/Atum7yfosICIiIiIiGhfys244S9caV27XvAxnvzXtTBLPkodJGEFhpvZOGfmEKYpSGuzkoR7hGuxy5B2VAc3n84U0UkUjOsUj1hKxKMqtTEIx+zeuURcoRvIjM4w0nUwOZ1bDbUdHB5qbm1FXV6fAbUVFBc6ePYuSkhIUFRUp08m2b9+OTZs2Yf36dVi7di3WrFmDjW8uRtXCl8OfjG88g4F3vp/A05+IiIiIiGj8yc+64TqTG7FB29nbnHYuiY9pqECxjQLHMYHxxTQoaiwFSirIZV5BkqIp3UY6udlO/e/yHXe9x8nheTZilVbyoJqr5HJcdjWZSQ1zHuXbggT5nClbgtvthNvtCozjG9VMJ7Pb7ejr69PAbVVVFa5fv46KigqcOXMGJSUlOHz4sGb0rno62fr167F57XJULzaC289iYOusRJz3RERERERE41Z+bhSu8+9EiNZ8Cc6uhrSzSfxs4w4wifT/aZpS7KdjwEhnZNOZtK2CZghFOIgNl9ebE+nNIE/e8njMNSz5fL6MLXeHvviUkoYg+47lcv3YfGj9sGR1UoLL5VIOvtHoXRluL126hDNnzmhG76qnk2ngds0yVC96KfzJuOBZDL73z3Gf9ERERERERONZfo6C++K2CJXblzDS/jDtfJJKkFRbU7NpURQFPlq49fv9mh0WBA4+n8/UGyhV49ziXQzDKN8GjKq1enYFNdw6nU4lhFkNt729vRq4vXv3Lj788ENcunQJZWVlOH78uMHo3VwFbmsXfsMAbj+HoV3/krCTfzyqbksh1r9WiPVzruCxmT+ovoKNr0l/U1wVzzN3oGSO9Dj5513xPBARAFhrULiwSHotXyvExnllqOgy/+fO82WB94EFzYa/6cK1VYHnyOuIb5szRMq+h1tzjmLHukpUdQmRH2w86JElcI6X4Zo93RsTQfYa5L9WiPWvFaHkUbo3Jrvl5yi4L++KOBRpxHo/7XySakiUi3vp3pZollEOcA7P8+A4Dh6PAECEKIrweDy6UyNomgoBXL/fH2go45XqbjZVb6UX1jgPLhLcDo8MY3RUugUwOjqKkZGRELitra1V4PbixYs4ffo0Dh8+jIMHDxjC7btrl+HRwq+FPxkXfg5De15N/adEFslZIl/Yi1BSHfn3H78vA9Q53AqduhyFGlEYgIdtB4fieSAipgWFc0KhrPCm+YfoPVgS+LtyGL8NhnBhYeA5NjXGueGZobF9j7y2vW8Fle4NTrZulgf2twQXoviClBZ13cK2GN7vRKHy8zRGLXuN4fbNb2Ck5U7auST1HERlpAc37PbSlGFsmCbnlmbpiF7TMTOyNCM4+Pd5noXH65Gqvkkaq5boFcljKwjGtoThkWEMO6SMWxluBwcH0dvbi7a2NjQ2NqK2VppQZrFYcPHiRZSUHMfBgwdx6NAh7Nu3D7t27cJ7772njN4dq9wuRf2CrxrA7VQM7fuPdH9mZLZUF4fN+7oj/HI3SucFLvTL7sMZ1xMTuE2YLOVj8LXlLqos9aiytKAzioI4gdtCrH+tFKWW+sDxk1cNLmwqVe5WrH+tEDuOjPP3K4HbCSk/z2C0ssB4iMObX8dI4820c0kyFh0AQkHgIBc2OY5J2pSw5HKb8fQ1U+N3Y1nyZDNpmplH8qTyLGiaVnytcsZuug9SJBuF3s+D4XZoeAiDg4MYHrZjeNiOwcFB9PT0KHBbU1OjwO2ZM2dw9OgRpWq7e/du7Nq1C9u3bw+B23fXLEXDG9PCn4yLnoP9wK/S/ZmR4VIB68Jb6DX6VdWFJH4gJXCbKJkH00Q8xniGW4N9dzWqquPnUBXXXYsMF4HbCSm/wIK6VRShcvt1OBqupZ1LEguCUiMZzdJZU3SMyG2CMbfFDbfyNwE5Sszj8RjGiYmiqPxcFEXF25uuAyRHZRj9TqSGsuGRYVCUNJWst78Xvb29sNn6Q+D29u3buHLlCk6WnsSRo0dw4OAB5Ofvxe7deQZwuwRNC75sALfPY7hwfoo/IrJPY1YDY4/dmIXhKEqb4n1WAreJEoHb+GR236mKcyrLh7kei6wUgdsJKVFgQVcdN4bblV+Ho64i7fCWqBWpwpmNSxB4XeusesUMt7I9IRhivV4veF4qeZvNy/X7/WkZACEnJET+PUrze+rpZCOuEVAUBYZhYLfb0dvfi87uTnR0dMDaZkVTU5MUA3ZPSkooLy/H6dOncfz4cRQVFeHgwYPIz8/XwO2mTZs0cNuy4Ivhb6Eseh6OI28k43NgfOlmuYmLNotb66JsPjMUgdtEicBtfDK/740omAjvWQK3E1KihwPz4JSxLWHl1+CouZB2gEsMBEaONc22xQccAJF+Lya45Xk2LLgyqiooTVOm83GjGaCQiBVtd6A6OUKaTjYKipGq1h6PFAOmbiRra2tFY3MjHtY9RNX9Kly/cR2Xr1zG2fNncfr0aZw6dQpHjx5V4Hbnzp26cLtlzRK0LvhC+BNx8efhOLYkkef/+BRTr1y0N75vDfNLYzCaGKghcJsoEbiNTxN533VF4HZCSvTwYGrPGcPtihfheHAm7RAXH99IFdtsnhobbr8i2RHkFTXcchwHURRD3zSiD5xOFVQeaxtJiajeUhQFitYuyTZBBy026lw3ucrLMAx4nofX64Xf74fP5wPDMhgddcPhcGBwcBDdvd1obWvF46bHWri9XIHy8nKcOXNGF263bduGzZs3K3C7bt06bFmzBE8M4LZn8efhKF6Y6M+AcShVVXaeBbp4q4oAy69gQ37s7WrBhS1l2DavSIlP2rywHBduDkH/K5wB3FZVGNsk+u9iR5j4H676Foq3VKA4rx69niHUHazA7tdVEVmvl6G0Su53p9BcEvTzheWoeBShH97VgYpNpdiseDCLsNnM35mRqw+39p3DDvk4vlaEza+XoeR8X0gDX3Pe2HaHrC0tUT1twgDPM4QqzfYH9mFeCXZvqkR1ONuLZwhVeWXYpkp92Ph6GUos4d4/Q6jKq0DxlgpcqGbhVUehbQn3BS3J+w5E9fpRSgRZCc7obvJY7Nr614pQWBV63gE+la2oAnWqbR07PhScTTUoXad6z84pwe68egzoRbSbgNvoz3cKnecrUbyuFJuD3xsmzh1vVwsuqM+5OUexY9Mt1N20GMOtqwMV6u2Ut3VeKfLz7sM6nr3TUcos3A7fK0s7yEULfVKTGKtMJBsPFVuWpTWFT6Por+AVFdxSlFu3EsvzvKFJ2e/X/yjweATN43k8npgazGRYlf6XCeTXBgMtDZqlQdNUTC+6PKJXFEVlyUA+Emgosw3a0NPXg86uTgVu6+rq8ODBA9y9ewc3btzA1atXceHChYhwu2HDBqxbty5gS/iSsef28OtJ+zAYTxrz0+pf0Kz7jirNNMERYNTNCmw2iE/avKVRJz7JAG4jXVwNqjXmYp2KUFhyFwXzDH6uCxIAVX1FeW69v8svGTA4yhFklaE9zFp2V9PwNwY1GQK3mqYr/aULINb7yDf4O/34LdX75/0r2K3+myirqgmD2yhfv4gNmoyc4Wq0X1YlL1qbYKK602K0Ft4NbSKNcP7FdL6rrE/h1o6DYc6daovh84V9b1lvGb8e2VCZTqHM2hJGMsyWIN9p5gQuJP5KHjSVCc35iVy8MDYYi+XZgB3BPLtFXbllOO1VP1KmLUVRuhYGr88rVVcpeWawAN5jnsrlxQlcwrPZ5DG8MgTTNBXIAQ6cIKIIUfRJYKtKS7AN2tDX1webrQ/d3d2wWq1oaWlBQ0MDqqurcevWLQVuS0tLUVxcjIMHD2Lv3r1h4XbL2qVoNGwoew7DB3+d9A+FcSHVhXZ3SXCGlOqiHhwBprI0rH+tBMXnuzFgd2GgqR5nVo3BV4ElGBZTA7cbF55DaYkc6aQDvnNKUXiwBlWWelTkqSKflt1FSJFRnSc7pwxnbvbBaXdhoKkGha/Ljxlr8H0fziiPcRT5+1rQaXfBabWiYsvYdm/e16f6GwFOuwvN+8bg7JbdBaedAhfls8cPeD4NbG9bV4kKVaRWxT6pingtpBFR9XivlaAw8P5xWltU758ilFQHe8H14W3jvKPYtq8jxfsOxPb6hQNTSZyqgU16z+l43cMCcvDxOYrdW27hlqUeVSUW7Fa+2BWhOPjYGp1/sZ7vjyqx7fUyFG6pCJyP9co5NwaueudO+ON6K+iujPazwIGKZTr7Lse75VWgeEsl6jJ9SEUK5RdY0FXHIqQlfA2Ouktph7tgzpHZiApMFBtPFdrgFalgGmnRNB093PK89oSOlHTA87zumyyeKWYURSlzkqMheXOP7dYMo5DTH9QSRRGCwOtEgdngcNjhcDgwMDCA7u5utLa2oqGhAQ8ePIgJbt9dsxQNC41ybp+D/YO5yfkkGHdSRYKtq9HCkf2+UhkLBlFtgkIwgHSj9PVwF+9kw20pLnQFb48PzXlHlYv67iPdQRCo/nko6Kir22esQY/tGquyxeQh1tg+gutelGEzX2Z4bsdALbxvW0fKfhehwBK836r3TwhMBsHbQguaXbElGCQEbmN6/Xyo3lQY5rnVPxuDtOCUkvAJJmPHZ/OWltBMas37NahianD+xX6+G0h17AosQY9pVX/pdoT+bbjPAtVnlu7fEYXIL7CgbmdfFFg6E6XSseLhQ6kY6YkebgVBO57RyCdL0/pVWwCGkyXclASZNEsHytE8eJ6HIPBKdq4UIZboim14GFdLFEXQLK2BW7t9EC6XC263OyLcnj9/XoHbAwcOGMLt5jVLUb/wReMhDvm/SMiJPxE0VnnTXmjHKkihF1dlfG8Yr+6YnUHtBwSSD7dhQCXSY4f9uQo2XtfLA1b5loO/HJjQwJHSwPPqT34bew1KcaFf+7PMgFv162nemhHpeZX3T8j7SwW3r4fxiSdoG8YUHm5jff3G/j14QuDYl4XN++4q/609V4wSTCI1bBqAusE5Evv5biRznwW6vuRwnwWqfw8BZiJd+XkGVOWBiEMcHI+vpx3w1GuiwW2sAQMUTSmMGqXnNhRWjSqncuMVz/NgOEbjrw0X5UCp/s5IopjY+DCjBIjQ55ZGFI+OujHiGoHTOQL3qNQ8ZwS3N2/ejBpu3127DA+Nxu8u+ByGdv88ylN8Aku5kKgvtCqo06kaKj8LMwAiPDhkG9xGbiaKdCyMFM92ZwbcBtkLLH2g9JqVgpSU90+USgTcxvz6qSqMmgmBTbLPVKqQ6h8nla3BoLKdSLiN/fUyUjI+C1RffuaU4UK1I+ovnBNN0vjd/AiV22/A0Xw77YCnXixLm4q/Gi8r1sqtuvgaFdzqJR8Y+T0YhtH8XBCkqqiRTzdS5dTr9SY04kIuYUcjuaHM4/FAEHgIggCO45ICt5vXLEPtoukGcPssBnf+n6i2f0JL1cAydqE1uoBOULiNtCYk3AJ25Zb12Nr4ehkK993F4y5B99FCb72HW+MUbsP42ZXHC3yh5CxyhVflS20aa7QKTTDJQLjtD0o8kN8jqiSDxH0W+HQaLouweeE5lBysh9VOqrnB8nM03Fd2GcPtqulwtN5PO+CpFxtohk/3dqRqRVu5laPP1IoKbjkutLs6mgMu+3WNNpxhGHg8Hni9HggeITAQggXLstLouAQeQLW/Nhqp0xJkXy7HcdI3qwDc2my2qOB2x44d+nC7djkeLHzJGG7f+3FsZ/qElAvXlgVdvAwvoARuddeqGvN+wwRsd6bALeDDgKUCO8IkH2xedT/kPWIabudY0Kz5y/ECt3pJJDrPo/riKZ+HY1YIvUasDIPbiMkFif8sACg0HzwXNmlhW55eCsfElZ+j4L603RhuV7+EkfaHaQc8iVGoQPFsfOXVRlqCwJtulKNVVgS1ooJbufKqVjQHneM4eL3eiBst+yaSHW1hNoM3WKmF22W4t+ib4U/GNz6Lga0/jGk/JqrGLk7SBTP4/wdrQsJtEgL8xwfcyvKB6+9GXUkl8hdqq2fatABE8DEbafzArbqhqrAKGqvCKmsLWAAAIABJREFU2MRA1RfPTY3Q+G11z71Mglt1ckEJCkusUuKBsmrCT36LC25l+UDppCusf00vxWXiys+NwnV+c4TK7UsY6WxIO+CxLD0uI77MLDn2i2Wlniu9Hi2KcoPl2bAW1ujg1hNKxzxv3BgW/GLJG0nTlNIoJmWZjfltfT5fSr6psGxsJ30q4fadNctQtfhbxnC7+fsx7ceElaZSOxRayQ3SxIFbFUxEDWKRlW64hcXsVCr1CFqTjWPq/NugRqSxqmW0254OuA0/fje+950q2WBft6rJTNucprUqaP9Gb1szBm41dqc+nb9KzmdBOHnVVeQYmj/Hq/ysG64zuREqt38DZ09zWuFOjvpKN2SmagkCF2AoSmGz4LvqUlSsKj5Wh0fVirtyy5h4AWRwpemx6WCiqG3e8vl8UhKC35eSkXGxWhKA8HCr9twmDG7XLsftRd82OBmfgW3Td2Paj4krlcd23TkdD65WEyctQb0vpahIcD5mutMS1JFLRrA45v2Mrgs93Daq0wJC8lYNlXq4pVS5s2MVVUnxvH7BVdgLMkAGx2kp7/silOwbi1Ar0d3oDEpLiAigqYVbIL7mz/EqP+uG89RaQ7jtX/syGHsPeJ4Hx3EQBA6CICTU8xru7jVNU+CSEHGayUuu0LopCeo9HgF+v/7npNfrjQi1sqKC2+BmLzMTxeSpZl6vF1xQYoLmTef3R+WzSMRiGCYkw9aMzMBtohrK3l67HDcWv2J8Mq7/ju5IZKJw0m/E0L+AJinnVgVa+eeDXXE+OFUTklIJt7BWKs+7cVN91L5aQ6U551Ybll8amuMLBE0gO4cq084lKvx4Z/VQgIWV6DT9nTrFcBtp3+N4/QD1eVSEjYHnCR2mosqiVla4bU4O3MZ0vkfKnPXUh7clxJpzayjVdpLKrSI/48JIyQrjyu2al+Ec7ArhGDpgE2DZ6FML5NvrUkWWU4p8HMcod7Cl3qKJk4ggM5g65oxl2bBgG62igluaphQYlDyxkUGUpmnDDZBTB1L5TUUN5LxONTqSYoXbWHJu3167Ah8u+a4x3L71LYg+4+g0oiCFjMo0uOir4WROKUoSMaEMVhQrIHEUu/PuospSL3nmgi7uKYVbNaS8Voj1r59TTVu6i9ItFchfWI5bcU8oK0HBQTMTrkzus0lxVRVjE9peU08Zq8GFLaWaxpwdR4Jes/672D3nKLatKkfxFtV0sopbKF52VPm70AEPPlW1rxDr55WiODAxTp4kVbiqFKWPgrc2GXBbilLVVDVlGzaVao5LyL4DiOf1A6CBNKP3Z8gXz7Bwlhy4je18159CN9BUjwtbyjTvq9BtNZj8tu+cpnlR81lQVYGNc45ix7oKFOepppOVVCL/9bG/IQMexuSjR+A48kbE66nL5TBkGnk6WKRBUnRgmthEivEyy2Cyp1gNtoks0kU9xEGaDmb+hZJu/+uXkT0eT0osCMHb4/P5wLIsWD7U12FG8cKtekJZJLjdtHYlLi39vvHJuOZl+EfJjMWoZGqm/ZhimjUf4eLbq9zmNV6phVsALitKXjfapjjm1VvvGneUL7ubwGxRPfnQW1KmATm9te19nS7zEDjTWXPKcE332Azg2qrguwXGr3Ny4Dby0t13WTG+fpKCqrKvV6JT79dUFWIJzoKru7KSBLeI7XwP/uIU9vjqbWu1xfD5dN8jIV/QddbrFjyOrW96XMpHDcOe/x8GPSzPoC/3f8I16jLNFDKkcRwDQTUmV/KRThzfrBFzqf+/dJy0Ng+jgV+xKmq4jXXnOI4LTBkTIAicKa9uop5bal5jwXGxwWyw9OCW53lDuK2urtbA7alTp0yN3924diXOLvuniNEl3sF45hdNRLlwbdXYRcBMR7G3qwUXtpRhm5xZOecoNi8sx4WbQ9Cvm1tRHHj8HSV6F18fBiwWVXdzETa/XoaS831wuqy4sKUCxVuuoCro4jtQIkNxhe7tX1RVBH5eiooQ76OJnwMAKHSer0T+wqNjF+w5R7F5Xiny8+7DGs8F09WHW/vOYcc8nf0O8ycR9zlKhbyWgf3bsa4SVWHyauVjUrypDNvmHdVkmW6cV4LdeTXoNByP68PAzVsoXlWi+tsibJ5Xgt2bKlEd8v000vvHvJznQ/N5tVAead9ViuH1k9WcN3a8w1Z41Z74MAkm8u8ZH5+hsQSDLUGfjybOgejPd4Cy1qBE9fpunFeK/H016HQNoCqvAsVbKnChWv+zxtulzciV31PWrpYwnwUO1B28guJ1pdg876gGrDfOK0XhwRYMxH+5G1fyjQ5h8L1/NozWtG37p6jgVo91pJSDieObDX88KIX5OI4DzdK6SViCkHjjTErgNl1LMid7AIjw+70x+Wv1FA3cWq3WsHB79OjRyHD71iqcXP7TCNEl3wDfWZOQfSMiIiIiIhqP8rkGYNs0M+y1tHfRc7DtfjVmuCVLuwRhzHYgFxr1bBx6ObXxalzDLcuyYDhG8cgk6gBGC7ePHz9W4PbatWshcJufnx8WbjesXY3ilT83htuVXwPb9GFC9o2IiIiIiGg8yuvsR9/q8EORehc/j4GDvyFwG+eSK9iUyV6qcEED8Whcwi3DMIoFwuPxJKxiKytWuL19+7Yh3G7fvh3vvvsuNm3ahNzcXKxbtw7r167GgZX/aQy3K14AU12W0H0kIiIiIiIaLxJFEd6RXvQs/kL4a+nSL2Lw2HICt9TYtFifz2d6qJYEtUwUv68/XSwRGpdwG+twBrMygtvR0VEFbnt6ehS4rampUeC2vLzcFNyuX78e69auwd5V8wzhtnf5V0DdLEzqPhMREREREWWrRFGEx95pXCha+mUMlm2c8HDL87wmuUAURcNUCMVrLJiv1sYaxWpW4xJueT754waN4HZkZASDg4Po6elBW1sbGhsbFbi1WCwoLy/H6dOncezYMRw6dAj5+fnYtWuXLty+tXYt3l/9O2O4XfpluCt2JH2fiYiIiIiIslGi3weh86HxtXTZNNgv7ZzQcBs8zwAAvF5P2N+naMp0NKybkqq1vMAnPB0hWOMObuOZPBaNYoHbO3fu6MLtvn37NHD79ttvj8HtW29h65rF6H7jmfAn5JIvwlm2Pun7TERERERElI0SvR5wzdcj3AX9KuzXD004uKUoaUqYnkXA49G3GMh/Y3ZOAUVRIRXhZCpr4ZbnpYkfMtDK/54s/0awooXb2tpaBW4vXrwYFdy+u3oxrAs+H/6kXPx5OI4uTsl+ExERERERZZtEDw+m5qwx3K54EfZ7pyYU3FKUG94wQ6C8Xm9IRVaGVPUkMWnCrGBoSUhF0VGtrIVbr3dsAIQMl6n8VqAHtyzLauC2t7cXbW1taGpqQm1tLe7evYsPP/wQFy9eRFlZGY4fP47CwkLs27cPeXl5eO+993ThdvPqJXi8YFr4k3Lhc7B/8H9Tst9ERERERETZJr/AgLpVaAy3K7+G4UdXJhTcGtk45QKiDMEcxxnaCXw+T1h7QjISEYyUvXDr9yr/newGMj2p4dbr9YbA7dDQEHp7e9He3o6mpiY8fPhQgdtLly5p4Hb//v0K3G7ZsiUEbt9ZvRS1i75hGDw98N6PUwb2RERERERE2SQ/R8F1cVuEzPjpcDy5N67hluM4eL0eCB4BgiAYwqogSHDLMOaiVP1+f1i4TXYDWbCyF269Xs3o3nBl9WQpGG4FQQDLsqAoCk6nUxduq6qqcP36dVy6dAlnzpwxDbdvr1mG24u/bXhS9q+bAX+KjwEREREREVE2yM844Ti2xBhuV7+Mkb62cQu3FOWOCjCjuSPu9/vBcZzh8zMMk7IKbtbBLUW5wXCMYgeQ/o0CkNzOu2CZgdu+vj50dHSgubkZdXV1CtxWVFTgzJkzKCkpweHDh7F//37s3r1bgdt33nkHGzdulKLA1q3DpjUrcHnJ/zaG2zUvw+cMO0uViIiIiIhowspHDWNo778Zw+36v4Vr1DVu4Zam6aQd30hgqwbcVFRwsw5u1TEVcvZaKqK/ghUJbu12ewjc3rt3D5WVlaioqMDZs2cVuP3ggw+we/duvP/++7pwm7tmJcqW/ijC7ZRvQCAjeImIiIiIiELkcw3A9rZBkWjB52B775/HLdi6qUDzWBIqp6IohrUjyF5duQosCAI4LvmAm3VwS1FuCMJYmZxm6ZR34QFjgxzUcMtxHCiKgsvlgt1uR39/Pzo7O9HS0oJHjx7h3r17uHHjBi5fvoyzZ8/ixIkTKCoq0sDt1q1bFbgdG8G7CsUrfmYMtytfBFNXnvLjQERERERElMmSppP1oXf5V8I3ky1+HgMF88Y13EoMRYGmadA0BYbTtwn4fL6oe3gEQVAen2EY5TnCTStjWTapfUJZB7fyEgSpa08vcDgVUk8pU8MtTdNh4fb+/fu4ceMGrly5gnPnzuHkyZMoKipCQUEB9uzZgx07dujC7bq1q5G/cm7E8GnqekFajgUREREREVGmShRFeAasEYYhfQmDJ9aMe7gNXsHFQXkgA8+zUQ1aEEURgqCOCBMV66jZ506kshpuAaS0+06tSHA7PDwMm82Grq4uPHnyBPX19Xjw4AFu3ryJK1eu4Pz58zh58iSOHDkSArebN2/WwO1bb72F7avfQLfRibnki3Ce2ZCWY0FERERERJSpkgY4VEYY4DANQxV5Ew5uvd6xFITggQ1UwPbJcebSEoLl8YSPBnNTUpU3WZPKshJuKYpKG9TKCoZbj8ejwK3b7dbAbWtrKxoaGvDgwQPcunULV69exfnz51FaWori4mIcOHAAe/fuxY4dO7Bt2zZs3rwZmzZt0sDtljWLYX3jufAn56LnMVw4P63HhIiIiIiIKNPkF1jQVccjD3CoOjnh4JZhGHg8HggCp2sfiBdEI1VvkzV4KyvhVjrQUvU2XdmuariVkxvUcOtwODAwMIDu7m4Fbqurq3Hr1i1cu3YNFy5cUOD24MGD2Lt3L3bu3BkWbt9ZvQSPFrxgmHU7+P5PSNYtERERERGRSn6OgvvSe8Zw++bXMdxQOeHg1pizpMqtIPDweGKr3KojW/VWsqylWQu38oHPBFtC8AjeYLi1Wq14/PgxampqcPv2bVy7dg3l5eU4deoUjh49ioMHDyI/Px87d+5URvBu2rRJm3W7eiluL/ofEbNuRZJ1S0REREREpMjPODFyfJkx3K7+G4z0tBC4DbCVx2M84MGMeJ6N+FykcquzeA+fNL+GGYWD29HRUTgcDgwODqKnpwdtbW1obGxETU0N7ty5A4vFgvLycpw+fRrHjh3DoUOHsG/fPuzatUuB2+BBDhtXL8fVJTMjZ926B9N2PIiIwotDh2Ur5k6fismTJyEnJwc5OTmYNHkKps2Yi62WDnBRP14B5s+ejqmTJ2OS8niTMXnyFEybMQuz529FeUci98GJU7MmK9uekzMFi5tieBiuA5atczF96mRMniQ/1iRMnjINM+ZuhaUjuiMRSbat01XbHGZNmhx4/lyU1zojP6jlVUw285iB1ze3vBYmHpWIKCnyUcOw5//COHFo3bfhco1MeLilEgicvMBHfD6OS+znHQB4vd7shls35QZNUymfWSzLCG5HRkYwODiI3t5eBW5ra2uVEbwXL15EWVkZjh07hsLCQgVu33vvPV24zV2zAmeW/n+Rs267HqblWBARhZXTgrlTI4BQTg5yps6FxQwB2U5h9hQTj5eTg5yZxYnbD1supqkf+6m5uBPlQzgtczHVxHZPnWtJGAw2zZ9i7lip15TZOGUzeNDimdE/5uTpmG/qBSYiSqx87kHY3vl7Q1tf/9Z/GtcDHMwslmUTylM+n8+woUxiuMQOlvB6vaAoKjvhluM4UDQFiqbSknErSw9uWZZV4FZvBO/du3eVEbxlZWWmR/BuWLsKR5dHyLpd8QKYmjNpOx5ERKGqxXyzIJqTg5wp81Fr9HDOYsycFMXjJRBuO3KnagE0tyO6B6idjylRwOCU+YZHwrRigtucHORMmonicCwaC9zm5CAn5ynMtSRkt4iITEkURXiHu9Gz5AsGDdnPwfbBLyc03DIMo4rxSow8Xo9hk5q8BG/slWKv1wvBI0AIeIIFj5S3m3VwK0/YkAcopFOxjuCVp5TpjeANN6VMyrr9ZcScPvfFrWk9JkREaoWA1ZRZKKi1BaqSTthqCzB76iRooS7cvf4mLA4G5SmzsNXSBJsMYU4bbLYmWIoLkDt3FmbnxeIb0NMdzH1K/dwzkBdVEbIpBPKnzCpArbzhThtqC2ZjqgbcpyDsoYjmmdWvwZT50HtIp60JloK5mD456PhOy0WH3oNq4HYmdL9COG1osmzF7KmTtY85aTbIuBmiVEn0eSG034+ccXvqrQkLtxzHJdziKYoiWFbfc0tRbrCBRjWe5yGKkVnO45Emm/E8C47nwPIsaJZWPaY0lEKG6ayDWzeVvO66aBXNCF71lLLKysqop5StXbsWW1YtQtcbzxp++xw+9Jt0HxYiooAseFUNS2Grsk3Inaa+ff0qLHq/dmqW4q3NycnBpJnFqfNxls/WPvesU9H9fZBHNWxVtklrfZj8qiXuTTcDt2OyoWCm+svGU5ir570wA7eKONwJ+pKTSLcIEZGR/AIL6u7RCBm3X4W98vCEBFuKcielUChZEvSfz+OJjuHCTTkzWlkFtxTlBs3SSeuui1aJmlKmN8ghGG6VOLCFL4Y/Sd/4LAbe/QHENDbZEREpalqsug0/CYY8qAFX/Uat4pnq6t8sRImXcenULBPAZ6CmxVNMb7vmuaYsjgCjJp47KrgF4MzDDBWIPqUH4lHBLQBY8Kqq8j1pNqndEqVGftYN55kNEftVHI23JijcJq9vieG0MWB01FZSETxv3JRGBVbWwi3DMPB6PQAyJ8c1nill6kEOR44cMTXIYdPqZbix+G8jJyZQw+k+NEREwKlZmtv4BYa/XKABqlAQ1laBn4qWLuNREOzlTA1zq95Ap2ap/n5GgfEvF8xQHbf4IT5quEXQFwm97Y0abgHLqyp7QgKgnYjIjEwlJbz1LYzY+yYk3MrQKdkDEstXEhNJVoJo+6M8HiEkI5emKXAcB57n4fF44PV64PP54PP5QiwQWQG3DMNAFDOvGhlpSpnD4YDNZjMc5HDq1CnTgxxy16zA2aU/ND5J3/w6+NYUXviJiMIpKgAqxkzD29aR4Dd5cuZpo7SmR2e2BRAEi5HuyccAjkaKBW4j/k0M2xjLdhARxSNRFOF12dC/waAotOBZ9G2ZBafbOWHhVl48z6b7JQMAKTRAtV0cx8Hr8yq+YK/XC55nA+kOEjRnFdwyMRJ/qhTPIAd11q16kINR1u36NatweMWrEbxDXwF1qyjdh4aIKLFw26ROGkhMo5U5dSBXE2MW1EjWUY6CggIUFBQYZuoSuCVwS5R6iaIIz2A7egx6VXoXfx62Q/MJ3FJjDftpftXA8zx4fqxCC0geXkEQxhhLAXLJv0vTY81lnMBlJtxKhuPMBNpgmcm6VQ9yqK2txZ07d0KybtWDHMJl3b61dg12vfkbdBvB7ZIvYOTU2nQfFiKi8QG3d+biKYNGMrPQmm1wm3RbwrRcGMXoEhElQqJXAPf4qnFBaNmXMXh+64RNSgheyRiqYFY+nw88z4c0uPn84fNyZVaUG/qlnix/ZsJtOg9utIo36/bMmTOGWbdyHNhbb72FtWvX4t3Vi9C+4LnwJ+vCqRja828J984QEUWtcQC3d+Y+ZdhINi7hNihLWDexIept1EapJSIFgogokvw8jVHLXmO4XfEihqpOErgNrPRUb/3weAQFYBmG0QQHCIKg2j4KPM+CYRjD5KyMgls5DSHd+bXRKJasWzkOrKKiAmfPnlWybs3Egb29eimqF71k3FS2/hX44whFJiJKiDTxV9OQa1iqiwVubbgTGGOrJC1Mmowp02ZhfnFTlON89XQKs9S5szqNZGahNaqqZVrhNjgKbBJ0gw2i3MZaTRRY9GkTRESxyM844Ti2xLhPZfVLcLTVELhVLYZjUvo6SR5bKsQ3KwOuDLfRgHfGwK2UhpBur0f0MoLbSHFgly9fxrlz55SsWzNxYBtXL8e1JTMjnqyewbZ0Hxqiia6gcbXTt4ZvxLLd0Y6lNYbbpzB78eyI074mzciLOtVAo6ApXDN0GsnMwq0td5rqsaYj/KGw4c7cqVGBYySZglvOidri+ZgZPCQjniEOcMJWW4y507VDHFKaT0w0oeUbHcLge/9sXLldPwNO5zABW9WiaQqpTKbieR6CIMDj8Wi2Q7aoiqIInmejioHNCLiV0hCy8zZ6quPANqxZidJlxierNIb3XLoPDdGEV3Az1lOYVVALZ6CkyjlrUZ47G9OeCgVTY7g1v56K+fa3E3kzVI8VJpvWtN2gI1cD7zlPzUJBrTNQXebgrC1H7uxpGn9vUuA2mjVpGraGK/PGOH530rRc4/HKREQJkjR2twu9S78cHmwXTkX/rn8hzWQ6i+O4lHOZ16uF23jYMO1wS1EUfL7sq9jKSlQcmDoxYefOnUpiwqZNm7SJCWtXY//KOcbfRJd8Ea4zuek+NEREcBbP1Ez2MrtMwe2kKZg5vwCWDmX2LjrK52OaZoRttGNyAwqC0XC5uua9tE4Uz5wU9XFIG9xOmYWCDoMHjQVun5qJgqbs6acgym6JPg+4lkrjQtDSL2HgxGoCt2EWy7IpjWFVD2yI1/ubdrgVhMwYpRurzMaB9fT0aOLA7ty5owu3cuVWbUuQwXbNmjVYvXo13nlzAay//xy6fvcZdL6us37/LGw7/0UTcBxp+f1+00ve5+BFRBQqJyyvRoarKbNmRmFLmITpWw08tZZXVRXQMJ7RCNICYfgGtqgaxZwWvBp82z9kTcGsmUm0JYRdkzB58hRMmzEXWy0dkf3KMVZuc3JyMHX+nQT4oYmIjOXnabiv7IrQTPYChm4dJXCrWjzPw+v1SCNvaSql2bdqz228z5tWuM1mO4JaRnFgwXDb2NiowK2cdatXuZVtCbm5uUoz2erVq7Fq1SrkrlyEu2+8hPb5n1FWW9DqfPNlsCMDEATBcHk8Ht3l9Xo1ywwMh4NeAr9EtjtbMXf6VExWVVUnTZmGWfOLUesEEpuWoJ1mNs24k01H2s5+o4lkUcEtAN0muJxJgSa4WsmLmu60BDMyu42cE02WrZg9Veu7naI3X5mIKIHyUQ7YD/zKGG5XvYThtlrSTBa0BIFTuEYenJAKyeN6pTv68QULpBVusyXLNpKCm8r0sm7lODB11q0ZuN24caMGbt988028tWIJziz6Hqy//Qxaf/u07mpb9iJc9VfBcVzEJQUma1c4ADaC3mhgl4hIq0TCbRPmqyqkU6LNDTs1S2Ol0GskU7Y6arg1ofEEt4o43JmrriDHaBchIjIhURThdfajf92M8HD7xjPo2/hdjLhGCNzqLDYwQCuV12tB4ANwHX/aU9rglqLcWRX5ZSRRFBWw1avcynAbPMjBYrHg4sWLIVPK1LaE3NxcxZKwatUqvPnmm1i9Yhn2L/5XPPnN08pqCVpPFnwR/ee2g6Zpw8UwjGaxLKssPQDWg1492CWgSxSdMgduT81SeWPDNJIpW03gNopt1EarxTLGmIjIjES/D0J3vWHVtmfR87Ad/K1iSSBwGwZyWTZl12lRFBNW9DQNtxRFQfAImnm/8cFt/GXnTJC6dC/bEjiOM4Tbmpoa3L17VwO3x44dC4Hbt99+Gxs2bMBbb72F1atXY+XKlVixYgVWLF+OTUvm4fGv/xpNv34aTb9+Go3zgtb8Z9Ge9x9wuVxwu91h1+joqGZRFKWsYAAOht5g4A2G3XBVXQK5RKHKFLjV/m3saxJmW6I+CJLGLdw6kTd97BiRQQ5EyZJfYEHdPhJhVP00DFzaRfy2ETjN4xGy8vocFm5ZlgUvSHN9BUFQutZ4ng+Uq4UAxHjA81zY0WjhD1r2Vm6DoUyGNr0oMD3PbbAtQa7cylFg77//PrZs2YJNmzZh/fr1WLt2LVatWoWVK1di+fLlWLZsGdYsno9bv/4SGn41BfVhVuPKb2F40IaRkZGwy+l0apbL5VJWMACroVcPePVgl4AukTlp4XZWcLk06+BWB9DNSgOOxpVjU3uUMXCbpEo3EVGQ/IwTI8eXGSclvPl12OstBG51Fk1T4Hk+pUkJiZYu3FIUFbWJ2OfzKFVdaTyaBMY0HR56BU92TdHSgzC5YitXbYOHOMg5t3IUmJyWcPv2bVy7dk3juS0oKMDevXuV8btyUoJctV2+fDmWLl2KJUuWYOWi11H2m2+j7pdT8PD/aldtYNUteAE9tdcxODioWUNDQ5plt9tht9sxPDyM4eFhOBwOOByOEABWQ68aeNUV3uDKrhHoEsglUlQ7X5VwoAOvQUMc5huGpdZi/lOxwq0NW6elt3JbO/+phMJo5sCttnI7KZYYCyKiCBJFET73IAa2/KNx5Xbdt+EY6iNwq7NYVhqYII+3TWVTWaKUEwyfUnUuNkMvz7NgOO2kMa/XG7aqazQXOJMUDmr1wFau2o6OjmrG73Z2dio5tw8ePFBybs+fP49Tp07hyJEjyoSy7du3K0kJctV2xYoVWLZsGZYsWYKFCxdi6YLfIf+3s/Bgzn/Hgzn/HffV6z8D67dfQG3ZHtS19eCetRfXm3tQ2dKDe9Ye1Hf04UlXL/r6+tDf34/+/n7YbDbYbDYMDAxoQFgNv8HQG1zhVVd2g6u68YAu0fhWR26k+CttZdfQr+nMw/REVFBNKPGVyKDBFwl4zIyBW2ceZqheF5KYQJQMiaIIz2AbehZ+LjzYLnoO/Xk/I81kpkCXhiBknzUhx+v1guEYDdQKghCI6UoMrXu9Hl3ApWk6o78RmIFauYlMBluGYTRVW9mS0NHRoYzflSeUXblyBefPn8fJkydRVFSE/fv3Y9euXdi2bZvit12zZg1WrFiBpUuXYvETHqgyAAAgAElEQVTixVi4cCF+s2gZfrFkLeYsWYENC3+GN5bNxy/eXIl/WbMBP1r7Ln6wfgdeyf0Ar2w6iBm7L2PGyXZ8s6QN04+3YfpxK75Z0oYZJ9vwd6XtmHmqDf9Q1o6fnO/Az8s7MKeiA7+72oF1N7uw534XSh/14OaTXjzpluBXXfkNBl417JoBXbVHl0DuBFbHVkxXD16YkaczntWGXHVF9alXYdF9ME7bEJYzDVEngUWhRMNtx9bpppMazCoz4DZ4iMVTCDMXg4goLokeHuzD8xGGN3wZA6fWk2YyEytbipDBypH+ZwzcZMngkSh5wjSjJSLyIdEKB7TquC811PI8rwFbt9uNkZER2O129Pf3o6urS2kmq6urQ1VVFSorK3H58mWcPXsWJ06cwOHDh7F//37s3LlTsSSsXJeLX6zbgX/cUIBXcovx4sZSPPdOOT7z7lX85dbr+G9bb2DK1qt46r2b+NT79/HHO2rwiZ2PMGlXIz6S9wQ5u1tNrT/Y04pJe1vxyfxW/Mm+VvzZB6349IFWPHvYii8XW/HS8TZ8p7QdPzzTgTkVnVh+vQvbq7px7nEv2nulSu/Q0FBUoBvs0Q2u5hLIHS+qRd7sucgtKEB5rQ02m1MJ8HfammDZOito8lj4oQvOvBnaW/9PzcJWS1NgnC8HZ5MFW2c9pf0dXVAGLLMnaZ/TEtveRQW3tXmYPTcXBQXlqLXZYHMqRwK2Jgu2zgoatjBpNhJx4z6dcMs5bWiybMWsYB/ztPDZwURE8cjPuuE8vS7C8IYXMXj3JLEkmFieLLOPyspJ5ZNxHBdy4GiayhhYMVOl1YNalmVB07QGbNVV287OTjx58gQNDQ3KAIfr16/j4sWLKCsrw7Fjx3Do0CHk7d2HpTsO4F+2H8O3t53Hc9uv49Pv3cWf7qjGH+2ow6Rdj/HRvBZ8xCS0Jnp9bE8r/mS/FU8VWPGZQiu+erQNM0934FeXO7HjXjcsLX3o6ZcsDeqqrlnQJZA7DqU3NtdgTZpZrAujkqIdYTsNWzv0H0kDpXFYF6KB2+jG4E7CzOLERGUlH26jXVMieKaJiGKTKIrwuQYw8O4/GFdu17yM4Y56ArcRVrwjcNOptMOtOwMOnlnrgR7UMgwDmqbhdrvhcrkUsB0cHERfX59StW1qasKjR49w//593Lx5E1evXsX5Cxewq+Qcfn/oIn647xpe3H0Lz+Tdx1/sqsUn8h7jI7ufpA1kza6P7mnFp/Zb8czhNnzjeDv+4UwHFlg68UF1D+619cM2MKCArl5F1yzkqkGXQG4WKQq4nTL7lAHYyupA3ozJkR9v8nTkGgBUZsPtFMw+lbgM2IyC2ymzUNCRiA0gIgqV6PdB6H2Mnt8/Ex5uFzyLvq0/xIhrhMAtgdtESJQgUOcApsuaEMlTGwlqKYrC6Ogo3G43nE4nHA4H7HY7BgYGNGDb0tKC+vp6pWp78upNLDl1BzMPV+NLHzzEX+59hD/Z04iPZgHMRrQ47G7Fn39gxdSiNnzzRDv+tbwDO+93o67ThoEBqaKrti4EV3NJJXe8yYk7xbmYO2sWpk+djMmTVWNnJ03G5CnTMGt+Ae5E6Yt11hZj/uzpmKp6vEmTJ2vH2BrI8qoakCcj1shVtb1hUiRvg/MOinPnYtYsabsnT1b9rbztBXeQaIuwbes0lR1ga2Ie3/IqJpuB2UmTMXnyVEyfPR8Flg7FkkJElAz5eQbUjQPGloSlX8LQ6VzQLA2O4zBK4DbsYjgma6+rKa3cMgwT9gCmWpGgNpL9YHR0FC6XC06nU1Ottdls6O3t1YBtQ0MD7tbUYcfVWvzsZB2+cfgx/nJ/IybtyX6YjbQ+kd+KZw5bMeNkO+Zf60JJfS86+7QeXbmamyjIJSIiIiKaePJRDtgLfmkMtytfhPNhBZxuJ0apUTBMdBn9E2HJ4QJZnXObyifjODbswUxk85qREgm1cqV2aGhIqdZ2d3ejo6MDVqsVTc3NKK1qxKKLjfifx5sw9VAzJu8b/0Crtz6yuxV/+oEVXypuww/K2rHuVjc+fNIHm6qaq7YsRIJcM+kKREREREQTQ6Iowjvchd4VLxj7bde9gpHBHsWSIAjRD6Ea74vn2XS/nHErpXDr8Xh0ExNScTAjDWAIB7Vq+0Ew1MqV2r6+PqVxrL29HQ0trdh5swU/KWvBC0ee4L9+8AQf29M6IaFWb31sTys+fdCKbxxvw88udqDwYS/6bAMay0KskEsAl4iIiGjiSfQK4B5fNa7aLn4eQwd+DZfKb0vRlCGbTLRFUW54vKkpNiZTKYVbABAEQfeA0jQFIDklcDO+2lihtru7W4HaRy1WbKtswazTrfhcYSs+sZcAbaT1yfxWPH+kDT+50Il91T3oCFgW9CDXqPGMVHGJiIiIJq78rBuusg3GcLv8K3BYCkDTtKaZTLo7S6q3FOWGx5OdubbBSjnciqIISudNRFFu+P2J7cqLxoIQnH6g1yim9tTKUNvW1oaaJivevv4E3yttxTOHnmASgdqo16S9rfhcURtmnWnHznvdaO2xhUCu7MmVIZdUcYmIiIiIlJG7W39obElY/Tewtz4ImUzGsnTYhveJsCjKDV7gszYZQU8ph1sAoFn9N1EifbfRVmtlqJWzao2gtqOjA21tbah63Ip1Hz7B/zrxBE8ffIKPE+tB3Ovje1rxTKEV3ytrx9a73WjqHoNcdeOZHCFGqrhEREREE1ui3w+hvxk9C54NX7Vd8Cz6Nv8ADqcjZDIZTVNhuWQiLLmBbDwpLXDr8fAhBu5E5qmZ8dYaWRCC0w/U9oO2tjbUNz/B29db8ErJE/zVgczw0/75gTY8f7QTXzvZjRllPfj783340aV+/PyaDb+sHMQbt+1Yfd+BlfeG8cZtO35ZOYifXxvAjy714+/P92FGWS++dqIbzx/txJ8VtKV9fz62pxVPH7JiZlkHdj/oQd/AoCZdQc+qQKq4RERERBNPfoEBdeNQhJG7X8LAiTW6+bYsy+reUZ4oS+IvArcJUbCBm2ESEwdmtlobzoIwPDysST+QG8Xa2trQ2tqKY/db8OPTT/CZg0/w0RTC3qS9rfjC0U5850wvfnrZht/eHMK66hHsaXShtJ3CxW4alf0s7gxweDDE4eEwj8cjAp64BHSMetBDeTHI+jDAeNFDedHh9uCJS8DjEQEPh3k8GOJwZ4BFZT+Li900TnVQ2P3YhXXVDvzmxhBmX7bhO2d68fljnfjontTt9x/sacVnD1vxs4uduNjUD1sActVWBbNVXAK4RERERONLoijCRw3Dvn9OhAiwr2Ho3hlduBUE/QFTE2VJtlBful/KhCptcAsAPM8rBzdeS4LZJAS9cbnBAxj6+/vR09ODrq4utLe3o7W1FZV1zZhX3oKvHHmSkkaxj+9pxRePdeKnl21YX+1AaTuFyn4W1XYeTSMCukY9sHM+MF5/0kCN9vhh53zoGvWgaURA9RCHyn4WJW0U1lc78NPLNnzhaCc+vjf5kPvJ/Fa8eKwdS693ob5rQGNV0EtVIFVcIiIiovEvUfRDGGhFz5IvGsPtuhlw2LpC/LaCIEz4KDCapsbdtTCtcOv1ekHTFCiagt8fPinB5zO2K4QDWyNvbTgLgjyAob29HVarFY+aWrDpw2Z861gL/nR/cjNqP1fciR9f6seaBw6caqdwo59Fk1PAMOeDXxSRKe89nyjCzvnQNCLgRj+L420U1tx34EeXbPjskY6kVrSfOmDF/zqttSoYVXEJ4BIRERGNX/kFFtTtwxEjwPo/+FWI35bjuAmfksAwDLwRGCsblVa4BaCAaPife0FRVNjfidaGEK5aG2xBaGlpwZGqZvzodEtSLQh/XdSBn10dwN5GNyx9DB6PCBhiJZjNFnn9IgZZHx6PCLD0Mdjz2IWfXbXh6cPtSfkyIFsV/rW8ExXN/RgYDK3iGiUqEMAlIiIiyn4ploR9vzCE257lX8XgjSMaSwJFucFxE9uOwDBM2F4nv98PQeDAcUzKhmwlUmmH20jy+XxSyLJOqLAZsFXbEPS8tcHV2tbWVtQ1NuP3l5oxrSg5FoS/KmzHTy/bsKvBhau9DFqcQlLtBakW7fGjxSngai+D9+udmH3Zhk8fSjzofjLfiq8db8f6W93o7JcmnQVXccPZFAjgEhEREWW3FEvC4s+Hr9q+8Qx6130bw/0dGriV7AjpB8y0gS3HhL0r7vP5wDCM8rvZmKSQ8XALAB6PEHJwI4GtkQ1BXa1Vj8ttaWnB5ZpGzC5rwX/54ElCG6c+srsVXz/ZjY01I6joYdA0IoDyjB+gDSe34EfTiIDLPQzWPnDghZKuhDek/eVBK1691ImaDhsGVVXcWG0KRERERESZL7/AgLppnJLQu/h59Bf8Gg6nQ+O3nahNZBTlhs8XvhIbDLbS72dfs1lWwK0oihAETvHlGjWORbIhhKvWNjU1Ie9GE2Ycb8Ef5ieuWvvxPa34zplevF/vxG0bCwfnm7AANcT6cNvGYvsjJ14p60loI9of75e8uKUNfbANDmF4eDjEpqBOUyCAS0RERJS9EkURvlE7hvb+uzHcrngBgzeKQ/y2gsCB51mlEDZRqriCwBkeVy4I+lmWTdErmlhlBdwCMARbPX9tcBqC3DQmJyGovbW1DY343cUmPF+YuMzaT+Zb8cPyfhQ0u/FgiMOoMP6rtGblEnx4MMRhf7Mb/1jej0/mWxMCuB/b04ovF7dhw+0edPYPaGwKej5cArhERERE2SlR9EOwtUS0JPStnxFiSQgGvokwfpdhGAiCYHhtE0Ux5Dhko98WyCK4BSKDbbC/1siG0NraiubmZlRUP8ZPTjcnzIbwZwVt+NnVARyzUqh38GC9BJTCifH68cjBo7iVwr9eHcD/+0FbQiD3rw614d8DNoWhITscDkeID9dsoxkRERERUebJzzOgKguMG8kWPY/+A7/G8MiwIdzSND2uJ5QxDGOYSCXL5/NpKth0hCSrTFZK4dbjEeDxCOB5TnOL2Ex4cCxgG5yGINsQnjx5gsbGRhTfeYwZx5oTYkP4+J5W/LiiH6XtFFqcAgQfgSOzEnwimp0CStsp/PBiPz6egC8Zf7yvFd893YFrLdo0BQK4RERERNktxZKw5+cRLQkDN47qjtwNXhJDxA+4cgqDIAig6fQDM8Mw8Jkc0OD1eYOqttnXSCYr6XDr8/kgCFKWHM+zAW9L6OhdjmMgCLyucdkM2Kobx/T8tWobwuPHj5Ff2YAXj7Tg4wlIQ5ha3Ikd9U40OHh4/ASIYpXXL6LewWPboxFMLe6MO37t43uteLmkHecaxyabyT7caJMUiIiIiIgyQ6LfD6G/2ZQlwd7XroFbIxCkaSoqwKUoShnbS1EUKIqCIIz5d+UiHscxKRkUQdMUGE7uL5FWNLYCdeU2m6u2QBLhVhRFeDy88uILqrnFPp8nrHmbotzgeVbJXjMLtnqNY2p/rdVqRXNzMxoaGpB79TG+dLgFfxBnhfBP9lsx78YgrvYycAsTt1Es0XLyPlj6WMy9Pog/3h+fH/cP9ljx4rF2HH7Yi/4gwFU3mhHAJSIiIsoO+Xka7iu7IloSbAd/E9GSoF4sSxtWWylKKowog6EETimSSM1pbFi2SXSmrgTSgpIOJd0Fjx9GWZ6Fm8rO+C+1kgK3crqBDKp6B9zj4aXpZBHeRHygmmsWbIMbx2R/bVNTE+oe1WPJpUY8k4ChDH97phdHnoyiY9STVQMXskWiCLS5PShsceNvTnXH9UXkI7tb8fkjbdh+rwe9tgECuERERERZKlEU4XX2Y+DdH0S2JNw8FhIBZgSMRtm30t3lgN2Aja4KS1EUOI6J6m+MFsMwSYvnku+2Z/v1Lilw6/f7wXGs7uAFtURRhNfrhdenTjtgQVGU8kZ0jbpAMRRYlo0KbLu7uzX+2uq6Bvzq3GN8uiC+xrFP7rNi6V077g1y4HwkASHZYr1+VA1y+P3tIfzRvviquH99uA0rKrvR3T+gjO0lgEtERESUPRK9HrDNlcZV2zeeQe/6V0IsCZHgVq6GCoKgC7fyf/M8HzWQcoFpX/FALU1T8HiMEw+IJBnCrc/nU0recglevvCHG9mWCHk8HtA0DdeoC063EyOuEekN6nQqIBIObOVEBDXY3q19hJ+XNeEv9j/BR3Y/iRmOPnukE3sbXeijvaRam2J1Ux7sfezC04c74vJI/7cDbXj9Whfa+8aiwgjgEhEREWW+RFGEjx6Bo+j3xlXbJV9Af9GiqCwJWnuCFA1G05SmkMYHbtnTNBWSB2sKTlkaHMcF7lpT4HleGZpA0ZQuNFOB7RG8BGqjUQjciqIfgsAHcmKNvkHQSdkgtb+WYRi4AmA7PDIMu8OOQfsghoYG4XDYYbfbMTQ0FBZsHz9+jMoHj/Dj0kZ8al98jWM/uNCHih4mq6aKOQU/PuxncaBlFLXDvPLvtcM8TnfQ+LCfhVPIHsP4qMePC90M/u5sb1w2hT8vsOI/K7rQ0mMjgEtERESUJRL9fgi2J+hd+mVDuO1bNR0DtZeisiToAe5Y0zEHmqU1U80kf270TWIURcHj9WjsmuprjNx4JjXhc/D7k1dIHM/SwK0oipqxa5FK7ImWXvMYy7IYHR2Fw+HAoH0QtkEb+mx96OnrQWd3Jzo7O9DR0YGurg50dXVpEhGqauow+1Qj/ij/Scxg+4l8KxbesaPGzsPnz3ygOd1B4/Vbdjxd1KHsw6yL/SG/N+tiv/Lzr5R04fVbdg0AZ6q8fhHVdg7zbw3hD+OwKUze34r/rOjUreCSFAUiIiKizJOfpzFq2WtsSVjwOfRt/zHsDntUlgS9pU4+YFltwY+i3Br7QvDP9aCW4RjDRi358TiOMxWRShReGrj1er2mXnCe5xN+YQ8GWxluZY8twzAYHBpUwLarpwsdnR2wtlvR/KQZDY0NaGp6jKamJjx+/BgPauvw72UNmLwvdrD966IO5DU40UNldtOYU/Bj2yOnBmjVy9IXOj7P0sfq/u7TRR3Y9siZ8RXdrlEP8hqc+KvD7TG/vp/a34rfXetCV78WcINzcIMnmRG4JSIiIkqtpEYyGwa3/tAYbpdPw8DlvTFbEtSV20geWTnTluOkKNJwiQgURZlqAPN6PXBTbnh9pFobrzRwq2eiDl4MwyTloh4u8kuO3KBpGjYDsH346CGqa6pRU/MANbW1+OW5x/iz/bGD7Qsl3TjXQWM0wyO+tj1y4lMRJntFA7dqyD3QMpqGPTIvt+DDmQ4KXzjWFXP6xV8UWLHqRje6+226ObgEcImIiIjSL9HnAdt8w1Qj2VCPNWa4pQIVW2kIQ3S2g3BWBYZjTO+n7MMlik8auDVjkOb5UFCKV5HAVp485nBovbUdHR2wWqWYr4aGBjx8WIuamgdYcKEe/2V/S8zNYy+f6sbVXiajp4zVDvP4SkmXqf2JBW7l9cqZXnSMZu63SI9PxOUeBi+c6Io5BePTB9uw5U63JiYseJIZsScQERERpUdSI5kTjuJFERvJ+ooWxWxJkBINuMBABrfSQBbNCq7eUhQVVQO+KIrSdUbM7LunmS4FbiUjs7lSfSJlNKRBDbby5DG9uC/ZY/vw4UOsuvQIn/6gOWbQ+buzvajsZ+DN4EljBc3uiNXaRMFtzu5WfOqDNpzqSE4DYSLk9Yu43sfi5VM9MTeafabQiv3VPegjgEtERESUURJFP4QBK3qXf9UYbldNx0Bthemq7Vj0FwdO0E5PDfbUmqn4SgMeuKjB1u/3B+5QUwpYU5QbQhaPv023FLj1eDymv5UkSpHAVorMkMDW5XJpJo8FpyI8fPgQW67W4TMHmmO+RT3zfC/uDLAZDbbbHjmj3q944VZeBc3uNOyxOflEEbdtLL5zJnbAfa7IiuN1PegfGITD4YDL5cLo6ChJUCAiIiJKo6RGsn0RG8ls78/G8PCQAreRqrbqhjF93mECntrId7U5TkpUiJaX5GQoPfBOZuTqeFcOACVnzQzc8nziOuqNGsjkbLlgsLXZbMrkMRls6+rqUFRZg88XNscMNj+psOHeIJfRiQj/ZhmIad8SBbeZDrh+UcSDIQ7fv9CHj8XwPvjI7lZ89Vgbrrf0YWBwDHAjRYQRuCUiIiJKjkRRhHekFwObv2cc/7Xiq3BVFkq8YMKSQNMUWDb8qN1g7on0OwzDaKq2ZnnJ49GvDgtC5qcXZbJyfD5fVKZpj8d46phZGfls1aHJLpcLIyMjsNvtGrBtbW1FY2Mj6urqcOVuDb5V3BgT0OTsbsW/XRvAo2EevgyGk4Jmd0z7lmi4zXTAFUURD4d5/LjCFtP74aN7WvH9snY0ddswNDQUEhEW3GBGqrdEREREyZPo4UHXnovYSNaf+3fgRgbBMLQpSwLLsqBMso+Zyq1cbZUb4N2UuchUPesDRVPkWhKnclg2smGaEwIhxjSdkANupoFMnj5mt9vR09uDrq4utLe3o7WtFa2tT9DU1IRHjx7h/oNq/PRkPT6xN7YhDT+9bEPjiJDRYBsPiCYDbnN2t2Z8Jm7DiIAfxFjB/UR+K+Zf60RXny1sRBixJxARERElV6IowucewOCufzWG28VfwPCJN5Xig9vtMmFJEEz1GUXy3qp9usEwbDYlgVFFjtE0ZZiFmwrJ17ZsVk6kF1YImKwZjkmY/8NMA5k8VndoaAg9Pd2BSm0D6uoeorq6GrW1NaipqcGq8ocxR35991wv6jK8YusU/GHza9MJt08XdWR8Fm6tncO3y2Lz4P5FgRV77nehtz+0wYzjOF3AJXBLRERElDiJPg+4lgjxX7//a/SteRlU6z3lrhrDMBHh1mw1VrIvyGN3aQWKKYpSMm6DfbkUTSl+Xo/XzN1uER6PBx6PdnJZOqTeP4ZjwPNswu7Yp1I58jcTTuDA82zghWICF29esSwkiuL1qrZ6Plun0ylNJVMlI7S0tKChoR61tbW4f/8+Cj98gGcONMXUQPZSaTfuDmS2xxYAXr0Wm8822XCbs7sVq+470nBEzEsMNJnFGhP2+SNtsDT3wDYwYOi/Jfm3RERERImVKIrwUcMYPvgbY7hd+BwG83+hFBx8Ph94nosY/2UWbmW/rTyCVxrcwAQiw9SPx0B9J1yJFMsyi4GevzianN5MUY704rG6pXX1TiaiahuNzza4gUyO/GpoaEBtbS0u376P/3EkNp/tF493wtIrxX1lsmqH+bgBNJlwm7O7NaMzcAGpyexqD4PPH+2M+kvQR/e04ntl7Wjqkvy3DoeD+G+JiIiIUiDR7wPfWYuehVONq7arvgF3XYXms5jn+Yhwy7KsqUZ6QZV9G9HCGYDeMTsDp1ggskV62b40TQHI7Du1wVLg1ugbS6LhNpIdQd1A1tvbqyQjNDY24uHDh6i6dx8/PVmP/2dP9HaEzx7pxPkuCp4MHtAgKxFV22TD7avXBtJwZKKT1y/ifBeNp4s6on6/fCK/FfOvdqKzt9+0/5bALREREVHsEkURfsaFkRMrI8d/vfcTcAyjfA7LmbF6cMswjAZopV6i6KaQRa70jvGU2p6QLYCrV9GmEsSAqVSOm3KDZmndGcpquI03TDiSHSF4UMPAwAD6+vrQ2dkJq9WqNJA9ePAAy8/X4k/3tUQNKp8+1I7SNgq8z5/x4NEx6k0IfCYbbrOhegsAgk/Eceso/uvB9qj37y8KrMi7F+q/JfYEIiIiosRL9Psh9Legd/k046ENK16A8/ZRjSXB7/eHBTS5uqtOSRAEznRqQjQ2BnXVk5P9t1kwlCFcsTNb4FyW0lDGsmwI4MovEkVRcZmco7UjqH22bW1taG5uRn19PWpqanDs+gM8E8Oghk/kW1HQ7AbjzXywBYD5t+xZA7dbHznTcISiF+v1I++xC3+4zxr1Pj5/pA13rX0YGNDm35pJTyAiIiIiMi8/R8F9cVuE+K/Pwrb5+2DdIwq0ynxBUaM6YDsWy6VOP5A+x83l3ZpZemCtHumb6YDL8/pe5KyDWyow7k2On9Arr8e7U8HDGszYEWSf7ZMnTxSf7d2qe/j7o/X4eAw+2+VVw3DyvqyBjXgTElIJt18p6UrDEYpNTt6HeTf+f/bePL6J+87/pyVn2+2RtN39bo+kkKtJ2qRJ2+2125Se23bbTX89ttt204S2aVrIYe5AAiYJSUhoSIDEHAYTzGEMMQYMxge28YHvG1+yLevwfcjySJpDmnn9/hh/hpE0kmZs2Zbtz/PxmEeI0W1hvfya1/v17sd1e4w9x/fvNuGxC2aYaTyBQqFQpgxJEuEdMKNn8zfDu7bP3ofh7HeCXFvSlhBemEl+28T0LGnQL27dQQKXiGsicDmOm/FWhEDILwaaA2Vud8w93kgs8HjkD2cyBRj4huA4ThGmXu/VTMvVaMG4+8q64XK5xqsjOKVdwUg7Aokj2O12dHV1+S1qqKiowOsXqvCxCcQRfnKuG+YxAeIsERnRjCRMh7hdkDA7ogmEDqeAb6YZrwi7aX87Uuus6O7pDRlPoMNlFAqFMnF0rdodX9rgHu7x+7mr/nkrawx3SKdUffo9cLNYNARu4CpeZtzBvVorFlvrdb1eL1zjZudsF7aAjp5bhnFC8AkIXPZAfgMJdT3iBJMP+FBDZFpxBIvFosQR6uvrUVVVhZziUtx/qMmwILk12YySXk/MV36pmcw2spkSt7G8tUyLi3Y3Pn2o0/AvSg+d7ESrtVtpT4gUT6DilkKhUPQhSSK8g2b0vPRQeNd23RcweGqLn6lgNAqmPlOtNXM02SOUG6x2dd1ud8wsSxAEQUP/MTHz+IwSUdxqWex6j9GxUTDMGASB83Nt9cQR1LVfZWVlWH6qBjfuMdaOcOPedrzb6pwVA2Rqopm3nS5xG+udt4EIPgm7J5C/vWGPCdsuW2DtluMJgcsdyHAZFbgUCoWiH0mS5Kxt7jvhhe2Kxeh58dsYs7UERRKM/IwlYk5e0qaVg7YAACAASURBVBC9zO1Vcas9mBWop3gdK3qnA1H0Bbm2LBsbj20ihBW35HTrRL+5bjejbHPSGiLTG0dIuViKWw4YHyKbbTlbwrfT7bNO3P48s2cGXqnJ4eB8WDaB/O2dhztQZrKhr68fQ0NDfssdInXfUigUCiUYSRIh9HWgZ/O3wovbtfdgIOXZSbm2AODzeTXFZrSOULcbnMed3MB+NOE4zu+MvMcTrB1mC2HFrdGQtcfjATteeEymA0fHRuF2u0MOkZFlDVrtCFVVVSgpuYz/Sqk3PET201mWs1UzG8Xtt9PtM/BKTZ5Op4CH0u2G4i4Ld7fjb9lmmG1yPCFwuIy6txQKhaIfxbXNeiti1rb7hf/AmKVR07U1Jm59qkGvmRO3snsbO00EgY7zbFy9CwALtLZukOAzCWTr+caTPcvk/8leZ4fTAZfLFdK1HRwcVFxbsqzhypUrqKmpQXl5OXZcqDDcafsvBztRPMtytmqi2ZRAxW1k8rvd+ERSh6Hn+4n9Jpy/YkVPb+juW+reUigUSmQkUQTfZ0L3xq+FF7dr7sFg6vOKiRA4SGYEURSVAaqJurfkuiS+ybJucJxHMfjUZ8A5jgPHeTSzrbHkkAa1ZvHcTD+kCbHA5/OC4ziwrAcs64GbdSuVFU5G3rDB8uz4ZYKzIqRRQb1nmQjb0bFROJ0OeFhP2CGy7u5uWCyWoGUNJSUl+I/DDYZX7G6tGYZnlvTZahFN0RlK3ALR24A228Wt4JOwsmTQcDzhD+c60Wnr9lvNS6vBKBQKRT+yazsG5/ltkV3bF7+NMWszWJb120g20Z+rRNN4QiyyCu/MukO2LJCFESSq5i9kXUHZVpfHNQWv7MQI1Hnk88zj8ch/5mOvxkyLBVpfFAQBbg3HVm3fK9ECjW+sv2s7Fta11Roiq66uRmlpKXZdKMNH9xpzbf/tpBWWWRpHIExHLIEQLYE7m8UtAJidPO5O6TL0Xrt5fzuym6zo7vEfLqPuLYVCoehDEkXwvW3ofu4rEbK292IgdaOfeTCRQTI1Xq9X0TQ8z+uOJ7CsW9cQGsu6g7afMQwTdOqfYZwxIxi9XkGZHZF/gRCCVhR7PJ6Y/xzTFLcEYfxJuse/QbL7Kn9TOM4T9NtHoGvrcMof9pFcW60hsuLiYiw5Uo9rdrfpFhvX7jbhvU4GwiyNIxCiLW7TzOF/K4yGwJ3t4laSJBxoduLGvcbaEx4934EOqx39/f3UvaVQKBQDSJIE0ePE6JlXI/favviQ4tpOZpAsEOK+ejwuPxFHTIpAwUtyuhOJMSin+jXmmWIl26r1Wl7ddcArCzI8Hk/MCHItwopbf0TlvySLG8m1HRkdwZhrLMi1VVd/Wa1WxbUlK3ZLS0vxTmap4azt/+b0YmQWtiME8vPMnqiK24/u70DNUPjczGQF7iMX+6bp1Zk6HJwPPzvfYygG8/H9JlxsslD3lkKhUAwiiT7w9iZdru3gyReU0/zRcG0JSvZWVQkmV2DJmker0muy4lY2QFwBtxkbQ2WCwMPDhRaukiQp0QWOi908rgFxe5XAzRuhXNuR0RGMjY3qdm1ra2tRXl6OoqIi/OBoPa5J0O/afiKpA+X97KwdIlOzsWI4quJ2OgTubOu5DUVRj8fwcNlfLnSi09pt2L2lUCiU+YokSfC5RjBycmNk1/alhzDWbYq6a0vwjAvYq6LtapTP6/WCcfkvrZrs0gfSJuUvbmNDKEqSBMbFhF0wIUmSUn8Zq+7thMStKPqCdjdrubbDDnmDUzjXNrD66/Lly9idWYKb97UYcm3Xlg7CLczeITI1aWZX1MXtVAvccLne2QTvk/DEpQFDw2WfPGBCXrP+7C2NJlAolPmO5BPAmi7DtubuiNvIBtJeCunaRuPnKMt6VHNFTJAjKZ91k+tM3W53UITBqLDVyuvGSiwBAARB7rtlQyyYkBc++GeIY2mVMDBBcQvI3+xAgRsobodGhsAwY5qubeDCBj/X9kitIdf2nw92onmEm9VDZGocvDgl4lavwJ1ILGIuUT/E4eMG3Nv3JZjw1wud6JxA9pZCoVDmG5IkwTfah8G9SyO7tluWwGlvi0r9VyiIcyuLVldYoenz+cDzbMgNZEYdW5LjjTUH1OfzRXRuA59DLK3qnbC4BeQnTwSulms7PDyoWNeBDQmhXNsDWSW4ea8x13ZlyeCsrv7SItq5WyMC16i4no3bycLhFSUsze/HtQbd20stFvT09Ab13mptLaPuLYVCma9IAgtX5anwwjZuEezrvojB9Fen1LUFruZqeZ6Fy8Xoul1e4HUJWuJwulyh+3RdrtipAgtEkiTFnFHD87xSd3Z1UC52zuBOStwCssD1eDyaru3IyEjQNrJIWdtHUqtwnYGGhJsPdKBxeO64toQDLc4pE7d6BO59qRbdtxWpjWE2UjXA4mMHjGVvNxZ0wmy1B20tI9EE9Q9m6t5SKJT5iCSJ8A52ofeV70dwbW9D9ys/hLO3a0pdWwDgeU4ZkNKbffX5fDqErdwyRYbqQ12OF2JjmEwLIuJJd2/g665+XgzjjJl4wqTFLSBHFHieA8dxcLnG4Bh1YGhkCMOO4Yi9tmrXNievAIsPNOH9BgTFssIBuOeYawvI7ulH9hsTV9ESuEac21uSzdP/4kwDgk/C73N6Dbm39x9tR4vZir4+eWvZ6OgoGIah0QQKhUKBamFD1o7Iru2GBzCYu2/KXVtA7vZnWdm1Fbz6sq9kfa9WzCAwihDO1Y2FloRwr2XgRjWPx6PEDyRJCsoex0p2OCriFhhvUHA64HQ6MTY2CqfTidHRUThG5a+NjIxgYGBA2Uam5dpuO3sZH9zTpjuS8JH97agd5OCbowJhKloTtARu4DDYH/P0D5UdaHHO0Ksz9ZT2sfjIfv29tzfsNSGt1gybvVtxb2ktGIVCocjI1V+NsK9/ILy4XXkHet/6DZjR4Sl3bQHA6+UVcWsEkksN7MIlP/M9HnnuInCRA7lMLLicgsCHdasFr+D3mAPjB6Szl2GYmGl8AKIkbgVBwFhAJGFgaAB9A33o7evF8PAwhoaG0NfXF3Ib2aVLl/CTIzW41kDH6J/z++GaIw0JWjh4Ebckm6dc4C5IMOGh03Y8XTyIWw/rv7+56toSOJ+EX2UZ6719IqsTHRabMlhG3VsKhUIZHyJjhjF8bE1E17Z709cwXJmhiMSpdG0BKNvJJpIZJdFMjuOUx0vcWjJUTP7scjFws24IMRJDIM6r3Osb+jIcx4Hj5dkRJ+ME45KFLFnuQNz1WCJq4tapGiQbHB5E/2A/evt7Ye+xo7tb7gDt6emBxWJBe3s7mpub/baRnckpwP9LbMb7dLYkfCixfc702oZjqmrBonHMlfqvcFzq8eCfEvW7t7ceNKG+3YLe3l5DtWAUCoUyl5G8AtiWS7CtvCO8uF19F/oO/F0xBbR+ZkabaC0l8Hq9mjVfbtYdpUcaXQRBFvV6owRelYvLuBil4YHEUmOJqIhbeWOFB243A5fLhZGRYfQN9KGnrwe2bhu6LF2wWCyw2+0wm81oa2tDY2MjampqUFZWhsLCQmw4VYob9ugfJPvFhR44+dm/jUwPU9mcMNFjLmwk0wPrFfG9M3Ys1OneXrPbhAMVZlhswbVgdLCMQqHMRyRJhHfYhv4dv4lY/dX9wrfh6KidNtcWuLqYKhp5UZ/P5xdDiJVcbSA+nw8uF2MoGqHOD3McNz5vxSufZbFE1MStvHdYLjlmGAYjIyPo7e2FxWZBZ1cn2trb0N7ertR/1dfXo7KyEiUlJcjPz8fXDtVjoYFu25R2BsIcd20J0xlP0HPcl2qBg4+tN/JUsqvRgRv26ndvf3mmA6YuGx0so1Ao8x55iIyBM2+PjuqvL6D/1CvT6trKCwmYqIlb4oaqB8piDeIwG4lHSJKovE4MwyhxDMbF+PXb8jwLjyf0+t7pImri1ufzwev1KpUXLpcLw8PDsFq70GHuQEdHB5qaruDKFflQD5IdPF+AmwxsJPtEUgdsjHdeCYKaIW7K2xP0HB/Z3wHz2MyH4KeTrjHB0EreTxwwoay1C93d3RgcHIw4WEbFLYVCmatIPi+4rmrY198fsfqr57WfYLTPOq2urboNwO12K1nSiUIytozK3YwlfD4f3KzbsJtM1vIyjBOCV4AkSeB5Hj6fvx4gz3+mWxOiVgXm8/mUPjf1RjKr1QJThwkdHe1obGxEVXUVysvLUFJSgsLCS8jJycHfUopwvYFu2//L7YPbG1tvmOlgpgXuR3RsN5uL+EQJPz/frXuw7H0JJuy83ImuEBvLaDSBQqHMByRJgne0F4OJf4ns2j73IAbzD06rawtAGZJSHxw3cbfVw3mUfttYQ5Ik5bWdCETjaSG7wR7FtZ7pKEbUxC2JJJCJQdJt291tR6e5E+3t7aivr0VFVQWKLxcjvyAfWdlZOHvuLL5+oMrQRHqm1Q3vPIkkBDJTAve+VMu8FLaEpBYnbjQQTfjtmXaYuqzo7e2l0QQKhTLvkCQJIu8BU5oSWdiuvgu97/wRTsfItPTaqiFVVoE1XRO9P6/XC6/Ortzphuf5SS+MIBvLyOsjSZIibP1/QZhZvRBVcauOJAR223Z1daGlpQW1tbW4fPkyLuZdRGZWJlLTz+CTe5t0RxIWHzGj3z2/IgmBOHgR3063T5uw/Xlmz7zK2GrR6/LiXw526n7NPveuCVfau9DT06Or85aKWwqFMpeQO22voCf+67qGyIZbyqfdtQVkN1K9QjZWxNlUILvJE/8slyRRWVXscjGKoam5Utgzs5tLoyJu1Xlbsm53dHQUw8PD6Ovrg91u99tIVlFRgYKCfJzLPIdXT2ThAwYWNywr7IdnHkYStHij3jGlLu5H9nfgjXrHTD/NmECSJPxPdq/uMwzX7jbhQkMnrDabrmgCFbcUCmWuIEkSfGODGD66KrJr++x9GDi7TfnlfzpdW/XjZXn/TWKxOAg2k4T6JSDc9rWZzBtHTdwSBU/ytup1u1arFR0dHUHdtllZWXjkSDGuM5C3PW91zdtIghbmMS8euah/o5je45GLffPerQ3kUOuYoWjCK4Ud6LQYiyZQKBTKbEaSJEgCB3ddJmwrbou4iaznzV/BMdCj6dpO9y/96lPrsdpNOxOoGyCYceGvR+jO5Aa2qIpb8oTHxsaUSAJZ3GAymXDlyhW/btvc3Fx8OalGdwXYhxPb0e2a35GEUJjHvHiqeHBSlWG3JJuxsWKYitoQdI0J+LCBhQ4Pp7ejpUOOJuhd6EChUCizGUkUwfe1o/eV70d2bTd9HUPVF2bUtVXj8/kU0cYwTr+Kq/mLBJfLpazXJfVh8trh4LXC6mMmh+qiIm618rbDw8Po7+9XFjeQSEJVVRUuX76MgoICpF/Iwcf3NeuOJDyUbgMjUOEViZohDhsrhvHtdHtYsXtLshk/z+zBG/WOeT0sphevKOH+VAver/P9+qkkExrbu2C3y60JIyMjQQsdqLilUChzBXnF7hBGTj4fWdiuvRe9R9dhdHRU82fiTEW1vF6vItrcbve8F7iiKOdstVxYNxvs3jLjedyZzixHTdyqIwmjo6MYGhpCX18fbDZb0OKG4uJi5OXlYWv6JdxoYCvZhrIhsDRvO2FqhjgqYifJ4wX9uHaPvvfrNbtNOFNnhsUqL3QYHh7WjCaoK8EoFAplNiK3I7BwV52GbeXt4YXtytvR89pPMNJjjhnXVo08P+RSel1dLhd4np+VBoQgCOCFqXnsgcNkLpcrZoyaqIhbrQqwwcFBJZLQ3t6OpqYmv8UNubm5+N3RMkN523MWmrelzCwHDeZuN+a1o91sQW9vrxJNYBjG74e52r2lUCiU2Ygk+sBbG9AT/43Iru3zX8VAUYrmmayZFraA7FZ6PB54PC6/QbPJVITNBDx/NSs7FVvDBMG/I9gzww0JaqImbrXytqQCrK2tTcnblpaW4tIleXnDfUkNWKhz+vwD+9rn3VYySuxhGuXxTwZyt//5ngktnfK2Mj2VYBQKhTLbkCQJXkcPhg78NaKwta3+PHr2/135RV/rLNZMi1sAVyuvPC64PK7xxQQseH52tChIkhQ09MVxnijfhxxZuDpsxkAUYyPGERVxazRvm5+fj/TMbNy0V//K3W+kWTFG87aUGYb3SbgnxaL7ffuvSSY0mMxK7lZdCUbErfqHOoVCocwmJEmCyDIYu3QgsrBdcRvsW76H4c4GOJ1OvzW7U+XaTvS2OI71awdgWbciFtlZ0KSgtXmNYRhwPKdsGgtcnTtRfD4fOI4DM8MNCWqiJm6N5m33nLmID+xp1e2Arb48SPttKTHBo3l9hnK3JU2dsNnk3G2oSjAqbikUymxE8glg24phf/Y+HXGEr6Av94Dfz8CpXGjj9Xrh8rgmtAqWF4LFofqY6fWy4RAEAS5X+CYDItyj2Wggby6bY85tqH7bUHnbTe9dwg279YvbY+0MBJq3pcQAOxocuMFA7ja1sh3mrqu523B9txQKhTJbkCQR3kEz+v7xs8iu7Zq70Xvwab9o1lTHESRJVIbCZJfYM+5c8hF/3mo5n4HCcKYbAUKhV9gy41vG5iJREbfqYTJ1v21XV1dQvy3J2z6eUoLrDQyTVQ9y8NG8LSUGyLS68cF9+sXttsJ2tJuv5m7D9d1SKBTKbECSJPhcIxhN3xJZ2K68HfbX/wvDtvZpr0Pkee31sEwE91XucY28iWumxaH6NfN6vRAEIeJjZtm5X3EWVXHrdDoxMjKC/v5+dHd3w2w2o62tDY2Njaiurlb6bbOysvCz5HJcq1PcLtxtQp+bDpNRYoM2g0NlT14wobXD7Nd3S8UthUKZrUiSBFFg4a49B9uqOyLkbBfDHv8N9JedmbEhMvXmsUCBGy4jSobKYlXc+nwCPB4PBIFXMq/qei6Xi4GH84DjPONn153jyxhiN1IRLaIibkMNk3V2dirDZJWVlSgpKUFeXh4uXLiArxzQv5nsluROOOnWLEqM4PGK+HhSh25x+/ApE5pMV3O34YbKKBQKJdaRfF5wXTXo2fytyK7tui+i90S8ssQm8Jf66WhHINVeWuLU7XaHnHfQs4VrpgaoRFFUBtx4noXL4xoffGPBMAxYnoXH44LLxYBhGLjGIwjzZbYjauI21DBZc3Mz6urqUFFRgeLiYly8eBGZmZn49L4reL/OGrAlp+lmMkrsIEkSvnBc/6ayB4+2oaGtQ9dQGYVCocQycs62C/07fxNZ2K66Ez1v/wFDvfZpGyILhSiKYFlWU6C6XAwEr7YDG9jlGuj8ztTPba2OWfWwm1akYqYjFNNJVMRtYFNCqGGywsJC5Obm4mTGBXx4j/4asKV5fXDTpgRKDPGz8z24RucvZ5/Yb0JtSzusVit6e3tDittYqVChUCgULSRJgm9sEI60zTpqvxbD/uJ3MNBS4TdnMNOdtoLAaQo/ZtwBBYIfS2BfrLpaa6biklqrb9XiVrsZITYH4KaCqIlbrc1koYbJ3knPMVQD9mLVMFgfzdtSYoeniwdwnYE6sMLGdlgsFvT09CibygJ/2FNxS6FQYhVJkiByLjCXj8IWtziyuN3wIPqydmvGsKZ6iCwSoRxc2QEN3uQlCNpOKONiZuQ0v9frDTnsxvOspvB1xdD2sOkgKuI21GYyIm6rq6tRWlqKgoICZGdn44UTeYZqwI6YxnTVgNUXdyB5axaSt2ahPLs5Gk/NMCd25qPPMjwj9x2KPsswso9W+n2ttdqKwvT6iNctTK9Ha7XV0P0VptejLGtyr79jkMGJnflBfw5H9tFKzdc+8PrJW7OUP5/YmQ/HIGP48b1Vb6wOLK3KhE4djQkUCoUSa0iSBMnLg20phH195D5b25q70bN/GYZDVB/O9CYyn88Xti5La+BKPag1nbEEn88LjuPG87TycBgT4rGTjG2oCAWNJRgk3NrdxsZGv81kWVlZWJtagBsM1IDld3vgjSBuC9PrsW1ZCsqymlFX1IFdq9N0ibdo0lptxZalyTiTWDKt9xsJS0sfkrdm+32tML0+6GtaJG/NNvw6blmajF1r0gxdJxDHIKMIZEtLH7YsTY54neSt2bC09AV9nXXzfs9BfVuF6fVg3fIPsrqiDs3ra5HaweADBurADpWb0NFpjriGl0KhUGINSfSB72lB7ys/0FH7dQfs/3gY/eYWzU7b6Roii4TsfoYSggy8YuDPYxE8zwVdx+2eum1loijq6qyNlLVVO83zZbYjauI20tpddVPC0ymXcL0B51ZPx21ifAbqijqU/2+ttmLb8pRoPD3dnEkswb5NGZMWdtFmOsVta7UVu1anYduylKg52JMVt4GEui0jz/WCzVjX7e4SE9o7w6/hpeKWQqHEGpIkwuvowdDBZTpztg+hr65AVxxhpus91WtjtYbMSJNNYJdsYAZ3qqq1vF6vbmHrZJxh4xZXL+OZkscaa0RF3IaqAdNau5uZmYm/Hi00tMCh1SFAjPCPYMvSZD9hw7p5PxGTvDULZ/aXYNvylKBT0eXZzUiMzwgSyOQ6u9akITE+I6JY27Y8BZaWPk1hR+5715o05e+yj1Vi15o0za8lb83yuw3y9S1Lk5VT7KybV2532/KUoOgBIZK4rSvq8Ltu9tFKJYqQvDUbifEZymugfn20OJNYguyjlcp/ATkWERgrIPGNuqIOJMZnKM+LPGf1ddTi1jHIIHlrluIOq+MPyVuzcWJnvvJYyfuhzzLsF0UIfF84BhnZ+R///iRvzUJrtRXJW7MUVxeQv4fkdSnu9eBDBsTtG4VtaGvXrgMj08Pz6ZQRhUKJfSRJgugehTN7V2RhG7cItue+gt6sfRgaGpqxTtuJEKnP1u0OXnogu6SM4vROxhEVRREcx4Hn/Ten6VnIoBbj6saEcJnimUAQhGn9jIuauB0dHcXw8LBSA6YWt+oasPPnz+OPR4pxnQFxa3dFXuAQKG7J19R/bq22wjHIIHVHvhId6LMMK2LU0tKHbctTFEGzZWkyso9WwtLShzOJJUjdETr3SUQtAD9hBwBlWc3YtToNlpY+WFr6wLp5za+ROAU5JU8cYEtLn99lyfMkApV8LZT4trT0YdeaNFxKr1MOOZuc7Xc7BLWDmbw1G6k78pXHFMkN37Y8RRGtagdbLfjJaw7IYpU8/tQd+cprrBa06j+zbl65PImBkF9UyOMmYlX9+gW+F9R/trT0wTHIYN+mDJxJLFG+H7tWpyli3jHI+N1X7RCHDxlY5LCloA2t7R1+4nZ0dFQRt+SHP4VCocQCkiRB5D1wV5+FbdVdEYWtfd0X0H14jWbsKpbiCACChsAirdolAtbNuv3OsHnH87DyYoSJNRFIkqR08Mq1qk7lM4HVGAwjZohayJKvRerkVV8+mmcKfT5f2NsjfcEuj2vaBvCiKm5DddyWl5ejqKgIubm5OH/+PP4n+bIhcTvM+qIibglqMRco7PZtuur4qW9Ty/1UQ9xKYPzUvErYFabXB53u1vramcSSoGwoEXPEFQ68jV1r0iIORBHhnbw1Wzl2rU7TLW4DH1MoEd1abVVEK3HOyWNTC371axV4ffI4QonbQNTfI3UsIdz1tcSt1nPNPlqpiO2yrGbs25Sh/J1pVDC0pWxDbhtaTB0R68AoFAplplEGyFqL0L3xKzr6bO+Cfdcf0G/vmhVxBJZl4Q3otdWbbWVcTJCQE0Vxws6t2p1lGGZ8KRYTIKxlQcqyLBgXA4aR2w/IoJleURuUKw4hSGXRHvlzSRRF8DwPlyu8aCXPkaw85r1TvyEt6uKWdNwScRvYcXvu3Dn896FS3at3b9zbDgcX+U0zGXG7ZWmy3zERcbtrTZpyypoIOyIC9Yrb5K3ZQY+F3MaZxBJsWZqMbctTlFPxrJtXrrNrTVrIvGmkWIJRcRvqfgJFa+qOfOWxqgW/+rWSH5scM0iMz4gobkkUg8Q5plLc9lmGlV8wEuMz/CIQPW4vPpyof0vZMxda0UzFLYVCiXEkSYLk84K31qNnyxIdA2S3w/7qj9HbWhV2QU2sCFsAYHk2KEqg1YYQLqYQLeeTZYMjESzrBsd5wLLu8ZYEt6HBssjCVjtqAchCNPC+XC5Gfjyc/MsKz3PgOA5utzusSCYEOuMu19TXkkVF3EZa4FBWVobCwkLk5OTg3Llz+NHBMt3i9hNJHRjlI4tbctqeEE7QhBN2avSKWyKCAg8ihibq3GpRltWsCC4C6+aRfbQy5CDbdIlbIjbVR2L8Vbdz27IU1BV1KO4uIMcYyO2rH2cocUocVHV0ZKrELSA7+eQXILVD7uRFfGS/fnH713OtaGq7usiBdN1ScUuhUGIJSfSB72tH/45f6xogs8V/Cz2lp2dFHIEgSXLGVY2eaELgEY1BsnCdtdE+XC4GHM9pilpJksCybuWxyC6y/H3kOG7cyfXA5XIplyErfSM/R//s8HQsv1ggirL9PJkwNMMwygKH3t5eWCwWRdwGLnDIyMjAdw5W4poEfeL2c8lmOPnIGY0ziSV+A0Andub7CTa1oDmx82q2s88yrOREA9ErbtWnrwlkUAog4tF/OKksqznoaySnqv4aAD9RpT7dr/66OhIQSCRxS1xV1s3DMchg15o0TXFLMq5aEIEf+LgDownblqf4ubskC02efyRxS15L9e1riduyrGbl9dArblN35AcN5ZGcceD31ytKhsTtI2dbcaUt8iIHCoVCmSkkSYR3xI6hd5frGyBb/wDs6dvCNsDEmmsbGhGcEFz1FcnBjUa1lp6Wg8kebrc7bHTA65XFvYfzBDVEBF/WC58v8iwUQZIkMC5GEcPBNWvRZwHHy1Y8N8EwNOAvbsNtJ8vOzkZGRga+mVSle3Xp3ce6dIlb9Sn6LUuTsW+Tf7uB2k1M3prt30RwtNLv79XXIZcLJ261WgTUwo5189i3KcMv9qD1NUAWWOrHCVx1a8lBxKH6smqnOJBQaHqOUgAAIABJREFU4pYINvVj2bYsBbtWX20hUL+mxHnVQn17avZtygjqq1UvhVDHQkgemFxWS5w6BhnsWi07xKRyTC1uyW3tWn01+hAovEN9j4l4V38/yPdR63l/8qB+cfub9FY0tpqouKVQKDGJslr39Mv6hO2ae2BPXIb+3p5ZE0fQgyAIhgXuZPH5fFMubjkufEsCx7FBbnY04Xk5XjFdXBW3EZ54OCKJ29LSUkXcnj17Fv+RVIlrdMYSbj+qz7mNRCjHUU2gYxpttG4/1H1O9rKUicG6eb/Xk4hbrdf45gP6xe1v01vCilvidFAoFMp0I0kSRM8oxgoO6BO2q++Cfcf/oq/LFHad+GwTtgQjEYXJaCcCaROYSnHrifA4WZad0iYDUndmBEkSxzO+PHiBN/Q+WiDnLFhwwtQ5t+rVu2fPnsX3D5brjiV86t1OXZnbSOgRtxRKIGVZzZqONO8zFktYmtGKxpY2dHV1oaenJ+QKXgqFQplOJEmCyLngqjwF2+rIlV+2lXfA9vrP0dNao+RsZ3ccQZtI3bfkiNYZt6mOJnAcG/K+ybY2LXErSRIEQQDLsePDbaFvJ5qIohi0LIOcGdDzWRmVgbKxsbGQ4ra6ujpI3P7Xu/rbEj66vwOjOtoSIjHdq3gpc4NQK3lHOB8+bEDcLjvfgiutJj9xq7WCl0KhUKYLSZIgCRw8TRdhX3+/jgGy22Db8j3YawqUnK26r5sso5ltwlYQhKCfv3rdVLfbDZ7n4PNNLkcqSVLE9bkTPSI1GrjH+3QDu3p5nvcTmKTKayqRXwcuSNj6Px9nxNd7RsTtL98txrUJ+tbvXrfHpKsKjEKZTmwuY1Vgq7Na0ETFLYVCiRFIly3XUY6ezd/S3YxgLzqJvr6+OZWz9Xq9ml2tPK/fTY3W5i9BMN7aEEnYhnOXfT6vqiHBOS7UfUEtDrKIn/rPKEGQBX4kkc/y4R3kKRG3XV1dYcXt75OLDC1xGPBEXuJAoUwnLQ7e0BKH+NxWNLW2UXFLoVBmHLnLVgDXVYPeV76vS9han/sKbBk7/aoMA39+zeY4gtcb3BAgu7d6RaQTvMD7XZfnjeVEAfl0fDTzt5E+V7T6fdXikuSop/N7ScR1OPfWHWE4bUac2z8dvoTrdDq3CxJM6BrTXzlBoUwHVQPG1u9uzWtGM3VuKRTKDKMsabDUofe1/9Q3QPbs/bAdfc7vZ9dczNlq4dZYgRvOJSVCkKzlnUgDgcvlMiRgwz2eSENi4Z7fdCxbCId6e5vR5zYj4nbZkXxcv1u/uG0a4SHOkX8olLnBpR4PPrhPv7jdWdiMljYqbikUysyhCFtbA/q2/VSfsF17L6x7n0C3zaqZs53NcQQ98Lz+zWVX3VJOWcnr0ljXGwm9w2yRDpcnvDgNJx6vxhRm7nOJ5G89nEdZJiEIPDwe+fUJ1TEsiuLUi1utKrAVR3JxvQHntmKAhW8O/WOhzH7OW92GxO3+4ma0tLUpVWBU3FIolOlEEbb2JvS98bDuyi/rzt/B3tESNmc7m2u/IiG7sMbFJsM4lTW/Wi5j+IUK3qhEEyLlgIlIjGWB6/UKSkyBCFzyuLVccTk/zURv/a5ecZuRkYH1x7JxgwHnNtPqhlecW/9gKLOb5LYx3GhA3B4ra0ZrG+25pVAo048kSfJa3Z4W9L/1K33CdtWdsGz7b9haauZszlYvkiSBNTBcFnj6nGXdfu4tx3ERFxrwPA836wYXoTkg3MGyocWtVp6YZVl4vd4gMR/JAdZCS7yTrluPxwOXxwWXixnP9HpCDr2Fa5AIzN3ywtXLTpm4bW9vD7mh7NWUTNxoQNzuaXKC9829fzCU2cuWqmFcv1e/uL1Q1YS2MOKWbiijUChTgZ+w3fVbfcJ25R2wbf0JrLVFQWea5kPONhRaw1eRIwrBpgVxIvVC4g0MMy4GeQ4cx8Lj8YR1eAUhtGFCHE6txxoYV4g0vBX0OvEcGEbO7Kqfv88njD8Pp+Jo+zU1eLUfryBov+4MI/cMC4IQ5EJPqbhtampCbW2tIm5zcnKQkZGBAydO4wO7W3QLg7Wlg2C9U7c5g0IxytK8fly7R9/798P72nC5rgnt7e1U3FIolGlFEn3ge9sMCNvbYXv5h7BU5qK7u1vJ2ZIBstncZxsNjC5bEMXJ9d8SJEnUfI2vDq+pnFYXA5aPvHFMkqRxp5bzix9wATljo+LW5/OB4zzjAjc4kuET5QYs8v4hfbouFxPy9ogQZllWV2Qj6uK2t7cXVqvVT9yWl5ejsLAQOTk5OHfuHE6mncIn91zB+3SK219n9cAlUHFLiR2+c9qOhbv1vX8/n9yGygZZ3FqtVr9TfMpv4lTcUiiUKEIcW6GvHQN7HtUnbFfcBtsLD6GrKN1P2M6VPttooSer6mScYDSE3VQhr6llJ1Q/BsitCeQzSBTFIBEfuOBBD+Q9opdw0Tzy/ADA65MFeaDzPCXidnR0FENDQ4q47ejoQHNzs5+4zc3Nxblz53Dq1Cncs69Gtzj48gkrxvjYELd1RR1orbZO+nb6LMPIPloZhUc0dylMr4/Kaz0V3Jps1v3L2Q9SW1Dd2ISOjg5F3A4NDSniVv2BQaFQKJNFGR7radXt2FrjFsO6+d9hyU+B3W4PGiBT/xIeOEA238St3iGzma7SMoLH4/GLMYii6CcePVx0llREE5LhnTJx63K5Qorburo6VFRUoKioCLm5uTh//jxOnTqF7yWV4poEfYscPra/HaN8bGwps7T0aa5j1XO9uqIOv/9P3podzYc2aS6l183o/dcVdcAxePW0RPLW7JhcmzzE+vBRA6t3/3SmGXVXmoPErZYbQqFQKJPhaivCFfS/9Wudju1i2DZ9E5bsJNhstnk/QKYHcjo93JKH2SRu5Sy1v4DlOE4Z9pouB3oikIUZPM8pOeSoi9u+vj7YbDZ0dnaipaUF9fX1qKioQHFxMS5evIjMzEykp6fj9+8W6N5S9r4EEzrHhFnddVuYXu8nZmNR3G5Zmjyj95+8NdvvF4dYFbeVBhc4vJDbjIamZnR2dsJms4Wt1KFQKJSJQjaP8dY69G37L/3C9vmvwXL2bb/YFB0g04cgCGBCnB6P1IgQK5CtaAzDhOyOnU2Ioi964tbpdGJ4eNhP3La2tqK+vh6VlZUoLi5GXl4eMjMzcfr0aaxMzjLUdZvX7YmJOrC6og7Fga0r6kD2sUokb83CtuUpyD6mHTOoK+rArjVp2LY8Bclbs1BX1AFLSx8S4zNwYmc+ti1PwYmd+WDd8ikB1s0j+1gldq1JQ/LWLPRZhkM+nuStWZq30VptRWJ8BrYsTUZifIafaDyzv0R5PCQakbw1C1uWJiN5axaSt2Zp3lf20Uqc2V+CxPgM7FqThrKsZmQfq8S25SlIjM/we5yX0uuwa00aEuMz/BzrEzvzldtQP67so1dvhzzn5K3ZSN6apdyf+nZmkuPtDD5goAYsqegKmppb0NnZqZzuC1WETqFQKBNBkiRIXh6cuVr/5rEVi2Hd8GV0nXwVVqs17Aay+Z6zDYdW84CTcYKLwVP5Wvh8vvH2AWbOfF+jIm7dbrcibvv7+2G322E2m9Ha2oqGhgZUVVWhpKQE+fn5uHDhAs6cOYN/pGTgRgONCbsaHTFRB1aYXq+4iYXp9di3KQOt1Va0VluxZWmyphBl3TzOJJZg3yZZzDkGGVha+rBtWYoidHetlsUiAJRlNWPfpgywbn7c8dUWm4DstrZWW+EYZJC6Ix9nEksAQLkPS0sfCtPrsWtNGgBZ9O5anab8HXm8fZZhbFma7Pe1QGSxKburZVnN2LI0GYXp9bC09CF1Rz5Sd+QDgPLcyH1sWZqsxA22LE1G9tFK5XElxmco979vUwbKspoVwRt4f9uWpxj7Zk0Rmyr014C9P8GE3KoraGlpgdlsht1uD5o+Vn94UCgUilFkYcuB6yhHz8vf1S9s1z8Ay7FNsFgsIZsRQg2QzRURFC0EQVA6bUndFTeBIayZgCyNmEufQVEVtyMjI37itq2tDY2Njaiursbly5dRUFCArKwsnDlzBodPpOFDu1t0D+U8crEX7hioAwsUt+rT5kQ0hrpeuFiC+hS8+s+smw8bF1D/XeB9qO+LXK6uqAPblqdoCthIsYTAmECo+w58HOq4ARHQgY8r8HKR7m8m+XFGt+5hyE8mtqG0thFtbW3o6upSPkBC7WanUCgUI0iSBElgwbYVo+fFbxsTtofX+/1cCtWMMN8HyPSiPqXv8/mU14rneXAcB56XX89YfP0kaeb1VTSJmrgdGxvDyMgIBgYG0N3dja6urrAreE+ePIlFe+vwfp3idvERM5wx0JgQTtwGirPA6xkRt1uWJvsdoQglMPssw0pcYdeaNOVyxEXesjQ56FQ/FbeRYXgRnzrUqfuMwzeOtqCy/gpMJpPyIRJq9S4VtxQKxQiSJEHk3fA05aEn/uuGhK350Dp0qaJS4ZoRaBxh4mi1KsgOLzunnNJYIyri1uPxYGxsDA6HAwMDAyEXOZCu24yMDKSlpeGHB0pwjc7c7bV7TLgyws/4UNl0iVu9g1ShBGbqjnwlTxsoIgFZ5JJogdZtaUHFLVDSx+JDBvK2j5++gtrG8AscqLilUChGkSQJomcMrtoM2Dc8aChjaz66SYlJEWFLmxGii8/ni7g2lxnP5Wq5ubHcTjAbiJq4DbWljNSBlZeXK3VgpOv2qUPZuN7AGt6DrWMznrudjLgl+VIgvLgty2pGYnyGMhwWDrXgO7HzauY2eWu2kuGtK+pQLqeu2iI5W/Vtqf8+EL3ilgzQsW4erJv3i0FEErdqJzkWxe3rtSO4wcDa3d0FDWhsata1wIGKWwqFogdJEuFjhsEUH4Zt7T36he1zX0VH6sswm8208muKkSR5EQLHeXQtfXC5mPHLy6t1STREEHgl7iBv9fKC53mwrBwboWgTVXGr1XUbrg4sISUdHzSQu328oH/Gc7cTFbeOQQbblqX4DWGpxW3qjny/nK06mhCuMkwdXUjemq2IUzLgtmVpMvZtylCEIXFryaFeJKG+Ty3UgpncN6EsqzlIrGvdBxk0A4LFbWF6vXId8vqEur+Z4hcXenCNzrztP+1tQ25lPZqb5Y7bSDVgVNxSKJRISKIIr6MXo5lvwrbidt3C1vL8v6HzvdeUSkJa+TV9iKJP18rYcA6vy8WAGR9Uc7vd4HmOurthiIq4ZVk2ZNctaUyorKxESUkJ8vLycOHCBZw+fRrHT5wYz93q67u9+1hXTORuJ0M4Z1SLSO7tRAVfqMehxy3Wy0RuK5r3H214n4hbDGwm+8rhZpTXNqC1tVWpAVMPbWhNI1MoFIoWyjrdATOGj67WJ2rHV+paN30T7ad3orOzc0KVX1TcTh6vV5CXDHAepVHB5WLA85yyLCHcOtmr9WLUrdVDVMWtVh1YYGNCfn4+srKylKGyHx0owbU6lzlcv8cEk3N2L3OINrHgZs4XagZZ/JOB5Q2Pn76C6nq5KcFsNmtW7QQ6JRQKhRKIspzBfgX9b//OkLC1xP8HOi4cCCtsaeXXTOH/2kqSBK+XD5vVJWf8yPeM4zyzpnJsOomKuOU4znBjAhkqe/pQtqFlDkktzhnP3cYSsbjBa67ymsG8bUJ+Peob5aYEMkwWrimBilsKhRKIXPXFgWsv17+cgQjbzd+GKeeosvqb/AwK1WVLK79iA0mSwHGcLidXvTCC5zl4vV7l+0a+lwRB4MFy8mfORD9vfD4ffD59ZxrljLBvRt5HURe3WkNlpDGhvLwchYWFfkNl7xxLM5S7/fn5HriE2R1NoMw+RFHC19+z4v0G8rY5FXW4cuWK5jAZEbeBdTsUCoVCkCQJIueC58pF9MR/Q7+wXXkHLC9+F6aLx9HR0RG0pCFU5p/mbGMLIg4FQe7JlYUpp0QZWJZVTBKO88iZXBejtC+4Wff45wwbNNTGuBjw/NUYoDykxsLNuuFyueDykDOL5P7k+2B5Vv66ECyQvV6vchtu1g2PxwWWZ2fksy0q4pbneb/GBCNDZSmpqVi8t1Z37vaj+zvQ4pj5SjDK/KJmkMPH9nfodm2/crgZpdV1hobJ6HAAhUIhSJIIn8sBV0Ua7Ovv1y9sV92Jrld+jLaiDCps5xmiKCpCUhRFTeeXcclb1AJ7domOc3lc4xvW5MPlYsbrysLXVfICrwzNuTwu2R0WZ86wiaq4jTRUprWG9+TJk/jZgUJcq1PcLkgwYUeDAxyNJlCmkY0Vw7h+j/5IwpNnG1FVV4/W1taQa3e1cm4UCmWeMz445h3pxmjWTthW3alb2FpX342uN36NtooCXcKWNiPMbURRVBxe8lmj9/srvxfCfyaJoghBECAIHHhedpFjZTFFVMStIAiaQ2Ukd6seKistLUVBQYGyqey9997DlsNncGOC/mjCt07ZwNBoAmWa4H0ivnjconub3nW723CiuA4Njf5rd0NNJ6s/XCgUyvxFkiRIXh5CTzOGDvxVv1sbtwjWtV9A567H0FJboSyN0RK2JA5FhS1FHmDzQhSNnznkBR6ecYeWYZzghdhqOoqquA0cKgu3qUyduz2ckoo79umPJnxgXzuqBzn46D9EyjRwqdtjqCXh3440o6SqFk1N+jeTUXFLocxvJEmCyDLwNF9CzyvfNzA4thiWZ7+E9sSn0dxYFyRsA9fq0i5bCoE4u6SWjOM8uvrWfb6rvb0M4/TL7sYKURG3Xq8XHMcFbSoLzN3W1dUF5W5Pnz6N1NRU/PZAHq7TWQm2IMGEF6qGwdJoAmUaeKpoANft0fe+XJBgwobz9aiqNZa3peKWQpm/SJII39gAmJIjsD97n363Nm4xLM99FaYj8WhubqbCljIhRFEEz3PKkohIA2CCICi1ZLHm2BKiJm7VQ2WRcrfqvluSu91+OA3/tLtZdzThnpQuDLFe+o+SMqUMery47Yj+xQ0f3tuGs5dr0dDQaDhvS8UthTK/kPtrvRAGzBg5+TxscYsNNCLcjq5N/46W9F1oaWkJytgSYatnrS79HKUAV2MKkRFjfgg6quI2XO5Wq+82JydH6bs9mpKCL+2rxEKd0YRrdptwqJV23lKmlh0NDtxooNv2BylXUFpdiytXtPttw+Vt6QcMhTJ/kCQJIu8BZ65G/1u/MpavXXkHzFt+gObcVCpsKRQNoiJu5R42IWLfbXNzM+rq6lBeXo6ioiJcvHgR58+fR3p6OlJTU/H4wWxcv1v/Qoevp1kxys1MQfBkyM/Px5tvvon4+HgcPHgQNTU1uq4THx+vXMdsNk/ovs1mMw4ePKjc1ptvvhnxtgKvk5+fH/byDocD+fn5ES8X64zxIu5P1T9ItiDBhO05tahWRRLC9dtScUuhzEMkCZIowjc2CFfFSXRv/JoxYbvmXnT+41e4UpxFhS1lzqPPSQ4m6uI2XDShpaUFDQ0NqKys1KwE233kJD62u0n3KeDr95iQZmYgiLPjH6jD4cCSJUuwcOHCoCMuLk7zOjU1NXjwwQc1rxMfH2/o/uPi4jRvZ+HChUhKStK8TlJSEm6++eagyy9ZsgQOh0PzOuQ5LlmyxNDjizUOtjjxwX36XdtP729Bdmk16uvr0dLSgs7OTtjtdt15W/pBQ6HMbZQ2hD4TRo4/C9uK24wNjq1/AKY9y9BYXUaFLWVOIoo+v8wvz8s1ZkaJirgVRVFXNCGwEiwwmpCSkoJv7ruMawx03v7grB0MPzvcW7WwffjhhxEfH48HHnggrFglwvamm27Co48+GnSdUKI0kFOnTinXIbcTHx/v95gCnVaz2Rz0eOPj43HTTTdh4cKF+MUvfhF0P/n5+SFvbzbBekVDG8kWJJjw2/caUFpVg0adFWBae9wpFMrcRJJEiB4nPE156H31R4bcWtvK29H1/DfQcuxlNDY0oLW1NWyPLRW2lNnG1dYGFwThqpiVJAkejwcez9VFEqKO5RBTIm4jVYKFiyY8+24GbjAQTfjAvnZk29zwxrh7W1NTE1L0xcfHY+HChbj55pv9vq4WpIHRhYcffhgLFy7E4sWLdd0/EbGPPvpo0N+R23r44Yf9vv7MM89oOrBqARvo3pLbmu2u7XsdjKH6r2vfacGe09moqqhQKsBCRRLoxDKFMn8gQ2PeETuc2W/DtuYeYzGEVXeic8sP0ZiZjMZGeVC1s7MTVqsVPT09VNhS5gRERwa+P71eb/DqYIaBm3WD53llqE2+vrxAwufzRU/cGo0mqLeVZWVlKQsdDh5LxT17q7DQQM7xlxd64IrxpQ5JSUlYuHAhHnjggaC/czgcmiKWiF4toagWy3pYvHhxSDd1+/btmvdDBLGWo0zcW/XtqZ3e2ezaekUJ3z1jx0IDru1XX3oXaU9/FxVp+9BcV43Ojg7DkQT6oUOhzC3koTE3+K5qDOz+ozFRG7cIljX3ov2N/0FDSQ6uXLmCtrY2P2E7MDBAhS1lTsHzPDycBx5O3nrLBKwPDlonzDDgeXnei2EYeL0CGMYZHXErSRJ8Pp9fJZie1gSy0CEnJ0dZ6HD8+HE8dfA8rk/Q795+OLEDxb0sfDHs3oYTqgA0RSFxQUNla40IyXCXJU6sEXFL/k59e48++uiccG0vWN346P4O3e+/a95pRvzfH8a5P3wWF/98B6r3rkVHfQXsVouuSAIVtxTKHGN8ha5vbACuslR0b/yKQWG7GJYNX0br3qdQV1mqCFuz2QybzUaFLWXOIUkSWNYdUcxGOphxwTsl4lYdTVC3JpCFDqQ1gSx0yMvLUxY6nDhxAvuPHMcde6p1byxbkGDC/2T3wiXEbvZ2IuI2nLgMdZ1QLFq0CAsXLsSpU6d0P7Zw9x9432rXVm8OOBZhvSJ+nNFtyLW9f8sRHPu/u5D1h08h74+fRtGfb0X1Cz9DV3kW+u1dcIyM0EgChTJPkCQJksBC6G3FcMpaY0NjpOZr07dw5fjrqKurQ1NTE0wmkyJse3t7/X5pVp8RosKWMlvheW5SolZ9uDyu6IlbPdEEu90Os9mM1tZWv8GygoICZGdn+w2WPZ50wVAt2IcTO3C8fSxmmxMmIm6JExoNcRvKVXU4HMrQ2jPPPKPrMWtlbsntL1q0KOJjiWUSm0cNubYL32nB+mW/xtnffxY5//dpFDz6aZQs/Qwq/vxZ1K38ErrStmHYasLY6AiNJFAocxni1joH4K46jZ6XvjOBGMI9aN/636jLeQ/19fVobm6GyWRCV1eXImwHBwepsKXMKXw+HxgXM3lR62LA8mz0MrdqcavVmkAGy7q7u2GxWGAymdDU1ITa2tqQg2V7Dh/HLXtqDXWMPnjCAhsjQIzBf8wkcxtqAExLqBJx+eCDDwZdXp3T1SNua2pqlJzs4sWL8dhjj+EXv/iFUvN10003BQ2Hmc1m5ToPPvgg4uPjERcXp1yHDKfNFde208njC8eN9dre+2oqDj/yeVz4w6dw8ZFPo/Cxz6D0T59F5V8+i9q/3oKGZYvRsfW/MVR3Ee6Rfs2tZPQDiEKZ3UiSBJFzQ7BfwVDyM8bd2hW3oWv9l9Gy9ynUlJegoaFBWafb1dUFu90eJGwDNx1SYUuZrXCcZ9LC1sk44fVeXQUcFXELXBW4Xq8XgiBoRhN6e3s1B8vU63jJYNmxY8fwyIFsXGcge7twtwnry4bAemNvuEwtAB977DFlyUFcXJwy7BUoVNUOaVxcnN911N2zeoe3iFjWOrZv3655nVOnTikCV308/PDDYV1bh8OhVI0tWbJEefyxiiRJeLygH9fu0S9s3/dOG1Y9+Tuc/f1nkf1/n0b+Hz+N4qWfQfmfP4vqxz+L+iduwZW/34qWZbfCtOoL6Dv5Aty97RBYF3VtKZQ5gNKE4OgBU3zY8EIGuQ3hLnS++D3Up72Nmhq5SjCww7avr09pXaHCljIbkCQJHOcBx3n8emuDLyfCFQXX1sk4wbKscrtRF7ehogl6Bstyc3P93Nt3ko/j07vrDTlp/+/dTpT0emJyuIxUawUeavEYKADJUJmR62hBGhGIMN2+fXtQz61WHhe4unEsPj4eSUlJfo0OWq5tfn6+5uKHcBGLmSbT6sY/H+zU/T5bkGDCHVtPI/mRe5D5+08h95FPo/DRz+Dynz6DCuLaPnELmv5+K1qX3wrT8lvR/tRiWF/+PpzV5yCMDcHn89IPIQplliL31o6B66zEwJ7HDIta24rF6Fp3P9q2/x5Vl7JQW1sbVPWlXs5A6gT1CFsKZSYRBM4vZsC4mJCbxtxud9SytuplD1MibgOjCaTzlri3ZLCspaUF9fX1fhvLAt3b3+7PxXW79Q+WLUgw4afnuuGI0bW8SUlJWLJkCR544AEsWbIE8fHxESMG27dvVxzQJUuWYPv27YZjCURsaolLIrr1duaq0XJtiRP9wAMPKG6z2jWONQfXwfnwULrN0BDZggQT/vrME0j7/eeQ/QfZtS16THZtqx7/LOqeuAWNf7sFzctuRdvyW2F68lZ0PPU5mJ/+HCyrPo/BI6vA97XBx7lj8n1KoVC0IVvGvEMWOC+8Bfv6+427teNDYw3JL6Cqohx1dXWaVV/qDtvAoVQqbCmxhM/nU3LfbjZYsLrdbgiC4PcelSQpKllb4tqqbzuq4jYwmhBpsKytrS2ie7vrkPHs7Y172/GPOgc43+z5hz4R4af3OupOXK2VuUY7cwlqga12bSMteIgl91aSJGwoH8IHDKzZXZBgwj+/loc/P/FX7Hn0azj/x0UoULm2NeOurRJJWH4r2p/8HDrHxW3X05+DJW4Rul/4d4wVH4FvbBCST5jpl4JCoYRBIgNjzBA8TXnoe+PnxkXt+NCY6dWfoyrzOKqqqvwGxwIbEUJVfRFhS3P7lFiB4ziliitcTZcoyuan7LJKEAR+0vVfTsYJnuf9Hs+UiNtIg2VkYxmpBYvk3i5LOo8bElrwPgPi45ZkM3Lssb+5jDCV4lYtOCNfPvErAAAgAElEQVTdlhGIG6t2bclWNa1WiEiNETNBupnBZw6ZDb23rn27CT9a+Qr+8tcnsPxvj+P1x3+GzD99HiV/viWsa9v51LiwfUY+rM98DtaVd2Dgnd+BbSuG6HZA0rFWkEKhTC+SJEJkx8DbGzGcsga21XcZF7Yrbod5w1dwJWEZKkouobq6Gg0NDWhpaQk7OKYlbOlAKiWWEARBt0DleV7J2Ho8Hni9PBgmOu4tx3mUjWVRF7fqzlvi3pLNEaHc28bGxrDu7f7DKfj6vlJcYzCe8I00K7rGYrM9IRCj4ladddVyY9VEErdqB1YvDodDiTqoGxJCbTsDYk/cto/y+MpJK95vMI7w+RdP4LG/PYknnngCy5Ytw1NPLsfzTz2Gk098A2VP3I76J24N79oSYTt+2OIWwb72XoykrIPQ0wyRZYBZ8J6lUOY6pLPWO2iGM/NNdD9vbBkDydZa1twL05afoDptDyoqKvzytVqDY1qNCLTqixKLsCwbtcxsNHO3URO3QLB7q44mhHJv29vblaUOodzblJQUvHgwDTclNBpy2BbuNuFP+X1geDGmfwCEO5UfClItdtNNN0W8rFoIm83moL8nbqsRcUuEauD9k+dy8803B12HZHtJhdhM4hJE/C6n11A7woIEEz78ViV+/fR6PPG3v2HZsmV48skn8cwzz2DFihVYu/IZJMT9GkVP3o+G5bfJg2Qq19Yc6NqOC9urx2J0b/w3OC/sgG/YDolnIz8RCoUSdeRcrQCvoweuipPofeX7xkXteLa287mvoTFxFUoLL6KyslJZzKCVrzU6OBbLn2uU+YFWvnYmD3kdLz+14jbUxjKj7u2JEyeQfOQofpWYi2sNVIMtSDDhI/s7sLMhNvK3WsKypqZGWaKg5WiGysgGds0SSAPCL37xC7+vkw1lS5Ys8btNs9kc9v61ULu2gflZtZBW14uZzWblOqFqx6aTFyqH8ZH9xnK273unDd/e8A6eWPYkli9fjqeeegpPP/00VqxYgVWrVmHNmjVYt3YtXlz7FE6v+D7qnrwLbU8uUgbJQrm2wU7P7ejd+kO4yk7QPC6FMo2oc7VscwEG3vnDhEStLW4xutZ+Ea1bH0b52cMoKytDdXW1Zr42cJUuEbYsy1JhS4lJyGwVIMHjiU5HbbSPqIpbYGLubaTsLdlatvPdFNxmcC3vggQTPnfYjIKemc/fktqtm2++GUuWLAmqy1JXbOm5zk033RQkmNXVXmrU7iy5LfXt3XTTTZr3r4XatdUS3+pmhAcffNDvfmJhg9nZLhduSTaWs12QYMItr2XjsadXK6L2mWeewcqVKxVhu3btWjz77LN49tln8fz6tdi97jGUPfMgWp++Q1PcRvyAXHWnksf1uUYg+bSrVCgUyiQZF7WiexS8tR7DR1fDturOibm1q+5E58ZvoTbpOVwuKkB5eblff21gvlbP4BgVtpRYgURPGcapRE5nWsjOiLg14t6S5gT11rLMzEycPn0aJ06cwNGjRxF34Cw+uNvYcNmCBBP+I90Gywznb0ltVuCxZMmSkMIyVM9tqOuQy2vFFfLz8/HAAw8Yun8twtWKEbQWRixZskTTvZ5O2kd5fO094znb63c14pfPvoann4lDXFwcVq1ahdWrV/uJ2vXr12PDhg3YsGEDnnvuOTz//PPY8txqnFn7X2h65h6Yn1kc2bXVOtbcjaFDT4HrKIfP5YAkUpFLoUQFSYIkihA9TgjdTXCkvQD7+i9NzK1dcRu61t2Plm3/i9LME7h8+bISQ1DXfIXK19LBMUosI4qiUucFAJ4obRWbdeLWiHsb2HtLtpYVFBQgOzsb586dw6lTp3D8+HEcSD6KH+27hGsNDpdds9uE/8vtwxA78/23NTU1Sv+r3owtubyR64TCbDZH7bYiQZ5rLDDEevGbLOM52/clmPCtLUfx9Op1iqBdt26dn6AlYpYcGzduxMaNG7Fp0ybEb3web294AqUrv472uDthndBpzkWwr70Hw0dWgu+qps0KFMpkUETtGISeFjjOvILu5748Mac2bhEsq+5Ge/xDqE5+GcWFhRFjCOHytXRwjBJreL1eZdkCGdjieW7GBey0ilsgsnur1ZxAtpY1NTWhtrYW5eXlKC4uRl5eHi5cuIAzZ84o1WBvHEzB3XsqsNBgPOFD+9qxvGgAYzE+YEaJPmO8iL8U9OGDBvtsFySYcPs/crHsuZewbl2wmFWLWPURHx8f9OeXNq5HyrP/g/oV98O8YmKnPG1xi2Bf9wWMHFsL3lIH0T1KRS6FohdJUmq9hF4TRjNeR/fGr07436J15R3o3PBvqH97GYqzzqCkpMSvDSFSDEG9mIHmaymxilrIulzywFa0li/MSnGrx71Vby3r7OxEa2srGhoaUF1djdLSUly6dClouOzo0aN4PukUPr77Ct5nUOB+7EAH1pcNwi1QgTtf8HhFxBUP4KP7OwwL25t21eBPL+7A8xuvCtX4+Hhs3rwZL7zwgnK8+OKLfv8lx+bNm7F582blOpvj4/HaxtU4/+zP0LLyXnTF3T5xkfvsfRg58RwEWyNEj5OKXAolFIqoZSD0t8OZuR09m74+cVG74naY130JTa/9BiWnk1FUVITS0lJUVVUFtSEYiSFQYUuJRXien3GxGhPiFtDv3g4PD6O/vx/d3d3o6uoKWQ2WnZ2NjIwMpKWl4fjx4zh0+Age259peLnDggQTPnmwAy9VD4P1iVP19CkxgleUsL5sCB9PMi5sr3unGb/ZdhgvbHkFL7/8st/xyiuv+B2Bf//SSy8ph1rwKqI4fhN2PP8kCtd8B6YVd8O64rZJiNwvwfFePITuZurkUihqSPyAZSD0d8KZvRM9m781cVEbtxhda76A1pf+E2VHtqEgPx8lJSXK0FhDQ0PEGIJWfy3N11JiGTJANtOCNabErZZ7S7aWkeEy4t7abLaww2WB8YQ9h47ie/sKcY3BerAFCSb867ud2NUwGhMVYZSpQZQkvFozjH852Gn4F6AFCSZ8f8c5vLjtTWzbtg3/+Mc/lEPr/19//XW8/vrreO2117B161a8+uqrQUJXy919Kf55JD23FJWrvoaOFXdNOI9ri1uE7vVfwsiJ58Fb6uTBM9quQJmnkEov0eOE0NcmO7Uv/PskRO0iWFbfjfaN/46qfetQkJOJwsJClJaW+g2NqZcyhIoh0P5aymxCkiRlte5sOqZM3JIXRcu9JfEEtXurNVzW0NCAqqoqJZ6Qk5MTFE/YlnQcd+6pNFwPtiBBrgg7bBoDTwXunOSdRgc+O4HKrwUJJtzzzmXE79iHnTt3Ydcu+Xj77bfx9ttvK/+/c+dO7Ny5E2+99RbeeustbN++XRG8ROi++uqritDdsmULtmzZoghdInI3b96MV+I34MSzv0HDyvvRGXfHhD+ESSZ3+MhKuV2BGYbkpT25lPmBLGq9EN0O8N1X4Ejfgu6NE9gqFpCr7Vj/VdTueBwFGSdRUFCguLVkha7arbVarTSGQJkzxNoGspgSt4HubaRqMPVwWah4wqlTp5CamoojR47g2aR03Ly70XD+dkGCCXcd60JqBwNhhjtwKdHlQIsTtx/pmpCw/cTuBqzbfQx79u7Dvn37kJiYiMTEROzfvx/79+9X/n/v3r3Ys2cPdu/ejXfeeUcRvG+99RbefPNNReS+/vrriptLIgxqkatkdDdvxrZNq5G57qdoXXkvulZMTuTaVn8eQwf+Bra5AL6xIUgCN9PfFgplSpAkCZLPCx8zDL6rBiOpG2Bff/+kRW3nui/hyqv/HwrfO4C8vDwlW6vl1nZ1dcFms/m5taHaEEgMgQpbSqwiSVLM133NmLglL1CgextpuMxms6Gzs1MznkDaE9SreQ8eOozH9l/ADbtbJyRm7k6xYH+zkzq4cwBRlLC9fgR3HuvC+yfwXrguoRV/2X8eB949hOTkZCQnJ+Pw4cM4cuQIDh8+jMOHDytfP3ToEA4ePKgI3r179/oJXSJy33jjDSW6QNzccCL3xc3x2LHxaVxc9yO0rboX5kkMndniFsG26i4MJDwCT+05+JwD8lpf+iFKmQOQNbm+sUFw7aUYPhwH25p7Ji9q196PK1t+huLD/0BudjYuXboUMltLVugGurWBSxm0Ygg0X0uJVWarYzvt4lbvcFng5jISTyDtCWQ1L1nucPLkSRw7dgy73z2CH+/Nx7UTcG8XJJhw25EuvFozAo+XtijMVnifiBerhnHr4YlFEd6f0IZfJl3C/mMncPz4cZw8eRInT57Ee++9h/fee0/588mTJ5Gamorjx4/j2LFjOHLkCJKTk3Hw4EEcOHAAiYmJ2LNnjyJyd+zY4Rdb0C9yN+HtjU/h4prvo23lvehaMVmRewf63vwlXOUn4XP0QmTH6PAZZfZBmg84N3yjvWCbCzC4/6+wrZrcmQ65AeF+NL30UxQfeg252VnIz88PakLQcmvDDY3RGAJldiHOyozttItbwN+9JTuJQw2XacUT1Kt5yXKHnJwcnDt3zi9/++bBFHxrTxGumaDA/dShTmwoG6Q9uLMQtyBibekg/vXdiQ2PvS/BhJ8evIx9J87g1Kl0nD59GmfPnkVGRgbOnTvnd5w9exZnzpxBeno60tLScPLkSUXoHj58GO+++26QyH377bexY8eOICc3XFxBGUDbvAnvbHwK+Wu/j7aV90xe5K64HT0vfxej59+AYG+Uc7kCdXMpsY0cPRAguhwQ+trBFBxA/1u/hC1u8eRF7dr70Pzij1F88GVkX8jExYsXUVhYiMuXL6OiokKXWxtqaCxwKQMVtpRYgmgxjuPg4TzKsobZfkyLuAUiD5eFiieo2xNqa2tRUVGB4uLikPnbrUnH8aU9ZYYXPCh5y6QOPFU0gJEY2GRG0YeD82F5YT8+MYG6L3I8dLAKe9MycfZsBjIzM5GVlYWcnBzk5ubi4sWLypGbm4ucnBxkZ2fjwoULOH/+PM6ePYvTp08jLS0NqampSElJweHDh3Ho0CFF5O7duxcJCQmKkztRkbt743IUrPku2lbcja64ideHKceauzGY+Be4q07BN9IN0UPdXEoMobi0LngdPWBbCzFydDW6Nzw46fe+dcXtMK/5Ippf+BGKDryIrMxzyM3NRUFBAYqLi1FWVoaqqirU19frdmvp0BhlNkAE7VwRsjEhbsMNl4VqTyDLHRobG0Pmb0n/7eHDh/FS0gncsad6Qg0KCxJM+Oj+Dvwpvw+9bi/9IRTj9Lm9WJrfN6EFDeT40oFavH0qB+czM5GTk4O8vDwUFBSgsLAQRUVFKCkp8TuKi4tRWFiIgoIC5OXlIScnB1lZWTh37hzOnDmDtLQ0nDhxwk/kJiUlKU7uZEXuS5s3Yffzf0fhmiXjTu4kB8/iFsG24jb0vPhtjJ7dCt5SCx8zRLO5lBlDztLy8LlGIPS2YezibvS98fPJv8/jFsGy4g6Y196Hlhd+iJL9LyDrfAZycnL8IgiVlZVBW8ZCNSGEcmupsKXEAmRwkfyZZdlZ11kb0+IWCD9cptWeQJY7hMvfXrx4EZmZmUr/LREUzx14D5/dXTthgfuhxHb8KqsHdUMcfPSHUUxSPcji11m9+FCi8ZW65Lhzfz22p+chK1sWtYWFhSgpKUFpaSnKy8tRWVmJqqoqVFdXK/+trKxEeXk5SktLUVJSgqKiIuTn5yM3NxdZWVk4f/68InJPnjyJlJQUHDlyRDOuYFTk+vXlbt6EhI3LkbvuR2hZ+UV0rrgLthWTO0Uru7mfx+CeR+EqPwHvsA2i2yE3LdB/B5QpRIkdeJzwjtjhuZKL4eSnYX/2vsm7tHGLYFl1FzrWPYCGLT9H4YGXkZlxGtnZ2cq/+8AIAtkyptVbG8qt/f/bO+/wyO7q7vtNIBDykkASwmve5CWJ664rhgABYgdjQoIDBIIJMRA78GJwDDispO1ebfOuthevd2c06jPSSBppRr333nud0WjUex9pNEWjb/4Ynbu/ubpTVHbV7nme8wAGP3h3Nboffe/nnONpaEwEW7HuV9ntDnfWaHScyV20LGJ+m5/M3fFw642eQMcdXPm3tbW1KC8vdzrPm5SUxAGuXKHAwZAEfFLStK6p+QckOnwoUIfnE/sRo5uDVdyksG1qyQ6Ed8zi+YR+fEi2frD9dHArLiUWISsnh9tdSa8i6+vr0dTUhObmZrS0tKClpQWtra1oaWlBc3MzGhsb0dDQgNraWlRVVaG8vJyD3Ly8vFWQGxcXt8rJDQoK8gi5QoNnq4bPTp/CtZN+SD76PTT5PYcun8fRuxnKgs9DGPT/AiajD8HUmA7b1KDjAprNIoKuWJtStMLLbpp1aAe6MkwnnMVwwEubktL2HXgIBr996Dr2edRd/glyFTeRlpaGrKws5OXlOW1BqKurcxoYE9NasXZq2Wy2Xa0cbDu4BTzrCXTcwZ1/y99/SwNmBLi0QSFcrsCvg5PxJ5Lmde3ApUGjfdE9OFE1gUnRw93ymlhcwtHKCTymXN+qL+pPBbfjTEIJsvPyV72KJMeuvb0dnZ2d0Ol00Ol06OrqQldXF3Q6HTo6OtDW1oaWlhY0NTWhvr4e1dXVqKioQElJCQoLCznIZXUFlUq1JshltytcvHjR6dQvX1k4ffo0Lp46jphjP0a1399C57MfvRsdPmO0hcFTX8JU7FGYWrKxND10F3TFEmsNxR1aWJzD0swwzPoqTCcFYPjiP23O1+oB8mmfQufxL6P8xlvIUIUjLS0NmZmZgl4tqyDQwJjQlTF2b607t1YEW7G2oux2O6xW655KaLcN3AKu9QRv/Vv+gBl74IE2KBDghkRE4u2QZDwobdwQDP1ZmB6v5gyjSdQUtqzqxhfxb9nD+NMw/bo2IlD/v+A2nEksQ2ZuvtMJTf4DTq/Xw2AwoKenBz09Pejt7eX+vcFggF6vh1arRUdHB1pbW9Hc3MxBbmVlJUpLS1FYWIjc3FxkZmYiLS3NafDMW8jlrxDzRll497Q/Qk+8geLDX0OnzxMwbIaXy4Du0JnnMRXvD1NbPpZmhmE3zYqX0MRyWdw53EUjlmZGYDbUYibtMkau/PPmfV0e+Gv0+j4K/aFn0Hr6H1AsOYoUTSxSU1ORmZkp6NWyWxBIQRAaGONfGRPTWrG2S9HXHRcMbgOw3A69pXDrzr+l9WAEuHz/lj9gxm5QYFeERUdHI0weCb+QRHxaWr9uB/cBiQ4flnU5NIWuOfGi2X2sJTsg75zD84kb0xAekOjweGgzAhJLkZXrSGwpuWlsbERbW9uq15H0kBseHuZ6cHAQg4OD6O/vR29vLwwGA3Q6HTo7O9HW1sZBbk1NDZfkkpObmZmJ1NRUTqERglx28Oz27dvc1TOC3CtXrriEXH6a++7pU7h98rfIPvJNtPk+gy6fxzdnywILuuf+HtOa01jsKHKA7sI0li2LWF62b/WXjlhbVfQ93mqG3TSDpZlhWHobMJt1c9MGw9ivQYPfPnQd/Rzqz/0rckICkJiYiNRUx+YTglq+V9vU1OTk1RLUelIQxLRWrO1SS0tLMJtNsFgsWw6T2623BG4B7/1bVwNmXV1d3IBZfX09KisruQ0KWVlZSE1NdQLccLkCx0I1eFRag9+Vrh+OSFM4UDYO/awFdvGb2D2tzmkLfls6tmEN4QGJDp8Ja8S15GLk5t99JVlXV+f0kOO/jhwdHcXY2BjGx8edemxsDCMjIxgeHsbAwAD6+vpgMBjQ1dXFQS6rK7BObk5OjkfI5W9X4EMu38v1lOaePXMGF08eRczxH6Hi4Feg9XkCBp/H0LfJkDF09gVMKv0wX6WCdaQLS3NjjmMRNqvo6e7y4nQD8zyWjBOwjRlgakjDtPokRi6/jP7NUmRWusfnUXQfehrtJ15A2fW3kBolWwW17LAYebXsai8hr5ZVEDwNjIlprVhbWWazCcZ54573a7cV3AKrjzuw/q2r/bfsgFlXVxfa29u5DQqeAFeuUOBkaPyG9uBSfyxEj68l9yOwbQZzVvHow2bXrMWO2y0zeDFpAH8UsrG09gGJDi/I63ErpQh5+QVcYltXV+e0mJ0eckNDQ9xDjl5JTk9PY2ZmxulfJyYmONB1Bbmtra1oampCXV0dB7nFxcWCkMsOnkVFRTmtEOOf9nXn5bpKcwl03z1zCndO/jcyj34bLX7Poctn3+a5uWwf2ofR936A2bQrWOwohG1qEEvzU7BbFrBsF1PdHV8rO2iXrYuwL0zDNj0Es6EWszl3MBb4OgaOPbvpX1N9Pg/D4LcfuiOfQ935V5AjOwtNXIxLqBUaFnPn1W5EQRCfAWLd7zKZTFsOkdu1twXceuPfuhowow0K3gKuQqHAu6EqfDmwdN2XzNgU968jDfhx7gjyBxdgE1WFDZd9GcjsX8CrOcPrPqPL9u9IdPhWZA1kqYXIzcsXBFtKb0hB4D/k5ubmMDc3B6PRCKPRyP3n2dlZzMzMYGpqChMTExzkDg4OOkEuObmNjY2oq6vjtivwIZd1cmlPLkFueHg4QkJCEBQUtApy15Lm8jctXDz9DpTHX0PZoReg9X0S3T6Pbc46sVWp7kMY9P8iJiJ+DWOpAtbBNizNjDhg17yA5SXbVn/pieWhOG/WYoJ9YQZLs6OwjnRhvlqNyehDGDr/tc3/ujmwssbL9zF0H34Gbf5fRfGN3yAxMggajQZJSUluoZaUI6FhMSGvVlQQxNpJZbWKOsK2hFtgbYBLIOEKcGlFmCvApSEzhUKBC6Ex+IasAB+UdG4YoD4s68JzcX04VDGOnjmrqCqss7pnLfAtH8dzcX34UODG/kwekOjwAYkWP4iqQkRaPvLyncG2qanJKbHt7+/nNAT+DkuajDaZTFwvLCxgfn6eg10hyB0YGEBvby+6u7u5DQvuIJcdPEtOTkZCQgJ32lepVEKhUCA8PNxp+IyvLLBpris3V1BbOH0Kt/x/i9Qj30Gz32eh89kPg8+jm6stsO37CIYD/gGTkQcwVxgKs74KtukhLBknVjQGcd3YVhe3d9Y8jyXjJGzTQ7D0NcFYFoWp2KMYufpt9B98/N58fRxwDIcZDj4J7ZG/QfX5f0NW0DnExcZwUEvbD1inVghq2ZO57LCYq7O5rILAns4VFQSxtluJru02hlvAuwEzoQ0KfMAlz1EIcNktCnTo4Xp4DF4JzMQfSts2DLgPSHT4k1A9XkoewLXGafSKkOt1GeasuNwwha8nD+DjG7g0xvbHZR14I6YcyvQ85PNUBCGwpcRW6D48vZZke3FxkVtdR6DLh9zR0VGvIJfv5PKPQbCQK+TlCikL3qa5QqB74Yw/wk68gezD/4QWv+eg89mPnnsJulyy+3mMyX6KmfSrMDVnwTbeg6XZMdgXZmC3mMSzwPeyOMXADLtpFktz47BN9GGxswizObcxHvZfGDr7wr378yeg9XkE3X5PQHv4s6g5/S1kv3cQ6qhQxMfHIyEhAcnJyU4rvdhBMVdQ62pYTMirdacgiGAr1nYr0bXd5nALrG3AjL8ijL8DVwhwaYsCe+ghMjIS74XI8YZUjb+U1G5okwKrKvyF3ICvJQ3gfN0ktDMi5Lqq1ikLztZO4qXkAfzfiO5N+QHjAYkOj4c04534Emgyc5Gfn79qeMwbsKUHHftakt/0tcn+AMaH3PHxcYyOjmJoaMgryOXvyc3OzkZ6ejpSUlKQmJjIDZ+5Uhb4aS5/ndhaQPfMmTO4cOYEwk/8HLmH/xEtvs+iy3c/DAfugZ8r1IeewMj172Iq7h3MV8TCOtDqSHfnxmBfmIZ90Yhlq1mE3rUUQazNArt53qEXzI3DNj0E67AWC3VJmE48h7H3X70nzqww0D4Kg98T6Dz0HKpPfRNpV34Dhew9REVFQq1WIzExESkpKUhPT0dWVhYHtSUlJU6DYt5ArathMRFqxdppJaa2OxRu1wq47A5cAlzWwaU1YZSGqdVqxMbGIiIiHLcDZTgojcKX7hRuiqZA/WBEN15IHIB/9QSaJ8X9uFT142Ycr5rAC4n9+GT45kHt70m1+KaiBlcTCpCR7XgAlpaWcg8//vAY69wJgS3/YUdNX5fULOiybxnWCrn8YxClpaUoKirifjjLyMhYNXzGKgvu0lxX2sLaEt13ID/xM+Qf/ge0+j6DLp996LkXg2gu092HMej/BYze+gEmow9iNud9LDSkwtLf7BhWmx1zOLyLc46k12bZs+vISClYtizCvmiEfWEaS3NjsE0NwjqshaklG3P5MkypjmPszk8wdOb5Td9m4Dmh3Q/t4edQ4/+PSL/8K0QG3kRYRBgiFBGIVEZCo9FwPm12djby8vJQWFjI7amtrq52OSgmBLVCupErr1ZUEMTa7iUOk+0QuAVcA67QBgVXgCs0ZEZ7cOmSWUZGBncxKkoZhZDQEMiCZDgjDccrkhR8TNq6acD1gMRxAOLLCf04XDGO6jEzlvbg4Jl9GagYXYRf+Ti+ktC/4UMM/P5TWTvejC5FWEousplzulVVVU6L2oXAlh56Quc02Ycdm+Swf00IcklXoGHI6elpTE5Orglya2pqUFlZibKyMsHhs+TkZKc0l92yQG6uN9qCt6DLwe7Zs7h85h0o33kNhUe+jg7fp1cc3cfQe+AeDKN57IcwcOwzGLn2L5iUv42ZtCuYL4vCYnsBrMOdK+A76vB5F2ZgN89j2broGGLbodBCw13LVrMjgTXNYsk4iaXZMdimh2Ab78FiZwnmq1SYzbyByehDGH3vBxj0/+IW/Pk4/ox6fR+D4eCT6Dr8HOpPfB0Zl95EpPQaQsNCES4PhzxSjqjoKMTExkCToOF82vz8fBQVFaG0tNTp+AKt9FoL1PKHxdjVXuIWBLF2UpnMItzuGLgFPA+YeasosIBLhx7oVC8N7qSkpCAuToUIRQRCw0IRFByE64HBeFMah4cl1ZuiKbD9J6F6fFHdjzcKRxHWMW3CGuoAACAASURBVAvdjHVXp7nLADqmLQjtmMXPC0bwBXXfpjm1bD8b2gD/+CJo0rORm5vL3YunZe3Nzc3cA3AtYCv0epJtobcMa4Vc1snl78ltbm5GQ0MDamtrueEzvrLgLs1l3VwhbWGtoCuY6q6Abrj/G0g/+m3UHfwitL5POo5F3M9U1wP4Dl9+GePBP8dUvD/mcu9goS4J5u5q2MZ7YJsadOgOMyNYmhvDknHCkQAvTMNumnUkn+YFx2EKqxnLNrMjFbZZHenokg3LdpsDNu12p7R4mTQAu33lv7c5/vdLVsffb7M42mp2rNQyLzj+/0xzDmVgfsrxzzM3hqXZUdimhx3/vBO9sPTUY6EhDXMFQZjWnMFE6JsYufYvGPT/PPq35IcM5+7zfdRxXOHg02g/+reoOPt9ZN7wgyrkFuRyOSKYlDY6JhoqVSw0GjWSUpKQnZ3tNCTGnsltbm7mDq7wtx/wodbVBgRRQRBrp5fZbN5ygNzOve3gFrh3gEuDO0VFRcjLy0NWVhYSExMQHRMNRZQCYRFhCA4Jxp1AGY4FKvH1O1n4Q8nmDJux/ZGgLjwc1YMXEgfwCwZ0d4ObywfaFxIH8HBUDz6ywctiQv1xWQd+GFWBmwl5SMvIQl5entMVIvacbldXl9OkNJvoeAu2/DTHnUqzXshlV4hptVq0t7ejpaVllZfLKgvu0lxyc1ltwRPoulMXPKW6586ewa1TvlAd/xGKj7yENr9nofN9At0+j6F3My+jbSb8Hnkag6e+hOEL38Doze9jXPo6JiJ+jcnYI5hOOofZrPcwVxiK+SoVFupTYGrMwGJrDhbbC2DWlsKsr4DZUAtLXyMsA62wjmhhm+x39EQfrMNaWAfbYOlrgtlQC7O+CmZtKRY7CrHYmgtTUyZMDalYqFbDWByO2ez3MZ0cgCnVMUzI38aY7KcYfe8VjFz+JobOfAUDR5/ZBr9vAjB74CH0+D6Gbr8noT38WdT5/yPyL72BBMk5KBQKREVFISYmBiqVCmq1Gmq1GhqNBppEDVJSkpCRkbEqpWXVAxZqaX0fu9JLyKl1tQFBhFqxdnrRyd2thsjt2tsSboGNAS67RYH2jLa0tKChoYE7iVpcXIz8/HykpqYiXh2PmNgYRCojES4PR2hYKEJDQ3FBGoo3JXF49k4pPijRbjrkPiDR4Q8Y0H09bwQX66eQ0jsPww7ZtmBfBrpnrUjumceF+im8ljeCFxL77xnQPiDR4YNSLb4cVosT8YVQpmYjKysb+Survui1JXl49CAksKVl7fQAXA/YsrUWyGW3KxDkCm1XoD25PT090Ov10Gq1XikLubm5q9Jc2rTAagsEuqQteAJdT6muO9i9dPYkQvzfRNqx76Lm0JfR4fsUdD77HbC7LZJdsdcNsz4Po8f3cXT7PYGuQ8+i7dhXUPbuD5F28zCiQu5wQBsdHQ2VSsVtPGB307IDYmxKy6oHNCRGZ3INK8dWBgYGVq30EqFWrL1US0tLjmfJNoDJ7dbbFm6BzQFcumRG16IaGxu5TQqlpaXIyMhAYnIi1Bo1VHEqKKOVkEfKERERjrCwMEhkMvhLFfh3aTIelDRs+ASsu/5QoA6fiujGU7G9+GrSAH6UM4yztZNQdxvROW2B1b685Yqgzb6MjmkL4ruNOFMziVdzhvHVpAE8FduLT0V0b8p+Wnf9l0HNeCu6GHcSspGW4VgHVFh495xubW0td063s7MTer1+1RWizQJbtoQg11snV2hP7sjICAYHB9Hf3+/k5bpSFoTSXFonlpKSwmkL7EoxAl3yc/mJLjuMxm5dEAJdIdhdBbzvnsW1M8cg938Dqce+h8rDz6Pd7xloffaj29ehMdzTdWNib6h7DzwCg+8+6P2ehO7wZ9B4/AWUvPtDpF87gFjJZUSEhUEul3NAGxsbi/j4eGg0GqeNB0IuLbvKi1UPSCeizQcEtbSTWmil13r0AxFsxdpptbS0hOXlZVgsop6w4+AWWB/gsoceyGekBIzdpFBRUY6cnGykZ6YjOTUZCYkJiIuPQ3RMNJRKJaKiIjkX90ZgEHwkSnxVkov/LW2/JynuqoQyUIdPhnfjiZhePJ/Yj+9lDuFXxWMIqJuCvHMWeQML6Jy2YMG2+d+cF2x2dExbkDuwgIjOOZyvm8KvikfxvcwhPJ/Yj/0xvfhkeDc+eI9hlvoPAzvwHXkFAuJyoU51JD55eXmcX8tuRGhra4NWq3U6r8m+suQ7eJuZ6rhKcT1BrtCeXIJcdvhMSFkQSnNZN5fVFmilGOvn8hNdvrpAw2jeprqukl0hZ/fSuycRdPItaI79G4oPv4Rmv89C6/sk9L77YPB5dIsG1MTu93kIvT6Pott3H7oOPgXtkc+h9sQ3kHfuNSRePwyF9AZCQ0MRHh6+Cmjj4uKcgJb20rIbD4RSWnaVF71x4fu07KEVOostQq1Ye61sNsfXtd1uh80mrgTbkXALrA1w+ZfMKAFj0y/ycKurq1FQWIDcvFxkZmUiNT2VS3HVajWX4oZFhHEbFc5Lw/BzSTyevFOO393kgTNP/TsSHT4a3IUHI7rxiLIHz8X14fnEfrycNoj/yB3B4Ypx+FdP4mztJC7UT+Fa4zRutUxD2jqD0I5ZROnmIO+cRWj7LKStM7jVPI1rjdO4UD+Fs7WT8K+ewOGKcfwkdxj/nDaI5xP78Zm4Xjyi7MGDEd34aHDXPU2uXfUXQutwNLYA4YmZSE/P4C4SsRoC69fS4FhfX9+qpe2e1n1t1uvKtUIuf0+uKy+XryzQlgU2zWXdXFZbYIfQWD/XE+iyWxfYVJfdpest7LoD3vPnz+PCu2dw57QvYk+8jtyjL6P+0BfQ6fc0dL5PQO+7D90+j6HngJjwbmb3+jyCHp/H0O27D/qDT0F36Fm0Hfkiyk9+G5kXfoG4mycRGngbISEhCAsLQ0REhJNywAdaOrRAK7xY7YB1aYVSWnfqgdCQGLunVoRasfZKLS8vY3FxEVarVTzksFvg1hPgsj4j6zISFLAebl19HUrLS1FYXIi8/DxkZWdxKW5SkuOhTy5uhCICYeErA2cyGd6RKvBDSTIev1OJD2zibtz19ocCdfjjUD0+EdaN/xPejU9FdOPP5QZ8WmHAX0Ua8HCUAY8pe/CosgcPR/XgryId/92fyw34VITj7/lEmB5/HKrH792nNNZdf0DSiWdD6vGmshi31FlITkt3SmtZDcGVX0sbEcbHx7kHIj0M75eHJwS57gbPyMulH9QIcoXSXFIW+Gku6+YKaQt8P5ef6JKjGxMTw21dYNeLUapLK8aEFAYh2PUGeFdB77lzuHrOH0GnfoNY/9eQcey7KDvyIpr9PotO36eg9dmPLp/HHWvIRK3BPcQeeNgx8EVqwcFn0HH4c6g9/iKKTn8f6QG/QPy1I1DcvoyQoCAEBwc7pbORkZFQKpXcUBhfORACWiHtgF3jxU9p2VVeQuoB/0yu0KEVEWrF2gslHnHYBXALeA+47BJ9AgMCXAICSr0aGxtRVVOFsooyFJcWo6CwADm5OcjJy0F2dhYSkxOhSdBAFadCdEy008BZUHAQbsqCcUwaif+QJOHpO2X4kHTrIXen94elnfh8SA1+oyzADXU21CkZyMjIcLofT9sQaM0XaQh8v5Z9fcleI+Lfjb8fAybuBs9cfR278nLdpbl8N5c2LZC2QCvFhECXVRdoGE2tVrtMdT3BLmkM3gCvkL/rKukNCAhAwPlzuPHucYSe/jXiTvwEWce+jcrDL6D14HPo9HsaWt8nHWmvzz50+zwOg8+jK4nv7tQc+g48tJLAPgqD7+PQ++5Dl+8TDqXg4NPoOPgZ1B97AcWnvouM8z9D/GU/yG+eh0x6B4GBgZDJZBzMuktn1Wo1NxTGVw5cAS1fO+C7tJ5SWr564OqHUxFqxdpLZbfbxdR2N8At4B5w2UtmQqdQ2UGzgYEBGAzdjhVhDfWorq1GRVUFSspKUFzsuICTveLipqSlICEpAWqNGrGqWCijlVBEKZwg91ZgEE5IFfipRIPPSUvw+5L74+Tupv4DaQe+EloFH2UebqkzoUlJQ3p6OufpCaW1rjQE/uCYENgKXSO6H5PT3kKu0IYFIWXBnZsrpC14Al1SFzIzM5Geno7U1FQnfUEo1XUHu0LOLsEuH3jdQa8n8OU64DyunzsB6VlfhJ/6L6j8X0fK8VeQe+xllB15EQ2Hvoh2v2fR6fsUdH4rAOy7H3qfx2HwXYFgn0fQe+DhbQDCD6H3wMPo9XkEBoJWn8eh992PLt8noPN7Elq/p9Hu9wyaDn0eVUdfROE7LyPj5A+gOf06lO++hdCAg5BcPo2b16/g9u3bkEqlCAwMRBCTzLIw6y6dTU5ORmpqKjcURp9NV0DLX+FF2oE7l5ZS2rWqByLUirUXy2IV09tdAbdU7qbS+VAgNGg2MjICg6Ebre2taGppQkNjA2rralFVU4WKygqUl5c7ubhpGWncwFm8Ol4QcoNDgnFbJsPJwAj8QqrGl+4U4o8krfhf99nL3Wn98cB2fD28CkeVObgdn46E5FSnG/L8c5v0SpPdhsBqCEJ+rTdnNu/3SiBvINeTsuApzRXSFrwB3eLiYqdhtKysLCd9gZ/qsrBLyS5pDDScRivH+N6uq4RXCHqFwJeFXxaA+RDsBMIB5/HeuXcgO+sD+em3EHvqZ9D4/xhpx/8Vuce+hZIjX0f14efReOjz6PB7Bh2+T0PrdxeGqbu43o8u3/0rkLzP4Qb77oPe53HHv3K9fwVM99/9e/2edIAqB6tPofPg02j3fQbNB/8G1Ye/gtKjLyH/+MvIOPGvSPT/EVSnfgrF6f9C6Hlf3A44jquXA3D5ymVcuXoFV69dxbXr13D9xnVcv3kdN967gZu3buL2bYczS5qBO5gVSmdpbVdOTo7TUJg7oKXrYSzQshsP3KW0QuqBCLViibW6xPR2F8Et4Hpgx5vl+RMTE+jt7UGnrhPtne1oaWtBY3Mj6hvq0dDQgIqqCpSWl6KopAj5BfnIyc3hBs6SUpJcQi45uRKZDGelEXhbqsK3b2dgn6QSHxaVBa5/X9qJZ4Lr8CN5MU5EZyNQnY6klSEUWhPE7r0kV4+f1rLbEPgagjcbEbbDrsuNQK5Qmst3c1nQJW3BHeiyji5tXaD1Yqy+QKmuO9gljYGcXX66ywdevtLAQq8Q+LLwKwTAfAjmg7ArKHbqixdx7fwp3DzlC8mptxF8+jcIPf0rhPj/EmH+v0DEyTeg8P8Zovx/CqX/fyL2xGuIO/EfiH/nx1C/8yri3/kR4k78BDH+ryHa/z8RdfKniDz1c0Se/AUiTv4S4affQtiZXyPk7NsIOnsAd84dws0Lp3Dh4gVcvHQRFy9dxKXLl3Dp8iUOYF1B7I33buC999/Drfdv4f3b7+P2ndu4I7kDaaAUoaEhTpqBJ5hl09nc3FxubVdJSQnKyspQUVHh5NCyQEseLXsSlw+0rlxaT1sPRPVALLGcS7xUtsvgFvAecFkPd25uDtPT0xgcHITeoIdOr0OHtgOt7Y6UobGxkUtxyyvLUVJWwg2cZedkIyMrwy3k0uAZbVe4GhiK49JIvClV4yVJDj4tqcMHJLo9B7q/K9HiIVkDvhNehkNRObgamw6FJoWbrObvvmTXBLET1eTWCt2Qd6chbPcJaleQ605ZcJfmutMWWD+XD7rsarHa2lpUV1ejsrJyVarrDeySxkDOLpvu8oGXtjK4gl4WfNm0lw+/rO7AQjAfhPlA7KoJki9evIhLly7hfMB5XLgQgIsXL+B8wPlVffnyZQQEnEfAhQCnvnDxAtcErXxw5cOrE8AyEHvr1q2VAT5nkJVIJZAGShEoC4QsSIbgkGCEhIZALpcjOjoacXFxTpqBJ5jlp7OVlZXclgP2wAJfOSCP1hvtgO/SiimtWGKtrWw225aD5HbsHQ23wNoAlyBgenoaAwMD6OnrgaHHgK7urpXhhi6nFLemtgaV1ZV3B86KCjxCLg2eySPlTspCYFAQLgSG4ZBUidclCfiypBCfkDRtyWqt+9kPylrwtdAK/EaRg4CYDISoU5GQmOR2oTut92KnqvknN71Ja/l+7XYFW35tRprLXkBjV4oJgS7f0e3s7HTaoUvrxUhfYFNdV7DLagzk7FK6S94uAS+b8JLSwIdePviy8OsKgPkJMB+GhaDYVd+8eRNXr17hYPTatau4do0S4iu4evUKrl1b2QaxAqosrLLAStDKB1dWI7h56yaXwrIAS4NfgYGBCAkNQVCQDEHBQRzIhoWHISwiDBGKCMgj5YiJiYZarUZSUhLnzLKagTuYpXSWdAP6IVMIaNmEVghohbQDTy6tCLViieVdiWd4dyHcAp4HzVgImJ+fx9jYKAaHB9E/2I/e/l709Pagt9fxcO/QdqCtow3Nrc1oaGpYG+SuDJ6p4lSIiY1xTnMjwjjQvRMUjLPSCByQxOAnkmS8KM3DY5IqfFTatuMT3T+StuHJoDp8M6wUb8rzcDo6A3dUKYjTJHJnN1mnlh1G4d+SJ2ePVRDc3ZFnH5a7IfnxNs1dC+iyfi4LunxHlw+6bKrrCnb5yS7r7FK6KwS8bMLLh1426SXw5cMvm/oSAPMhmAVhFoZZKPbUt27dugujN67fTYXfW0mGb153alIFWGAlaGX1AQJX0ggkUsmqFDYoOAjh4aEICwtFaFgowsIdQ2CRkY41hYooBSKVkYiKjkJ0TDRiYmOgVqtXDYCRM1tQUOAVzFI6y9cN9Hq9oHLgDdAKaQc7/bMqllhbWTabTTzDuxvhFvB8/pR9+E9OTmJ4dBhDI0MYGBpYuWA1xKW42i4tpyo0tTShoakBdfV13FYFV5DLDZ4lJUCToHFKc6OiowRB93ZQCC7IInA8UIm3A1V4VZqMv5fk4xFJNf7gPl1C20h/VNqOfUF1+EZoGd6IyMXxqAxcik5FoCoZsZpEwR2Y9HAlp5YPtfxb8vQAZTchCKW17jSEnf6w3Ki2wPdzXYEu6+gK6QsEu62trZyry4ddVmMgZ7egoIBLd4WAl1UaWOilpJcPvnz4ZQGYTX8JglkQZtNgFor5TZDMwvLt2+87QSm/CVIJVKlZYCVoZcGVTV9DGYANiwhDuDwcCoUCMTFKJ4hVRiuh0WigUsVCFadCXHwc1Bo1NAkaJCcnc3uhKZUlZ5avGbAwy3dn3ekGQg6tO6D1JqVlv6534udULLG2qsQzvLsUbgH3r3PZB//CghHj46MYGRvB8OgwhoeHMT4+yqW43T3d6Oru4gbO2K0KriCXHTyjFWKkLKg1asTFxwmCLg2iEey+HxSCAJkcxwKVeDswDq9Jk/EtSSb+TlqE/ZIKPChpwIclHfcdej8i7cSfBzbjaVkNvhpchlfCCvGmPAdHFem4oEyFJDYJynjNqrVB7JQ1PWRpKIWcWldQa2D2X7q7Je8qrd0pGsJaiv9r8EZb8AZ0+Y4ubV0gfYFNdfmuLgu7bLLLOrv8dJcFXkp4s7OzOeglrYGgNzk5mQNfIfjlAzAfggmEWRgmIKYmMHbXYWGhkAXJVjUBKguqBKurgJWB1nB5OKcQyCPlq+CVUtiEBDUHsPHqeKg1aiQkaJCS4lhVmJSShOTUZKSkpSAjIwP5+flOIEupLDmzbDIrBLPsDloh3YDenLAO7XqBdrd9RsUSayvKbrfDOC+mt7sSbqm8SXGnpiYxNjGG0RXInZiYWKUq0MAZu1WBD7mkK9DgGa0Qy8rOckpzE5MTBUFXGa1EpDJSEHZDQkNwJygE14MicCE4CidkSvgFxuA3sni8Lk3Gd6RZ+DtpIZ6UVuIvpA34hKQJH5O24iNrhN8PSDrxEUk7PiZtw59Jm/FpWSOeCarBi8FleCW0AL8Mz8YheRpORabikjIFt6ITERKbgOg4tVdrg9jTm/zF7vTa0xXU8td77aW01lOtV1vwxtGlrQtCqa6Qq8tPdlmNgTYxULrLAi+b8ApBLyW9fPClxFcIgNn0lyCYQJiFYQJiapVK5bGjo6MhX4FSFk7ZZkGVYJWAlaCVBdeY2BjEMulrvDqeA1hNggYJiQlIS3OcBk9Kcag95MpmZmYiIysDmVmZyM7JRk5uDkpKijmQpR8eaaOBkGbAJrOkGrDDYGw6S29N+ENh3gCtt5/N3fL5FEus+10Li+JasF0Nt4D7FNdsNmNqegoTUxMYnxzH2MQYpqedVYW+gT5u4Mwl5K7oCuTklleWcyvESFnIyc3hQDc1PdUJdEldUMWpBGFXHimHQqFYSZsUiIgI56BXEhyC6yHhOB+kgH+QEodlsfALisNvA1X4b5kavwpKwFsyDf6/LAmvydLw77J0fF+WiVdk2XhVloHXZKn4ZUg6DoSnwzc8DYflaTgakYITilScVqTgYlQSbkUnIjhGDaUqnrtOxJ+0Zp0+PtDSa1D2FSibGLF7ML29J7/WtHa3gi2/1gO67hxdIX2BYHd0dNQt7FKyS84um+6ywMsmvKzSQNBLSS8LvoWFhYLwywdgFoL5IEwwTJ2cnOzUBMiuWqVSOYEpC6jUqjgVB6t8YGWhNSExAQlJCRy4sglsanoq0jLSkJ7pcNTzV06EFxYWIDc3B7l5ucjLz0NBYQEKigpQWFyIsrIy7k0Im8rSABg5s6xmwCazfHdWKJ1lgZaFWRFoxRJra0scLNsDcAu4fuAvLCxgamYKk9OTmJia4L5hjzKqwuDwoEfIZZ3c+ob6u4cgVpQFNs3lg25aRhqnLrCpbrw6nkt2Y2NjoFbHITpaiajoqJVXrFGQR8q5lChcHo6wiLC7He7cQWFhCAyLwJ2wCEjl0QhWxkEmj0JQuAKR0TGIjY2FSqXi0ivae6nRaJCQkMCBbHJy8qq1QQSz/GlrVjtgVwe5Or/p7WJ3Tzsw90Ja66ncaQvrAV0hfcEb2CWNoaenxynddQW8pDQIQW91dfUq8HUFvywAsxBMIMzCMAExdVZWlledmpp6F0xX4JTtxOTEVbBKwMpCK4ErJa+ZWZnIys7iEtjcvFwOYPML8jlHvazM8QN0cWkxSspKUFZRhvLKclRXVzldAxNKZcmZZTUDIZhlP3vepLPeAO1e/UyKJdb9KrPo3e4NuKXif0Odm5vD9Ow0B7jGBaNTikuQOzQyxKkKniC3ubUZjc2NnLJQU1vDgW5peSmKS4sFQZcc3dT0VGfYTUpAcnIyNAzwquJUUKvViI1dcQlXkl7lCvxGRUdxr0D5rVQqudewSqUScXFxHLyyAEsQSyuD0tPTndYGUTLraUjF3XL3jVwrEodRvK/1gC5/GM1TqisEu6zGQJsY2HSXgJdNeElpIOhta2tzCb6kOBD88gFYCIIJhAmGCYipCYzZLiwsFOyioiJkZWUhPTOd64ysDK4JVAlWWWAVgtb8gnyn9LWwuNAJXkvLS1FWUcZBbEVVBSqrK1FVU4Xq2mrU1tWivr4Ora2tgnoBm8qyzqw3ySwLs0K6gSeHVvwsiiXW/SvH1oStB8vt0HsCbgHnB73RaMT07DSmZ6cxOzsDo9HIpbjrgVzartDW0eakLFCaS24uaQslZSWcupBfkC8Iu2kZacjKykRKWspdlSEpAUlJCUhLS+NAlF530utPgmB+qzWOtUAJCWokJiZyr2kJXjMyMrg0liA2NzeXA1l2dRAlswSz7Pogd9eK3C133wjU7vW01pvyFnSFti7wU931wC6b7rLAS1sZ+NDLJr2uwJcPvywAsxBMIMyHYeqqqiqnJkB216WlJRyYOgEqdZEzrBKwstDqClz58FpTW4PaulrU1tWirr7OcUmxsQENTQ1obG5EU0sTtFrtKpClRJYPsqwz6wpmvU1nReVALLG2V4ne7R6DW6rl5WXMm+YxMzeDmbkZLCwscCkuqyqMT467hFy+rkDbFbRd2lVpLh902US3rKLMOdVlYDc3z7EDloA3IyuDg970lZTXcdkrw7FCaSXxZZtekyYlJXEQm56ezr2Spde0BLAsxBYVFXEgy05cs+uD2HTW3T5M1utzdYLT3V158ZXn5pYn0PUm1XUHu2sBXm+hVwh8+fBLAMxCMB+ECYapCYoJjNfSlZWVKC0vdQJUglRqglUCVhZaXYErH14JYJtbm9HS1oLW9la0dbShvbMd7Z3t0Ov1awJZb5NZT+msCLRiibX9ymKxiOntXoRbAFhYWODg1mw2YWZuhktyCXDXArnsCjF+musKdEldoFSXhd2SspKVQaxSRwJU6Ay9Obk5yM7JdrzuzM7inEJ6Lcq+Lk3PdMCsY7F+HgetBK4Er6WlpVwaSxDLTlyz64OEYFZohRAlSezrUE8T10JQ686rFaF2YyUEJZ5SXXfJLqsx8NNdIeAVgl6hpJcFXz78CgEwQTAfhAmGqQmK+XDsTbe0NKOmtsYJUAlSqQlWOWAVgFYWXFl4JYDt0HagQ9uBTl0ntF1a6PQ66PQ6dHV3obe3l/s8eQOyfGfWHcyuVTcQP3tiibU9aicNlhmNNE9zd6bGZDJtGND3JNyazI4/+Jm5GSwuLnKgS5DLprjuIJfdrsCtEOOluUKgS+oCObp82K2qqUJtrWNdEgu8xaXFKCop4l5zEvgWFBagsLAApaXFyM/PQx6vabiLbXoFS69mCWAJYuvr6wVBtq2tTRBm+Y4f3+9zNajCT488+Xziw/Xe1lpSXU+w6yrddQW8rqCXwNdV4ssHYD4EEwizMMwCMQvGa+nu7m60trY4ASo1gSrBKjULrULgyodXvUEPvUGP7p5uGHoMMPQY0NPbg56+HgwMDGBycnIVxArpBWwq60kzWAvMip85scTafmVbsm05tLrr+fl5mC2O7z82m03w+4gjgV7/3t49CbeLjJMyP2/EwoJxFeC6glwhJ5cgVyjNJdBlE11SF9o62pxS3cbmRjQ0OdKdlpaWVcBbVVPFpbzlleXca1Du1WhZCSqrKzkQLi4tRllZPubGjgAABZJJREFUKerr67kmH5HAleCV1gYJQSxNXbMrhDxNXrsDWm9uy4tO39aXN6muJ9j1Bnj50MtqDXzw5cOvKwBmIZhAmIVhFojZJjj2tvV6PTp1nauaQJWFVQJWPrRSO8HrCsD29veit78XfQN96BvoQ/9gP/oH+zEyMoKZmZlVaSw/kV1LKivCrFhi7Y5aWlradmqC0TgLk8kEq9UKu93u1a/DarVi0bzIPTe4newi3AoXX7g2m81ckrteyBUCXRpA4ye6eoNeMNUl2G1pa0FnZ+cq4GVTXnoFSq9FyeGrr6/nQLiqpgoNDfWce8h2e3s7B68EsHyI5YOs0PS1O9dvLauE1uPUig/a+1uuYGezgJeFXk/gy6a+QgDMQjALwiwM86HYXRMws39teHgYfX19goC6ClQZYGWhVQhc+wf7HWfBhwYwODyIweFBDI0McT0+Pg6j0egRYj2lsiLMiiXW7qytWglmNBphNpNSaF75nrS4ArRLm/Jrs9vtMJvNHuF9T8Lt/Py802/CIg92PUGut8qCO9Dlp7os7HbqOtHd3c0BLwu99NqTwJeD35VubW3lQLixsQFabQcHqmyTj0jwygIsH2LZNUIbmcDerFVC4gN3e9RaYNcV8HqCXhZ8PcEvC8DuQJgPxELNQrKrHh4e5sCU3yyosrDKh1Y+uNL3jeHRYYyMjXA9Oj6K8fFRTqVyBbEbBVnxsyWWWDu/zOb769xSKru0tDkA601ZrRYRbtkS2gO3uLggGHW7glxv0lx3oEuOrivYNRj0GBjocwJegl5y9MjZY+G3tb0VOp2WA2FaD8Q2uYfULLwSwLIQKwSy7mB2PcveRajdPbUR4HUHvSz48uHXHQCzEMw2C8RCzYdkoZ6amnQCU36zoCoErAStbNP3jrGJMe6H5vFJx0YRk2leEGDdQawnkBU/U2KJtfvKdJ/g1pHUmmGz2e77r5HeuItwu1KLi4uCP3VYLKv/uivI9SbNdQW6fHVBCHb7+x1pDwEvm/BSykvgS00AbDAYoO3Soru7G0NDg6ucQtY5JHClJj+RD7F8kOUnsxvdjylC7e4tT2DlCno9ga83AOwKhIWAeD1tMpkwMTG+ClD5kOoKWKnp+wXb7OdsYcEIi8Wy6vdD6PdMBFmxxBKL/zb6XqW1Vqt1y36NDjXBtX+75+DWVVzvTYzvDnKF0lw+6Ao5uizsEvASeBLwOiW8fc4OH+v3dfd0o6+vB4ODg155hKx3yDqJfIgVAllX+zGFlANxeEUsfnkDve7AVwh+3UGwEAi7aiFAdtVGo1EQTvnNfk/gN/sD8tTMFObm5mCzOaaI1wOw4udGLLH2btnttg1tGfC2zWbzVv9SsbRkw8KCMMjvObh19RshlOhupIVAWAiIhRLgmZkpmEzzq0BZCJr5PTs7C6vV4vWDXKiFwMAVSKw1QRJLLE/lLfh6A8DuINhTu4Jk9vNgMpkwMzOzClCFenZ2BguLCzAz078m0wJMpnnuh0P6DHr7axdLLLHEAhzfN81mE4zz6wNbNrCaN82v7J11VrHm5x2DrBbL1oMtlW3JhnmBX/OegltXArJDS3AvJ9/PNhqN6/rnMc4bN20iUSyxtmOtFXzXC8RraavV6vihmflhdXZ2GkbjHOZNd/c3e5u6ivAqllhiradchXee2vH9SZgd2O9b27UszHYIo3EWCwsLewtuXQnI3qyVuJ+9tGRd+SmM1mmYPL5mmJ83bonULZZY27U2C4S9bbPZjJm5GczPz3tMX8USSyyxNr/ssFgsgkmmq0DMZDLt+O9JBLcOD9gCAHsLbl1J1u6GybaiLZbFVSs17HY7tzfOtGiCxbKIxcUFmMwmWCyWHf/FKZZYu6GsNqv4WRRLLLG2tKxWq9tAzGg0wraLvlfRm27WA/4fqMao+kOB/I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 rot="545993">
            <a:off x="6621506" y="1081558"/>
            <a:ext cx="1753156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Now access to data of first 7 Sentinel satellites</a:t>
            </a:r>
          </a:p>
        </p:txBody>
      </p:sp>
      <p:pic>
        <p:nvPicPr>
          <p:cNvPr id="22" name="Picture 9" descr="Sentinel-3b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8900" y="3318402"/>
            <a:ext cx="1104596" cy="2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1350498" y="149415"/>
            <a:ext cx="6426256" cy="40011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sz="2000" dirty="0">
                <a:solidFill>
                  <a:srgbClr val="3871BC"/>
                </a:solidFill>
                <a:latin typeface="Calibri" panose="020F0502020204030204" pitchFamily="34" charset="0"/>
              </a:rPr>
              <a:t>Evolution of registered users on Sentinel Open Access Hub</a:t>
            </a:r>
            <a:endParaRPr lang="en-GB" sz="2000" dirty="0">
              <a:solidFill>
                <a:srgbClr val="3871B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4638" y="788434"/>
            <a:ext cx="2063807" cy="15710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8986" y="841302"/>
            <a:ext cx="1031950" cy="1035919"/>
          </a:xfrm>
          <a:prstGeom prst="rect">
            <a:avLst/>
          </a:prstGeom>
        </p:spPr>
      </p:pic>
      <p:pic>
        <p:nvPicPr>
          <p:cNvPr id="25" name="Picture 14" descr="Copernicus_log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9" y="83768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4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68143" y="0"/>
            <a:ext cx="2694214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5325554" y="2133987"/>
            <a:ext cx="3634827" cy="862449"/>
            <a:chOff x="5280197" y="718835"/>
            <a:chExt cx="3634827" cy="862449"/>
          </a:xfrm>
        </p:grpSpPr>
        <p:sp>
          <p:nvSpPr>
            <p:cNvPr id="31" name="Rounded Rectangle 30"/>
            <p:cNvSpPr/>
            <p:nvPr/>
          </p:nvSpPr>
          <p:spPr>
            <a:xfrm>
              <a:off x="5280197" y="735278"/>
              <a:ext cx="3634827" cy="846006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90681" y="718835"/>
              <a:ext cx="330712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kern="0" dirty="0">
                  <a:solidFill>
                    <a:schemeClr val="bg2"/>
                  </a:solidFill>
                  <a:latin typeface="Calibri"/>
                </a:rPr>
                <a:t>Collaborative mirror sites </a:t>
              </a:r>
            </a:p>
          </p:txBody>
        </p:sp>
        <p:pic>
          <p:nvPicPr>
            <p:cNvPr id="23" name="Pictur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956" y="1100800"/>
              <a:ext cx="462004" cy="4622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4267" y="1172992"/>
              <a:ext cx="708612" cy="3206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PEPS-log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478" y="1084361"/>
              <a:ext cx="499235" cy="445151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1" name="Picture 20" descr="Terrascope-logo_tm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81" y="1063241"/>
              <a:ext cx="542216" cy="483476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4" name="Picture 33" descr="CODE-DE-logo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861" y="1196243"/>
              <a:ext cx="630621" cy="262759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3086" y="98350"/>
            <a:ext cx="7174846" cy="430887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4843517" y="1737324"/>
            <a:ext cx="385380" cy="1640064"/>
          </a:xfrm>
          <a:prstGeom prst="rightArrow">
            <a:avLst>
              <a:gd name="adj1" fmla="val 7475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5325867" y="3094819"/>
            <a:ext cx="3635882" cy="1342908"/>
            <a:chOff x="5307724" y="2142320"/>
            <a:chExt cx="3635882" cy="1342908"/>
          </a:xfrm>
        </p:grpSpPr>
        <p:sp>
          <p:nvSpPr>
            <p:cNvPr id="14" name="Rectangle 13"/>
            <p:cNvSpPr/>
            <p:nvPr/>
          </p:nvSpPr>
          <p:spPr>
            <a:xfrm>
              <a:off x="5554704" y="2189600"/>
              <a:ext cx="33071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kern="0" dirty="0" smtClean="0">
                  <a:solidFill>
                    <a:schemeClr val="bg2"/>
                  </a:solidFill>
                  <a:latin typeface="Calibri"/>
                </a:rPr>
                <a:t>International partners </a:t>
              </a:r>
              <a:r>
                <a:rPr lang="en-GB" sz="1600" kern="0" dirty="0">
                  <a:solidFill>
                    <a:schemeClr val="bg2"/>
                  </a:solidFill>
                  <a:latin typeface="Calibri"/>
                </a:rPr>
                <a:t>mirror sites </a:t>
              </a:r>
              <a:r>
                <a:rPr lang="en-GB" sz="1600" kern="0" dirty="0" smtClean="0">
                  <a:solidFill>
                    <a:schemeClr val="bg2"/>
                  </a:solidFill>
                  <a:latin typeface="Calibri"/>
                </a:rPr>
                <a:t>disseminating </a:t>
              </a:r>
              <a:r>
                <a:rPr lang="en-GB" sz="1600" kern="0" dirty="0">
                  <a:solidFill>
                    <a:schemeClr val="bg2"/>
                  </a:solidFill>
                  <a:latin typeface="Calibri"/>
                </a:rPr>
                <a:t>towards own national communities</a:t>
              </a:r>
            </a:p>
          </p:txBody>
        </p:sp>
        <p:pic>
          <p:nvPicPr>
            <p:cNvPr id="15" name="Picture 6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087" y="3087731"/>
              <a:ext cx="768776" cy="247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109" y="3060719"/>
              <a:ext cx="1031377" cy="290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6" descr="images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768" y="3055464"/>
              <a:ext cx="409627" cy="323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4" descr="Unknown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9246" y="3016046"/>
              <a:ext cx="391818" cy="38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5307724" y="2142320"/>
              <a:ext cx="3635882" cy="1342908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678300" y="696437"/>
            <a:ext cx="3307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schemeClr val="bg2"/>
                </a:solidFill>
                <a:latin typeface="Calibri"/>
              </a:rPr>
              <a:t>Copernicus Data Hubs</a:t>
            </a:r>
            <a:endParaRPr lang="en-GB" kern="0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16378" y="631140"/>
            <a:ext cx="4665830" cy="3757022"/>
          </a:xfrm>
          <a:prstGeom prst="roundRect">
            <a:avLst>
              <a:gd name="adj" fmla="val 926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286970" y="515062"/>
            <a:ext cx="3674712" cy="1547051"/>
            <a:chOff x="5277901" y="505987"/>
            <a:chExt cx="3674712" cy="1547051"/>
          </a:xfrm>
        </p:grpSpPr>
        <p:sp>
          <p:nvSpPr>
            <p:cNvPr id="29" name="Rounded Rectangle 28"/>
            <p:cNvSpPr/>
            <p:nvPr/>
          </p:nvSpPr>
          <p:spPr>
            <a:xfrm>
              <a:off x="5277901" y="557730"/>
              <a:ext cx="3674712" cy="149530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564424" y="505987"/>
              <a:ext cx="33071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kern="0" dirty="0">
                  <a:solidFill>
                    <a:srgbClr val="FFFFFF"/>
                  </a:solidFill>
                  <a:latin typeface="Calibri"/>
                </a:rPr>
                <a:t>Private companies </a:t>
              </a:r>
              <a:r>
                <a:rPr lang="en-GB" sz="1600" kern="0" dirty="0" smtClean="0">
                  <a:solidFill>
                    <a:srgbClr val="FFFFFF"/>
                  </a:solidFill>
                  <a:latin typeface="Calibri"/>
                </a:rPr>
                <a:t>re</a:t>
              </a:r>
              <a:r>
                <a:rPr lang="en-GB" sz="1600" kern="0" dirty="0">
                  <a:solidFill>
                    <a:srgbClr val="FFFFFF"/>
                  </a:solidFill>
                  <a:latin typeface="Calibri"/>
                </a:rPr>
                <a:t>-distributing Sentinel </a:t>
              </a:r>
              <a:r>
                <a:rPr lang="en-GB" sz="1600" kern="0" dirty="0" smtClean="0">
                  <a:solidFill>
                    <a:srgbClr val="FFFFFF"/>
                  </a:solidFill>
                  <a:latin typeface="Calibri"/>
                </a:rPr>
                <a:t>products</a:t>
              </a:r>
              <a:r>
                <a:rPr lang="en-GB" sz="1600" kern="0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GB" sz="1600" kern="0" dirty="0" smtClean="0">
                  <a:solidFill>
                    <a:srgbClr val="FFFFFF"/>
                  </a:solidFill>
                  <a:latin typeface="Calibri"/>
                </a:rPr>
                <a:t>through free </a:t>
              </a:r>
              <a:r>
                <a:rPr lang="en-GB" sz="1600" kern="0" dirty="0">
                  <a:solidFill>
                    <a:srgbClr val="FFFFFF"/>
                  </a:solidFill>
                  <a:latin typeface="Calibri"/>
                </a:rPr>
                <a:t>and pay-per-use </a:t>
              </a:r>
              <a:r>
                <a:rPr lang="en-GB" sz="1600" kern="0" dirty="0" smtClean="0">
                  <a:solidFill>
                    <a:srgbClr val="FFFFFF"/>
                  </a:solidFill>
                  <a:latin typeface="Calibri"/>
                </a:rPr>
                <a:t>schemes</a:t>
              </a:r>
              <a:endParaRPr lang="en-GB" sz="1600" kern="0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2" name="Picture 1" descr="creodias-logo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8742" y="1266563"/>
              <a:ext cx="840826" cy="472965"/>
            </a:xfrm>
            <a:prstGeom prst="rect">
              <a:avLst/>
            </a:prstGeom>
          </p:spPr>
        </p:pic>
        <p:pic>
          <p:nvPicPr>
            <p:cNvPr id="3" name="Picture 2" descr="logo_dias_airbus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337" y="1695737"/>
              <a:ext cx="988130" cy="306551"/>
            </a:xfrm>
            <a:prstGeom prst="rect">
              <a:avLst/>
            </a:prstGeom>
          </p:spPr>
        </p:pic>
        <p:pic>
          <p:nvPicPr>
            <p:cNvPr id="7" name="Picture 6" descr="Mundi-Logo-colors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930" y="1259279"/>
              <a:ext cx="910897" cy="455709"/>
            </a:xfrm>
            <a:prstGeom prst="rect">
              <a:avLst/>
            </a:prstGeom>
          </p:spPr>
        </p:pic>
        <p:pic>
          <p:nvPicPr>
            <p:cNvPr id="10" name="Picture 9" descr="logo_onda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448" y="1718786"/>
              <a:ext cx="856155" cy="2340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288454" y="1327874"/>
              <a:ext cx="1743931" cy="367861"/>
            </a:xfrm>
            <a:prstGeom prst="rect">
              <a:avLst/>
            </a:prstGeom>
          </p:spPr>
        </p:pic>
        <p:pic>
          <p:nvPicPr>
            <p:cNvPr id="12" name="Picture 11" descr="2000px-Amazon_Web_Services_Logo.svg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241" y="1653353"/>
              <a:ext cx="601306" cy="35988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027" y="1105275"/>
            <a:ext cx="4483546" cy="31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AHCEM\Downloads\earth-day 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"/>
            <a:ext cx="9144000" cy="47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3"/>
          <p:cNvSpPr txBox="1">
            <a:spLocks/>
          </p:cNvSpPr>
          <p:nvPr/>
        </p:nvSpPr>
        <p:spPr>
          <a:xfrm>
            <a:off x="1674055" y="149166"/>
            <a:ext cx="7074409" cy="4308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170">
              <a:defRPr/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Verdana" pitchFamily="34" charset="0"/>
                <a:sym typeface="Helvetica Light"/>
              </a:rPr>
              <a:t>DIAS – Creating an EO Data Ecosystem</a:t>
            </a: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39951" y="699542"/>
            <a:ext cx="4879357" cy="3419234"/>
          </a:xfrm>
          <a:prstGeom prst="roundRect">
            <a:avLst>
              <a:gd name="adj" fmla="val 8296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85750" indent="-28575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Copernicus </a:t>
            </a: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D</a:t>
            </a: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ata and </a:t>
            </a: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I</a:t>
            </a: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nformation </a:t>
            </a: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A</a:t>
            </a: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ccess </a:t>
            </a:r>
            <a:r>
              <a:rPr lang="en-US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S</a:t>
            </a: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ervices</a:t>
            </a:r>
          </a:p>
          <a:p>
            <a:pPr marL="285750" indent="-28575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Common 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approach of DG GROW, ESA, and EUMETSAT to </a:t>
            </a: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EO data 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exploit-</a:t>
            </a:r>
            <a:r>
              <a:rPr lang="en-US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ation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 </a:t>
            </a: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with Copernicus at its 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core</a:t>
            </a: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/>
            </a:endParaRPr>
          </a:p>
          <a:p>
            <a:pPr marL="285750" indent="-28575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Create &amp; enable European EO Data ecosystem for research &amp; business</a:t>
            </a:r>
          </a:p>
          <a:p>
            <a:pPr marL="285750" indent="-28575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DIAS are public since </a:t>
            </a: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June 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2018</a:t>
            </a:r>
            <a:endParaRPr lang="en-GB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7" y="-9674"/>
            <a:ext cx="1518556" cy="749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431"/>
            <a:ext cx="9142784" cy="3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Copernicus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gradFill flip="none" rotWithShape="1">
            <a:gsLst>
              <a:gs pos="47000">
                <a:srgbClr val="A9E5FF"/>
              </a:gs>
              <a:gs pos="2800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57000">
                <a:schemeClr val="accent1">
                  <a:lumMod val="45000"/>
                  <a:lumOff val="55000"/>
                </a:schemeClr>
              </a:gs>
              <a:gs pos="100000">
                <a:srgbClr val="3871BC"/>
              </a:gs>
            </a:gsLst>
            <a:lin ang="2700000" scaled="1"/>
            <a:tileRect/>
          </a:gra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9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78217" y="4168241"/>
            <a:ext cx="13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Band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8217" y="4148802"/>
            <a:ext cx="27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91737" y="132216"/>
            <a:ext cx="5994400" cy="430887"/>
          </a:xfrm>
        </p:spPr>
        <p:txBody>
          <a:bodyPr/>
          <a:lstStyle/>
          <a:p>
            <a:r>
              <a:rPr lang="en-US" dirty="0"/>
              <a:t>Data and Information Access Services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2800" y="643978"/>
            <a:ext cx="4615100" cy="3874156"/>
          </a:xfrm>
        </p:spPr>
        <p:txBody>
          <a:bodyPr/>
          <a:lstStyle/>
          <a:p>
            <a:pPr marL="342900"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US" sz="1500" dirty="0"/>
              <a:t>Creating and enabling </a:t>
            </a:r>
            <a:r>
              <a:rPr lang="en-US" sz="1500" dirty="0" smtClean="0"/>
              <a:t>a </a:t>
            </a:r>
            <a:r>
              <a:rPr lang="en-US" sz="1500" dirty="0"/>
              <a:t>European EO Data ecosystem </a:t>
            </a:r>
            <a:r>
              <a:rPr lang="en-US" sz="1500" dirty="0" smtClean="0"/>
              <a:t>for </a:t>
            </a:r>
            <a:r>
              <a:rPr lang="en-US" sz="1500" dirty="0"/>
              <a:t>research and </a:t>
            </a:r>
            <a:r>
              <a:rPr lang="en-US" sz="1500" dirty="0" smtClean="0"/>
              <a:t>business.</a:t>
            </a:r>
          </a:p>
          <a:p>
            <a:pPr marL="342900"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US" sz="1500" dirty="0" smtClean="0"/>
              <a:t>5 DIAS systems under COPERNICUS </a:t>
            </a:r>
            <a:br>
              <a:rPr lang="en-US" sz="1500" dirty="0" smtClean="0"/>
            </a:br>
            <a:r>
              <a:rPr lang="en-US" sz="1500" dirty="0" smtClean="0"/>
              <a:t>(4 managed by ESA, one by </a:t>
            </a:r>
            <a:r>
              <a:rPr lang="en-US" sz="1500" dirty="0" err="1" smtClean="0"/>
              <a:t>Eumetsat</a:t>
            </a:r>
            <a:r>
              <a:rPr lang="en-US" sz="1500" dirty="0" smtClean="0"/>
              <a:t>)</a:t>
            </a:r>
            <a:endParaRPr lang="en-IE" sz="1500" dirty="0"/>
          </a:p>
          <a:p>
            <a:pPr marL="342900"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IE" sz="1500" dirty="0" smtClean="0"/>
              <a:t>T</a:t>
            </a:r>
            <a:r>
              <a:rPr lang="en-GB" sz="1500" dirty="0" smtClean="0"/>
              <a:t>o facilitate </a:t>
            </a:r>
            <a:r>
              <a:rPr lang="en-GB" sz="1500" dirty="0"/>
              <a:t>access to Copernicus </a:t>
            </a:r>
            <a:r>
              <a:rPr lang="en-GB" sz="1500" dirty="0" smtClean="0"/>
              <a:t>data </a:t>
            </a:r>
            <a:r>
              <a:rPr lang="en-GB" sz="1500" dirty="0"/>
              <a:t>and information from the Copernicus </a:t>
            </a:r>
            <a:r>
              <a:rPr lang="en-GB" sz="1500" dirty="0" smtClean="0"/>
              <a:t>services</a:t>
            </a:r>
          </a:p>
          <a:p>
            <a:pPr marL="342900"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GB" sz="1500" dirty="0" smtClean="0"/>
              <a:t>To discover</a:t>
            </a:r>
            <a:r>
              <a:rPr lang="en-GB" sz="1500" dirty="0"/>
              <a:t>, </a:t>
            </a:r>
            <a:r>
              <a:rPr lang="en-GB" sz="1500" dirty="0" smtClean="0"/>
              <a:t>manipulate</a:t>
            </a:r>
            <a:r>
              <a:rPr lang="en-GB" sz="1500" dirty="0"/>
              <a:t>, </a:t>
            </a:r>
            <a:r>
              <a:rPr lang="en-GB" sz="1500" dirty="0" smtClean="0"/>
              <a:t>process </a:t>
            </a:r>
            <a:r>
              <a:rPr lang="en-GB" sz="1500" dirty="0"/>
              <a:t>and  download </a:t>
            </a:r>
            <a:r>
              <a:rPr lang="en-GB" sz="1500" dirty="0" smtClean="0"/>
              <a:t>Copernicus data and	information from the Copernicus </a:t>
            </a:r>
            <a:r>
              <a:rPr lang="en-US" sz="1500" dirty="0" smtClean="0"/>
              <a:t>services.</a:t>
            </a:r>
            <a:endParaRPr lang="en-IE" sz="1500" dirty="0" smtClean="0"/>
          </a:p>
        </p:txBody>
      </p:sp>
      <p:pic>
        <p:nvPicPr>
          <p:cNvPr id="8" name="Picture 2" descr="http://copernicus.eu/sites/default/files/Pictures_for_News/image_DIAS_artic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37" y="907208"/>
            <a:ext cx="4535173" cy="321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Copernicus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02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78218" y="4168242"/>
            <a:ext cx="13774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Band 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78217" y="4148802"/>
            <a:ext cx="27779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B11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91737" y="132217"/>
            <a:ext cx="5994400" cy="430887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/>
              <a:t>Information </a:t>
            </a:r>
            <a:r>
              <a:rPr lang="en-US" dirty="0" smtClean="0"/>
              <a:t>Access </a:t>
            </a:r>
            <a:r>
              <a:rPr lang="en-US" dirty="0"/>
              <a:t>Services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164" y="727076"/>
            <a:ext cx="6184875" cy="3822700"/>
          </a:xfrm>
        </p:spPr>
      </p:pic>
      <p:pic>
        <p:nvPicPr>
          <p:cNvPr id="8" name="Picture 14" descr="Copernicus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9" y="83768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21021064">
            <a:off x="6758402" y="893279"/>
            <a:ext cx="2078364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5 DIAS are operational since June 2018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95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68143" y="0"/>
            <a:ext cx="2694214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3086" y="98350"/>
            <a:ext cx="7174846" cy="430887"/>
          </a:xfrm>
        </p:spPr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Access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17" y="582385"/>
            <a:ext cx="7734467" cy="38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-TEP-outl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88" y="863886"/>
            <a:ext cx="4082712" cy="3797014"/>
          </a:xfrm>
          <a:prstGeom prst="rect">
            <a:avLst/>
          </a:prstGeom>
        </p:spPr>
      </p:pic>
      <p:sp>
        <p:nvSpPr>
          <p:cNvPr id="100" name="Titel 1"/>
          <p:cNvSpPr txBox="1">
            <a:spLocks/>
          </p:cNvSpPr>
          <p:nvPr/>
        </p:nvSpPr>
        <p:spPr bwMode="auto">
          <a:xfrm>
            <a:off x="1456267" y="162424"/>
            <a:ext cx="63528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1" fontAlgn="auto" hangingPunct="1">
              <a:spcAft>
                <a:spcPts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r>
              <a:rPr lang="en-GB" dirty="0" smtClean="0"/>
              <a:t>Forestry - Thematic Exploitation Platform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790" y="723900"/>
            <a:ext cx="748830" cy="279399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80999" y="668562"/>
            <a:ext cx="5778501" cy="40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/>
            <a:r>
              <a:rPr lang="en-GB" sz="1800" b="1" i="1" dirty="0" smtClean="0">
                <a:solidFill>
                  <a:srgbClr val="008542"/>
                </a:solidFill>
              </a:rPr>
              <a:t>”One-stop shop for forestry remote sensing services for the academic, public </a:t>
            </a:r>
            <a:br>
              <a:rPr lang="en-GB" sz="1800" b="1" i="1" dirty="0" smtClean="0">
                <a:solidFill>
                  <a:srgbClr val="008542"/>
                </a:solidFill>
              </a:rPr>
            </a:br>
            <a:r>
              <a:rPr lang="en-GB" sz="1800" b="1" i="1" dirty="0" smtClean="0">
                <a:solidFill>
                  <a:srgbClr val="008542"/>
                </a:solidFill>
              </a:rPr>
              <a:t>and commercial sectors”</a:t>
            </a:r>
            <a:endParaRPr lang="en-GB" sz="18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/>
              <a:t>Flipping the data access paradigm – from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transferring </a:t>
            </a:r>
            <a:r>
              <a:rPr lang="en-GB" dirty="0"/>
              <a:t>Terabytes of raw data to moving Megabytes of results / products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Moving away from model where each user </a:t>
            </a:r>
            <a:br>
              <a:rPr lang="en-GB" dirty="0" smtClean="0"/>
            </a:br>
            <a:r>
              <a:rPr lang="en-GB" dirty="0" smtClean="0"/>
              <a:t>works in their own ‘silo’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Community centric work environment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Reduce the costs of data acquisition from miscellaneous sources with varying formats </a:t>
            </a:r>
            <a:br>
              <a:rPr lang="en-GB" dirty="0" smtClean="0"/>
            </a:br>
            <a:r>
              <a:rPr lang="en-GB" dirty="0" smtClean="0"/>
              <a:t>and processing levels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Self-service environment with support</a:t>
            </a:r>
          </a:p>
          <a:p>
            <a:pPr indent="0"/>
            <a:endParaRPr lang="en-GB" sz="1300" b="1" i="1" dirty="0" smtClean="0">
              <a:solidFill>
                <a:srgbClr val="008542"/>
              </a:solidFill>
              <a:sym typeface="Wingdings"/>
            </a:endParaRPr>
          </a:p>
          <a:p>
            <a:pPr indent="0"/>
            <a:r>
              <a:rPr lang="en-GB" sz="1800" b="1" i="1" dirty="0" smtClean="0">
                <a:solidFill>
                  <a:srgbClr val="008542"/>
                </a:solidFill>
                <a:sym typeface="Wingdings"/>
              </a:rPr>
              <a:t> </a:t>
            </a:r>
            <a:r>
              <a:rPr lang="en-GB" sz="1800" b="1" i="1" dirty="0">
                <a:solidFill>
                  <a:srgbClr val="008542"/>
                </a:solidFill>
                <a:sym typeface="Wingdings"/>
              </a:rPr>
              <a:t>https://forestry-</a:t>
            </a:r>
            <a:r>
              <a:rPr lang="en-GB" sz="1800" b="1" i="1" dirty="0" err="1">
                <a:solidFill>
                  <a:srgbClr val="008542"/>
                </a:solidFill>
                <a:sym typeface="Wingdings"/>
              </a:rPr>
              <a:t>tep.eo.esa.int</a:t>
            </a:r>
            <a:r>
              <a:rPr lang="en-GB" sz="1800" b="1" i="1" dirty="0" smtClean="0">
                <a:solidFill>
                  <a:srgbClr val="008542"/>
                </a:solidFill>
                <a:sym typeface="Wingdings"/>
              </a:rPr>
              <a:t>/</a:t>
            </a:r>
          </a:p>
        </p:txBody>
      </p:sp>
      <p:pic>
        <p:nvPicPr>
          <p:cNvPr id="7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5" y="103424"/>
            <a:ext cx="1267025" cy="54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55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el 1"/>
          <p:cNvSpPr txBox="1">
            <a:spLocks/>
          </p:cNvSpPr>
          <p:nvPr/>
        </p:nvSpPr>
        <p:spPr bwMode="auto">
          <a:xfrm>
            <a:off x="1456267" y="162424"/>
            <a:ext cx="63528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1" fontAlgn="auto" hangingPunct="1">
              <a:spcAft>
                <a:spcPts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r>
              <a:rPr lang="en-GB" dirty="0" smtClean="0"/>
              <a:t>Satellite Monitoring for Forest Management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6267" y="708168"/>
            <a:ext cx="8788399" cy="384042"/>
          </a:xfrm>
          <a:ln>
            <a:solidFill>
              <a:srgbClr val="FFC000"/>
            </a:solidFill>
          </a:ln>
        </p:spPr>
        <p:txBody>
          <a:bodyPr/>
          <a:lstStyle/>
          <a:p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GEF project to develop and demonstrate forest information products for tropical dry forest management</a:t>
            </a:r>
          </a:p>
          <a:p>
            <a:endParaRPr lang="en-US" sz="15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tools </a:t>
            </a:r>
          </a:p>
          <a:p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 free mosaics for LU/LV classificationS-1/S-2 mosaics </a:t>
            </a:r>
            <a:r>
              <a:rPr lang="mr-IN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</a:t>
            </a:r>
            <a:r>
              <a:rPr lang="en-US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on </a:t>
            </a:r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F-TEP</a:t>
            </a:r>
          </a:p>
          <a:p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Annual forest biomass change (ALOS) </a:t>
            </a:r>
            <a:r>
              <a:rPr lang="mr-IN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</a:t>
            </a:r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on F-TEP</a:t>
            </a:r>
          </a:p>
          <a:p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Continuous monitoring of forest change (S-2)</a:t>
            </a:r>
          </a:p>
          <a:p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 drivers for forest change (S-2)</a:t>
            </a:r>
          </a:p>
          <a:p>
            <a:endParaRPr lang="en-US" sz="15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5" y="103424"/>
            <a:ext cx="1267025" cy="54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389463" y="4343417"/>
            <a:ext cx="3530600" cy="4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Forest monitoring</a:t>
            </a:r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4453459" y="4004756"/>
            <a:ext cx="3166534" cy="4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Mapping</a:t>
            </a:r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867" y="2284956"/>
            <a:ext cx="7577666" cy="484869"/>
          </a:xfrm>
          <a:prstGeom prst="rect">
            <a:avLst/>
          </a:prstGeom>
          <a:solidFill>
            <a:srgbClr val="FFFFFF">
              <a:alpha val="67000"/>
            </a:srgbClr>
          </a:solidFill>
          <a:ln w="50800">
            <a:solidFill>
              <a:srgbClr val="008542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lIns="83934" tIns="41970" rIns="83934" bIns="41970">
            <a:spAutoFit/>
          </a:bodyPr>
          <a:lstStyle/>
          <a:p>
            <a:pPr algn="ctr">
              <a:defRPr/>
            </a:pPr>
            <a:r>
              <a:rPr lang="en-GB" sz="2600" b="1" dirty="0" smtClean="0">
                <a:solidFill>
                  <a:srgbClr val="008542"/>
                </a:solidFill>
              </a:rPr>
              <a:t>Demo at GFOI Plenary in Maputo</a:t>
            </a:r>
            <a:endParaRPr lang="en-GB" sz="2600" b="1" dirty="0">
              <a:solidFill>
                <a:srgbClr val="0085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9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el 1"/>
          <p:cNvSpPr txBox="1">
            <a:spLocks/>
          </p:cNvSpPr>
          <p:nvPr/>
        </p:nvSpPr>
        <p:spPr bwMode="auto">
          <a:xfrm>
            <a:off x="1456267" y="162424"/>
            <a:ext cx="63528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1" fontAlgn="auto" hangingPunct="1">
              <a:spcAft>
                <a:spcPts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r>
              <a:rPr lang="en-GB" dirty="0" smtClean="0"/>
              <a:t>Service Cases for Mozambique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6267" y="708168"/>
            <a:ext cx="8788399" cy="384042"/>
          </a:xfrm>
        </p:spPr>
        <p:txBody>
          <a:bodyPr/>
          <a:lstStyle/>
          <a:p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Supporting the GEF project on sustainable monitoring of dry tropical forests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449" y="4079465"/>
            <a:ext cx="979688" cy="365535"/>
          </a:xfrm>
          <a:prstGeom prst="rect">
            <a:avLst/>
          </a:prstGeom>
        </p:spPr>
      </p:pic>
      <p:pic>
        <p:nvPicPr>
          <p:cNvPr id="10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5" y="103424"/>
            <a:ext cx="1267025" cy="54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389463" y="4343417"/>
            <a:ext cx="3530600" cy="4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Forest monitoring for REDD+ in Chiapas, Mexico</a:t>
            </a:r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4453459" y="4004756"/>
            <a:ext cx="3166534" cy="4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Mapping undesired broadleaved tree shrubs on forest regeneration areas 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Finland </a:t>
            </a:r>
            <a:endParaRPr lang="en-US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867" y="2284956"/>
            <a:ext cx="7577666" cy="484869"/>
          </a:xfrm>
          <a:prstGeom prst="rect">
            <a:avLst/>
          </a:prstGeom>
          <a:solidFill>
            <a:srgbClr val="FFFFFF">
              <a:alpha val="67000"/>
            </a:srgbClr>
          </a:solidFill>
          <a:ln w="50800">
            <a:solidFill>
              <a:srgbClr val="008542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lIns="83934" tIns="41970" rIns="83934" bIns="41970">
            <a:spAutoFit/>
          </a:bodyPr>
          <a:lstStyle/>
          <a:p>
            <a:pPr algn="ctr">
              <a:defRPr/>
            </a:pPr>
            <a:r>
              <a:rPr lang="en-GB" sz="2600" b="1" dirty="0" smtClean="0">
                <a:solidFill>
                  <a:srgbClr val="008542"/>
                </a:solidFill>
              </a:rPr>
              <a:t>Demo at GFOI Plenary in Maputo</a:t>
            </a:r>
            <a:endParaRPr lang="en-GB" sz="2600" b="1" dirty="0">
              <a:solidFill>
                <a:srgbClr val="0085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44"/>
          <p:cNvSpPr txBox="1"/>
          <p:nvPr/>
        </p:nvSpPr>
        <p:spPr>
          <a:xfrm>
            <a:off x="336839" y="3830546"/>
            <a:ext cx="298027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Project Definition</a:t>
            </a:r>
          </a:p>
        </p:txBody>
      </p:sp>
      <p:sp>
        <p:nvSpPr>
          <p:cNvPr id="16" name="Textfeld 43"/>
          <p:cNvSpPr txBox="1"/>
          <p:nvPr/>
        </p:nvSpPr>
        <p:spPr>
          <a:xfrm>
            <a:off x="355402" y="3854506"/>
            <a:ext cx="296869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Classification Training</a:t>
            </a:r>
          </a:p>
        </p:txBody>
      </p:sp>
      <p:sp>
        <p:nvSpPr>
          <p:cNvPr id="15" name="Textfeld 12"/>
          <p:cNvSpPr txBox="1"/>
          <p:nvPr/>
        </p:nvSpPr>
        <p:spPr>
          <a:xfrm>
            <a:off x="355402" y="3832252"/>
            <a:ext cx="296171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Validation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Module</a:t>
            </a:r>
          </a:p>
        </p:txBody>
      </p:sp>
      <p:pic>
        <p:nvPicPr>
          <p:cNvPr id="1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12" y="593311"/>
            <a:ext cx="4338638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37" y="1107001"/>
            <a:ext cx="4428717" cy="306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t="8369" r="3816"/>
          <a:stretch>
            <a:fillRect/>
          </a:stretch>
        </p:blipFill>
        <p:spPr bwMode="auto">
          <a:xfrm>
            <a:off x="4645137" y="772946"/>
            <a:ext cx="3164016" cy="36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itel 1"/>
          <p:cNvSpPr txBox="1">
            <a:spLocks/>
          </p:cNvSpPr>
          <p:nvPr/>
        </p:nvSpPr>
        <p:spPr bwMode="auto">
          <a:xfrm>
            <a:off x="1456267" y="162424"/>
            <a:ext cx="635288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1" fontAlgn="auto" hangingPunct="1">
              <a:spcAft>
                <a:spcPts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r>
              <a:rPr lang="en-GB" dirty="0" smtClean="0"/>
              <a:t>Cloud based </a:t>
            </a:r>
            <a:r>
              <a:rPr lang="en-GB" dirty="0"/>
              <a:t>F</a:t>
            </a:r>
            <a:r>
              <a:rPr lang="en-GB" dirty="0" smtClean="0"/>
              <a:t>orest Monitoring for Malawi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5402" y="772946"/>
            <a:ext cx="4422081" cy="2668897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Front-end demonstrator of cloud based services with DIAS as back-office</a:t>
            </a:r>
          </a:p>
          <a:p>
            <a:pPr>
              <a:buFont typeface="Arial" charset="0"/>
              <a:buChar char="•"/>
            </a:pPr>
            <a:r>
              <a:rPr lang="en-US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User friendly cloud-based application for land cover mapping based on Sentinel-2 time series data</a:t>
            </a:r>
          </a:p>
          <a:p>
            <a:pPr>
              <a:buFont typeface="Arial" charset="0"/>
              <a:buChar char="•"/>
            </a:pPr>
            <a:r>
              <a:rPr lang="en-US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State-of-the art classification algorithm</a:t>
            </a:r>
          </a:p>
          <a:p>
            <a:pPr>
              <a:buFont typeface="Arial" charset="0"/>
              <a:buChar char="•"/>
            </a:pPr>
            <a:r>
              <a:rPr lang="en-US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Operational in developing country environment (</a:t>
            </a:r>
            <a:r>
              <a:rPr lang="en-US" sz="15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lightweight on bandwidth)</a:t>
            </a:r>
            <a:endParaRPr lang="en-US" sz="15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Provide validation and uncertainty assessment tools within the application</a:t>
            </a:r>
          </a:p>
          <a:p>
            <a:pPr>
              <a:buFont typeface="Arial" charset="0"/>
              <a:buChar char="•"/>
            </a:pPr>
            <a:endParaRPr lang="en-US" sz="15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" y="101048"/>
            <a:ext cx="994926" cy="67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0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A9E5FF"/>
            </a:gs>
            <a:gs pos="1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AHCEM\Downloads\2948902_orig Croppe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2556" y="733099"/>
            <a:ext cx="1168974" cy="4280059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1800" kern="120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273" y="753219"/>
            <a:ext cx="805543" cy="3693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1" kern="1200" dirty="0">
                <a:solidFill>
                  <a:srgbClr val="005DA2"/>
                </a:solidFill>
              </a:rPr>
              <a:t>S-1</a:t>
            </a:r>
          </a:p>
        </p:txBody>
      </p:sp>
      <p:pic>
        <p:nvPicPr>
          <p:cNvPr id="6" name="Picture 2" descr="C:\Users\ALAHCEM\Desktop\Sentinels\Cropped\Sentinel-1 Croppe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459" y="1118244"/>
            <a:ext cx="893167" cy="670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sp>
        <p:nvSpPr>
          <p:cNvPr id="27" name="TextBox 26"/>
          <p:cNvSpPr txBox="1"/>
          <p:nvPr/>
        </p:nvSpPr>
        <p:spPr>
          <a:xfrm>
            <a:off x="190656" y="1781512"/>
            <a:ext cx="1168974" cy="282565"/>
          </a:xfrm>
          <a:prstGeom prst="rect">
            <a:avLst/>
          </a:prstGeom>
          <a:noFill/>
          <a:effectLst/>
        </p:spPr>
        <p:txBody>
          <a:bodyPr wrap="square" lIns="36000" tIns="36000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kern="1200" dirty="0">
                <a:solidFill>
                  <a:srgbClr val="005DA2"/>
                </a:solidFill>
              </a:rPr>
              <a:t>Radar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9902" y="2640333"/>
            <a:ext cx="974271" cy="545971"/>
          </a:xfrm>
          <a:prstGeom prst="roundRect">
            <a:avLst/>
          </a:prstGeom>
          <a:solidFill>
            <a:srgbClr val="00CC66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 A</a:t>
            </a:r>
            <a:endParaRPr lang="en-GB" sz="5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7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900" b="1" kern="1200" dirty="0">
                <a:solidFill>
                  <a:srgbClr val="FFFFFF"/>
                </a:solidFill>
              </a:rPr>
              <a:t>3 Apr. 2014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49898" y="3233884"/>
            <a:ext cx="974276" cy="534730"/>
          </a:xfrm>
          <a:prstGeom prst="roundRect">
            <a:avLst/>
          </a:prstGeom>
          <a:solidFill>
            <a:srgbClr val="00CC66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 B</a:t>
            </a:r>
            <a:endParaRPr lang="en-GB" sz="5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7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900" b="1" kern="1200" dirty="0">
                <a:solidFill>
                  <a:srgbClr val="FFFFFF"/>
                </a:solidFill>
              </a:rPr>
              <a:t>25 Apr. 2016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434890" y="733099"/>
            <a:ext cx="1168974" cy="4280059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1800" kern="120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10971" y="754013"/>
            <a:ext cx="805543" cy="3693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1" kern="1200" dirty="0">
                <a:solidFill>
                  <a:srgbClr val="005DA2"/>
                </a:solidFill>
              </a:rPr>
              <a:t>S-2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4890" y="1782306"/>
            <a:ext cx="1168974" cy="682674"/>
          </a:xfrm>
          <a:prstGeom prst="rect">
            <a:avLst/>
          </a:prstGeom>
          <a:noFill/>
        </p:spPr>
        <p:txBody>
          <a:bodyPr wrap="square" lIns="36000" tIns="36000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kern="1200" dirty="0">
                <a:solidFill>
                  <a:srgbClr val="005DA2"/>
                </a:solidFill>
              </a:rPr>
              <a:t>High Resolution Optical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26601" y="2641127"/>
            <a:ext cx="974271" cy="545177"/>
          </a:xfrm>
          <a:prstGeom prst="roundRect">
            <a:avLst/>
          </a:prstGeom>
          <a:solidFill>
            <a:srgbClr val="00CC66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 A</a:t>
            </a:r>
            <a:endParaRPr lang="en-GB" sz="5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7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900" b="1" kern="1200" dirty="0">
                <a:solidFill>
                  <a:srgbClr val="FFFFFF"/>
                </a:solidFill>
              </a:rPr>
              <a:t>23 Jun. 2015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526597" y="3234677"/>
            <a:ext cx="974276" cy="533937"/>
          </a:xfrm>
          <a:prstGeom prst="roundRect">
            <a:avLst/>
          </a:prstGeom>
          <a:solidFill>
            <a:srgbClr val="00CC66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 B</a:t>
            </a:r>
            <a:endParaRPr lang="en-GB" sz="5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7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900" b="1" kern="1200" dirty="0">
                <a:solidFill>
                  <a:srgbClr val="FFFFFF"/>
                </a:solidFill>
              </a:rPr>
              <a:t>6 Mar. 2017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715053" y="733099"/>
            <a:ext cx="1168974" cy="4280059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1800" kern="120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88688" y="754013"/>
            <a:ext cx="805543" cy="3693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1" kern="1200" dirty="0">
                <a:solidFill>
                  <a:srgbClr val="005DA2"/>
                </a:solidFill>
              </a:rPr>
              <a:t>S-3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15053" y="1782303"/>
            <a:ext cx="1168974" cy="882729"/>
          </a:xfrm>
          <a:prstGeom prst="rect">
            <a:avLst/>
          </a:prstGeom>
          <a:noFill/>
        </p:spPr>
        <p:txBody>
          <a:bodyPr wrap="square" lIns="36000" tIns="36000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kern="1200" dirty="0">
                <a:solidFill>
                  <a:srgbClr val="005DA2"/>
                </a:solidFill>
              </a:rPr>
              <a:t>Medium Resolution Optical &amp; Altimetry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804318" y="2641127"/>
            <a:ext cx="974271" cy="545177"/>
          </a:xfrm>
          <a:prstGeom prst="roundRect">
            <a:avLst/>
          </a:prstGeom>
          <a:solidFill>
            <a:srgbClr val="00CC66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 A</a:t>
            </a:r>
            <a:endParaRPr lang="en-GB" sz="5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7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900" b="1" kern="1200" dirty="0">
                <a:solidFill>
                  <a:srgbClr val="FFFFFF"/>
                </a:solidFill>
              </a:rPr>
              <a:t>16 Feb. 2016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994667" y="732244"/>
            <a:ext cx="1168974" cy="316530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1800" kern="120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60682" y="753227"/>
            <a:ext cx="805543" cy="3693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1" kern="1200" dirty="0">
                <a:solidFill>
                  <a:srgbClr val="005DA2"/>
                </a:solidFill>
              </a:rPr>
              <a:t>S-4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09907" y="1781518"/>
            <a:ext cx="1168974" cy="682674"/>
          </a:xfrm>
          <a:prstGeom prst="rect">
            <a:avLst/>
          </a:prstGeom>
          <a:noFill/>
        </p:spPr>
        <p:txBody>
          <a:bodyPr wrap="square" lIns="36000" tIns="36000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kern="1200" dirty="0">
                <a:solidFill>
                  <a:srgbClr val="005DA2"/>
                </a:solidFill>
              </a:rPr>
              <a:t>Atmospheric Chemistry (GEO)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091552" y="2640343"/>
            <a:ext cx="974271" cy="545962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A</a:t>
            </a:r>
            <a:endParaRPr lang="en-GB" sz="900" b="1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400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2021</a:t>
            </a:r>
            <a:endParaRPr lang="en-GB" sz="900" kern="1200" dirty="0">
              <a:solidFill>
                <a:srgbClr val="FFFFFF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91548" y="3233893"/>
            <a:ext cx="974276" cy="534722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B</a:t>
            </a: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300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2027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275369" y="733100"/>
            <a:ext cx="1168974" cy="255772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1800" kern="120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41384" y="754013"/>
            <a:ext cx="805543" cy="3693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1" kern="1200" dirty="0">
                <a:solidFill>
                  <a:srgbClr val="005DA2"/>
                </a:solidFill>
              </a:rPr>
              <a:t>S-5P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08715" y="1782304"/>
            <a:ext cx="1168974" cy="682674"/>
          </a:xfrm>
          <a:prstGeom prst="rect">
            <a:avLst/>
          </a:prstGeom>
          <a:noFill/>
        </p:spPr>
        <p:txBody>
          <a:bodyPr wrap="square" lIns="36000" tIns="36000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kern="1200" dirty="0">
                <a:solidFill>
                  <a:srgbClr val="005DA2"/>
                </a:solidFill>
              </a:rPr>
              <a:t>Atmospheric Chemistry (LEO)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357015" y="2641128"/>
            <a:ext cx="974271" cy="545178"/>
          </a:xfrm>
          <a:prstGeom prst="roundRect">
            <a:avLst/>
          </a:prstGeom>
          <a:solidFill>
            <a:srgbClr val="00CC66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 A</a:t>
            </a:r>
            <a:endParaRPr lang="en-GB" sz="5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7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900" b="1" kern="1200" dirty="0">
                <a:solidFill>
                  <a:srgbClr val="FFFFFF"/>
                </a:solidFill>
              </a:rPr>
              <a:t>13 Oct. 2017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552951" y="733099"/>
            <a:ext cx="1168974" cy="3718585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1800" kern="120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26586" y="754013"/>
            <a:ext cx="805543" cy="3693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1" kern="1200" dirty="0">
                <a:solidFill>
                  <a:srgbClr val="005DA2"/>
                </a:solidFill>
              </a:rPr>
              <a:t>S-5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568191" y="1782304"/>
            <a:ext cx="1168974" cy="682674"/>
          </a:xfrm>
          <a:prstGeom prst="rect">
            <a:avLst/>
          </a:prstGeom>
          <a:noFill/>
        </p:spPr>
        <p:txBody>
          <a:bodyPr wrap="square" lIns="36000" tIns="36000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kern="1200" dirty="0">
                <a:solidFill>
                  <a:srgbClr val="005DA2"/>
                </a:solidFill>
              </a:rPr>
              <a:t>Atmospheric Chemistry (LEO)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642216" y="2641127"/>
            <a:ext cx="974271" cy="545177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b="1" kern="1200" dirty="0">
                <a:solidFill>
                  <a:srgbClr val="FFFFFF"/>
                </a:solidFill>
              </a:rPr>
              <a:t>A</a:t>
            </a: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400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2021</a:t>
            </a: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900" b="1" kern="1200" dirty="0">
              <a:solidFill>
                <a:srgbClr val="FFFFFF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642212" y="3234678"/>
            <a:ext cx="974276" cy="533938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b="1" kern="1200" dirty="0">
                <a:solidFill>
                  <a:srgbClr val="FFFFFF"/>
                </a:solidFill>
              </a:rPr>
              <a:t>B</a:t>
            </a: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400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2027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822225" y="733100"/>
            <a:ext cx="1168974" cy="316445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1800" kern="120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003480" y="754013"/>
            <a:ext cx="805543" cy="3693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800" b="1" kern="1200" dirty="0">
                <a:solidFill>
                  <a:srgbClr val="005DA2"/>
                </a:solidFill>
              </a:rPr>
              <a:t>S-6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822225" y="1782306"/>
            <a:ext cx="1168974" cy="282565"/>
          </a:xfrm>
          <a:prstGeom prst="rect">
            <a:avLst/>
          </a:prstGeom>
          <a:noFill/>
          <a:effectLst/>
        </p:spPr>
        <p:txBody>
          <a:bodyPr wrap="square" lIns="36000" tIns="36000" rIns="91424" bIns="45712" rtlCol="0">
            <a:spAutoFit/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kern="1200" dirty="0">
                <a:solidFill>
                  <a:srgbClr val="005DA2"/>
                </a:solidFill>
              </a:rPr>
              <a:t>Altimetry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919109" y="2641127"/>
            <a:ext cx="974271" cy="545179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b="1" kern="1200" dirty="0">
                <a:solidFill>
                  <a:srgbClr val="FFFFFF"/>
                </a:solidFill>
              </a:rPr>
              <a:t>A</a:t>
            </a: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400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2020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7919105" y="3234677"/>
            <a:ext cx="974276" cy="533939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b="1" kern="1200" dirty="0">
                <a:solidFill>
                  <a:srgbClr val="FFFFFF"/>
                </a:solidFill>
              </a:rPr>
              <a:t>B</a:t>
            </a: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400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2025</a:t>
            </a:r>
          </a:p>
        </p:txBody>
      </p:sp>
      <p:pic>
        <p:nvPicPr>
          <p:cNvPr id="1027" name="Picture 3" descr="C:\Users\ALAHCEM\Desktop\Sentinels\Cropped\Sentinel-2 Cropped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159" y="1119046"/>
            <a:ext cx="893167" cy="670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pic>
        <p:nvPicPr>
          <p:cNvPr id="1028" name="Picture 4" descr="C:\Users\ALAHCEM\Desktop\Sentinels\Cropped\Sentinel-3 Cropped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876" y="1120038"/>
            <a:ext cx="893167" cy="669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pic>
        <p:nvPicPr>
          <p:cNvPr id="1029" name="Picture 5" descr="C:\Users\ALAHCEM\Desktop\Sentinels\Cropped\Sentinel-4 Cropped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731" y="1118260"/>
            <a:ext cx="893441" cy="671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pic>
        <p:nvPicPr>
          <p:cNvPr id="1030" name="Picture 6" descr="C:\Users\ALAHCEM\Desktop\Sentinels\Cropped\Sentinel-5P Cropped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435" y="1120038"/>
            <a:ext cx="893441" cy="67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pic>
        <p:nvPicPr>
          <p:cNvPr id="1031" name="Picture 7" descr="C:\Users\ALAHCEM\Desktop\Sentinels\Cropped\Sentinel-6 Cropped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529" y="1123372"/>
            <a:ext cx="893441" cy="670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pic>
        <p:nvPicPr>
          <p:cNvPr id="1032" name="Picture 8" descr="C:\Users\ALAHCEM\Desktop\Sentinels\Cropped\Sentinel-5 Cropped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9294" y="1120038"/>
            <a:ext cx="900112" cy="675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  <a:extLst/>
        </p:spPr>
      </p:pic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1816712" y="149155"/>
            <a:ext cx="5662606" cy="43088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Sentinel Launches</a:t>
            </a:r>
          </a:p>
        </p:txBody>
      </p:sp>
      <p:pic>
        <p:nvPicPr>
          <p:cNvPr id="1026" name="Picture 2" descr="Afbeeldingsresultaat voor rocket icon"/>
          <p:cNvPicPr>
            <a:picLocks noChangeAspect="1" noChangeArrowheads="1"/>
          </p:cNvPicPr>
          <p:nvPr/>
        </p:nvPicPr>
        <p:blipFill>
          <a:blip r:embed="rId1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88" y="2649079"/>
            <a:ext cx="385535" cy="38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Afbeeldingsresultaat voor rocket icon"/>
          <p:cNvPicPr>
            <a:picLocks noChangeAspect="1" noChangeArrowheads="1"/>
          </p:cNvPicPr>
          <p:nvPr/>
        </p:nvPicPr>
        <p:blipFill>
          <a:blip r:embed="rId1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355" y="3249519"/>
            <a:ext cx="385535" cy="3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Afbeeldingsresultaat voor rocket icon"/>
          <p:cNvPicPr>
            <a:picLocks noChangeAspect="1" noChangeArrowheads="1"/>
          </p:cNvPicPr>
          <p:nvPr/>
        </p:nvPicPr>
        <p:blipFill>
          <a:blip r:embed="rId1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956" y="2648752"/>
            <a:ext cx="385535" cy="3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Afbeeldingsresultaat voor rocket icon"/>
          <p:cNvPicPr>
            <a:picLocks noChangeAspect="1" noChangeArrowheads="1"/>
          </p:cNvPicPr>
          <p:nvPr/>
        </p:nvPicPr>
        <p:blipFill>
          <a:blip r:embed="rId1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956" y="3250313"/>
            <a:ext cx="385535" cy="3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Afbeeldingsresultaat voor rocket icon"/>
          <p:cNvPicPr>
            <a:picLocks noChangeAspect="1" noChangeArrowheads="1"/>
          </p:cNvPicPr>
          <p:nvPr/>
        </p:nvPicPr>
        <p:blipFill>
          <a:blip r:embed="rId1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770" y="2649873"/>
            <a:ext cx="385535" cy="38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Afbeeldingsresultaat voor rocket icon"/>
          <p:cNvPicPr>
            <a:picLocks noChangeAspect="1" noChangeArrowheads="1"/>
          </p:cNvPicPr>
          <p:nvPr/>
        </p:nvPicPr>
        <p:blipFill>
          <a:blip r:embed="rId1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7470" y="2655284"/>
            <a:ext cx="385535" cy="3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497" y="-9674"/>
            <a:ext cx="1518556" cy="74981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249897" y="3809320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C</a:t>
            </a: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2022/23</a:t>
            </a:r>
            <a:endParaRPr lang="en-GB" sz="900" kern="1200" dirty="0">
              <a:solidFill>
                <a:srgbClr val="FFFFFF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532239" y="3809320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C</a:t>
            </a:r>
            <a:endParaRPr lang="en-GB" sz="900" b="1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2022/23</a:t>
            </a:r>
            <a:endParaRPr lang="en-GB" sz="900" kern="1200" dirty="0">
              <a:solidFill>
                <a:srgbClr val="FFFFFF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518889" y="4389099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D</a:t>
            </a:r>
            <a:endParaRPr lang="en-GB" sz="900" b="1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&gt; 2022/23</a:t>
            </a:r>
            <a:endParaRPr lang="en-GB" sz="900" kern="1200" dirty="0">
              <a:solidFill>
                <a:srgbClr val="FFFFFF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2804313" y="3809320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C</a:t>
            </a:r>
            <a:endParaRPr lang="en-GB" sz="900" b="1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2023</a:t>
            </a:r>
            <a:endParaRPr lang="en-GB" sz="900" kern="1200" dirty="0">
              <a:solidFill>
                <a:srgbClr val="FFFFFF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2804313" y="4389099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D</a:t>
            </a:r>
            <a:endParaRPr lang="en-GB" sz="900" b="1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&gt; 2023</a:t>
            </a:r>
            <a:endParaRPr lang="en-GB" sz="900" kern="1200" dirty="0">
              <a:solidFill>
                <a:srgbClr val="FFFFFF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6642211" y="3809321"/>
            <a:ext cx="974276" cy="534729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C</a:t>
            </a:r>
            <a:endParaRPr lang="en-GB" sz="900" b="1" kern="1200" dirty="0">
              <a:solidFill>
                <a:srgbClr val="FFFFFF"/>
              </a:solidFill>
            </a:endParaRP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&gt; 2027</a:t>
            </a:r>
            <a:endParaRPr lang="en-GB" sz="900" kern="1200" dirty="0">
              <a:solidFill>
                <a:srgbClr val="FFFFFF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237734" y="4389099"/>
            <a:ext cx="974276" cy="534730"/>
          </a:xfrm>
          <a:prstGeom prst="roundRect">
            <a:avLst/>
          </a:prstGeom>
          <a:solidFill>
            <a:srgbClr val="002060">
              <a:alpha val="74000"/>
            </a:srgb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D</a:t>
            </a:r>
          </a:p>
          <a:p>
            <a:pPr algn="ctr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kern="1200" dirty="0">
                <a:solidFill>
                  <a:srgbClr val="FFFFFF"/>
                </a:solidFill>
              </a:rPr>
              <a:t>&gt; 2022/23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804314" y="3223911"/>
            <a:ext cx="982362" cy="545177"/>
          </a:xfrm>
          <a:prstGeom prst="roundRect">
            <a:avLst/>
          </a:prstGeom>
          <a:solidFill>
            <a:srgbClr val="00CC66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2" tIns="35992" rIns="35992" bIns="35992" rtlCol="0" anchor="t" anchorCtr="0"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b="1" kern="1200" dirty="0">
                <a:solidFill>
                  <a:srgbClr val="FFFFFF"/>
                </a:solidFill>
              </a:rPr>
              <a:t> B</a:t>
            </a:r>
            <a:endParaRPr lang="en-GB" sz="5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sz="700" b="1" kern="1200" dirty="0">
              <a:solidFill>
                <a:srgbClr val="FFFFFF"/>
              </a:solidFill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900" b="1" kern="1200" dirty="0">
                <a:solidFill>
                  <a:srgbClr val="FFFFFF"/>
                </a:solidFill>
              </a:rPr>
              <a:t>25 Apr. 2018</a:t>
            </a:r>
          </a:p>
        </p:txBody>
      </p:sp>
      <p:pic>
        <p:nvPicPr>
          <p:cNvPr id="67" name="Picture 2" descr="Afbeeldingsresultaat voor rocket icon"/>
          <p:cNvPicPr>
            <a:picLocks noChangeAspect="1" noChangeArrowheads="1"/>
          </p:cNvPicPr>
          <p:nvPr/>
        </p:nvPicPr>
        <p:blipFill>
          <a:blip r:embed="rId1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3313" y="3223911"/>
            <a:ext cx="385535" cy="38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719382" y="1487560"/>
            <a:ext cx="636204" cy="461665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08000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008000"/>
                </a:solidFill>
              </a:rPr>
              <a:t>GFOI </a:t>
            </a:r>
          </a:p>
          <a:p>
            <a:r>
              <a:rPr lang="en-GB" sz="1200" b="1" dirty="0" smtClean="0">
                <a:solidFill>
                  <a:srgbClr val="008000"/>
                </a:solidFill>
              </a:rPr>
              <a:t>Core</a:t>
            </a:r>
            <a:endParaRPr lang="en-GB" sz="1200" b="1" dirty="0">
              <a:solidFill>
                <a:srgbClr val="008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027732" y="1449982"/>
            <a:ext cx="636204" cy="461665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08000"/>
            </a:solidFill>
          </a:ln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008000"/>
                </a:solidFill>
              </a:rPr>
              <a:t>GFOI </a:t>
            </a:r>
          </a:p>
          <a:p>
            <a:r>
              <a:rPr lang="en-GB" sz="1200" b="1" dirty="0" smtClean="0">
                <a:solidFill>
                  <a:srgbClr val="008000"/>
                </a:solidFill>
              </a:rPr>
              <a:t>Core</a:t>
            </a:r>
            <a:endParaRPr lang="en-GB" sz="1200" b="1" dirty="0">
              <a:solidFill>
                <a:srgbClr val="008000"/>
              </a:solidFill>
            </a:endParaRPr>
          </a:p>
        </p:txBody>
      </p:sp>
      <p:pic>
        <p:nvPicPr>
          <p:cNvPr id="82" name="Picture 14" descr="Copernicus_logo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70" y="95487"/>
            <a:ext cx="1511300" cy="529341"/>
          </a:xfrm>
          <a:prstGeom prst="rect">
            <a:avLst/>
          </a:prstGeom>
          <a:gradFill flip="none" rotWithShape="1">
            <a:gsLst>
              <a:gs pos="47000">
                <a:srgbClr val="A9E5FF"/>
              </a:gs>
              <a:gs pos="2800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57000">
                <a:schemeClr val="accent1">
                  <a:lumMod val="45000"/>
                  <a:lumOff val="55000"/>
                </a:schemeClr>
              </a:gs>
              <a:gs pos="100000">
                <a:srgbClr val="3871BC"/>
              </a:gs>
            </a:gsLst>
            <a:lin ang="2700000" scaled="1"/>
            <a:tileRect/>
          </a:gra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7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149150"/>
            <a:ext cx="5654232" cy="43088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3476" y="667815"/>
            <a:ext cx="8605424" cy="34532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0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 marL="1407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 marL="2005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2602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The European Copernicus Programme will secure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continuity of observations and data availability </a:t>
            </a: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for the next 20+ years;</a:t>
            </a: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GB" sz="800" dirty="0" smtClean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Copernicus Data policy: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free and open access </a:t>
            </a: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for everybody</a:t>
            </a:r>
            <a:r>
              <a:rPr lang="en-GB" sz="1050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/>
            </a:r>
            <a:br>
              <a:rPr lang="en-GB" sz="1050" dirty="0" smtClean="0">
                <a:solidFill>
                  <a:srgbClr val="4D4F53"/>
                </a:solidFill>
                <a:latin typeface="Verdana" charset="0"/>
                <a:cs typeface="Verdana" charset="0"/>
              </a:rPr>
            </a:b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  <a:sym typeface="Wingdings" charset="0"/>
              </a:rPr>
              <a:t>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  <a:hlinkClick r:id="rId2"/>
              </a:rPr>
              <a:t>https://scihub.copernicus.eu/</a:t>
            </a:r>
            <a:endParaRPr lang="en-GB" dirty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GB" sz="800" dirty="0" smtClean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Sentinel-1 and -2 are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core mission for GFOI</a:t>
            </a:r>
          </a:p>
          <a:p>
            <a:pPr marL="0" lvl="1" indent="0">
              <a:lnSpc>
                <a:spcPct val="130000"/>
              </a:lnSpc>
              <a:spcBef>
                <a:spcPct val="0"/>
              </a:spcBef>
            </a:pPr>
            <a:endParaRPr lang="en-GB" sz="800" b="1" dirty="0" smtClean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Growing user community on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Open Hub </a:t>
            </a: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and other distribution channels </a:t>
            </a: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GB" sz="800" dirty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5 European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DIAS platforms </a:t>
            </a: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for cloud processing of Sentinel data and info</a:t>
            </a: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endParaRPr lang="en-GB" sz="800" dirty="0" smtClean="0">
              <a:solidFill>
                <a:srgbClr val="4D4F53"/>
              </a:solidFill>
              <a:latin typeface="Verdana" charset="0"/>
              <a:cs typeface="Verdana" charset="0"/>
            </a:endParaRPr>
          </a:p>
          <a:p>
            <a:pPr marL="431446" lvl="1" indent="-431446"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On-going discussion on </a:t>
            </a:r>
            <a:r>
              <a:rPr lang="en-GB" b="1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extension of the Sentinel </a:t>
            </a:r>
            <a:r>
              <a:rPr lang="en-GB" dirty="0" smtClean="0">
                <a:solidFill>
                  <a:srgbClr val="4D4F53"/>
                </a:solidFill>
                <a:latin typeface="Verdana" charset="0"/>
                <a:cs typeface="Verdana" charset="0"/>
              </a:rPr>
              <a:t>family</a:t>
            </a:r>
            <a:endParaRPr lang="en-GB" dirty="0">
              <a:solidFill>
                <a:srgbClr val="4D4F53"/>
              </a:solidFill>
              <a:latin typeface="Verdana" charset="0"/>
              <a:cs typeface="Verdana" charset="0"/>
            </a:endParaRPr>
          </a:p>
        </p:txBody>
      </p:sp>
      <p:pic>
        <p:nvPicPr>
          <p:cNvPr id="5" name="Picture 14" descr="Copernicus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4638" y="140775"/>
            <a:ext cx="6269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>
                <a:solidFill>
                  <a:srgbClr val="0070C0"/>
                </a:solidFill>
                <a:latin typeface="Verdana"/>
                <a:ea typeface="+mj-ea"/>
                <a:cs typeface="Verdana"/>
              </a:rPr>
              <a:t>Sentinel-1 </a:t>
            </a:r>
            <a:r>
              <a:rPr lang="en-GB" sz="2200" smtClean="0">
                <a:solidFill>
                  <a:srgbClr val="0070C0"/>
                </a:solidFill>
                <a:latin typeface="Verdana"/>
                <a:ea typeface="+mj-ea"/>
                <a:cs typeface="Verdana"/>
              </a:rPr>
              <a:t>Mission </a:t>
            </a:r>
            <a:r>
              <a:rPr lang="en-GB" sz="2200" dirty="0">
                <a:solidFill>
                  <a:srgbClr val="0070C0"/>
                </a:solidFill>
                <a:latin typeface="Verdana"/>
                <a:ea typeface="+mj-ea"/>
                <a:cs typeface="Verdana"/>
              </a:rPr>
              <a:t>S</a:t>
            </a:r>
            <a:r>
              <a:rPr lang="en-GB" sz="2200" smtClean="0">
                <a:solidFill>
                  <a:srgbClr val="0070C0"/>
                </a:solidFill>
                <a:latin typeface="Verdana"/>
                <a:ea typeface="+mj-ea"/>
                <a:cs typeface="Verdana"/>
              </a:rPr>
              <a:t>tatus</a:t>
            </a:r>
            <a:endParaRPr lang="en-GB" sz="2200" dirty="0">
              <a:solidFill>
                <a:srgbClr val="0070C0"/>
              </a:solidFill>
              <a:latin typeface="Verdana"/>
              <a:ea typeface="+mj-ea"/>
              <a:cs typeface="Verdana"/>
            </a:endParaRPr>
          </a:p>
        </p:txBody>
      </p:sp>
      <p:pic>
        <p:nvPicPr>
          <p:cNvPr id="12" name="Picture 2" descr="Sentinel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620" y="4271433"/>
            <a:ext cx="1339944" cy="3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837" y="801914"/>
            <a:ext cx="5715727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Sentinel-1A and Sentinel-1B mission operations 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nominal 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Sentinel-1 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contribution to emergency activations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, in particular from 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sym typeface="Wingdings" pitchFamily="2" charset="2"/>
              </a:rPr>
              <a:t>the Copernicus Emergency Management Service, 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continues to be very high, for flood monitoring in particular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A dedicated campaign aiming at demonstrating the 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monitoring of hurricanes over seas / oceans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 has been successfully conducted and will be pursued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Good health of both Sentinel-1A and Sentinel-1B satellites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Sentinel-1 is operated close to its 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full mission capacity 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/>
            </a:r>
            <a:b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     (i.e. difficulty to accommodate additional observations)</a:t>
            </a:r>
          </a:p>
          <a:p>
            <a:pPr marL="180975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</a:rPr>
              <a:t>A slight increase of the SAR operating time duty cycle constraint has started (outside 3-month eclipse season), mainly allowing to further stabilise the observation scenario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139AA-715E-534A-B1B5-DF19A38B6879}"/>
              </a:ext>
            </a:extLst>
          </p:cNvPr>
          <p:cNvSpPr/>
          <p:nvPr/>
        </p:nvSpPr>
        <p:spPr>
          <a:xfrm>
            <a:off x="5992440" y="4188541"/>
            <a:ext cx="3064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00" i="1" dirty="0">
                <a:latin typeface="Calibri" panose="020F0502020204030204" pitchFamily="34" charset="0"/>
              </a:rPr>
              <a:t>Copyright: Contains modified Copernicus Sentinel data (2018) / processed by NASA/JPL - Caltech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C3C02-4AC3-8245-8AED-FBDF38B869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r="11801" b="2001"/>
          <a:stretch/>
        </p:blipFill>
        <p:spPr>
          <a:xfrm>
            <a:off x="5984110" y="880252"/>
            <a:ext cx="3033424" cy="2189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48F288-74B4-2B4B-8107-3B8D76F5CB69}"/>
              </a:ext>
            </a:extLst>
          </p:cNvPr>
          <p:cNvSpPr/>
          <p:nvPr/>
        </p:nvSpPr>
        <p:spPr>
          <a:xfrm>
            <a:off x="5984110" y="3131548"/>
            <a:ext cx="3033424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i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Forest fire in California, USA </a:t>
            </a:r>
            <a:br>
              <a:rPr lang="en-GB" sz="1200" i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GB" sz="1100" i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(Paradise, November 2018) </a:t>
            </a:r>
          </a:p>
          <a:p>
            <a:pPr>
              <a:spcBef>
                <a:spcPts val="600"/>
              </a:spcBef>
            </a:pPr>
            <a:r>
              <a:rPr lang="en-GB" sz="1000" i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SAR can also be used to assess forest fire extension</a:t>
            </a:r>
          </a:p>
          <a:p>
            <a:pPr>
              <a:spcBef>
                <a:spcPts val="600"/>
              </a:spcBef>
            </a:pPr>
            <a:r>
              <a:rPr lang="en-GB" sz="900" i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The colour variation from yellow to red indicates increasingly more significant changes in the ground surface </a:t>
            </a:r>
          </a:p>
        </p:txBody>
      </p:sp>
      <p:pic>
        <p:nvPicPr>
          <p:cNvPr id="14" name="Picture 14" descr="Copernicus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8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800"/>
            <a:ext cx="9144000" cy="341015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59988" y="130627"/>
            <a:ext cx="6230979" cy="47171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en-GB" sz="2200" dirty="0" smtClean="0">
                <a:solidFill>
                  <a:srgbClr val="2C5892"/>
                </a:solidFill>
              </a:rPr>
              <a:t>Evolution of </a:t>
            </a:r>
            <a:r>
              <a:rPr lang="en-GB" sz="2200" dirty="0" smtClean="0">
                <a:solidFill>
                  <a:srgbClr val="2C5892"/>
                </a:solidFill>
                <a:latin typeface="+mj-lt"/>
                <a:ea typeface="+mj-ea"/>
                <a:cs typeface="+mj-cs"/>
              </a:rPr>
              <a:t>SAR Daily </a:t>
            </a:r>
            <a:r>
              <a:rPr lang="en-GB" sz="2200" dirty="0">
                <a:solidFill>
                  <a:srgbClr val="2C5892"/>
                </a:solidFill>
                <a:latin typeface="+mj-lt"/>
                <a:ea typeface="+mj-ea"/>
                <a:cs typeface="+mj-cs"/>
              </a:rPr>
              <a:t>P</a:t>
            </a:r>
            <a:r>
              <a:rPr lang="en-GB" sz="2200" dirty="0" smtClean="0">
                <a:solidFill>
                  <a:srgbClr val="2C5892"/>
                </a:solidFill>
                <a:latin typeface="+mj-lt"/>
                <a:ea typeface="+mj-ea"/>
                <a:cs typeface="+mj-cs"/>
              </a:rPr>
              <a:t>roduction Volume</a:t>
            </a:r>
            <a:endParaRPr lang="en-GB" sz="2200" dirty="0">
              <a:solidFill>
                <a:srgbClr val="2C589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07" y="398029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Sentinel-1 operational daily production volume is exceeding 12TB/day, since almost 2 years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09325" y="2201663"/>
            <a:ext cx="641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May </a:t>
            </a:r>
          </a:p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2017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621039" y="1414752"/>
            <a:ext cx="13286" cy="1977008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42166" y="2227063"/>
            <a:ext cx="641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May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2018</a:t>
            </a:r>
          </a:p>
        </p:txBody>
      </p:sp>
      <p:pic>
        <p:nvPicPr>
          <p:cNvPr id="8" name="Picture 14" descr="Copernicus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entinel-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937" y="832523"/>
            <a:ext cx="1339944" cy="3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07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78217" y="4168241"/>
            <a:ext cx="13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Band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8217" y="4148802"/>
            <a:ext cx="27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91737" y="127273"/>
            <a:ext cx="5994400" cy="430887"/>
          </a:xfrm>
        </p:spPr>
        <p:txBody>
          <a:bodyPr/>
          <a:lstStyle/>
          <a:p>
            <a:r>
              <a:rPr lang="en-US" dirty="0" smtClean="0"/>
              <a:t>Sentinel-2 Mission Status Highlights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2800" y="643978"/>
            <a:ext cx="5661640" cy="3750222"/>
          </a:xfrm>
          <a:noFill/>
        </p:spPr>
        <p:txBody>
          <a:bodyPr/>
          <a:lstStyle/>
          <a:p>
            <a:pPr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GB" dirty="0"/>
              <a:t>Both Sentinel-2A and -2B </a:t>
            </a:r>
            <a:r>
              <a:rPr lang="en-GB" dirty="0" smtClean="0"/>
              <a:t>fully </a:t>
            </a:r>
            <a:r>
              <a:rPr lang="en-GB" b="1" dirty="0" smtClean="0"/>
              <a:t>operational</a:t>
            </a:r>
            <a:r>
              <a:rPr lang="en-GB" b="1" dirty="0"/>
              <a:t> </a:t>
            </a:r>
            <a:r>
              <a:rPr lang="en-GB" b="1" dirty="0" smtClean="0"/>
              <a:t>	</a:t>
            </a:r>
            <a:r>
              <a:rPr lang="en-GB" dirty="0" smtClean="0"/>
              <a:t>exceeding the nominal observation requirements</a:t>
            </a:r>
            <a:endParaRPr lang="en-IE" dirty="0"/>
          </a:p>
          <a:p>
            <a:pPr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GB" dirty="0"/>
              <a:t>Systematic global coverage </a:t>
            </a:r>
            <a:r>
              <a:rPr lang="en-GB" b="1" dirty="0"/>
              <a:t>every 5 </a:t>
            </a:r>
            <a:r>
              <a:rPr lang="en-GB" b="1" dirty="0" smtClean="0"/>
              <a:t>days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since 17 Feb 2018 (Antarctica 10 days)</a:t>
            </a:r>
            <a:endParaRPr lang="en-IE" dirty="0"/>
          </a:p>
          <a:p>
            <a:pPr>
              <a:lnSpc>
                <a:spcPct val="140000"/>
              </a:lnSpc>
              <a:buFont typeface="Wingdings" charset="2"/>
              <a:buChar char="Ø"/>
              <a:tabLst>
                <a:tab pos="355600" algn="l"/>
              </a:tabLst>
            </a:pPr>
            <a:r>
              <a:rPr lang="en-GB" dirty="0"/>
              <a:t>Surface reflectance product </a:t>
            </a:r>
            <a:r>
              <a:rPr lang="en-GB" dirty="0" smtClean="0"/>
              <a:t>(</a:t>
            </a:r>
            <a:r>
              <a:rPr lang="en-GB" b="1" dirty="0"/>
              <a:t>Level-2A</a:t>
            </a:r>
            <a:r>
              <a:rPr lang="en-GB" dirty="0"/>
              <a:t>) </a:t>
            </a:r>
            <a:br>
              <a:rPr lang="en-GB" dirty="0"/>
            </a:br>
            <a:r>
              <a:rPr lang="en-GB" dirty="0" smtClean="0"/>
              <a:t>	</a:t>
            </a:r>
            <a:r>
              <a:rPr lang="en-GB" dirty="0" smtClean="0">
                <a:sym typeface="Wingdings"/>
              </a:rPr>
              <a:t> Europe: since 26 March 2018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	 L2A </a:t>
            </a:r>
            <a:r>
              <a:rPr lang="en-GB" dirty="0">
                <a:sym typeface="Wingdings"/>
              </a:rPr>
              <a:t>product </a:t>
            </a:r>
            <a:r>
              <a:rPr lang="en-GB" dirty="0" smtClean="0">
                <a:sym typeface="Wingdings"/>
              </a:rPr>
              <a:t>evolution: since 8 Oct 2018 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	    usage </a:t>
            </a:r>
            <a:r>
              <a:rPr lang="en-GB" dirty="0">
                <a:sym typeface="Wingdings"/>
              </a:rPr>
              <a:t>of </a:t>
            </a:r>
            <a:r>
              <a:rPr lang="en-GB" dirty="0" smtClean="0">
                <a:sym typeface="Wingdings"/>
              </a:rPr>
              <a:t>CCI </a:t>
            </a:r>
            <a:r>
              <a:rPr lang="en-GB" dirty="0">
                <a:sym typeface="Wingdings"/>
              </a:rPr>
              <a:t>land-cover auxiliary </a:t>
            </a:r>
            <a:r>
              <a:rPr lang="en-GB" dirty="0" smtClean="0">
                <a:sym typeface="Wingdings"/>
              </a:rPr>
              <a:t>data</a:t>
            </a:r>
            <a:endParaRPr lang="en-GB" dirty="0">
              <a:sym typeface="Wingdings"/>
            </a:endParaRPr>
          </a:p>
          <a:p>
            <a:pPr indent="0">
              <a:lnSpc>
                <a:spcPct val="140000"/>
              </a:lnSpc>
              <a:tabLst>
                <a:tab pos="355600" algn="l"/>
              </a:tabLst>
            </a:pPr>
            <a:r>
              <a:rPr lang="en-GB" dirty="0" smtClean="0">
                <a:sym typeface="Wingdings"/>
              </a:rPr>
              <a:t>	 Global: since 13 December 2018.</a:t>
            </a:r>
            <a:endParaRPr lang="en-IE" dirty="0"/>
          </a:p>
        </p:txBody>
      </p:sp>
      <p:pic>
        <p:nvPicPr>
          <p:cNvPr id="11" name="Picture 14" descr="Copernicus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438" y="2921000"/>
            <a:ext cx="3240850" cy="1597134"/>
          </a:xfrm>
          <a:prstGeom prst="rect">
            <a:avLst/>
          </a:prstGeom>
        </p:spPr>
      </p:pic>
      <p:pic>
        <p:nvPicPr>
          <p:cNvPr id="13" name="Picture 12" descr="HLOP_2.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40" y="982857"/>
            <a:ext cx="3309560" cy="1645944"/>
          </a:xfrm>
          <a:prstGeom prst="rect">
            <a:avLst/>
          </a:prstGeom>
        </p:spPr>
      </p:pic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5746971" y="633329"/>
            <a:ext cx="3318317" cy="35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b="1" kern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Current Observation Scenario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5746971" y="2599010"/>
            <a:ext cx="3318317" cy="35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b="1" kern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Revisit Time</a:t>
            </a:r>
            <a:endParaRPr lang="en-US" sz="1400" b="1" kern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68143" y="0"/>
            <a:ext cx="2694214" cy="979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178217" y="4168241"/>
            <a:ext cx="13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Band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8217" y="4148802"/>
            <a:ext cx="27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94205" y="118122"/>
            <a:ext cx="5629809" cy="430887"/>
          </a:xfrm>
        </p:spPr>
        <p:txBody>
          <a:bodyPr/>
          <a:lstStyle/>
          <a:p>
            <a:r>
              <a:rPr lang="en-US" dirty="0" smtClean="0"/>
              <a:t>Sentinel-2: Next Steps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8838" y="619301"/>
            <a:ext cx="8328387" cy="3703574"/>
          </a:xfrm>
        </p:spPr>
        <p:txBody>
          <a:bodyPr/>
          <a:lstStyle/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n-GB" dirty="0" smtClean="0"/>
              <a:t>L2A </a:t>
            </a:r>
            <a:r>
              <a:rPr lang="en-GB" dirty="0"/>
              <a:t>on-demand service </a:t>
            </a:r>
            <a:r>
              <a:rPr lang="en-GB" dirty="0" smtClean="0"/>
              <a:t>for Copernicus Services and later to all users.</a:t>
            </a:r>
          </a:p>
          <a:p>
            <a:pPr>
              <a:lnSpc>
                <a:spcPct val="100000"/>
              </a:lnSpc>
              <a:buFont typeface="Wingdings" charset="2"/>
              <a:buChar char="Ø"/>
            </a:pPr>
            <a:endParaRPr lang="en-GB" dirty="0" smtClean="0"/>
          </a:p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n-GB" dirty="0" smtClean="0"/>
              <a:t>Start of the geometry-refined production using Global Reference </a:t>
            </a:r>
            <a:br>
              <a:rPr lang="en-GB" dirty="0" smtClean="0"/>
            </a:br>
            <a:r>
              <a:rPr lang="en-GB" dirty="0" smtClean="0"/>
              <a:t>     Image (GRI).</a:t>
            </a:r>
          </a:p>
          <a:p>
            <a:pPr>
              <a:lnSpc>
                <a:spcPct val="100000"/>
              </a:lnSpc>
              <a:buFont typeface="Wingdings" charset="2"/>
              <a:buChar char="Ø"/>
            </a:pPr>
            <a:endParaRPr lang="en-GB" dirty="0" smtClean="0"/>
          </a:p>
          <a:p>
            <a:pPr>
              <a:lnSpc>
                <a:spcPct val="100000"/>
              </a:lnSpc>
              <a:buFont typeface="Wingdings" charset="2"/>
              <a:buChar char="Ø"/>
            </a:pPr>
            <a:endParaRPr lang="en-GB" dirty="0"/>
          </a:p>
          <a:p>
            <a:pPr>
              <a:lnSpc>
                <a:spcPct val="100000"/>
              </a:lnSpc>
              <a:buFont typeface="Wingdings" charset="2"/>
              <a:buChar char="Ø"/>
            </a:pPr>
            <a:endParaRPr lang="en-GB" dirty="0" smtClean="0"/>
          </a:p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n-GB" dirty="0" smtClean="0"/>
              <a:t>Usage of improved DEM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     for L1C and L2A </a:t>
            </a:r>
            <a:br>
              <a:rPr lang="en-GB" dirty="0" smtClean="0"/>
            </a:br>
            <a:r>
              <a:rPr lang="en-GB" dirty="0" smtClean="0"/>
              <a:t>     productions.</a:t>
            </a:r>
          </a:p>
          <a:p>
            <a:pPr>
              <a:lnSpc>
                <a:spcPct val="100000"/>
              </a:lnSpc>
              <a:buFont typeface="Wingdings" charset="2"/>
              <a:buChar char="Ø"/>
            </a:pPr>
            <a:endParaRPr lang="en-GB" dirty="0" smtClean="0"/>
          </a:p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n-GB" dirty="0" smtClean="0"/>
              <a:t>Continuous improvement </a:t>
            </a:r>
            <a:br>
              <a:rPr lang="en-GB" dirty="0" smtClean="0"/>
            </a:br>
            <a:r>
              <a:rPr lang="en-GB" dirty="0" smtClean="0"/>
              <a:t>     of L1C and L2A products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3" y="1640886"/>
            <a:ext cx="5289452" cy="263439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14" descr="Copernicus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2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3417" y="591786"/>
            <a:ext cx="5888153" cy="3870716"/>
          </a:xfrm>
        </p:spPr>
        <p:txBody>
          <a:bodyPr>
            <a:noAutofit/>
          </a:bodyPr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Sentinel-2 Mission </a:t>
            </a:r>
            <a:r>
              <a:rPr lang="en-US" sz="1200" b="1" dirty="0">
                <a:solidFill>
                  <a:schemeClr val="tx1"/>
                </a:solidFill>
                <a:latin typeface="+mn-lt"/>
              </a:rPr>
              <a:t>S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tatus </a:t>
            </a:r>
            <a:r>
              <a:rPr lang="en-US" sz="1200" b="1" dirty="0">
                <a:solidFill>
                  <a:schemeClr val="tx1"/>
                </a:solidFill>
                <a:latin typeface="+mn-lt"/>
              </a:rPr>
              <a:t>R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eports 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available at: </a:t>
            </a:r>
          </a:p>
          <a:p>
            <a:pPr algn="just"/>
            <a:r>
              <a:rPr lang="en-US" sz="12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https</a:t>
            </a:r>
            <a:r>
              <a:rPr lang="en-US" sz="1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://</a:t>
            </a:r>
            <a:r>
              <a:rPr lang="en-US" sz="1200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sentinel.esa.int</a:t>
            </a:r>
            <a:r>
              <a:rPr lang="en-US" sz="1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/web/sentinel/missions/sentinel-2/mission-</a:t>
            </a:r>
            <a:r>
              <a:rPr lang="en-US" sz="12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status</a:t>
            </a:r>
            <a:endParaRPr lang="en-GB" sz="1200" u="sng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 defTabSz="914400"/>
            <a:endParaRPr lang="en-GB" sz="800" dirty="0" smtClean="0">
              <a:solidFill>
                <a:schemeClr val="tx1"/>
              </a:solidFill>
              <a:latin typeface="+mn-lt"/>
            </a:endParaRPr>
          </a:p>
          <a:p>
            <a:pPr algn="just" defTabSz="914400"/>
            <a:r>
              <a:rPr lang="en-GB" sz="1200" b="1" dirty="0" smtClean="0">
                <a:solidFill>
                  <a:schemeClr val="tx1"/>
                </a:solidFill>
                <a:latin typeface="+mn-lt"/>
              </a:rPr>
              <a:t>Data Quality Reports </a:t>
            </a:r>
            <a:r>
              <a:rPr lang="en-GB" sz="1200" dirty="0" smtClean="0">
                <a:solidFill>
                  <a:schemeClr val="tx1"/>
                </a:solidFill>
                <a:latin typeface="+mn-lt"/>
              </a:rPr>
              <a:t>available at:</a:t>
            </a:r>
          </a:p>
          <a:p>
            <a:pPr algn="just" defTabSz="914400"/>
            <a:r>
              <a:rPr lang="en-GB" sz="1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https://</a:t>
            </a:r>
            <a:r>
              <a:rPr lang="en-GB" sz="1200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sentinels.copernicus.eu</a:t>
            </a:r>
            <a:r>
              <a:rPr lang="en-GB" sz="1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/documents/247904/685211/Sentinel-2_L1C_Data_Quality_Report</a:t>
            </a:r>
          </a:p>
          <a:p>
            <a:pPr algn="just" defTabSz="914400"/>
            <a:r>
              <a:rPr lang="en-GB" sz="1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https://</a:t>
            </a:r>
            <a:r>
              <a:rPr lang="en-GB" sz="1200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sentinels.copernicus.eu</a:t>
            </a:r>
            <a:r>
              <a:rPr lang="en-GB" sz="1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/documents/247904/685211/Sentinel-2-L2A-Data-Quality-Report</a:t>
            </a:r>
          </a:p>
          <a:p>
            <a:pPr algn="just" defTabSz="914400"/>
            <a:endParaRPr lang="en-GB" sz="800" dirty="0" smtClean="0">
              <a:solidFill>
                <a:schemeClr val="tx1"/>
              </a:solidFill>
              <a:latin typeface="+mn-lt"/>
            </a:endParaRPr>
          </a:p>
          <a:p>
            <a:pPr algn="just" defTabSz="914400"/>
            <a:r>
              <a:rPr lang="en-GB" sz="1200" b="1" dirty="0" smtClean="0">
                <a:solidFill>
                  <a:schemeClr val="tx1"/>
                </a:solidFill>
                <a:latin typeface="+mn-lt"/>
              </a:rPr>
              <a:t>SNAP</a:t>
            </a:r>
            <a:r>
              <a:rPr lang="en-GB" sz="1200" dirty="0" smtClean="0">
                <a:solidFill>
                  <a:schemeClr val="tx1"/>
                </a:solidFill>
                <a:latin typeface="+mn-lt"/>
              </a:rPr>
              <a:t>: 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Visualisation &amp; processing of Sentinel</a:t>
            </a:r>
            <a:r>
              <a:rPr lang="en-GB" sz="1200" dirty="0" smtClean="0">
                <a:solidFill>
                  <a:schemeClr val="tx1"/>
                </a:solidFill>
                <a:latin typeface="+mn-lt"/>
              </a:rPr>
              <a:t>-2 MSI data 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and other optical </a:t>
            </a:r>
            <a:r>
              <a:rPr lang="en-GB" sz="1200" dirty="0" smtClean="0">
                <a:solidFill>
                  <a:schemeClr val="tx1"/>
                </a:solidFill>
                <a:latin typeface="+mn-lt"/>
              </a:rPr>
              <a:t>data: </a:t>
            </a:r>
            <a:r>
              <a:rPr lang="en-GB" sz="1200" dirty="0">
                <a:solidFill>
                  <a:schemeClr val="tx1"/>
                </a:solidFill>
                <a:latin typeface="+mn-lt"/>
                <a:hlinkClick r:id="rId3"/>
              </a:rPr>
              <a:t>http://step.esa.int/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just" defTabSz="914400"/>
            <a:endParaRPr lang="en-GB" sz="800" b="1" dirty="0" smtClean="0">
              <a:solidFill>
                <a:schemeClr val="tx1"/>
              </a:solidFill>
            </a:endParaRPr>
          </a:p>
          <a:p>
            <a:pPr algn="just" defTabSz="914400"/>
            <a:r>
              <a:rPr lang="en-GB" sz="1200" b="1" dirty="0">
                <a:solidFill>
                  <a:schemeClr val="tx1"/>
                </a:solidFill>
              </a:rPr>
              <a:t>s</a:t>
            </a:r>
            <a:r>
              <a:rPr lang="en-GB" sz="1200" b="1" dirty="0" smtClean="0">
                <a:solidFill>
                  <a:schemeClr val="tx1"/>
                </a:solidFill>
              </a:rPr>
              <a:t>en2cor</a:t>
            </a:r>
            <a:r>
              <a:rPr lang="en-GB" sz="1200" dirty="0">
                <a:solidFill>
                  <a:schemeClr val="tx1"/>
                </a:solidFill>
              </a:rPr>
              <a:t>: </a:t>
            </a:r>
            <a:r>
              <a:rPr lang="en-GB" sz="1200" dirty="0" smtClean="0">
                <a:solidFill>
                  <a:schemeClr val="tx1"/>
                </a:solidFill>
              </a:rPr>
              <a:t>Level-2A processor:</a:t>
            </a:r>
            <a:endParaRPr lang="en-GB" sz="1200" dirty="0">
              <a:solidFill>
                <a:schemeClr val="tx1"/>
              </a:solidFill>
            </a:endParaRPr>
          </a:p>
          <a:p>
            <a:pPr algn="just" defTabSz="914400"/>
            <a:r>
              <a:rPr lang="en-GB" sz="1200" u="sng" dirty="0">
                <a:solidFill>
                  <a:schemeClr val="tx2"/>
                </a:solidFill>
              </a:rPr>
              <a:t>http://</a:t>
            </a:r>
            <a:r>
              <a:rPr lang="en-GB" sz="1200" u="sng" dirty="0" err="1">
                <a:solidFill>
                  <a:schemeClr val="tx2"/>
                </a:solidFill>
              </a:rPr>
              <a:t>step.esa.int</a:t>
            </a:r>
            <a:r>
              <a:rPr lang="en-GB" sz="1200" u="sng" dirty="0">
                <a:solidFill>
                  <a:schemeClr val="tx2"/>
                </a:solidFill>
              </a:rPr>
              <a:t>/main/third-party-plugins-2/sen2cor/</a:t>
            </a:r>
          </a:p>
          <a:p>
            <a:pPr algn="just" defTabSz="914400"/>
            <a:endParaRPr lang="en-GB" sz="800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en-GB" sz="1200" b="1" dirty="0" smtClean="0">
                <a:solidFill>
                  <a:schemeClr val="tx1"/>
                </a:solidFill>
                <a:latin typeface="+mn-lt"/>
              </a:rPr>
              <a:t>EO-BROWSER</a:t>
            </a:r>
            <a:r>
              <a:rPr lang="en-GB" sz="1200" dirty="0" smtClean="0">
                <a:solidFill>
                  <a:schemeClr val="tx1"/>
                </a:solidFill>
                <a:latin typeface="+mn-lt"/>
              </a:rPr>
              <a:t>: 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Visualisation </a:t>
            </a:r>
            <a:r>
              <a:rPr lang="en-GB" sz="1200" dirty="0" smtClean="0">
                <a:solidFill>
                  <a:schemeClr val="tx1"/>
                </a:solidFill>
                <a:latin typeface="+mn-lt"/>
              </a:rPr>
              <a:t>of 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Sentinel-2, Sentinel-3, Landsat, </a:t>
            </a:r>
            <a:r>
              <a:rPr lang="en-GB" sz="1200" dirty="0" err="1">
                <a:solidFill>
                  <a:schemeClr val="tx1"/>
                </a:solidFill>
                <a:latin typeface="+mn-lt"/>
              </a:rPr>
              <a:t>Proba</a:t>
            </a:r>
            <a:r>
              <a:rPr lang="en-GB" sz="1200" dirty="0">
                <a:solidFill>
                  <a:schemeClr val="tx1"/>
                </a:solidFill>
                <a:latin typeface="+mn-lt"/>
              </a:rPr>
              <a:t>-V </a:t>
            </a:r>
            <a:r>
              <a:rPr lang="en-GB" sz="1200" dirty="0" smtClean="0">
                <a:solidFill>
                  <a:schemeClr val="tx1"/>
                </a:solidFill>
                <a:latin typeface="+mn-lt"/>
              </a:rPr>
              <a:t>data: </a:t>
            </a:r>
            <a:r>
              <a:rPr lang="en-GB" sz="1200" u="sng" dirty="0" smtClean="0">
                <a:solidFill>
                  <a:schemeClr val="tx2"/>
                </a:solidFill>
                <a:latin typeface="+mn-lt"/>
              </a:rPr>
              <a:t>http</a:t>
            </a:r>
            <a:r>
              <a:rPr lang="en-GB" sz="1200" u="sng" dirty="0">
                <a:solidFill>
                  <a:schemeClr val="tx2"/>
                </a:solidFill>
                <a:latin typeface="+mn-lt"/>
              </a:rPr>
              <a:t>://apps.sentinel-hub.com/eo-browser/</a:t>
            </a:r>
          </a:p>
          <a:p>
            <a:pPr algn="just"/>
            <a:endParaRPr lang="en-GB" sz="11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153" y="2160426"/>
            <a:ext cx="1941932" cy="807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715" y="3094205"/>
            <a:ext cx="2249713" cy="1400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367" y="717738"/>
            <a:ext cx="2869259" cy="1305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99909" y="103293"/>
            <a:ext cx="5643877" cy="430887"/>
          </a:xfrm>
        </p:spPr>
        <p:txBody>
          <a:bodyPr/>
          <a:lstStyle/>
          <a:p>
            <a:r>
              <a:rPr lang="en-US" dirty="0" smtClean="0"/>
              <a:t>Sentinel-2: Related Resources</a:t>
            </a:r>
            <a:endParaRPr lang="en-US" dirty="0"/>
          </a:p>
        </p:txBody>
      </p:sp>
      <p:pic>
        <p:nvPicPr>
          <p:cNvPr id="9" name="Picture 14" descr="Copernicus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2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1"/>
            <a:ext cx="9144000" cy="4795870"/>
          </a:xfrm>
          <a:prstGeom prst="rect">
            <a:avLst/>
          </a:prstGeom>
          <a:gradFill flip="none" rotWithShape="1">
            <a:gsLst>
              <a:gs pos="17000">
                <a:srgbClr val="0070C0"/>
              </a:gs>
              <a:gs pos="60000">
                <a:srgbClr val="00206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2" tIns="45666" rIns="91332" bIns="45666"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8756" y="762083"/>
            <a:ext cx="8270555" cy="3018795"/>
            <a:chOff x="1204517" y="720779"/>
            <a:chExt cx="7555552" cy="2484285"/>
          </a:xfrm>
        </p:grpSpPr>
        <p:sp>
          <p:nvSpPr>
            <p:cNvPr id="9" name="Line Callout 1 2"/>
            <p:cNvSpPr>
              <a:spLocks/>
            </p:cNvSpPr>
            <p:nvPr/>
          </p:nvSpPr>
          <p:spPr bwMode="auto">
            <a:xfrm>
              <a:off x="6613470" y="720779"/>
              <a:ext cx="2146599" cy="606302"/>
            </a:xfrm>
            <a:prstGeom prst="borderCallout1">
              <a:avLst>
                <a:gd name="adj1" fmla="val 27167"/>
                <a:gd name="adj2" fmla="val -227"/>
                <a:gd name="adj3" fmla="val 134684"/>
                <a:gd name="adj4" fmla="val -29218"/>
              </a:avLst>
            </a:prstGeom>
            <a:solidFill>
              <a:schemeClr val="tx2">
                <a:lumMod val="75000"/>
              </a:schemeClr>
            </a:solidFill>
            <a:ln w="15875" algn="ctr">
              <a:solidFill>
                <a:schemeClr val="bg1"/>
              </a:solidFill>
              <a:round/>
              <a:headEnd/>
              <a:tailEnd/>
            </a:ln>
            <a:effectLst>
              <a:outerShdw blurRad="50800" dist="50800" dir="3120000" sx="98000" sy="98000" algn="ctr" rotWithShape="0">
                <a:schemeClr val="tx1"/>
              </a:outerShdw>
            </a:effectLst>
            <a:extLst/>
          </p:spPr>
          <p:txBody>
            <a:bodyPr lIns="58444" tIns="29222" rIns="58444" bIns="29222" anchor="ctr"/>
            <a:lstStyle>
              <a:lvl1pPr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600" b="1">
                  <a:solidFill>
                    <a:srgbClr val="FFD624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GB" altLang="en-US" sz="142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Next-Gen. missions will replace current &amp; expansion missions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04517" y="1188879"/>
              <a:ext cx="7509144" cy="2016185"/>
              <a:chOff x="1204517" y="1188879"/>
              <a:chExt cx="7509144" cy="2016185"/>
            </a:xfrm>
          </p:grpSpPr>
          <p:sp>
            <p:nvSpPr>
              <p:cNvPr id="11" name="Right Arrow 10"/>
              <p:cNvSpPr/>
              <p:nvPr/>
            </p:nvSpPr>
            <p:spPr>
              <a:xfrm>
                <a:off x="1612836" y="1327081"/>
                <a:ext cx="4233488" cy="902580"/>
              </a:xfrm>
              <a:prstGeom prst="rightArrow">
                <a:avLst/>
              </a:prstGeom>
              <a:solidFill>
                <a:srgbClr val="0070C0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2960">
                  <a:defRPr/>
                </a:pPr>
                <a:r>
                  <a:rPr lang="en-US" sz="2400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Current Sentinels</a:t>
                </a:r>
              </a:p>
            </p:txBody>
          </p:sp>
          <p:sp>
            <p:nvSpPr>
              <p:cNvPr id="12" name="Right Arrow 11"/>
              <p:cNvSpPr/>
              <p:nvPr/>
            </p:nvSpPr>
            <p:spPr>
              <a:xfrm>
                <a:off x="2912966" y="2323414"/>
                <a:ext cx="2933361" cy="881650"/>
              </a:xfrm>
              <a:prstGeom prst="rightArrow">
                <a:avLst/>
              </a:prstGeom>
              <a:solidFill>
                <a:srgbClr val="0070C0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2960">
                  <a:defRPr/>
                </a:pPr>
                <a:r>
                  <a:rPr lang="en-US" sz="2025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Sentinel </a:t>
                </a:r>
                <a:r>
                  <a:rPr lang="en-US" sz="2025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Expansion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04517" y="1188879"/>
                <a:ext cx="695893" cy="3324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2960">
                  <a:defRPr/>
                </a:pPr>
                <a:r>
                  <a:rPr lang="en-US" sz="2025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2014</a:t>
                </a:r>
              </a:p>
            </p:txBody>
          </p:sp>
          <p:sp>
            <p:nvSpPr>
              <p:cNvPr id="14" name="Right Brace 13"/>
              <p:cNvSpPr/>
              <p:nvPr/>
            </p:nvSpPr>
            <p:spPr>
              <a:xfrm>
                <a:off x="5940128" y="1458103"/>
                <a:ext cx="102702" cy="1746960"/>
              </a:xfrm>
              <a:prstGeom prst="rightBrace">
                <a:avLst/>
              </a:prstGeom>
              <a:noFill/>
              <a:ln w="34925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50800" dir="3120000" sx="98000" sy="98000" algn="ctr" rotWithShape="0">
                  <a:schemeClr val="tx1"/>
                </a:outerShdw>
              </a:effectLst>
            </p:spPr>
            <p:txBody>
              <a:bodyPr rtlCol="0" anchor="ctr"/>
              <a:lstStyle/>
              <a:p>
                <a:pPr algn="ctr" defTabSz="912960">
                  <a:defRPr/>
                </a:pPr>
                <a:endParaRPr lang="en-US" sz="1575" kern="0">
                  <a:solidFill>
                    <a:srgbClr val="000000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>
              <a:xfrm>
                <a:off x="6105329" y="1492817"/>
                <a:ext cx="2608332" cy="1548148"/>
              </a:xfrm>
              <a:prstGeom prst="rightArrow">
                <a:avLst/>
              </a:prstGeom>
              <a:solidFill>
                <a:srgbClr val="D0103A"/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2960">
                  <a:defRPr/>
                </a:pPr>
                <a:r>
                  <a:rPr lang="en-US" sz="24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Sentinel </a:t>
                </a:r>
                <a:r>
                  <a:rPr lang="en-US" sz="24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Next Generation</a:t>
                </a:r>
              </a:p>
            </p:txBody>
          </p:sp>
        </p:grpSp>
      </p:grpSp>
      <p:sp>
        <p:nvSpPr>
          <p:cNvPr id="16" name="Right Arrow 15"/>
          <p:cNvSpPr/>
          <p:nvPr/>
        </p:nvSpPr>
        <p:spPr>
          <a:xfrm>
            <a:off x="2058880" y="3669999"/>
            <a:ext cx="5897503" cy="964440"/>
          </a:xfrm>
          <a:prstGeom prst="rightArrow">
            <a:avLst/>
          </a:prstGeom>
          <a:solidFill>
            <a:srgbClr val="008542"/>
          </a:solidFill>
          <a:ln w="25400" cap="flat" cmpd="sng" algn="ctr">
            <a:solidFill>
              <a:schemeClr val="bg1"/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91312" tIns="45656" rIns="91312" bIns="45656" rtlCol="0" anchor="ctr"/>
          <a:lstStyle/>
          <a:p>
            <a:pPr algn="ctr" defTabSz="912960"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Copernicus </a:t>
            </a: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for Security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3122" y="156393"/>
            <a:ext cx="7174847" cy="461665"/>
          </a:xfrm>
        </p:spPr>
        <p:txBody>
          <a:bodyPr/>
          <a:lstStyle/>
          <a:p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Copernicus Space Component Evolution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502" y="-9674"/>
            <a:ext cx="1518556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569" y="148380"/>
            <a:ext cx="5894166" cy="430887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098DB"/>
                </a:solidFill>
                <a:latin typeface="+mj-lt"/>
                <a:ea typeface="MS PGothic" charset="0"/>
              </a:rPr>
              <a:t>Sentinel </a:t>
            </a:r>
            <a:r>
              <a:rPr lang="en-GB" dirty="0" smtClean="0">
                <a:solidFill>
                  <a:srgbClr val="0098DB"/>
                </a:solidFill>
                <a:latin typeface="+mj-lt"/>
                <a:ea typeface="MS PGothic" charset="0"/>
              </a:rPr>
              <a:t>Expansion</a:t>
            </a:r>
            <a:endParaRPr lang="en-GB" dirty="0">
              <a:solidFill>
                <a:srgbClr val="0098DB"/>
              </a:solidFill>
              <a:latin typeface="+mj-lt"/>
              <a:ea typeface="MS PGothic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469064" y="4802422"/>
            <a:ext cx="2906102" cy="338552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Statistics: 7 February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99" y="734751"/>
            <a:ext cx="860591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2"/>
                </a:solidFill>
              </a:rPr>
              <a:t>It is assumed that the following Sentinels are confirmed </a:t>
            </a:r>
            <a:br>
              <a:rPr lang="en-US" sz="1600" dirty="0" smtClean="0">
                <a:solidFill>
                  <a:schemeClr val="bg2"/>
                </a:solidFill>
              </a:rPr>
            </a:br>
            <a:r>
              <a:rPr lang="en-US" sz="1600" dirty="0" smtClean="0">
                <a:solidFill>
                  <a:schemeClr val="bg2"/>
                </a:solidFill>
              </a:rPr>
              <a:t>as a result of the user consultation process and </a:t>
            </a:r>
            <a:br>
              <a:rPr lang="en-US" sz="1600" dirty="0" smtClean="0">
                <a:solidFill>
                  <a:schemeClr val="bg2"/>
                </a:solidFill>
              </a:rPr>
            </a:br>
            <a:r>
              <a:rPr lang="en-US" sz="1600" dirty="0" smtClean="0">
                <a:solidFill>
                  <a:schemeClr val="bg2"/>
                </a:solidFill>
              </a:rPr>
              <a:t>following a gap analysis:</a:t>
            </a:r>
            <a:endParaRPr lang="en-US" sz="1000" dirty="0" smtClean="0">
              <a:solidFill>
                <a:schemeClr val="bg2"/>
              </a:solidFill>
            </a:endParaRP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/>
                </a:solidFill>
              </a:rPr>
              <a:t>Sentinel-7: 	a anthropogenic CO</a:t>
            </a:r>
            <a:r>
              <a:rPr lang="en-US" sz="1600" baseline="-25000" dirty="0" smtClean="0">
                <a:solidFill>
                  <a:schemeClr val="bg2"/>
                </a:solidFill>
              </a:rPr>
              <a:t>2</a:t>
            </a:r>
            <a:r>
              <a:rPr lang="en-US" sz="1600" dirty="0" smtClean="0">
                <a:solidFill>
                  <a:schemeClr val="bg2"/>
                </a:solidFill>
              </a:rPr>
              <a:t> monitoring mission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/>
                </a:solidFill>
              </a:rPr>
              <a:t>Sentinel-8: 	a </a:t>
            </a:r>
            <a:r>
              <a:rPr lang="en-US" sz="1600" b="1" dirty="0" smtClean="0">
                <a:solidFill>
                  <a:srgbClr val="008542"/>
                </a:solidFill>
              </a:rPr>
              <a:t>Thermal Infrared Imager </a:t>
            </a:r>
            <a:r>
              <a:rPr lang="en-US" sz="1600" dirty="0" smtClean="0">
                <a:solidFill>
                  <a:schemeClr val="bg2"/>
                </a:solidFill>
              </a:rPr>
              <a:t>(companion to Sentinel-2 C/D) 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/>
                </a:solidFill>
              </a:rPr>
              <a:t>Sentinel-9: 	components:</a:t>
            </a:r>
          </a:p>
          <a:p>
            <a:pPr lvl="1">
              <a:lnSpc>
                <a:spcPct val="13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2"/>
                </a:solidFill>
              </a:rPr>
              <a:t>		S-9 ICE:  Enhanced Ice and Snow Continuity mission</a:t>
            </a:r>
          </a:p>
          <a:p>
            <a:pPr lvl="1">
              <a:lnSpc>
                <a:spcPct val="13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2"/>
                </a:solidFill>
              </a:rPr>
              <a:t>		S-9 HEO: Polar Weather </a:t>
            </a:r>
            <a:r>
              <a:rPr lang="en-US" sz="1600" dirty="0">
                <a:solidFill>
                  <a:schemeClr val="bg2"/>
                </a:solidFill>
              </a:rPr>
              <a:t>P</a:t>
            </a:r>
            <a:r>
              <a:rPr lang="en-US" sz="1600" dirty="0" smtClean="0">
                <a:solidFill>
                  <a:schemeClr val="bg2"/>
                </a:solidFill>
              </a:rPr>
              <a:t>ayload on a Highly Elliptical Orbit</a:t>
            </a:r>
            <a:endParaRPr lang="en-US" sz="1600" dirty="0">
              <a:solidFill>
                <a:schemeClr val="bg2"/>
              </a:solidFill>
            </a:endParaRP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/>
                </a:solidFill>
              </a:rPr>
              <a:t>Sentinel-10: 	a </a:t>
            </a:r>
            <a:r>
              <a:rPr lang="en-US" sz="1600" b="1" dirty="0" smtClean="0">
                <a:solidFill>
                  <a:srgbClr val="008542"/>
                </a:solidFill>
              </a:rPr>
              <a:t>Hyper-spectral mission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2"/>
                </a:solidFill>
              </a:rPr>
              <a:t>Sentinel-11: 	</a:t>
            </a:r>
            <a:r>
              <a:rPr lang="en-US" sz="1600" b="1" dirty="0" smtClean="0">
                <a:solidFill>
                  <a:srgbClr val="008542"/>
                </a:solidFill>
              </a:rPr>
              <a:t>L-band SAR mission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1021064">
            <a:off x="6351455" y="939812"/>
            <a:ext cx="2678985" cy="83099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Candidates</a:t>
            </a:r>
          </a:p>
          <a:p>
            <a:pPr algn="ctr"/>
            <a:r>
              <a:rPr lang="en-US" sz="1600" dirty="0" smtClean="0"/>
              <a:t>to be verified through</a:t>
            </a:r>
          </a:p>
          <a:p>
            <a:pPr algn="ctr"/>
            <a:r>
              <a:rPr lang="en-US" sz="1600" dirty="0" smtClean="0"/>
              <a:t>requirements process!</a:t>
            </a:r>
            <a:endParaRPr lang="en-US" sz="1600" dirty="0"/>
          </a:p>
        </p:txBody>
      </p:sp>
      <p:pic>
        <p:nvPicPr>
          <p:cNvPr id="7" name="Picture 14" descr="Copernicus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83767"/>
            <a:ext cx="1511300" cy="5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2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ntinels-FMS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http://schemas.microsoft.com/office/2006/documentManagement/types"/>
    <ds:schemaRef ds:uri="f2760952-b3bb-408f-ace6-eb1e07642b8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996</Words>
  <Application>Microsoft Office PowerPoint</Application>
  <PresentationFormat>On-screen Show (16:9)</PresentationFormat>
  <Paragraphs>258</Paragraphs>
  <Slides>20</Slides>
  <Notes>15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ＭＳ Ｐゴシック</vt:lpstr>
      <vt:lpstr>ＭＳ Ｐゴシック</vt:lpstr>
      <vt:lpstr>Arial</vt:lpstr>
      <vt:lpstr>Calibri</vt:lpstr>
      <vt:lpstr>Helvetica Light</vt:lpstr>
      <vt:lpstr>Mangal</vt:lpstr>
      <vt:lpstr>Segoe UI</vt:lpstr>
      <vt:lpstr>Times New Roman</vt:lpstr>
      <vt:lpstr>Verdana</vt:lpstr>
      <vt:lpstr>Wingdings</vt:lpstr>
      <vt:lpstr>Sentinels-FMS</vt:lpstr>
      <vt:lpstr>PowerPoint Presentation</vt:lpstr>
      <vt:lpstr>Sentinel Launches</vt:lpstr>
      <vt:lpstr>PowerPoint Presentation</vt:lpstr>
      <vt:lpstr>PowerPoint Presentation</vt:lpstr>
      <vt:lpstr>Sentinel-2 Mission Status Highlights</vt:lpstr>
      <vt:lpstr>Sentinel-2: Next Steps</vt:lpstr>
      <vt:lpstr>Sentinel-2: Related Resources</vt:lpstr>
      <vt:lpstr>Copernicus Space Component Evolution</vt:lpstr>
      <vt:lpstr>Sentinel Expansion</vt:lpstr>
      <vt:lpstr>PowerPoint Presentation</vt:lpstr>
      <vt:lpstr>Data Access</vt:lpstr>
      <vt:lpstr>PowerPoint Presentation</vt:lpstr>
      <vt:lpstr>Data and Information Access Services </vt:lpstr>
      <vt:lpstr>Data and Information Access Services </vt:lpstr>
      <vt:lpstr>Data Access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/>
  <cp:keywords/>
  <dc:description/>
  <cp:lastModifiedBy>Steven Hosford</cp:lastModifiedBy>
  <cp:revision>599</cp:revision>
  <cp:lastPrinted>2008-08-26T16:26:23Z</cp:lastPrinted>
  <dcterms:created xsi:type="dcterms:W3CDTF">2009-03-03T09:28:14Z</dcterms:created>
  <dcterms:modified xsi:type="dcterms:W3CDTF">2019-03-25T08:32:45Z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