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8"/>
  </p:notesMasterIdLst>
  <p:sldIdLst>
    <p:sldId id="256" r:id="rId3"/>
    <p:sldId id="259" r:id="rId4"/>
    <p:sldId id="497" r:id="rId5"/>
    <p:sldId id="508" r:id="rId6"/>
    <p:sldId id="264" r:id="rId7"/>
    <p:sldId id="270" r:id="rId8"/>
    <p:sldId id="517" r:id="rId9"/>
    <p:sldId id="284" r:id="rId10"/>
    <p:sldId id="277" r:id="rId11"/>
    <p:sldId id="278" r:id="rId12"/>
    <p:sldId id="279" r:id="rId13"/>
    <p:sldId id="280" r:id="rId14"/>
    <p:sldId id="281" r:id="rId15"/>
    <p:sldId id="282" r:id="rId16"/>
    <p:sldId id="283"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97DCAC-1378-4C66-90F7-088CDEBE61D6}">
          <p14:sldIdLst>
            <p14:sldId id="256"/>
          </p14:sldIdLst>
        </p14:section>
        <p14:section name="Landsat Status" id="{2AB3102F-663D-4120-8444-C2C8645730BA}">
          <p14:sldIdLst>
            <p14:sldId id="259"/>
            <p14:sldId id="497"/>
          </p14:sldIdLst>
        </p14:section>
        <p14:section name="SLI AST" id="{DE7040D8-8D5F-4EE0-88D7-F4B182309AE3}">
          <p14:sldIdLst>
            <p14:sldId id="508"/>
          </p14:sldIdLst>
        </p14:section>
        <p14:section name="Collections" id="{CD79C104-82C2-464C-8FB1-4C24C778CBF6}">
          <p14:sldIdLst>
            <p14:sldId id="264"/>
            <p14:sldId id="270"/>
          </p14:sldIdLst>
        </p14:section>
        <p14:section name="Backup" id="{140E7DB2-1FA1-4749-A36D-80C24F92B5FD}">
          <p14:sldIdLst>
            <p14:sldId id="517"/>
            <p14:sldId id="284"/>
            <p14:sldId id="277"/>
            <p14:sldId id="278"/>
            <p14:sldId id="279"/>
            <p14:sldId id="280"/>
            <p14:sldId id="281"/>
            <p14:sldId id="282"/>
            <p14:sldId id="28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4" autoAdjust="0"/>
    <p:restoredTop sz="95343" autoAdjust="0"/>
  </p:normalViewPr>
  <p:slideViewPr>
    <p:cSldViewPr snapToGrid="0" snapToObjects="1" showGuides="1">
      <p:cViewPr varScale="1">
        <p:scale>
          <a:sx n="108" d="100"/>
          <a:sy n="108" d="100"/>
        </p:scale>
        <p:origin x="96" y="91"/>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7256F-CE19-B045-966B-849EA7F16953}" type="datetimeFigureOut">
              <a:rPr lang="en-US" smtClean="0"/>
              <a:t>3/27/2019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11BCD-6F5B-C84D-8005-0C8CF2D2BA52}" type="slidenum">
              <a:rPr lang="en-GB" smtClean="0"/>
              <a:t>‹#›</a:t>
            </a:fld>
            <a:endParaRPr lang="en-GB"/>
          </a:p>
        </p:txBody>
      </p:sp>
    </p:spTree>
    <p:extLst>
      <p:ext uri="{BB962C8B-B14F-4D97-AF65-F5344CB8AC3E}">
        <p14:creationId xmlns:p14="http://schemas.microsoft.com/office/powerpoint/2010/main" val="13345415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211BCD-6F5B-C84D-8005-0C8CF2D2BA52}" type="slidenum">
              <a:rPr lang="en-GB" smtClean="0"/>
              <a:t>1</a:t>
            </a:fld>
            <a:endParaRPr lang="en-GB"/>
          </a:p>
        </p:txBody>
      </p:sp>
    </p:spTree>
    <p:extLst>
      <p:ext uri="{BB962C8B-B14F-4D97-AF65-F5344CB8AC3E}">
        <p14:creationId xmlns:p14="http://schemas.microsoft.com/office/powerpoint/2010/main" val="321044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547ae85bc6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547ae85bc6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a country have high cloud cover, then using Sentinel and collecting training data with collect earth, using a classifier like random forest is </a:t>
            </a:r>
            <a:r>
              <a:rPr lang="en-US"/>
              <a:t>an option.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noProof="0"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2</a:t>
            </a:fld>
            <a:endParaRPr lang="en-US" dirty="0"/>
          </a:p>
        </p:txBody>
      </p:sp>
    </p:spTree>
    <p:extLst>
      <p:ext uri="{BB962C8B-B14F-4D97-AF65-F5344CB8AC3E}">
        <p14:creationId xmlns:p14="http://schemas.microsoft.com/office/powerpoint/2010/main" val="2440216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a:t>
            </a:r>
            <a:r>
              <a:rPr lang="en-US" dirty="0" err="1"/>
              <a:t>SilvaCarbon</a:t>
            </a:r>
            <a:r>
              <a:rPr lang="en-US" dirty="0"/>
              <a:t> is to get as many countries as possible to plan A. Increasing capacity means to secure there is people trained in all aspects of remote sensing in countries, including coding capabilities. However, </a:t>
            </a:r>
            <a:r>
              <a:rPr lang="en-US" dirty="0" err="1"/>
              <a:t>SilvaCarbon</a:t>
            </a:r>
            <a:r>
              <a:rPr lang="en-US" dirty="0"/>
              <a:t> works in 23 countries, and with limited resources countries with very low technical capacity will not be able to fit into plan A. Plan B and C are choice better choices for them.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DA50A-7189-4DBD-8205-0AD45BB1CF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51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011d7b3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2011d7b3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547ae85bc6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547ae85bc6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countries in plan A, we would like to se the toolbox developed my GEE, Boston University, </a:t>
            </a:r>
            <a:r>
              <a:rPr lang="en-US" dirty="0" err="1"/>
              <a:t>SilvaCarbon</a:t>
            </a:r>
            <a:r>
              <a:rPr lang="en-US" dirty="0"/>
              <a:t> and others. Give choices to countries that are capable to design and maintain their own national forest monitoring system.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547ae85bc6_0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547ae85bc6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547ae85bc6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547ae85bc6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are multiple options from the toolbox</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547ae85bc6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547ae85bc6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the minimum accuracy required to report. We can use tools that are easy to implement, such </a:t>
            </a:r>
            <a:r>
              <a:rPr lang="en-US" dirty="0" err="1"/>
              <a:t>TimeSync</a:t>
            </a:r>
            <a:r>
              <a:rPr lang="en-US" dirty="0"/>
              <a:t> to collect reference data. Use the Hansen layer for reference data, implement an accuracy assessment and populate an IPCC table</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547ae85bc6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547ae85bc6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the Colombian process. </a:t>
            </a:r>
            <a:r>
              <a:rPr lang="en-US" dirty="0" err="1"/>
              <a:t>AcaTaMa</a:t>
            </a:r>
            <a:r>
              <a:rPr lang="en-US" dirty="0"/>
              <a:t> is their own collect earth type tool. They run it in house with HR </a:t>
            </a:r>
            <a:r>
              <a:rPr lang="en-US" dirty="0" err="1"/>
              <a:t>dat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79057" y="693"/>
            <a:ext cx="2011743" cy="5143500"/>
          </a:xfrm>
          <a:prstGeom prst="rect">
            <a:avLst/>
          </a:prstGeom>
        </p:spPr>
      </p:pic>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11743" cy="5143500"/>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99716" y="0"/>
            <a:ext cx="6858000" cy="5143500"/>
          </a:xfrm>
          <a:prstGeom prst="rect">
            <a:avLst/>
          </a:prstGeom>
        </p:spPr>
      </p:pic>
      <p:sp>
        <p:nvSpPr>
          <p:cNvPr id="2" name="Title 1"/>
          <p:cNvSpPr>
            <a:spLocks noGrp="1"/>
          </p:cNvSpPr>
          <p:nvPr>
            <p:ph type="ctrTitle"/>
          </p:nvPr>
        </p:nvSpPr>
        <p:spPr>
          <a:xfrm>
            <a:off x="493009" y="1601258"/>
            <a:ext cx="6060191" cy="845932"/>
          </a:xfrm>
          <a:ln>
            <a:noFill/>
          </a:ln>
        </p:spPr>
        <p:txBody>
          <a:bodyPr>
            <a:noAutofit/>
          </a:bodyPr>
          <a:lstStyle>
            <a:lvl1pPr algn="l">
              <a:defRPr sz="3600">
                <a:solidFill>
                  <a:schemeClr val="bg1"/>
                </a:solidFill>
                <a:latin typeface="Helvetica"/>
                <a:cs typeface="Helvetica"/>
              </a:defRPr>
            </a:lvl1pPr>
          </a:lstStyle>
          <a:p>
            <a:r>
              <a:rPr lang="en-GB" dirty="0"/>
              <a:t>Click to edit Master title style</a:t>
            </a:r>
          </a:p>
        </p:txBody>
      </p:sp>
      <p:sp>
        <p:nvSpPr>
          <p:cNvPr id="3" name="Subtitle 2"/>
          <p:cNvSpPr>
            <a:spLocks noGrp="1"/>
          </p:cNvSpPr>
          <p:nvPr>
            <p:ph type="subTitle" idx="1"/>
          </p:nvPr>
        </p:nvSpPr>
        <p:spPr>
          <a:xfrm>
            <a:off x="493009" y="2729257"/>
            <a:ext cx="5634665" cy="1859222"/>
          </a:xfrm>
          <a:ln>
            <a:noFill/>
          </a:ln>
        </p:spPr>
        <p:txBody>
          <a:bodyPr>
            <a:normAutofit/>
          </a:bodyPr>
          <a:lstStyle>
            <a:lvl1pPr marL="0" indent="0" algn="l">
              <a:buNone/>
              <a:defRPr lang="en-AU" sz="1400" dirty="0">
                <a:solidFill>
                  <a:srgbClr val="FFFFFF"/>
                </a:solidFill>
                <a:ea typeface="Arial Bold"/>
                <a:cs typeface="Arial Bold"/>
                <a:sym typeface="Arial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defTabSz="914400">
              <a:lnSpc>
                <a:spcPct val="150000"/>
              </a:lnSpc>
              <a:defRPr>
                <a:solidFill>
                  <a:srgbClr val="000000"/>
                </a:solidFill>
              </a:defRPr>
            </a:pPr>
            <a:endParaRPr lang="en-AU" dirty="0">
              <a:solidFill>
                <a:srgbClr val="FFFFFF"/>
              </a:solidFill>
              <a:latin typeface="+mj-lt"/>
              <a:ea typeface="Arial Bold"/>
              <a:cs typeface="Arial Bold"/>
              <a:sym typeface="Arial Bold"/>
            </a:endParaRPr>
          </a:p>
        </p:txBody>
      </p:sp>
      <p:sp>
        <p:nvSpPr>
          <p:cNvPr id="4" name="Date Placeholder 3"/>
          <p:cNvSpPr>
            <a:spLocks noGrp="1"/>
          </p:cNvSpPr>
          <p:nvPr>
            <p:ph type="dt" sz="half" idx="10"/>
          </p:nvPr>
        </p:nvSpPr>
        <p:spPr>
          <a:ln>
            <a:noFill/>
          </a:ln>
        </p:spPr>
        <p:txBody>
          <a:bodyPr/>
          <a:lstStyle>
            <a:lvl1pPr>
              <a:defRPr>
                <a:solidFill>
                  <a:srgbClr val="FFFFFF"/>
                </a:solidFill>
              </a:defRPr>
            </a:lvl1pPr>
          </a:lstStyle>
          <a:p>
            <a:fld id="{C6918AAF-CE24-3542-9ED6-E4EE86624496}" type="datetimeFigureOut">
              <a:rPr lang="en-US" smtClean="0"/>
              <a:pPr/>
              <a:t>3/27/2019</a:t>
            </a:fld>
            <a:endParaRPr lang="en-GB" dirty="0"/>
          </a:p>
        </p:txBody>
      </p:sp>
      <p:sp>
        <p:nvSpPr>
          <p:cNvPr id="5" name="Footer Placeholder 4"/>
          <p:cNvSpPr>
            <a:spLocks noGrp="1"/>
          </p:cNvSpPr>
          <p:nvPr>
            <p:ph type="ftr" sz="quarter" idx="11"/>
          </p:nvPr>
        </p:nvSpPr>
        <p:spPr>
          <a:ln>
            <a:noFill/>
          </a:ln>
        </p:spPr>
        <p:txBody>
          <a:bodyPr/>
          <a:lstStyle>
            <a:lvl1pPr>
              <a:defRPr>
                <a:solidFill>
                  <a:srgbClr val="FFFFFF"/>
                </a:solidFill>
              </a:defRPr>
            </a:lvl1pPr>
          </a:lstStyle>
          <a:p>
            <a:endParaRPr lang="en-GB" dirty="0"/>
          </a:p>
        </p:txBody>
      </p:sp>
      <p:pic>
        <p:nvPicPr>
          <p:cNvPr id="13" name="ceos_logo.png"/>
          <p:cNvPicPr/>
          <p:nvPr userDrawn="1"/>
        </p:nvPicPr>
        <p:blipFill>
          <a:blip r:embed="rId4" cstate="email">
            <a:extLst>
              <a:ext uri="{28A0092B-C50C-407E-A947-70E740481C1C}">
                <a14:useLocalDpi xmlns:a14="http://schemas.microsoft.com/office/drawing/2010/main"/>
              </a:ext>
            </a:extLst>
          </a:blip>
          <a:stretch>
            <a:fillRect/>
          </a:stretch>
        </p:blipFill>
        <p:spPr>
          <a:xfrm>
            <a:off x="493009" y="234785"/>
            <a:ext cx="2507906" cy="993132"/>
          </a:xfrm>
          <a:prstGeom prst="rect">
            <a:avLst/>
          </a:prstGeom>
          <a:ln w="12700">
            <a:miter lim="400000"/>
          </a:ln>
        </p:spPr>
      </p:pic>
      <p:sp>
        <p:nvSpPr>
          <p:cNvPr id="14" name="Shape 10"/>
          <p:cNvSpPr txBox="1">
            <a:spLocks/>
          </p:cNvSpPr>
          <p:nvPr userDrawn="1"/>
        </p:nvSpPr>
        <p:spPr>
          <a:xfrm>
            <a:off x="493009" y="126401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47089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C6918AAF-CE24-3542-9ED6-E4EE86624496}" type="datetimeFigureOut">
              <a:rPr lang="en-US" smtClean="0"/>
              <a:t>3/27/2019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07765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C6918AAF-CE24-3542-9ED6-E4EE86624496}" type="datetimeFigureOut">
              <a:rPr lang="en-US" smtClean="0"/>
              <a:t>3/27/2019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0842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DEDD4-DD6A-4CBA-9CB1-0915FBFBB84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C9ECED8-3EB6-4A1A-8A9C-3DA837C886A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4024181-3AB4-46D4-A748-57392A95F03B}"/>
              </a:ext>
            </a:extLst>
          </p:cNvPr>
          <p:cNvSpPr>
            <a:spLocks noGrp="1"/>
          </p:cNvSpPr>
          <p:nvPr>
            <p:ph type="dt" sz="half" idx="10"/>
          </p:nvPr>
        </p:nvSpPr>
        <p:spPr/>
        <p:txBody>
          <a:bodyPr/>
          <a:lstStyle/>
          <a:p>
            <a:fld id="{2E46CE7F-96DD-47EE-8FE5-F5D13DE17D75}" type="datetimeFigureOut">
              <a:rPr lang="en-US" smtClean="0"/>
              <a:t>3/27/2019</a:t>
            </a:fld>
            <a:endParaRPr lang="en-US"/>
          </a:p>
        </p:txBody>
      </p:sp>
      <p:sp>
        <p:nvSpPr>
          <p:cNvPr id="5" name="Footer Placeholder 4">
            <a:extLst>
              <a:ext uri="{FF2B5EF4-FFF2-40B4-BE49-F238E27FC236}">
                <a16:creationId xmlns:a16="http://schemas.microsoft.com/office/drawing/2014/main" id="{422707CC-36DB-4C20-BAF7-C2FF6E312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5318D-0141-4DBD-BF26-4CA3FA8C3AE8}"/>
              </a:ext>
            </a:extLst>
          </p:cNvPr>
          <p:cNvSpPr>
            <a:spLocks noGrp="1"/>
          </p:cNvSpPr>
          <p:nvPr>
            <p:ph type="sldNum" sz="quarter" idx="12"/>
          </p:nvPr>
        </p:nvSpPr>
        <p:spPr/>
        <p:txBody>
          <a:bodyPr/>
          <a:lstStyle/>
          <a:p>
            <a:fld id="{12EB9230-E348-4B2B-80E4-E305B1395A95}" type="slidenum">
              <a:rPr lang="en-US" smtClean="0"/>
              <a:t>‹#›</a:t>
            </a:fld>
            <a:endParaRPr lang="en-US"/>
          </a:p>
        </p:txBody>
      </p:sp>
    </p:spTree>
    <p:extLst>
      <p:ext uri="{BB962C8B-B14F-4D97-AF65-F5344CB8AC3E}">
        <p14:creationId xmlns:p14="http://schemas.microsoft.com/office/powerpoint/2010/main" val="611495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28B1-DC60-4966-A49C-FA3832AE25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6911E7-20DD-4DFB-894C-95A1449910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DA00E-A531-472F-902D-CD7D8672A2E7}"/>
              </a:ext>
            </a:extLst>
          </p:cNvPr>
          <p:cNvSpPr>
            <a:spLocks noGrp="1"/>
          </p:cNvSpPr>
          <p:nvPr>
            <p:ph type="dt" sz="half" idx="10"/>
          </p:nvPr>
        </p:nvSpPr>
        <p:spPr/>
        <p:txBody>
          <a:bodyPr/>
          <a:lstStyle/>
          <a:p>
            <a:fld id="{2E46CE7F-96DD-47EE-8FE5-F5D13DE17D75}" type="datetimeFigureOut">
              <a:rPr lang="en-US" smtClean="0"/>
              <a:t>3/27/2019</a:t>
            </a:fld>
            <a:endParaRPr lang="en-US"/>
          </a:p>
        </p:txBody>
      </p:sp>
      <p:sp>
        <p:nvSpPr>
          <p:cNvPr id="5" name="Footer Placeholder 4">
            <a:extLst>
              <a:ext uri="{FF2B5EF4-FFF2-40B4-BE49-F238E27FC236}">
                <a16:creationId xmlns:a16="http://schemas.microsoft.com/office/drawing/2014/main" id="{8942B3F5-CC9C-4635-874E-055BE67C84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B3B952-3E1A-46CC-BFE0-AA006E73F1C8}"/>
              </a:ext>
            </a:extLst>
          </p:cNvPr>
          <p:cNvSpPr>
            <a:spLocks noGrp="1"/>
          </p:cNvSpPr>
          <p:nvPr>
            <p:ph type="sldNum" sz="quarter" idx="12"/>
          </p:nvPr>
        </p:nvSpPr>
        <p:spPr/>
        <p:txBody>
          <a:bodyPr/>
          <a:lstStyle/>
          <a:p>
            <a:fld id="{12EB9230-E348-4B2B-80E4-E305B1395A95}" type="slidenum">
              <a:rPr lang="en-US" smtClean="0"/>
              <a:t>‹#›</a:t>
            </a:fld>
            <a:endParaRPr lang="en-US"/>
          </a:p>
        </p:txBody>
      </p:sp>
    </p:spTree>
    <p:extLst>
      <p:ext uri="{BB962C8B-B14F-4D97-AF65-F5344CB8AC3E}">
        <p14:creationId xmlns:p14="http://schemas.microsoft.com/office/powerpoint/2010/main" val="1144407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5C3B0-C2E9-46DC-8108-256CAC3E14B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69B0E4A-9B71-497B-8B3F-169F1FB3F62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E98198-F417-4AC8-B0DC-44599D7D8CAF}"/>
              </a:ext>
            </a:extLst>
          </p:cNvPr>
          <p:cNvSpPr>
            <a:spLocks noGrp="1"/>
          </p:cNvSpPr>
          <p:nvPr>
            <p:ph type="dt" sz="half" idx="10"/>
          </p:nvPr>
        </p:nvSpPr>
        <p:spPr/>
        <p:txBody>
          <a:bodyPr/>
          <a:lstStyle/>
          <a:p>
            <a:fld id="{2E46CE7F-96DD-47EE-8FE5-F5D13DE17D75}" type="datetimeFigureOut">
              <a:rPr lang="en-US" smtClean="0"/>
              <a:t>3/27/2019</a:t>
            </a:fld>
            <a:endParaRPr lang="en-US"/>
          </a:p>
        </p:txBody>
      </p:sp>
      <p:sp>
        <p:nvSpPr>
          <p:cNvPr id="5" name="Footer Placeholder 4">
            <a:extLst>
              <a:ext uri="{FF2B5EF4-FFF2-40B4-BE49-F238E27FC236}">
                <a16:creationId xmlns:a16="http://schemas.microsoft.com/office/drawing/2014/main" id="{1431A777-34E6-4F1A-ABC8-99109F000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420286-A586-462D-AF80-3A494E5AE860}"/>
              </a:ext>
            </a:extLst>
          </p:cNvPr>
          <p:cNvSpPr>
            <a:spLocks noGrp="1"/>
          </p:cNvSpPr>
          <p:nvPr>
            <p:ph type="sldNum" sz="quarter" idx="12"/>
          </p:nvPr>
        </p:nvSpPr>
        <p:spPr/>
        <p:txBody>
          <a:bodyPr/>
          <a:lstStyle/>
          <a:p>
            <a:fld id="{12EB9230-E348-4B2B-80E4-E305B1395A95}" type="slidenum">
              <a:rPr lang="en-US" smtClean="0"/>
              <a:t>‹#›</a:t>
            </a:fld>
            <a:endParaRPr lang="en-US"/>
          </a:p>
        </p:txBody>
      </p:sp>
    </p:spTree>
    <p:extLst>
      <p:ext uri="{BB962C8B-B14F-4D97-AF65-F5344CB8AC3E}">
        <p14:creationId xmlns:p14="http://schemas.microsoft.com/office/powerpoint/2010/main" val="2820752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94E8-790B-4E30-9324-1CE22E8987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267633-65B4-4BB8-8200-BFF5FD3A9FBC}"/>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1A9789-7ACC-4430-B741-7DA024A0C7B8}"/>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3BD03B-AE54-42C5-A409-A44C519CC857}"/>
              </a:ext>
            </a:extLst>
          </p:cNvPr>
          <p:cNvSpPr>
            <a:spLocks noGrp="1"/>
          </p:cNvSpPr>
          <p:nvPr>
            <p:ph type="dt" sz="half" idx="10"/>
          </p:nvPr>
        </p:nvSpPr>
        <p:spPr/>
        <p:txBody>
          <a:bodyPr/>
          <a:lstStyle/>
          <a:p>
            <a:fld id="{2E46CE7F-96DD-47EE-8FE5-F5D13DE17D75}" type="datetimeFigureOut">
              <a:rPr lang="en-US" smtClean="0"/>
              <a:t>3/27/2019</a:t>
            </a:fld>
            <a:endParaRPr lang="en-US"/>
          </a:p>
        </p:txBody>
      </p:sp>
      <p:sp>
        <p:nvSpPr>
          <p:cNvPr id="6" name="Footer Placeholder 5">
            <a:extLst>
              <a:ext uri="{FF2B5EF4-FFF2-40B4-BE49-F238E27FC236}">
                <a16:creationId xmlns:a16="http://schemas.microsoft.com/office/drawing/2014/main" id="{7687350A-E48D-4292-B994-4E09B0C1A7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35B46-C45E-401F-B701-6490855274D9}"/>
              </a:ext>
            </a:extLst>
          </p:cNvPr>
          <p:cNvSpPr>
            <a:spLocks noGrp="1"/>
          </p:cNvSpPr>
          <p:nvPr>
            <p:ph type="sldNum" sz="quarter" idx="12"/>
          </p:nvPr>
        </p:nvSpPr>
        <p:spPr/>
        <p:txBody>
          <a:bodyPr/>
          <a:lstStyle/>
          <a:p>
            <a:fld id="{12EB9230-E348-4B2B-80E4-E305B1395A95}" type="slidenum">
              <a:rPr lang="en-US" smtClean="0"/>
              <a:t>‹#›</a:t>
            </a:fld>
            <a:endParaRPr lang="en-US"/>
          </a:p>
        </p:txBody>
      </p:sp>
    </p:spTree>
    <p:extLst>
      <p:ext uri="{BB962C8B-B14F-4D97-AF65-F5344CB8AC3E}">
        <p14:creationId xmlns:p14="http://schemas.microsoft.com/office/powerpoint/2010/main" val="3451976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BA6D-3002-4432-A4BB-67F17BD95675}"/>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E2B227-2418-42BA-8E64-E9A74C11C05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433F89D-DEAE-466E-AB52-FE6B3EC6EA54}"/>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BFA66F-C332-4734-B17A-8235B669FBA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DDAE23F-9119-440C-98C1-561A0D6189D9}"/>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3D1E3F-62CB-4ECB-B3E8-5AB0A82504A9}"/>
              </a:ext>
            </a:extLst>
          </p:cNvPr>
          <p:cNvSpPr>
            <a:spLocks noGrp="1"/>
          </p:cNvSpPr>
          <p:nvPr>
            <p:ph type="dt" sz="half" idx="10"/>
          </p:nvPr>
        </p:nvSpPr>
        <p:spPr/>
        <p:txBody>
          <a:bodyPr/>
          <a:lstStyle/>
          <a:p>
            <a:fld id="{2E46CE7F-96DD-47EE-8FE5-F5D13DE17D75}" type="datetimeFigureOut">
              <a:rPr lang="en-US" smtClean="0"/>
              <a:t>3/27/2019</a:t>
            </a:fld>
            <a:endParaRPr lang="en-US"/>
          </a:p>
        </p:txBody>
      </p:sp>
      <p:sp>
        <p:nvSpPr>
          <p:cNvPr id="8" name="Footer Placeholder 7">
            <a:extLst>
              <a:ext uri="{FF2B5EF4-FFF2-40B4-BE49-F238E27FC236}">
                <a16:creationId xmlns:a16="http://schemas.microsoft.com/office/drawing/2014/main" id="{D16AED96-365E-4D90-BBDF-077C90C0B2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2E0BA4-02AF-406A-ADD2-EA5065B09B1E}"/>
              </a:ext>
            </a:extLst>
          </p:cNvPr>
          <p:cNvSpPr>
            <a:spLocks noGrp="1"/>
          </p:cNvSpPr>
          <p:nvPr>
            <p:ph type="sldNum" sz="quarter" idx="12"/>
          </p:nvPr>
        </p:nvSpPr>
        <p:spPr/>
        <p:txBody>
          <a:bodyPr/>
          <a:lstStyle/>
          <a:p>
            <a:fld id="{12EB9230-E348-4B2B-80E4-E305B1395A95}" type="slidenum">
              <a:rPr lang="en-US" smtClean="0"/>
              <a:t>‹#›</a:t>
            </a:fld>
            <a:endParaRPr lang="en-US"/>
          </a:p>
        </p:txBody>
      </p:sp>
    </p:spTree>
    <p:extLst>
      <p:ext uri="{BB962C8B-B14F-4D97-AF65-F5344CB8AC3E}">
        <p14:creationId xmlns:p14="http://schemas.microsoft.com/office/powerpoint/2010/main" val="3406573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CAFF8-D498-43C8-847D-B240C57291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E5A1D4-C793-4AAB-BDF6-835366273641}"/>
              </a:ext>
            </a:extLst>
          </p:cNvPr>
          <p:cNvSpPr>
            <a:spLocks noGrp="1"/>
          </p:cNvSpPr>
          <p:nvPr>
            <p:ph type="dt" sz="half" idx="10"/>
          </p:nvPr>
        </p:nvSpPr>
        <p:spPr/>
        <p:txBody>
          <a:bodyPr/>
          <a:lstStyle/>
          <a:p>
            <a:fld id="{2E46CE7F-96DD-47EE-8FE5-F5D13DE17D75}" type="datetimeFigureOut">
              <a:rPr lang="en-US" smtClean="0"/>
              <a:t>3/27/2019</a:t>
            </a:fld>
            <a:endParaRPr lang="en-US"/>
          </a:p>
        </p:txBody>
      </p:sp>
      <p:sp>
        <p:nvSpPr>
          <p:cNvPr id="4" name="Footer Placeholder 3">
            <a:extLst>
              <a:ext uri="{FF2B5EF4-FFF2-40B4-BE49-F238E27FC236}">
                <a16:creationId xmlns:a16="http://schemas.microsoft.com/office/drawing/2014/main" id="{B72E3FC9-72B1-46DE-A248-347B47E1E4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BC1356-A96F-4583-B084-29B84679727D}"/>
              </a:ext>
            </a:extLst>
          </p:cNvPr>
          <p:cNvSpPr>
            <a:spLocks noGrp="1"/>
          </p:cNvSpPr>
          <p:nvPr>
            <p:ph type="sldNum" sz="quarter" idx="12"/>
          </p:nvPr>
        </p:nvSpPr>
        <p:spPr/>
        <p:txBody>
          <a:bodyPr/>
          <a:lstStyle/>
          <a:p>
            <a:fld id="{12EB9230-E348-4B2B-80E4-E305B1395A95}" type="slidenum">
              <a:rPr lang="en-US" smtClean="0"/>
              <a:t>‹#›</a:t>
            </a:fld>
            <a:endParaRPr lang="en-US"/>
          </a:p>
        </p:txBody>
      </p:sp>
    </p:spTree>
    <p:extLst>
      <p:ext uri="{BB962C8B-B14F-4D97-AF65-F5344CB8AC3E}">
        <p14:creationId xmlns:p14="http://schemas.microsoft.com/office/powerpoint/2010/main" val="3606845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EA41D-AC78-4C02-BCE7-10C6A7F048E7}"/>
              </a:ext>
            </a:extLst>
          </p:cNvPr>
          <p:cNvSpPr>
            <a:spLocks noGrp="1"/>
          </p:cNvSpPr>
          <p:nvPr>
            <p:ph type="dt" sz="half" idx="10"/>
          </p:nvPr>
        </p:nvSpPr>
        <p:spPr/>
        <p:txBody>
          <a:bodyPr/>
          <a:lstStyle/>
          <a:p>
            <a:fld id="{2E46CE7F-96DD-47EE-8FE5-F5D13DE17D75}" type="datetimeFigureOut">
              <a:rPr lang="en-US" smtClean="0"/>
              <a:t>3/27/2019</a:t>
            </a:fld>
            <a:endParaRPr lang="en-US"/>
          </a:p>
        </p:txBody>
      </p:sp>
      <p:sp>
        <p:nvSpPr>
          <p:cNvPr id="3" name="Footer Placeholder 2">
            <a:extLst>
              <a:ext uri="{FF2B5EF4-FFF2-40B4-BE49-F238E27FC236}">
                <a16:creationId xmlns:a16="http://schemas.microsoft.com/office/drawing/2014/main" id="{AB28C3DE-2386-4817-B517-4420E7DDA5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BDAED2-82B2-4ACF-930C-DBC244399AB7}"/>
              </a:ext>
            </a:extLst>
          </p:cNvPr>
          <p:cNvSpPr>
            <a:spLocks noGrp="1"/>
          </p:cNvSpPr>
          <p:nvPr>
            <p:ph type="sldNum" sz="quarter" idx="12"/>
          </p:nvPr>
        </p:nvSpPr>
        <p:spPr/>
        <p:txBody>
          <a:bodyPr/>
          <a:lstStyle/>
          <a:p>
            <a:fld id="{12EB9230-E348-4B2B-80E4-E305B1395A95}" type="slidenum">
              <a:rPr lang="en-US" smtClean="0"/>
              <a:t>‹#›</a:t>
            </a:fld>
            <a:endParaRPr lang="en-US"/>
          </a:p>
        </p:txBody>
      </p:sp>
    </p:spTree>
    <p:extLst>
      <p:ext uri="{BB962C8B-B14F-4D97-AF65-F5344CB8AC3E}">
        <p14:creationId xmlns:p14="http://schemas.microsoft.com/office/powerpoint/2010/main" val="1968116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9CCC-A994-4C66-AFC3-492A71FFDEF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5C11338-88EE-4EEB-B675-13A967983F9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2F98AC-F450-4547-A5F2-A2AD86795C6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D3AAB47-F826-4417-93D9-929B031E8A95}"/>
              </a:ext>
            </a:extLst>
          </p:cNvPr>
          <p:cNvSpPr>
            <a:spLocks noGrp="1"/>
          </p:cNvSpPr>
          <p:nvPr>
            <p:ph type="dt" sz="half" idx="10"/>
          </p:nvPr>
        </p:nvSpPr>
        <p:spPr/>
        <p:txBody>
          <a:bodyPr/>
          <a:lstStyle/>
          <a:p>
            <a:fld id="{2E46CE7F-96DD-47EE-8FE5-F5D13DE17D75}" type="datetimeFigureOut">
              <a:rPr lang="en-US" smtClean="0"/>
              <a:t>3/27/2019</a:t>
            </a:fld>
            <a:endParaRPr lang="en-US"/>
          </a:p>
        </p:txBody>
      </p:sp>
      <p:sp>
        <p:nvSpPr>
          <p:cNvPr id="6" name="Footer Placeholder 5">
            <a:extLst>
              <a:ext uri="{FF2B5EF4-FFF2-40B4-BE49-F238E27FC236}">
                <a16:creationId xmlns:a16="http://schemas.microsoft.com/office/drawing/2014/main" id="{0AF2A047-0274-48C3-A65A-8C517F1CF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BE704F-10B5-457E-B27D-E17529FAE985}"/>
              </a:ext>
            </a:extLst>
          </p:cNvPr>
          <p:cNvSpPr>
            <a:spLocks noGrp="1"/>
          </p:cNvSpPr>
          <p:nvPr>
            <p:ph type="sldNum" sz="quarter" idx="12"/>
          </p:nvPr>
        </p:nvSpPr>
        <p:spPr/>
        <p:txBody>
          <a:bodyPr/>
          <a:lstStyle/>
          <a:p>
            <a:fld id="{12EB9230-E348-4B2B-80E4-E305B1395A95}" type="slidenum">
              <a:rPr lang="en-US" smtClean="0"/>
              <a:t>‹#›</a:t>
            </a:fld>
            <a:endParaRPr lang="en-US"/>
          </a:p>
        </p:txBody>
      </p:sp>
    </p:spTree>
    <p:extLst>
      <p:ext uri="{BB962C8B-B14F-4D97-AF65-F5344CB8AC3E}">
        <p14:creationId xmlns:p14="http://schemas.microsoft.com/office/powerpoint/2010/main" val="3852441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C6918AAF-CE24-3542-9ED6-E4EE86624496}" type="datetimeFigureOut">
              <a:rPr lang="en-US" smtClean="0"/>
              <a:t>3/27/2019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206528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9E620-8D03-4AB9-8212-477A1109C81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675C0F8-1352-424D-828C-C29677DC5FF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CAAC9DE-A2DF-4815-970C-2BA79B0905E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BE78FA6-F89D-44DC-B0CF-9663E8FBD748}"/>
              </a:ext>
            </a:extLst>
          </p:cNvPr>
          <p:cNvSpPr>
            <a:spLocks noGrp="1"/>
          </p:cNvSpPr>
          <p:nvPr>
            <p:ph type="dt" sz="half" idx="10"/>
          </p:nvPr>
        </p:nvSpPr>
        <p:spPr/>
        <p:txBody>
          <a:bodyPr/>
          <a:lstStyle/>
          <a:p>
            <a:fld id="{2E46CE7F-96DD-47EE-8FE5-F5D13DE17D75}" type="datetimeFigureOut">
              <a:rPr lang="en-US" smtClean="0"/>
              <a:t>3/27/2019</a:t>
            </a:fld>
            <a:endParaRPr lang="en-US"/>
          </a:p>
        </p:txBody>
      </p:sp>
      <p:sp>
        <p:nvSpPr>
          <p:cNvPr id="6" name="Footer Placeholder 5">
            <a:extLst>
              <a:ext uri="{FF2B5EF4-FFF2-40B4-BE49-F238E27FC236}">
                <a16:creationId xmlns:a16="http://schemas.microsoft.com/office/drawing/2014/main" id="{9EA943AF-4B8F-4B12-A00D-0BF2FDEC9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4F4552-951E-4445-828E-4A46CD8E2327}"/>
              </a:ext>
            </a:extLst>
          </p:cNvPr>
          <p:cNvSpPr>
            <a:spLocks noGrp="1"/>
          </p:cNvSpPr>
          <p:nvPr>
            <p:ph type="sldNum" sz="quarter" idx="12"/>
          </p:nvPr>
        </p:nvSpPr>
        <p:spPr/>
        <p:txBody>
          <a:bodyPr/>
          <a:lstStyle/>
          <a:p>
            <a:fld id="{12EB9230-E348-4B2B-80E4-E305B1395A95}" type="slidenum">
              <a:rPr lang="en-US" smtClean="0"/>
              <a:t>‹#›</a:t>
            </a:fld>
            <a:endParaRPr lang="en-US"/>
          </a:p>
        </p:txBody>
      </p:sp>
    </p:spTree>
    <p:extLst>
      <p:ext uri="{BB962C8B-B14F-4D97-AF65-F5344CB8AC3E}">
        <p14:creationId xmlns:p14="http://schemas.microsoft.com/office/powerpoint/2010/main" val="1016165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12E1-4F4F-4348-A9AB-561F5D925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361B60-D4D0-4CC3-84A9-BBF6F20F36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9CF3F5-DE10-4133-95B2-4FA6649D9766}"/>
              </a:ext>
            </a:extLst>
          </p:cNvPr>
          <p:cNvSpPr>
            <a:spLocks noGrp="1"/>
          </p:cNvSpPr>
          <p:nvPr>
            <p:ph type="dt" sz="half" idx="10"/>
          </p:nvPr>
        </p:nvSpPr>
        <p:spPr/>
        <p:txBody>
          <a:bodyPr/>
          <a:lstStyle/>
          <a:p>
            <a:fld id="{2E46CE7F-96DD-47EE-8FE5-F5D13DE17D75}" type="datetimeFigureOut">
              <a:rPr lang="en-US" smtClean="0"/>
              <a:t>3/27/2019</a:t>
            </a:fld>
            <a:endParaRPr lang="en-US"/>
          </a:p>
        </p:txBody>
      </p:sp>
      <p:sp>
        <p:nvSpPr>
          <p:cNvPr id="5" name="Footer Placeholder 4">
            <a:extLst>
              <a:ext uri="{FF2B5EF4-FFF2-40B4-BE49-F238E27FC236}">
                <a16:creationId xmlns:a16="http://schemas.microsoft.com/office/drawing/2014/main" id="{2E1414F7-7056-43FF-A912-04014A710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18B67-49D0-4CD3-A45A-D4E911D8D3F6}"/>
              </a:ext>
            </a:extLst>
          </p:cNvPr>
          <p:cNvSpPr>
            <a:spLocks noGrp="1"/>
          </p:cNvSpPr>
          <p:nvPr>
            <p:ph type="sldNum" sz="quarter" idx="12"/>
          </p:nvPr>
        </p:nvSpPr>
        <p:spPr/>
        <p:txBody>
          <a:bodyPr/>
          <a:lstStyle/>
          <a:p>
            <a:fld id="{12EB9230-E348-4B2B-80E4-E305B1395A95}" type="slidenum">
              <a:rPr lang="en-US" smtClean="0"/>
              <a:t>‹#›</a:t>
            </a:fld>
            <a:endParaRPr lang="en-US"/>
          </a:p>
        </p:txBody>
      </p:sp>
    </p:spTree>
    <p:extLst>
      <p:ext uri="{BB962C8B-B14F-4D97-AF65-F5344CB8AC3E}">
        <p14:creationId xmlns:p14="http://schemas.microsoft.com/office/powerpoint/2010/main" val="355622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1EB4B4-3D58-4D58-A747-BD1E9348F520}"/>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47280E-026D-4815-B6A0-D604DC48B3C8}"/>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308455-D90C-41F5-B987-1F4EB326B37D}"/>
              </a:ext>
            </a:extLst>
          </p:cNvPr>
          <p:cNvSpPr>
            <a:spLocks noGrp="1"/>
          </p:cNvSpPr>
          <p:nvPr>
            <p:ph type="dt" sz="half" idx="10"/>
          </p:nvPr>
        </p:nvSpPr>
        <p:spPr/>
        <p:txBody>
          <a:bodyPr/>
          <a:lstStyle/>
          <a:p>
            <a:fld id="{2E46CE7F-96DD-47EE-8FE5-F5D13DE17D75}" type="datetimeFigureOut">
              <a:rPr lang="en-US" smtClean="0"/>
              <a:t>3/27/2019</a:t>
            </a:fld>
            <a:endParaRPr lang="en-US"/>
          </a:p>
        </p:txBody>
      </p:sp>
      <p:sp>
        <p:nvSpPr>
          <p:cNvPr id="5" name="Footer Placeholder 4">
            <a:extLst>
              <a:ext uri="{FF2B5EF4-FFF2-40B4-BE49-F238E27FC236}">
                <a16:creationId xmlns:a16="http://schemas.microsoft.com/office/drawing/2014/main" id="{79C0A4B5-422D-4DEC-B2B9-11CBBF7D8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8F577-E37A-4092-837B-90ACDDDC4E92}"/>
              </a:ext>
            </a:extLst>
          </p:cNvPr>
          <p:cNvSpPr>
            <a:spLocks noGrp="1"/>
          </p:cNvSpPr>
          <p:nvPr>
            <p:ph type="sldNum" sz="quarter" idx="12"/>
          </p:nvPr>
        </p:nvSpPr>
        <p:spPr/>
        <p:txBody>
          <a:bodyPr/>
          <a:lstStyle/>
          <a:p>
            <a:fld id="{12EB9230-E348-4B2B-80E4-E305B1395A95}" type="slidenum">
              <a:rPr lang="en-US" smtClean="0"/>
              <a:t>‹#›</a:t>
            </a:fld>
            <a:endParaRPr lang="en-US"/>
          </a:p>
        </p:txBody>
      </p:sp>
    </p:spTree>
    <p:extLst>
      <p:ext uri="{BB962C8B-B14F-4D97-AF65-F5344CB8AC3E}">
        <p14:creationId xmlns:p14="http://schemas.microsoft.com/office/powerpoint/2010/main" val="472406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98"/>
        <p:cNvGrpSpPr/>
        <p:nvPr/>
      </p:nvGrpSpPr>
      <p:grpSpPr>
        <a:xfrm>
          <a:off x="0" y="0"/>
          <a:ext cx="0" cy="0"/>
          <a:chOff x="0" y="0"/>
          <a:chExt cx="0" cy="0"/>
        </a:xfrm>
      </p:grpSpPr>
      <p:sp>
        <p:nvSpPr>
          <p:cNvPr id="399" name="Google Shape;399;p63"/>
          <p:cNvSpPr txBox="1">
            <a:spLocks noGrp="1"/>
          </p:cNvSpPr>
          <p:nvPr>
            <p:ph type="title"/>
          </p:nvPr>
        </p:nvSpPr>
        <p:spPr>
          <a:xfrm>
            <a:off x="311700" y="125050"/>
            <a:ext cx="8520600" cy="572700"/>
          </a:xfrm>
          <a:prstGeom prst="rect">
            <a:avLst/>
          </a:prstGeom>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100"/>
              <a:buFont typeface="Arial"/>
              <a:buNone/>
              <a:defRPr b="1">
                <a:solidFill>
                  <a:srgbClr val="4A86E8"/>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0" name="Google Shape;400;p63"/>
          <p:cNvSpPr txBox="1">
            <a:spLocks noGrp="1"/>
          </p:cNvSpPr>
          <p:nvPr>
            <p:ph type="body" idx="1"/>
          </p:nvPr>
        </p:nvSpPr>
        <p:spPr>
          <a:xfrm>
            <a:off x="311700" y="921200"/>
            <a:ext cx="8520600" cy="3647700"/>
          </a:xfrm>
          <a:prstGeom prst="rect">
            <a:avLst/>
          </a:prstGeom>
        </p:spPr>
        <p:txBody>
          <a:bodyPr spcFirstLastPara="1" wrap="square" lIns="91425" tIns="91425" rIns="91425" bIns="91425" anchor="t" anchorCtr="0"/>
          <a:lstStyle>
            <a:lvl1pPr marL="457189" lvl="0" indent="-342892" rtl="0">
              <a:spcBef>
                <a:spcPts val="0"/>
              </a:spcBef>
              <a:spcAft>
                <a:spcPts val="0"/>
              </a:spcAft>
              <a:buSzPts val="1800"/>
              <a:buChar char="●"/>
              <a:defRPr/>
            </a:lvl1pPr>
            <a:lvl2pPr marL="914378"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2"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a:p>
        </p:txBody>
      </p:sp>
      <p:sp>
        <p:nvSpPr>
          <p:cNvPr id="401" name="Google Shape;401;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50622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6918AAF-CE24-3542-9ED6-E4EE86624496}" type="datetimeFigureOut">
              <a:rPr lang="en-US" smtClean="0"/>
              <a:t>3/27/2019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97837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C6918AAF-CE24-3542-9ED6-E4EE86624496}" type="datetimeFigureOut">
              <a:rPr lang="en-US" smtClean="0"/>
              <a:t>3/27/2019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3398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C6918AAF-CE24-3542-9ED6-E4EE86624496}" type="datetimeFigureOut">
              <a:rPr lang="en-US" smtClean="0"/>
              <a:t>3/27/2019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39174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C6918AAF-CE24-3542-9ED6-E4EE86624496}" type="datetimeFigureOut">
              <a:rPr lang="en-US" smtClean="0"/>
              <a:t>3/27/2019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803376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18AAF-CE24-3542-9ED6-E4EE86624496}" type="datetimeFigureOut">
              <a:rPr lang="en-US" smtClean="0"/>
              <a:t>3/27/2019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290069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6918AAF-CE24-3542-9ED6-E4EE86624496}" type="datetimeFigureOut">
              <a:rPr lang="en-US" smtClean="0"/>
              <a:t>3/27/2019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404824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6918AAF-CE24-3542-9ED6-E4EE86624496}" type="datetimeFigureOut">
              <a:rPr lang="en-US" smtClean="0"/>
              <a:t>3/27/2019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382691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988521" y="1"/>
            <a:ext cx="6155478" cy="1097089"/>
          </a:xfrm>
          <a:prstGeom prst="rect">
            <a:avLst/>
          </a:prstGeom>
        </p:spPr>
      </p:pic>
      <p:pic>
        <p:nvPicPr>
          <p:cNvPr id="8" name="Picture 7"/>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 y="1"/>
            <a:ext cx="6155483" cy="1097089"/>
          </a:xfrm>
          <a:prstGeom prst="rect">
            <a:avLst/>
          </a:prstGeom>
        </p:spPr>
      </p:pic>
      <p:sp>
        <p:nvSpPr>
          <p:cNvPr id="2" name="Title Placeholder 1"/>
          <p:cNvSpPr>
            <a:spLocks noGrp="1"/>
          </p:cNvSpPr>
          <p:nvPr>
            <p:ph type="title"/>
          </p:nvPr>
        </p:nvSpPr>
        <p:spPr>
          <a:xfrm>
            <a:off x="2020932" y="122549"/>
            <a:ext cx="5098671" cy="857250"/>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6918AAF-CE24-3542-9ED6-E4EE86624496}" type="datetimeFigureOut">
              <a:rPr lang="en-US" smtClean="0"/>
              <a:t>3/27/2019</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8C7F34-962E-5C46-A517-BC8DD47DCCA6}" type="slidenum">
              <a:rPr lang="en-GB" smtClean="0"/>
              <a:t>‹#›</a:t>
            </a:fld>
            <a:endParaRPr lang="en-GB"/>
          </a:p>
        </p:txBody>
      </p:sp>
    </p:spTree>
    <p:extLst>
      <p:ext uri="{BB962C8B-B14F-4D97-AF65-F5344CB8AC3E}">
        <p14:creationId xmlns:p14="http://schemas.microsoft.com/office/powerpoint/2010/main" val="283968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2400" kern="1200">
          <a:solidFill>
            <a:srgbClr val="FFFFFF"/>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rgbClr val="00256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256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256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256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25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423021-ACB1-48FC-AB80-78DA411AD91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917680-9592-40C4-93B3-16AEF760F8D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8B62E-97E4-4C8F-A393-716CE8B1575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E46CE7F-96DD-47EE-8FE5-F5D13DE17D75}" type="datetimeFigureOut">
              <a:rPr lang="en-US" smtClean="0"/>
              <a:t>3/27/2019</a:t>
            </a:fld>
            <a:endParaRPr lang="en-US"/>
          </a:p>
        </p:txBody>
      </p:sp>
      <p:sp>
        <p:nvSpPr>
          <p:cNvPr id="5" name="Footer Placeholder 4">
            <a:extLst>
              <a:ext uri="{FF2B5EF4-FFF2-40B4-BE49-F238E27FC236}">
                <a16:creationId xmlns:a16="http://schemas.microsoft.com/office/drawing/2014/main" id="{C964C4C8-67D2-4652-B445-333E209B456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2770DD-B4C1-4108-88EF-E91C943B222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2EB9230-E348-4B2B-80E4-E305B1395A95}" type="slidenum">
              <a:rPr lang="en-US" smtClean="0"/>
              <a:t>‹#›</a:t>
            </a:fld>
            <a:endParaRPr lang="en-US"/>
          </a:p>
        </p:txBody>
      </p:sp>
    </p:spTree>
    <p:extLst>
      <p:ext uri="{BB962C8B-B14F-4D97-AF65-F5344CB8AC3E}">
        <p14:creationId xmlns:p14="http://schemas.microsoft.com/office/powerpoint/2010/main" val="16707138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1669" y="1720711"/>
            <a:ext cx="5736262" cy="1689514"/>
          </a:xfrm>
        </p:spPr>
        <p:txBody>
          <a:bodyPr anchor="ctr">
            <a:normAutofit/>
          </a:bodyPr>
          <a:lstStyle/>
          <a:p>
            <a:pPr lvl="0"/>
            <a:r>
              <a:rPr lang="fr-FR" sz="3600" b="1" dirty="0"/>
              <a:t>USGS Status</a:t>
            </a:r>
          </a:p>
        </p:txBody>
      </p:sp>
      <p:sp>
        <p:nvSpPr>
          <p:cNvPr id="3" name="Subtitle 2"/>
          <p:cNvSpPr>
            <a:spLocks noGrp="1"/>
          </p:cNvSpPr>
          <p:nvPr>
            <p:ph type="subTitle" idx="1"/>
          </p:nvPr>
        </p:nvSpPr>
        <p:spPr>
          <a:xfrm>
            <a:off x="493009" y="3676490"/>
            <a:ext cx="5634665" cy="1249391"/>
          </a:xfrm>
        </p:spPr>
        <p:txBody>
          <a:bodyPr anchor="ctr">
            <a:normAutofit/>
          </a:bodyPr>
          <a:lstStyle/>
          <a:p>
            <a:r>
              <a:rPr lang="en-GB" dirty="0"/>
              <a:t>Tom Maiersperger, USGS EROS</a:t>
            </a:r>
          </a:p>
          <a:p>
            <a:r>
              <a:rPr lang="en-GB" dirty="0"/>
              <a:t>SDCG-15</a:t>
            </a:r>
          </a:p>
          <a:p>
            <a:r>
              <a:rPr lang="en-GB" dirty="0"/>
              <a:t>Hampton, VA</a:t>
            </a:r>
          </a:p>
          <a:p>
            <a:r>
              <a:rPr lang="en-GB" dirty="0"/>
              <a:t>27 March, 2019</a:t>
            </a:r>
          </a:p>
        </p:txBody>
      </p:sp>
    </p:spTree>
    <p:extLst>
      <p:ext uri="{BB962C8B-B14F-4D97-AF65-F5344CB8AC3E}">
        <p14:creationId xmlns:p14="http://schemas.microsoft.com/office/powerpoint/2010/main" val="1161938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Google Shape;583;p94"/>
          <p:cNvPicPr preferRelativeResize="0"/>
          <p:nvPr/>
        </p:nvPicPr>
        <p:blipFill>
          <a:blip r:embed="rId3">
            <a:alphaModFix/>
          </a:blip>
          <a:stretch>
            <a:fillRect/>
          </a:stretch>
        </p:blipFill>
        <p:spPr>
          <a:xfrm>
            <a:off x="1744211" y="1049799"/>
            <a:ext cx="5655574" cy="4172675"/>
          </a:xfrm>
          <a:prstGeom prst="rect">
            <a:avLst/>
          </a:prstGeom>
          <a:noFill/>
          <a:ln>
            <a:noFill/>
          </a:ln>
        </p:spPr>
      </p:pic>
      <p:pic>
        <p:nvPicPr>
          <p:cNvPr id="584" name="Google Shape;584;p94"/>
          <p:cNvPicPr preferRelativeResize="0"/>
          <p:nvPr/>
        </p:nvPicPr>
        <p:blipFill>
          <a:blip r:embed="rId4">
            <a:alphaModFix/>
          </a:blip>
          <a:stretch>
            <a:fillRect/>
          </a:stretch>
        </p:blipFill>
        <p:spPr>
          <a:xfrm>
            <a:off x="2487525" y="135369"/>
            <a:ext cx="4168950" cy="1191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95"/>
          <p:cNvSpPr/>
          <p:nvPr/>
        </p:nvSpPr>
        <p:spPr>
          <a:xfrm>
            <a:off x="303990" y="770900"/>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Data Prep</a:t>
            </a:r>
            <a:endParaRPr>
              <a:solidFill>
                <a:prstClr val="black"/>
              </a:solidFill>
              <a:latin typeface="Calibri" panose="020F0502020204030204"/>
            </a:endParaRPr>
          </a:p>
        </p:txBody>
      </p:sp>
      <p:sp>
        <p:nvSpPr>
          <p:cNvPr id="590" name="Google Shape;590;p95"/>
          <p:cNvSpPr/>
          <p:nvPr/>
        </p:nvSpPr>
        <p:spPr>
          <a:xfrm>
            <a:off x="3855721" y="770900"/>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Activity Map</a:t>
            </a:r>
            <a:endParaRPr>
              <a:solidFill>
                <a:prstClr val="black"/>
              </a:solidFill>
              <a:latin typeface="Calibri" panose="020F0502020204030204"/>
            </a:endParaRPr>
          </a:p>
        </p:txBody>
      </p:sp>
      <p:sp>
        <p:nvSpPr>
          <p:cNvPr id="591" name="Google Shape;591;p95"/>
          <p:cNvSpPr/>
          <p:nvPr/>
        </p:nvSpPr>
        <p:spPr>
          <a:xfrm>
            <a:off x="2079843" y="770888"/>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Reference Data</a:t>
            </a:r>
            <a:endParaRPr>
              <a:solidFill>
                <a:prstClr val="black"/>
              </a:solidFill>
              <a:latin typeface="Calibri" panose="020F0502020204030204"/>
            </a:endParaRPr>
          </a:p>
        </p:txBody>
      </p:sp>
      <p:sp>
        <p:nvSpPr>
          <p:cNvPr id="592" name="Google Shape;592;p95"/>
          <p:cNvSpPr/>
          <p:nvPr/>
        </p:nvSpPr>
        <p:spPr>
          <a:xfrm>
            <a:off x="5631586" y="770900"/>
            <a:ext cx="14580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Area Est. &amp; Accuracy Assessment</a:t>
            </a:r>
            <a:endParaRPr>
              <a:solidFill>
                <a:prstClr val="black"/>
              </a:solidFill>
              <a:latin typeface="Calibri" panose="020F0502020204030204"/>
            </a:endParaRPr>
          </a:p>
        </p:txBody>
      </p:sp>
      <p:sp>
        <p:nvSpPr>
          <p:cNvPr id="593" name="Google Shape;593;p95"/>
          <p:cNvSpPr/>
          <p:nvPr/>
        </p:nvSpPr>
        <p:spPr>
          <a:xfrm>
            <a:off x="7457239" y="770900"/>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GHG Emissions</a:t>
            </a:r>
            <a:endParaRPr>
              <a:solidFill>
                <a:prstClr val="black"/>
              </a:solidFill>
              <a:latin typeface="Calibri" panose="020F0502020204030204"/>
            </a:endParaRPr>
          </a:p>
        </p:txBody>
      </p:sp>
      <p:sp>
        <p:nvSpPr>
          <p:cNvPr id="594" name="Google Shape;594;p95"/>
          <p:cNvSpPr txBox="1"/>
          <p:nvPr/>
        </p:nvSpPr>
        <p:spPr>
          <a:xfrm>
            <a:off x="2543700" y="50575"/>
            <a:ext cx="4056600" cy="508800"/>
          </a:xfrm>
          <a:prstGeom prst="rect">
            <a:avLst/>
          </a:prstGeom>
          <a:noFill/>
          <a:ln>
            <a:noFill/>
          </a:ln>
        </p:spPr>
        <p:txBody>
          <a:bodyPr spcFirstLastPara="1" wrap="square" lIns="91425" tIns="91425" rIns="91425" bIns="91425" anchor="t" anchorCtr="0">
            <a:noAutofit/>
          </a:bodyPr>
          <a:lstStyle/>
          <a:p>
            <a:pPr algn="ctr" defTabSz="685800"/>
            <a:r>
              <a:rPr lang="en" sz="3000">
                <a:solidFill>
                  <a:prstClr val="black"/>
                </a:solidFill>
                <a:latin typeface="Calibri" panose="020F0502020204030204"/>
              </a:rPr>
              <a:t>Land Cover Toolbox</a:t>
            </a:r>
            <a:endParaRPr sz="3000">
              <a:solidFill>
                <a:prstClr val="black"/>
              </a:solidFill>
              <a:latin typeface="Calibri" panose="020F050202020403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grpSp>
        <p:nvGrpSpPr>
          <p:cNvPr id="599" name="Google Shape;599;p96"/>
          <p:cNvGrpSpPr/>
          <p:nvPr/>
        </p:nvGrpSpPr>
        <p:grpSpPr>
          <a:xfrm>
            <a:off x="303990" y="770901"/>
            <a:ext cx="1408200" cy="4299026"/>
            <a:chOff x="303990" y="770900"/>
            <a:chExt cx="1408200" cy="4299026"/>
          </a:xfrm>
        </p:grpSpPr>
        <p:sp>
          <p:nvSpPr>
            <p:cNvPr id="600" name="Google Shape;600;p96"/>
            <p:cNvSpPr/>
            <p:nvPr/>
          </p:nvSpPr>
          <p:spPr>
            <a:xfrm>
              <a:off x="303990" y="770900"/>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Data Prep</a:t>
              </a:r>
              <a:endParaRPr>
                <a:solidFill>
                  <a:prstClr val="black"/>
                </a:solidFill>
                <a:latin typeface="Calibri" panose="020F0502020204030204"/>
              </a:endParaRPr>
            </a:p>
          </p:txBody>
        </p:sp>
        <p:sp>
          <p:nvSpPr>
            <p:cNvPr id="601" name="Google Shape;601;p96"/>
            <p:cNvSpPr/>
            <p:nvPr/>
          </p:nvSpPr>
          <p:spPr>
            <a:xfrm>
              <a:off x="303990" y="1747198"/>
              <a:ext cx="1408200" cy="540300"/>
            </a:xfrm>
            <a:prstGeom prst="roundRect">
              <a:avLst>
                <a:gd name="adj" fmla="val 16667"/>
              </a:avLst>
            </a:prstGeom>
            <a:no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algn="ctr" defTabSz="685800"/>
              <a:endParaRPr>
                <a:solidFill>
                  <a:prstClr val="black"/>
                </a:solidFill>
                <a:latin typeface="Calibri" panose="020F0502020204030204"/>
              </a:endParaRPr>
            </a:p>
          </p:txBody>
        </p:sp>
        <p:sp>
          <p:nvSpPr>
            <p:cNvPr id="602" name="Google Shape;602;p96"/>
            <p:cNvSpPr/>
            <p:nvPr/>
          </p:nvSpPr>
          <p:spPr>
            <a:xfrm>
              <a:off x="303990"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Landsat 7</a:t>
              </a:r>
              <a:endParaRPr>
                <a:solidFill>
                  <a:prstClr val="black"/>
                </a:solidFill>
                <a:latin typeface="Calibri" panose="020F0502020204030204"/>
              </a:endParaRPr>
            </a:p>
          </p:txBody>
        </p:sp>
        <p:sp>
          <p:nvSpPr>
            <p:cNvPr id="603" name="Google Shape;603;p96"/>
            <p:cNvSpPr/>
            <p:nvPr/>
          </p:nvSpPr>
          <p:spPr>
            <a:xfrm>
              <a:off x="303990" y="3131780"/>
              <a:ext cx="1408200" cy="540300"/>
            </a:xfrm>
            <a:prstGeom prst="roundRect">
              <a:avLst>
                <a:gd name="adj" fmla="val 16667"/>
              </a:avLst>
            </a:prstGeom>
            <a:solidFill>
              <a:srgbClr val="FFF2CC"/>
            </a:solid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Sentinel 2</a:t>
              </a:r>
              <a:endParaRPr>
                <a:solidFill>
                  <a:prstClr val="black"/>
                </a:solidFill>
                <a:latin typeface="Calibri" panose="020F0502020204030204"/>
              </a:endParaRPr>
            </a:p>
          </p:txBody>
        </p:sp>
        <p:sp>
          <p:nvSpPr>
            <p:cNvPr id="604" name="Google Shape;604;p96"/>
            <p:cNvSpPr/>
            <p:nvPr/>
          </p:nvSpPr>
          <p:spPr>
            <a:xfrm>
              <a:off x="303990"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Sentinel 1</a:t>
              </a:r>
              <a:endParaRPr>
                <a:solidFill>
                  <a:prstClr val="black"/>
                </a:solidFill>
                <a:latin typeface="Calibri" panose="020F0502020204030204"/>
              </a:endParaRPr>
            </a:p>
          </p:txBody>
        </p:sp>
        <p:sp>
          <p:nvSpPr>
            <p:cNvPr id="605" name="Google Shape;605;p96"/>
            <p:cNvSpPr/>
            <p:nvPr/>
          </p:nvSpPr>
          <p:spPr>
            <a:xfrm>
              <a:off x="303990"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Landsat 8</a:t>
              </a:r>
              <a:endParaRPr>
                <a:solidFill>
                  <a:prstClr val="black"/>
                </a:solidFill>
                <a:latin typeface="Calibri" panose="020F0502020204030204"/>
              </a:endParaRPr>
            </a:p>
          </p:txBody>
        </p:sp>
      </p:grpSp>
      <p:grpSp>
        <p:nvGrpSpPr>
          <p:cNvPr id="606" name="Google Shape;606;p96"/>
          <p:cNvGrpSpPr/>
          <p:nvPr/>
        </p:nvGrpSpPr>
        <p:grpSpPr>
          <a:xfrm>
            <a:off x="3855721" y="770901"/>
            <a:ext cx="1408212" cy="4299026"/>
            <a:chOff x="2092302" y="770900"/>
            <a:chExt cx="1408212" cy="4299026"/>
          </a:xfrm>
        </p:grpSpPr>
        <p:sp>
          <p:nvSpPr>
            <p:cNvPr id="607" name="Google Shape;607;p96"/>
            <p:cNvSpPr/>
            <p:nvPr/>
          </p:nvSpPr>
          <p:spPr>
            <a:xfrm>
              <a:off x="2092302" y="770900"/>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Activity Map</a:t>
              </a:r>
              <a:endParaRPr>
                <a:solidFill>
                  <a:prstClr val="black"/>
                </a:solidFill>
                <a:latin typeface="Calibri" panose="020F0502020204030204"/>
              </a:endParaRPr>
            </a:p>
          </p:txBody>
        </p:sp>
        <p:sp>
          <p:nvSpPr>
            <p:cNvPr id="608" name="Google Shape;608;p96"/>
            <p:cNvSpPr/>
            <p:nvPr/>
          </p:nvSpPr>
          <p:spPr>
            <a:xfrm>
              <a:off x="2092314" y="1747198"/>
              <a:ext cx="1408200" cy="540300"/>
            </a:xfrm>
            <a:prstGeom prst="roundRect">
              <a:avLst>
                <a:gd name="adj" fmla="val 16667"/>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Hansen GFCL</a:t>
              </a:r>
              <a:endParaRPr>
                <a:solidFill>
                  <a:prstClr val="black"/>
                </a:solidFill>
                <a:latin typeface="Calibri" panose="020F0502020204030204"/>
              </a:endParaRPr>
            </a:p>
          </p:txBody>
        </p:sp>
        <p:sp>
          <p:nvSpPr>
            <p:cNvPr id="609" name="Google Shape;609;p96"/>
            <p:cNvSpPr/>
            <p:nvPr/>
          </p:nvSpPr>
          <p:spPr>
            <a:xfrm>
              <a:off x="2092314"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Random Forest</a:t>
              </a:r>
              <a:endParaRPr>
                <a:solidFill>
                  <a:prstClr val="black"/>
                </a:solidFill>
                <a:latin typeface="Calibri" panose="020F0502020204030204"/>
              </a:endParaRPr>
            </a:p>
          </p:txBody>
        </p:sp>
        <p:sp>
          <p:nvSpPr>
            <p:cNvPr id="610" name="Google Shape;610;p96"/>
            <p:cNvSpPr/>
            <p:nvPr/>
          </p:nvSpPr>
          <p:spPr>
            <a:xfrm>
              <a:off x="2092314" y="3131780"/>
              <a:ext cx="1408200" cy="540300"/>
            </a:xfrm>
            <a:prstGeom prst="roundRect">
              <a:avLst>
                <a:gd name="adj" fmla="val 16667"/>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LandTrendr</a:t>
              </a:r>
              <a:endParaRPr>
                <a:solidFill>
                  <a:prstClr val="black"/>
                </a:solidFill>
                <a:latin typeface="Calibri" panose="020F0502020204030204"/>
              </a:endParaRPr>
            </a:p>
          </p:txBody>
        </p:sp>
        <p:sp>
          <p:nvSpPr>
            <p:cNvPr id="611" name="Google Shape;611;p96"/>
            <p:cNvSpPr/>
            <p:nvPr/>
          </p:nvSpPr>
          <p:spPr>
            <a:xfrm>
              <a:off x="2092314"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Phase Coherence</a:t>
              </a:r>
              <a:endParaRPr>
                <a:solidFill>
                  <a:prstClr val="black"/>
                </a:solidFill>
                <a:latin typeface="Calibri" panose="020F0502020204030204"/>
              </a:endParaRPr>
            </a:p>
          </p:txBody>
        </p:sp>
        <p:sp>
          <p:nvSpPr>
            <p:cNvPr id="612" name="Google Shape;612;p96"/>
            <p:cNvSpPr/>
            <p:nvPr/>
          </p:nvSpPr>
          <p:spPr>
            <a:xfrm>
              <a:off x="2092314"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PCA thresholds</a:t>
              </a:r>
              <a:endParaRPr>
                <a:solidFill>
                  <a:prstClr val="black"/>
                </a:solidFill>
                <a:latin typeface="Calibri" panose="020F0502020204030204"/>
              </a:endParaRPr>
            </a:p>
          </p:txBody>
        </p:sp>
      </p:grpSp>
      <p:grpSp>
        <p:nvGrpSpPr>
          <p:cNvPr id="613" name="Google Shape;613;p96"/>
          <p:cNvGrpSpPr/>
          <p:nvPr/>
        </p:nvGrpSpPr>
        <p:grpSpPr>
          <a:xfrm>
            <a:off x="2079843" y="770889"/>
            <a:ext cx="1408224" cy="4299026"/>
            <a:chOff x="3880615" y="770900"/>
            <a:chExt cx="1408224" cy="4299026"/>
          </a:xfrm>
        </p:grpSpPr>
        <p:sp>
          <p:nvSpPr>
            <p:cNvPr id="614" name="Google Shape;614;p96"/>
            <p:cNvSpPr/>
            <p:nvPr/>
          </p:nvSpPr>
          <p:spPr>
            <a:xfrm>
              <a:off x="3880615" y="770900"/>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Reference Data</a:t>
              </a:r>
              <a:endParaRPr>
                <a:solidFill>
                  <a:prstClr val="black"/>
                </a:solidFill>
                <a:latin typeface="Calibri" panose="020F0502020204030204"/>
              </a:endParaRPr>
            </a:p>
          </p:txBody>
        </p:sp>
        <p:sp>
          <p:nvSpPr>
            <p:cNvPr id="615" name="Google Shape;615;p96"/>
            <p:cNvSpPr/>
            <p:nvPr/>
          </p:nvSpPr>
          <p:spPr>
            <a:xfrm>
              <a:off x="3880639" y="1747198"/>
              <a:ext cx="1408200" cy="540300"/>
            </a:xfrm>
            <a:prstGeom prst="roundRect">
              <a:avLst>
                <a:gd name="adj" fmla="val 16667"/>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TimeSync</a:t>
              </a:r>
              <a:endParaRPr>
                <a:solidFill>
                  <a:prstClr val="black"/>
                </a:solidFill>
                <a:latin typeface="Calibri" panose="020F0502020204030204"/>
              </a:endParaRPr>
            </a:p>
          </p:txBody>
        </p:sp>
        <p:sp>
          <p:nvSpPr>
            <p:cNvPr id="616" name="Google Shape;616;p96"/>
            <p:cNvSpPr/>
            <p:nvPr/>
          </p:nvSpPr>
          <p:spPr>
            <a:xfrm>
              <a:off x="3880639"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ODK</a:t>
              </a:r>
              <a:endParaRPr>
                <a:solidFill>
                  <a:prstClr val="black"/>
                </a:solidFill>
                <a:latin typeface="Calibri" panose="020F0502020204030204"/>
              </a:endParaRPr>
            </a:p>
          </p:txBody>
        </p:sp>
        <p:sp>
          <p:nvSpPr>
            <p:cNvPr id="617" name="Google Shape;617;p96"/>
            <p:cNvSpPr/>
            <p:nvPr/>
          </p:nvSpPr>
          <p:spPr>
            <a:xfrm>
              <a:off x="3880639" y="3131780"/>
              <a:ext cx="1408200" cy="540300"/>
            </a:xfrm>
            <a:prstGeom prst="roundRect">
              <a:avLst>
                <a:gd name="adj" fmla="val 16667"/>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Collect Earth</a:t>
              </a:r>
              <a:endParaRPr>
                <a:solidFill>
                  <a:prstClr val="black"/>
                </a:solidFill>
                <a:latin typeface="Calibri" panose="020F0502020204030204"/>
              </a:endParaRPr>
            </a:p>
          </p:txBody>
        </p:sp>
        <p:sp>
          <p:nvSpPr>
            <p:cNvPr id="618" name="Google Shape;618;p96"/>
            <p:cNvSpPr/>
            <p:nvPr/>
          </p:nvSpPr>
          <p:spPr>
            <a:xfrm>
              <a:off x="3880639"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t>
              </a:r>
              <a:endParaRPr>
                <a:solidFill>
                  <a:prstClr val="black"/>
                </a:solidFill>
                <a:latin typeface="Calibri" panose="020F0502020204030204"/>
              </a:endParaRPr>
            </a:p>
          </p:txBody>
        </p:sp>
        <p:sp>
          <p:nvSpPr>
            <p:cNvPr id="619" name="Google Shape;619;p96"/>
            <p:cNvSpPr/>
            <p:nvPr/>
          </p:nvSpPr>
          <p:spPr>
            <a:xfrm>
              <a:off x="3880639"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qGIS</a:t>
              </a:r>
              <a:endParaRPr>
                <a:solidFill>
                  <a:prstClr val="black"/>
                </a:solidFill>
                <a:latin typeface="Calibri" panose="020F0502020204030204"/>
              </a:endParaRPr>
            </a:p>
          </p:txBody>
        </p:sp>
      </p:grpSp>
      <p:grpSp>
        <p:nvGrpSpPr>
          <p:cNvPr id="620" name="Google Shape;620;p96"/>
          <p:cNvGrpSpPr/>
          <p:nvPr/>
        </p:nvGrpSpPr>
        <p:grpSpPr>
          <a:xfrm>
            <a:off x="5631586" y="770901"/>
            <a:ext cx="1458000" cy="4299026"/>
            <a:chOff x="5668911" y="770900"/>
            <a:chExt cx="1458000" cy="4299026"/>
          </a:xfrm>
        </p:grpSpPr>
        <p:sp>
          <p:nvSpPr>
            <p:cNvPr id="621" name="Google Shape;621;p96"/>
            <p:cNvSpPr/>
            <p:nvPr/>
          </p:nvSpPr>
          <p:spPr>
            <a:xfrm>
              <a:off x="5668911" y="770900"/>
              <a:ext cx="14580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Area Est. &amp; Accuracy Assessment</a:t>
              </a:r>
              <a:endParaRPr>
                <a:solidFill>
                  <a:prstClr val="black"/>
                </a:solidFill>
                <a:latin typeface="Calibri" panose="020F0502020204030204"/>
              </a:endParaRPr>
            </a:p>
          </p:txBody>
        </p:sp>
        <p:sp>
          <p:nvSpPr>
            <p:cNvPr id="622" name="Google Shape;622;p96"/>
            <p:cNvSpPr/>
            <p:nvPr/>
          </p:nvSpPr>
          <p:spPr>
            <a:xfrm>
              <a:off x="5668963" y="1747198"/>
              <a:ext cx="1408200" cy="540300"/>
            </a:xfrm>
            <a:prstGeom prst="roundRect">
              <a:avLst>
                <a:gd name="adj" fmla="val 16667"/>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AREA2</a:t>
              </a:r>
              <a:endParaRPr>
                <a:solidFill>
                  <a:prstClr val="black"/>
                </a:solidFill>
                <a:latin typeface="Calibri" panose="020F0502020204030204"/>
              </a:endParaRPr>
            </a:p>
          </p:txBody>
        </p:sp>
        <p:sp>
          <p:nvSpPr>
            <p:cNvPr id="623" name="Google Shape;623;p96"/>
            <p:cNvSpPr/>
            <p:nvPr/>
          </p:nvSpPr>
          <p:spPr>
            <a:xfrm>
              <a:off x="5668963"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t>
              </a:r>
              <a:endParaRPr>
                <a:solidFill>
                  <a:prstClr val="black"/>
                </a:solidFill>
                <a:latin typeface="Calibri" panose="020F0502020204030204"/>
              </a:endParaRPr>
            </a:p>
          </p:txBody>
        </p:sp>
        <p:sp>
          <p:nvSpPr>
            <p:cNvPr id="624" name="Google Shape;624;p96"/>
            <p:cNvSpPr/>
            <p:nvPr/>
          </p:nvSpPr>
          <p:spPr>
            <a:xfrm>
              <a:off x="5668963" y="3131780"/>
              <a:ext cx="1408200" cy="540300"/>
            </a:xfrm>
            <a:prstGeom prst="roundRect">
              <a:avLst>
                <a:gd name="adj" fmla="val 16667"/>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625" name="Google Shape;625;p96"/>
            <p:cNvSpPr/>
            <p:nvPr/>
          </p:nvSpPr>
          <p:spPr>
            <a:xfrm>
              <a:off x="5668963"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626" name="Google Shape;626;p96"/>
            <p:cNvSpPr/>
            <p:nvPr/>
          </p:nvSpPr>
          <p:spPr>
            <a:xfrm>
              <a:off x="5668963"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AcATaMa</a:t>
              </a:r>
              <a:endParaRPr>
                <a:solidFill>
                  <a:prstClr val="black"/>
                </a:solidFill>
                <a:latin typeface="Calibri" panose="020F0502020204030204"/>
              </a:endParaRPr>
            </a:p>
          </p:txBody>
        </p:sp>
      </p:grpSp>
      <p:grpSp>
        <p:nvGrpSpPr>
          <p:cNvPr id="627" name="Google Shape;627;p96"/>
          <p:cNvGrpSpPr/>
          <p:nvPr/>
        </p:nvGrpSpPr>
        <p:grpSpPr>
          <a:xfrm>
            <a:off x="7457239" y="770901"/>
            <a:ext cx="1408248" cy="4299026"/>
            <a:chOff x="7457239" y="770900"/>
            <a:chExt cx="1408248" cy="4299026"/>
          </a:xfrm>
        </p:grpSpPr>
        <p:sp>
          <p:nvSpPr>
            <p:cNvPr id="628" name="Google Shape;628;p96"/>
            <p:cNvSpPr/>
            <p:nvPr/>
          </p:nvSpPr>
          <p:spPr>
            <a:xfrm>
              <a:off x="7457239" y="770900"/>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GHG Emissions</a:t>
              </a:r>
              <a:endParaRPr>
                <a:solidFill>
                  <a:prstClr val="black"/>
                </a:solidFill>
                <a:latin typeface="Calibri" panose="020F0502020204030204"/>
              </a:endParaRPr>
            </a:p>
          </p:txBody>
        </p:sp>
        <p:sp>
          <p:nvSpPr>
            <p:cNvPr id="629" name="Google Shape;629;p96"/>
            <p:cNvSpPr/>
            <p:nvPr/>
          </p:nvSpPr>
          <p:spPr>
            <a:xfrm>
              <a:off x="7457288" y="1747198"/>
              <a:ext cx="1408200" cy="540300"/>
            </a:xfrm>
            <a:prstGeom prst="roundRect">
              <a:avLst>
                <a:gd name="adj" fmla="val 16667"/>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IPCC Table</a:t>
              </a:r>
              <a:endParaRPr>
                <a:solidFill>
                  <a:prstClr val="black"/>
                </a:solidFill>
                <a:latin typeface="Calibri" panose="020F0502020204030204"/>
              </a:endParaRPr>
            </a:p>
          </p:txBody>
        </p:sp>
        <p:sp>
          <p:nvSpPr>
            <p:cNvPr id="630" name="Google Shape;630;p96"/>
            <p:cNvSpPr/>
            <p:nvPr/>
          </p:nvSpPr>
          <p:spPr>
            <a:xfrm>
              <a:off x="7457288"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631" name="Google Shape;631;p96"/>
            <p:cNvSpPr/>
            <p:nvPr/>
          </p:nvSpPr>
          <p:spPr>
            <a:xfrm>
              <a:off x="7457288" y="3131780"/>
              <a:ext cx="1408200" cy="540300"/>
            </a:xfrm>
            <a:prstGeom prst="roundRect">
              <a:avLst>
                <a:gd name="adj" fmla="val 16667"/>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632" name="Google Shape;632;p96"/>
            <p:cNvSpPr/>
            <p:nvPr/>
          </p:nvSpPr>
          <p:spPr>
            <a:xfrm>
              <a:off x="7457288"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633" name="Google Shape;633;p96"/>
            <p:cNvSpPr/>
            <p:nvPr/>
          </p:nvSpPr>
          <p:spPr>
            <a:xfrm>
              <a:off x="7457288"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t>
              </a:r>
              <a:endParaRPr>
                <a:solidFill>
                  <a:prstClr val="black"/>
                </a:solidFill>
                <a:latin typeface="Calibri" panose="020F0502020204030204"/>
              </a:endParaRPr>
            </a:p>
          </p:txBody>
        </p:sp>
      </p:grpSp>
      <p:cxnSp>
        <p:nvCxnSpPr>
          <p:cNvPr id="634" name="Google Shape;634;p96"/>
          <p:cNvCxnSpPr/>
          <p:nvPr/>
        </p:nvCxnSpPr>
        <p:spPr>
          <a:xfrm>
            <a:off x="297775" y="1604973"/>
            <a:ext cx="8573700" cy="0"/>
          </a:xfrm>
          <a:prstGeom prst="straightConnector1">
            <a:avLst/>
          </a:prstGeom>
          <a:noFill/>
          <a:ln w="9525" cap="flat" cmpd="sng">
            <a:solidFill>
              <a:schemeClr val="dk2"/>
            </a:solidFill>
            <a:prstDash val="solid"/>
            <a:round/>
            <a:headEnd type="none" w="med" len="med"/>
            <a:tailEnd type="none" w="med" len="med"/>
          </a:ln>
        </p:spPr>
      </p:cxnSp>
      <p:sp>
        <p:nvSpPr>
          <p:cNvPr id="635" name="Google Shape;635;p96"/>
          <p:cNvSpPr txBox="1"/>
          <p:nvPr/>
        </p:nvSpPr>
        <p:spPr>
          <a:xfrm>
            <a:off x="2543700" y="50575"/>
            <a:ext cx="4056600" cy="508800"/>
          </a:xfrm>
          <a:prstGeom prst="rect">
            <a:avLst/>
          </a:prstGeom>
          <a:noFill/>
          <a:ln>
            <a:noFill/>
          </a:ln>
        </p:spPr>
        <p:txBody>
          <a:bodyPr spcFirstLastPara="1" wrap="square" lIns="91425" tIns="91425" rIns="91425" bIns="91425" anchor="t" anchorCtr="0">
            <a:noAutofit/>
          </a:bodyPr>
          <a:lstStyle/>
          <a:p>
            <a:pPr algn="ctr" defTabSz="685800"/>
            <a:r>
              <a:rPr lang="en" sz="3000">
                <a:solidFill>
                  <a:prstClr val="black"/>
                </a:solidFill>
                <a:latin typeface="Calibri" panose="020F0502020204030204"/>
              </a:rPr>
              <a:t>Land Cover Toolbox</a:t>
            </a:r>
            <a:endParaRPr sz="3000">
              <a:solidFill>
                <a:prstClr val="black"/>
              </a:solidFill>
              <a:latin typeface="Calibri" panose="020F050202020403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97"/>
          <p:cNvSpPr/>
          <p:nvPr/>
        </p:nvSpPr>
        <p:spPr>
          <a:xfrm>
            <a:off x="303990" y="770900"/>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Data Prep</a:t>
            </a:r>
            <a:endParaRPr>
              <a:solidFill>
                <a:prstClr val="black"/>
              </a:solidFill>
              <a:latin typeface="Calibri" panose="020F0502020204030204"/>
            </a:endParaRPr>
          </a:p>
        </p:txBody>
      </p:sp>
      <p:sp>
        <p:nvSpPr>
          <p:cNvPr id="641" name="Google Shape;641;p97"/>
          <p:cNvSpPr/>
          <p:nvPr/>
        </p:nvSpPr>
        <p:spPr>
          <a:xfrm>
            <a:off x="7457239" y="770900"/>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GHG Emissions</a:t>
            </a:r>
            <a:endParaRPr>
              <a:solidFill>
                <a:prstClr val="black"/>
              </a:solidFill>
              <a:latin typeface="Calibri" panose="020F0502020204030204"/>
            </a:endParaRPr>
          </a:p>
        </p:txBody>
      </p:sp>
      <p:sp>
        <p:nvSpPr>
          <p:cNvPr id="642" name="Google Shape;642;p97"/>
          <p:cNvSpPr/>
          <p:nvPr/>
        </p:nvSpPr>
        <p:spPr>
          <a:xfrm>
            <a:off x="303990" y="1747198"/>
            <a:ext cx="1408200" cy="540300"/>
          </a:xfrm>
          <a:prstGeom prst="roundRect">
            <a:avLst>
              <a:gd name="adj" fmla="val 16667"/>
            </a:avLst>
          </a:prstGeom>
          <a:no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algn="ctr" defTabSz="685800"/>
            <a:endParaRPr>
              <a:solidFill>
                <a:prstClr val="black"/>
              </a:solidFill>
              <a:latin typeface="Calibri" panose="020F0502020204030204"/>
            </a:endParaRPr>
          </a:p>
        </p:txBody>
      </p:sp>
      <p:sp>
        <p:nvSpPr>
          <p:cNvPr id="643" name="Google Shape;643;p97"/>
          <p:cNvSpPr/>
          <p:nvPr/>
        </p:nvSpPr>
        <p:spPr>
          <a:xfrm>
            <a:off x="7457288" y="1747198"/>
            <a:ext cx="1408200" cy="540300"/>
          </a:xfrm>
          <a:prstGeom prst="roundRect">
            <a:avLst>
              <a:gd name="adj" fmla="val 16667"/>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IPCC Table</a:t>
            </a:r>
            <a:endParaRPr>
              <a:solidFill>
                <a:prstClr val="black"/>
              </a:solidFill>
              <a:latin typeface="Calibri" panose="020F0502020204030204"/>
            </a:endParaRPr>
          </a:p>
        </p:txBody>
      </p:sp>
      <p:sp>
        <p:nvSpPr>
          <p:cNvPr id="644" name="Google Shape;644;p97"/>
          <p:cNvSpPr/>
          <p:nvPr/>
        </p:nvSpPr>
        <p:spPr>
          <a:xfrm>
            <a:off x="303990"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Landsat 7</a:t>
            </a:r>
            <a:endParaRPr>
              <a:solidFill>
                <a:prstClr val="black"/>
              </a:solidFill>
              <a:latin typeface="Calibri" panose="020F0502020204030204"/>
            </a:endParaRPr>
          </a:p>
        </p:txBody>
      </p:sp>
      <p:sp>
        <p:nvSpPr>
          <p:cNvPr id="645" name="Google Shape;645;p97"/>
          <p:cNvSpPr/>
          <p:nvPr/>
        </p:nvSpPr>
        <p:spPr>
          <a:xfrm>
            <a:off x="7457288"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646" name="Google Shape;646;p97"/>
          <p:cNvSpPr/>
          <p:nvPr/>
        </p:nvSpPr>
        <p:spPr>
          <a:xfrm>
            <a:off x="303990" y="3131780"/>
            <a:ext cx="1408200" cy="540300"/>
          </a:xfrm>
          <a:prstGeom prst="roundRect">
            <a:avLst>
              <a:gd name="adj" fmla="val 16667"/>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Sentinel 2</a:t>
            </a:r>
            <a:endParaRPr>
              <a:solidFill>
                <a:prstClr val="black"/>
              </a:solidFill>
              <a:latin typeface="Calibri" panose="020F0502020204030204"/>
            </a:endParaRPr>
          </a:p>
        </p:txBody>
      </p:sp>
      <p:sp>
        <p:nvSpPr>
          <p:cNvPr id="647" name="Google Shape;647;p97"/>
          <p:cNvSpPr/>
          <p:nvPr/>
        </p:nvSpPr>
        <p:spPr>
          <a:xfrm>
            <a:off x="7457288" y="3131780"/>
            <a:ext cx="1408200" cy="540300"/>
          </a:xfrm>
          <a:prstGeom prst="roundRect">
            <a:avLst>
              <a:gd name="adj" fmla="val 16667"/>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648" name="Google Shape;648;p97"/>
          <p:cNvSpPr/>
          <p:nvPr/>
        </p:nvSpPr>
        <p:spPr>
          <a:xfrm>
            <a:off x="303990"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Sentinel 1</a:t>
            </a:r>
            <a:endParaRPr>
              <a:solidFill>
                <a:prstClr val="black"/>
              </a:solidFill>
              <a:latin typeface="Calibri" panose="020F0502020204030204"/>
            </a:endParaRPr>
          </a:p>
        </p:txBody>
      </p:sp>
      <p:sp>
        <p:nvSpPr>
          <p:cNvPr id="649" name="Google Shape;649;p97"/>
          <p:cNvSpPr/>
          <p:nvPr/>
        </p:nvSpPr>
        <p:spPr>
          <a:xfrm>
            <a:off x="7457288"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650" name="Google Shape;650;p97"/>
          <p:cNvSpPr/>
          <p:nvPr/>
        </p:nvSpPr>
        <p:spPr>
          <a:xfrm>
            <a:off x="303990"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Landsat 8</a:t>
            </a:r>
            <a:endParaRPr>
              <a:solidFill>
                <a:prstClr val="black"/>
              </a:solidFill>
              <a:latin typeface="Calibri" panose="020F0502020204030204"/>
            </a:endParaRPr>
          </a:p>
        </p:txBody>
      </p:sp>
      <p:sp>
        <p:nvSpPr>
          <p:cNvPr id="651" name="Google Shape;651;p97"/>
          <p:cNvSpPr/>
          <p:nvPr/>
        </p:nvSpPr>
        <p:spPr>
          <a:xfrm>
            <a:off x="7457288"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t>
            </a:r>
            <a:endParaRPr>
              <a:solidFill>
                <a:prstClr val="black"/>
              </a:solidFill>
              <a:latin typeface="Calibri" panose="020F0502020204030204"/>
            </a:endParaRPr>
          </a:p>
        </p:txBody>
      </p:sp>
      <p:cxnSp>
        <p:nvCxnSpPr>
          <p:cNvPr id="652" name="Google Shape;652;p97"/>
          <p:cNvCxnSpPr/>
          <p:nvPr/>
        </p:nvCxnSpPr>
        <p:spPr>
          <a:xfrm>
            <a:off x="297775" y="1604973"/>
            <a:ext cx="8573700" cy="0"/>
          </a:xfrm>
          <a:prstGeom prst="straightConnector1">
            <a:avLst/>
          </a:prstGeom>
          <a:noFill/>
          <a:ln w="9525" cap="flat" cmpd="sng">
            <a:solidFill>
              <a:schemeClr val="dk2"/>
            </a:solidFill>
            <a:prstDash val="solid"/>
            <a:round/>
            <a:headEnd type="none" w="med" len="med"/>
            <a:tailEnd type="none" w="med" len="med"/>
          </a:ln>
        </p:spPr>
      </p:cxnSp>
      <p:sp>
        <p:nvSpPr>
          <p:cNvPr id="653" name="Google Shape;653;p97"/>
          <p:cNvSpPr txBox="1"/>
          <p:nvPr/>
        </p:nvSpPr>
        <p:spPr>
          <a:xfrm>
            <a:off x="2543700" y="50575"/>
            <a:ext cx="4056600" cy="508800"/>
          </a:xfrm>
          <a:prstGeom prst="rect">
            <a:avLst/>
          </a:prstGeom>
          <a:noFill/>
          <a:ln>
            <a:noFill/>
          </a:ln>
        </p:spPr>
        <p:txBody>
          <a:bodyPr spcFirstLastPara="1" wrap="square" lIns="91425" tIns="91425" rIns="91425" bIns="91425" anchor="t" anchorCtr="0">
            <a:noAutofit/>
          </a:bodyPr>
          <a:lstStyle/>
          <a:p>
            <a:pPr algn="ctr" defTabSz="685800">
              <a:buClr>
                <a:prstClr val="black"/>
              </a:buClr>
              <a:buSzPts val="1100"/>
            </a:pPr>
            <a:r>
              <a:rPr lang="en" sz="3000">
                <a:solidFill>
                  <a:prstClr val="black"/>
                </a:solidFill>
                <a:latin typeface="Calibri" panose="020F0502020204030204"/>
              </a:rPr>
              <a:t>Land Cover Toolbox</a:t>
            </a:r>
            <a:endParaRPr sz="3000">
              <a:solidFill>
                <a:prstClr val="black"/>
              </a:solidFill>
              <a:latin typeface="Calibri" panose="020F0502020204030204"/>
            </a:endParaRPr>
          </a:p>
        </p:txBody>
      </p:sp>
      <p:cxnSp>
        <p:nvCxnSpPr>
          <p:cNvPr id="654" name="Google Shape;654;p97"/>
          <p:cNvCxnSpPr>
            <a:stCxn id="655" idx="3"/>
            <a:endCxn id="656" idx="1"/>
          </p:cNvCxnSpPr>
          <p:nvPr/>
        </p:nvCxnSpPr>
        <p:spPr>
          <a:xfrm>
            <a:off x="3500514" y="2017348"/>
            <a:ext cx="380100" cy="0"/>
          </a:xfrm>
          <a:prstGeom prst="straightConnector1">
            <a:avLst/>
          </a:prstGeom>
          <a:noFill/>
          <a:ln w="38100" cap="flat" cmpd="sng">
            <a:solidFill>
              <a:schemeClr val="dk2"/>
            </a:solidFill>
            <a:prstDash val="solid"/>
            <a:round/>
            <a:headEnd type="none" w="med" len="med"/>
            <a:tailEnd type="triangle" w="med" len="med"/>
          </a:ln>
        </p:spPr>
      </p:cxnSp>
      <p:cxnSp>
        <p:nvCxnSpPr>
          <p:cNvPr id="657" name="Google Shape;657;p97"/>
          <p:cNvCxnSpPr/>
          <p:nvPr/>
        </p:nvCxnSpPr>
        <p:spPr>
          <a:xfrm>
            <a:off x="5288852" y="2017348"/>
            <a:ext cx="380100" cy="0"/>
          </a:xfrm>
          <a:prstGeom prst="straightConnector1">
            <a:avLst/>
          </a:prstGeom>
          <a:noFill/>
          <a:ln w="38100" cap="flat" cmpd="sng">
            <a:solidFill>
              <a:schemeClr val="dk2"/>
            </a:solidFill>
            <a:prstDash val="solid"/>
            <a:round/>
            <a:headEnd type="none" w="med" len="med"/>
            <a:tailEnd type="triangle" w="med" len="med"/>
          </a:ln>
        </p:spPr>
      </p:cxnSp>
      <p:cxnSp>
        <p:nvCxnSpPr>
          <p:cNvPr id="658" name="Google Shape;658;p97"/>
          <p:cNvCxnSpPr/>
          <p:nvPr/>
        </p:nvCxnSpPr>
        <p:spPr>
          <a:xfrm>
            <a:off x="7077164" y="2017348"/>
            <a:ext cx="380100" cy="0"/>
          </a:xfrm>
          <a:prstGeom prst="straightConnector1">
            <a:avLst/>
          </a:prstGeom>
          <a:noFill/>
          <a:ln w="38100" cap="flat" cmpd="sng">
            <a:solidFill>
              <a:schemeClr val="dk2"/>
            </a:solidFill>
            <a:prstDash val="solid"/>
            <a:round/>
            <a:headEnd type="none" w="med" len="med"/>
            <a:tailEnd type="triangle" w="med" len="med"/>
          </a:ln>
        </p:spPr>
      </p:cxnSp>
      <p:grpSp>
        <p:nvGrpSpPr>
          <p:cNvPr id="659" name="Google Shape;659;p97"/>
          <p:cNvGrpSpPr/>
          <p:nvPr/>
        </p:nvGrpSpPr>
        <p:grpSpPr>
          <a:xfrm>
            <a:off x="3855721" y="770901"/>
            <a:ext cx="1408212" cy="4299026"/>
            <a:chOff x="2092302" y="770900"/>
            <a:chExt cx="1408212" cy="4299026"/>
          </a:xfrm>
        </p:grpSpPr>
        <p:sp>
          <p:nvSpPr>
            <p:cNvPr id="660" name="Google Shape;660;p97"/>
            <p:cNvSpPr/>
            <p:nvPr/>
          </p:nvSpPr>
          <p:spPr>
            <a:xfrm>
              <a:off x="2092302" y="770900"/>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Activity Map</a:t>
              </a:r>
              <a:endParaRPr>
                <a:solidFill>
                  <a:prstClr val="black"/>
                </a:solidFill>
                <a:latin typeface="Calibri" panose="020F0502020204030204"/>
              </a:endParaRPr>
            </a:p>
          </p:txBody>
        </p:sp>
        <p:sp>
          <p:nvSpPr>
            <p:cNvPr id="661" name="Google Shape;661;p97"/>
            <p:cNvSpPr/>
            <p:nvPr/>
          </p:nvSpPr>
          <p:spPr>
            <a:xfrm>
              <a:off x="2092314" y="1747198"/>
              <a:ext cx="1408200" cy="540300"/>
            </a:xfrm>
            <a:prstGeom prst="roundRect">
              <a:avLst>
                <a:gd name="adj" fmla="val 16667"/>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Hansen GFCL</a:t>
              </a:r>
              <a:endParaRPr>
                <a:solidFill>
                  <a:prstClr val="black"/>
                </a:solidFill>
                <a:latin typeface="Calibri" panose="020F0502020204030204"/>
              </a:endParaRPr>
            </a:p>
          </p:txBody>
        </p:sp>
        <p:sp>
          <p:nvSpPr>
            <p:cNvPr id="662" name="Google Shape;662;p97"/>
            <p:cNvSpPr/>
            <p:nvPr/>
          </p:nvSpPr>
          <p:spPr>
            <a:xfrm>
              <a:off x="2092314"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Random Forest</a:t>
              </a:r>
              <a:endParaRPr>
                <a:solidFill>
                  <a:prstClr val="black"/>
                </a:solidFill>
                <a:latin typeface="Calibri" panose="020F0502020204030204"/>
              </a:endParaRPr>
            </a:p>
          </p:txBody>
        </p:sp>
        <p:sp>
          <p:nvSpPr>
            <p:cNvPr id="663" name="Google Shape;663;p97"/>
            <p:cNvSpPr/>
            <p:nvPr/>
          </p:nvSpPr>
          <p:spPr>
            <a:xfrm>
              <a:off x="2092314" y="3131780"/>
              <a:ext cx="1408200" cy="540300"/>
            </a:xfrm>
            <a:prstGeom prst="roundRect">
              <a:avLst>
                <a:gd name="adj" fmla="val 16667"/>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LandTrendr</a:t>
              </a:r>
              <a:endParaRPr>
                <a:solidFill>
                  <a:prstClr val="black"/>
                </a:solidFill>
                <a:latin typeface="Calibri" panose="020F0502020204030204"/>
              </a:endParaRPr>
            </a:p>
          </p:txBody>
        </p:sp>
        <p:sp>
          <p:nvSpPr>
            <p:cNvPr id="664" name="Google Shape;664;p97"/>
            <p:cNvSpPr/>
            <p:nvPr/>
          </p:nvSpPr>
          <p:spPr>
            <a:xfrm>
              <a:off x="2092314"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Phase Coherence</a:t>
              </a:r>
              <a:endParaRPr>
                <a:solidFill>
                  <a:prstClr val="black"/>
                </a:solidFill>
                <a:latin typeface="Calibri" panose="020F0502020204030204"/>
              </a:endParaRPr>
            </a:p>
          </p:txBody>
        </p:sp>
        <p:sp>
          <p:nvSpPr>
            <p:cNvPr id="665" name="Google Shape;665;p97"/>
            <p:cNvSpPr/>
            <p:nvPr/>
          </p:nvSpPr>
          <p:spPr>
            <a:xfrm>
              <a:off x="2092314"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PCA thresholds</a:t>
              </a:r>
              <a:endParaRPr>
                <a:solidFill>
                  <a:prstClr val="black"/>
                </a:solidFill>
                <a:latin typeface="Calibri" panose="020F0502020204030204"/>
              </a:endParaRPr>
            </a:p>
          </p:txBody>
        </p:sp>
      </p:grpSp>
      <p:grpSp>
        <p:nvGrpSpPr>
          <p:cNvPr id="666" name="Google Shape;666;p97"/>
          <p:cNvGrpSpPr/>
          <p:nvPr/>
        </p:nvGrpSpPr>
        <p:grpSpPr>
          <a:xfrm>
            <a:off x="2079843" y="770889"/>
            <a:ext cx="1408224" cy="4299026"/>
            <a:chOff x="3880615" y="770900"/>
            <a:chExt cx="1408224" cy="4299026"/>
          </a:xfrm>
        </p:grpSpPr>
        <p:sp>
          <p:nvSpPr>
            <p:cNvPr id="667" name="Google Shape;667;p97"/>
            <p:cNvSpPr/>
            <p:nvPr/>
          </p:nvSpPr>
          <p:spPr>
            <a:xfrm>
              <a:off x="3880615" y="770900"/>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Reference Data</a:t>
              </a:r>
              <a:endParaRPr>
                <a:solidFill>
                  <a:prstClr val="black"/>
                </a:solidFill>
                <a:latin typeface="Calibri" panose="020F0502020204030204"/>
              </a:endParaRPr>
            </a:p>
          </p:txBody>
        </p:sp>
        <p:sp>
          <p:nvSpPr>
            <p:cNvPr id="668" name="Google Shape;668;p97"/>
            <p:cNvSpPr/>
            <p:nvPr/>
          </p:nvSpPr>
          <p:spPr>
            <a:xfrm>
              <a:off x="3880639" y="1747198"/>
              <a:ext cx="1408200" cy="540300"/>
            </a:xfrm>
            <a:prstGeom prst="roundRect">
              <a:avLst>
                <a:gd name="adj" fmla="val 16667"/>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TimeSync</a:t>
              </a:r>
              <a:endParaRPr>
                <a:solidFill>
                  <a:prstClr val="black"/>
                </a:solidFill>
                <a:latin typeface="Calibri" panose="020F0502020204030204"/>
              </a:endParaRPr>
            </a:p>
          </p:txBody>
        </p:sp>
        <p:sp>
          <p:nvSpPr>
            <p:cNvPr id="669" name="Google Shape;669;p97"/>
            <p:cNvSpPr/>
            <p:nvPr/>
          </p:nvSpPr>
          <p:spPr>
            <a:xfrm>
              <a:off x="3880639"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ODK</a:t>
              </a:r>
              <a:endParaRPr>
                <a:solidFill>
                  <a:prstClr val="black"/>
                </a:solidFill>
                <a:latin typeface="Calibri" panose="020F0502020204030204"/>
              </a:endParaRPr>
            </a:p>
          </p:txBody>
        </p:sp>
        <p:sp>
          <p:nvSpPr>
            <p:cNvPr id="670" name="Google Shape;670;p97"/>
            <p:cNvSpPr/>
            <p:nvPr/>
          </p:nvSpPr>
          <p:spPr>
            <a:xfrm>
              <a:off x="3880639" y="3131780"/>
              <a:ext cx="1408200" cy="540300"/>
            </a:xfrm>
            <a:prstGeom prst="roundRect">
              <a:avLst>
                <a:gd name="adj" fmla="val 16667"/>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Collect Earth</a:t>
              </a:r>
              <a:endParaRPr>
                <a:solidFill>
                  <a:prstClr val="black"/>
                </a:solidFill>
                <a:latin typeface="Calibri" panose="020F0502020204030204"/>
              </a:endParaRPr>
            </a:p>
          </p:txBody>
        </p:sp>
        <p:sp>
          <p:nvSpPr>
            <p:cNvPr id="671" name="Google Shape;671;p97"/>
            <p:cNvSpPr/>
            <p:nvPr/>
          </p:nvSpPr>
          <p:spPr>
            <a:xfrm>
              <a:off x="3880639"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t>
              </a:r>
              <a:endParaRPr>
                <a:solidFill>
                  <a:prstClr val="black"/>
                </a:solidFill>
                <a:latin typeface="Calibri" panose="020F0502020204030204"/>
              </a:endParaRPr>
            </a:p>
          </p:txBody>
        </p:sp>
        <p:sp>
          <p:nvSpPr>
            <p:cNvPr id="672" name="Google Shape;672;p97"/>
            <p:cNvSpPr/>
            <p:nvPr/>
          </p:nvSpPr>
          <p:spPr>
            <a:xfrm>
              <a:off x="3880639"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qGIS</a:t>
              </a:r>
              <a:endParaRPr>
                <a:solidFill>
                  <a:prstClr val="black"/>
                </a:solidFill>
                <a:latin typeface="Calibri" panose="020F0502020204030204"/>
              </a:endParaRPr>
            </a:p>
          </p:txBody>
        </p:sp>
      </p:grpSp>
      <p:grpSp>
        <p:nvGrpSpPr>
          <p:cNvPr id="673" name="Google Shape;673;p97"/>
          <p:cNvGrpSpPr/>
          <p:nvPr/>
        </p:nvGrpSpPr>
        <p:grpSpPr>
          <a:xfrm>
            <a:off x="303990" y="770901"/>
            <a:ext cx="1408200" cy="4299026"/>
            <a:chOff x="303990" y="770900"/>
            <a:chExt cx="1408200" cy="4299026"/>
          </a:xfrm>
        </p:grpSpPr>
        <p:sp>
          <p:nvSpPr>
            <p:cNvPr id="674" name="Google Shape;674;p97"/>
            <p:cNvSpPr/>
            <p:nvPr/>
          </p:nvSpPr>
          <p:spPr>
            <a:xfrm>
              <a:off x="303990" y="770900"/>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Data Prep</a:t>
              </a:r>
              <a:endParaRPr>
                <a:solidFill>
                  <a:prstClr val="black"/>
                </a:solidFill>
                <a:latin typeface="Calibri" panose="020F0502020204030204"/>
              </a:endParaRPr>
            </a:p>
          </p:txBody>
        </p:sp>
        <p:sp>
          <p:nvSpPr>
            <p:cNvPr id="675" name="Google Shape;675;p97"/>
            <p:cNvSpPr/>
            <p:nvPr/>
          </p:nvSpPr>
          <p:spPr>
            <a:xfrm>
              <a:off x="303990" y="1747198"/>
              <a:ext cx="1408200" cy="540300"/>
            </a:xfrm>
            <a:prstGeom prst="roundRect">
              <a:avLst>
                <a:gd name="adj" fmla="val 16667"/>
              </a:avLst>
            </a:prstGeom>
            <a:no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algn="ctr" defTabSz="685800"/>
              <a:endParaRPr>
                <a:solidFill>
                  <a:prstClr val="black"/>
                </a:solidFill>
                <a:latin typeface="Calibri" panose="020F0502020204030204"/>
              </a:endParaRPr>
            </a:p>
          </p:txBody>
        </p:sp>
        <p:sp>
          <p:nvSpPr>
            <p:cNvPr id="676" name="Google Shape;676;p97"/>
            <p:cNvSpPr/>
            <p:nvPr/>
          </p:nvSpPr>
          <p:spPr>
            <a:xfrm>
              <a:off x="303990"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Landsat 7</a:t>
              </a:r>
              <a:endParaRPr>
                <a:solidFill>
                  <a:prstClr val="black"/>
                </a:solidFill>
                <a:latin typeface="Calibri" panose="020F0502020204030204"/>
              </a:endParaRPr>
            </a:p>
          </p:txBody>
        </p:sp>
        <p:sp>
          <p:nvSpPr>
            <p:cNvPr id="677" name="Google Shape;677;p97"/>
            <p:cNvSpPr/>
            <p:nvPr/>
          </p:nvSpPr>
          <p:spPr>
            <a:xfrm>
              <a:off x="303990" y="3131780"/>
              <a:ext cx="1408200" cy="540300"/>
            </a:xfrm>
            <a:prstGeom prst="roundRect">
              <a:avLst>
                <a:gd name="adj" fmla="val 16667"/>
              </a:avLst>
            </a:prstGeom>
            <a:solidFill>
              <a:srgbClr val="FFF2CC"/>
            </a:solid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Sentinel 2</a:t>
              </a:r>
              <a:endParaRPr>
                <a:solidFill>
                  <a:prstClr val="black"/>
                </a:solidFill>
                <a:latin typeface="Calibri" panose="020F0502020204030204"/>
              </a:endParaRPr>
            </a:p>
          </p:txBody>
        </p:sp>
        <p:sp>
          <p:nvSpPr>
            <p:cNvPr id="678" name="Google Shape;678;p97"/>
            <p:cNvSpPr/>
            <p:nvPr/>
          </p:nvSpPr>
          <p:spPr>
            <a:xfrm>
              <a:off x="303990"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Sentinel 1</a:t>
              </a:r>
              <a:endParaRPr>
                <a:solidFill>
                  <a:prstClr val="black"/>
                </a:solidFill>
                <a:latin typeface="Calibri" panose="020F0502020204030204"/>
              </a:endParaRPr>
            </a:p>
          </p:txBody>
        </p:sp>
        <p:sp>
          <p:nvSpPr>
            <p:cNvPr id="679" name="Google Shape;679;p97"/>
            <p:cNvSpPr/>
            <p:nvPr/>
          </p:nvSpPr>
          <p:spPr>
            <a:xfrm>
              <a:off x="303990"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Landsat 8</a:t>
              </a:r>
              <a:endParaRPr>
                <a:solidFill>
                  <a:prstClr val="black"/>
                </a:solidFill>
                <a:latin typeface="Calibri" panose="020F0502020204030204"/>
              </a:endParaRPr>
            </a:p>
          </p:txBody>
        </p:sp>
      </p:grpSp>
      <p:grpSp>
        <p:nvGrpSpPr>
          <p:cNvPr id="680" name="Google Shape;680;p97"/>
          <p:cNvGrpSpPr/>
          <p:nvPr/>
        </p:nvGrpSpPr>
        <p:grpSpPr>
          <a:xfrm>
            <a:off x="5631586" y="770901"/>
            <a:ext cx="1458000" cy="4299026"/>
            <a:chOff x="5668911" y="770900"/>
            <a:chExt cx="1458000" cy="4299026"/>
          </a:xfrm>
        </p:grpSpPr>
        <p:sp>
          <p:nvSpPr>
            <p:cNvPr id="681" name="Google Shape;681;p97"/>
            <p:cNvSpPr/>
            <p:nvPr/>
          </p:nvSpPr>
          <p:spPr>
            <a:xfrm>
              <a:off x="5668911" y="770900"/>
              <a:ext cx="14580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Area Est. &amp; Accuracy Assessment</a:t>
              </a:r>
              <a:endParaRPr>
                <a:solidFill>
                  <a:prstClr val="black"/>
                </a:solidFill>
                <a:latin typeface="Calibri" panose="020F0502020204030204"/>
              </a:endParaRPr>
            </a:p>
          </p:txBody>
        </p:sp>
        <p:sp>
          <p:nvSpPr>
            <p:cNvPr id="682" name="Google Shape;682;p97"/>
            <p:cNvSpPr/>
            <p:nvPr/>
          </p:nvSpPr>
          <p:spPr>
            <a:xfrm>
              <a:off x="5668963" y="1747198"/>
              <a:ext cx="1408200" cy="540300"/>
            </a:xfrm>
            <a:prstGeom prst="roundRect">
              <a:avLst>
                <a:gd name="adj" fmla="val 16667"/>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AREA2</a:t>
              </a:r>
              <a:endParaRPr>
                <a:solidFill>
                  <a:prstClr val="black"/>
                </a:solidFill>
                <a:latin typeface="Calibri" panose="020F0502020204030204"/>
              </a:endParaRPr>
            </a:p>
          </p:txBody>
        </p:sp>
        <p:sp>
          <p:nvSpPr>
            <p:cNvPr id="683" name="Google Shape;683;p97"/>
            <p:cNvSpPr/>
            <p:nvPr/>
          </p:nvSpPr>
          <p:spPr>
            <a:xfrm>
              <a:off x="5668963"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t>
              </a:r>
              <a:endParaRPr>
                <a:solidFill>
                  <a:prstClr val="black"/>
                </a:solidFill>
                <a:latin typeface="Calibri" panose="020F0502020204030204"/>
              </a:endParaRPr>
            </a:p>
          </p:txBody>
        </p:sp>
        <p:sp>
          <p:nvSpPr>
            <p:cNvPr id="684" name="Google Shape;684;p97"/>
            <p:cNvSpPr/>
            <p:nvPr/>
          </p:nvSpPr>
          <p:spPr>
            <a:xfrm>
              <a:off x="5668963" y="3131780"/>
              <a:ext cx="1408200" cy="540300"/>
            </a:xfrm>
            <a:prstGeom prst="roundRect">
              <a:avLst>
                <a:gd name="adj" fmla="val 16667"/>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685" name="Google Shape;685;p97"/>
            <p:cNvSpPr/>
            <p:nvPr/>
          </p:nvSpPr>
          <p:spPr>
            <a:xfrm>
              <a:off x="5668963"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686" name="Google Shape;686;p97"/>
            <p:cNvSpPr/>
            <p:nvPr/>
          </p:nvSpPr>
          <p:spPr>
            <a:xfrm>
              <a:off x="5668963"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AcATaMa</a:t>
              </a:r>
              <a:endParaRPr>
                <a:solidFill>
                  <a:prstClr val="black"/>
                </a:solidFill>
                <a:latin typeface="Calibri" panose="020F0502020204030204"/>
              </a:endParaRPr>
            </a:p>
          </p:txBody>
        </p:sp>
      </p:grpSp>
      <p:grpSp>
        <p:nvGrpSpPr>
          <p:cNvPr id="687" name="Google Shape;687;p97"/>
          <p:cNvGrpSpPr/>
          <p:nvPr/>
        </p:nvGrpSpPr>
        <p:grpSpPr>
          <a:xfrm>
            <a:off x="7457239" y="770901"/>
            <a:ext cx="1408248" cy="4299026"/>
            <a:chOff x="7457239" y="770900"/>
            <a:chExt cx="1408248" cy="4299026"/>
          </a:xfrm>
        </p:grpSpPr>
        <p:sp>
          <p:nvSpPr>
            <p:cNvPr id="688" name="Google Shape;688;p97"/>
            <p:cNvSpPr/>
            <p:nvPr/>
          </p:nvSpPr>
          <p:spPr>
            <a:xfrm>
              <a:off x="7457239" y="770900"/>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GHG Emissions</a:t>
              </a:r>
              <a:endParaRPr>
                <a:solidFill>
                  <a:prstClr val="black"/>
                </a:solidFill>
                <a:latin typeface="Calibri" panose="020F0502020204030204"/>
              </a:endParaRPr>
            </a:p>
          </p:txBody>
        </p:sp>
        <p:sp>
          <p:nvSpPr>
            <p:cNvPr id="689" name="Google Shape;689;p97"/>
            <p:cNvSpPr/>
            <p:nvPr/>
          </p:nvSpPr>
          <p:spPr>
            <a:xfrm>
              <a:off x="7457288" y="1747198"/>
              <a:ext cx="1408200" cy="540300"/>
            </a:xfrm>
            <a:prstGeom prst="roundRect">
              <a:avLst>
                <a:gd name="adj" fmla="val 16667"/>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IPCC Table</a:t>
              </a:r>
              <a:endParaRPr>
                <a:solidFill>
                  <a:prstClr val="black"/>
                </a:solidFill>
                <a:latin typeface="Calibri" panose="020F0502020204030204"/>
              </a:endParaRPr>
            </a:p>
          </p:txBody>
        </p:sp>
        <p:sp>
          <p:nvSpPr>
            <p:cNvPr id="690" name="Google Shape;690;p97"/>
            <p:cNvSpPr/>
            <p:nvPr/>
          </p:nvSpPr>
          <p:spPr>
            <a:xfrm>
              <a:off x="7457288"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691" name="Google Shape;691;p97"/>
            <p:cNvSpPr/>
            <p:nvPr/>
          </p:nvSpPr>
          <p:spPr>
            <a:xfrm>
              <a:off x="7457288" y="3131780"/>
              <a:ext cx="1408200" cy="540300"/>
            </a:xfrm>
            <a:prstGeom prst="roundRect">
              <a:avLst>
                <a:gd name="adj" fmla="val 16667"/>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692" name="Google Shape;692;p97"/>
            <p:cNvSpPr/>
            <p:nvPr/>
          </p:nvSpPr>
          <p:spPr>
            <a:xfrm>
              <a:off x="7457288"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693" name="Google Shape;693;p97"/>
            <p:cNvSpPr/>
            <p:nvPr/>
          </p:nvSpPr>
          <p:spPr>
            <a:xfrm>
              <a:off x="7457288"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t>
              </a:r>
              <a:endParaRPr>
                <a:solidFill>
                  <a:prstClr val="black"/>
                </a:solidFill>
                <a:latin typeface="Calibri" panose="020F0502020204030204"/>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grpSp>
        <p:nvGrpSpPr>
          <p:cNvPr id="698" name="Google Shape;698;p98"/>
          <p:cNvGrpSpPr/>
          <p:nvPr/>
        </p:nvGrpSpPr>
        <p:grpSpPr>
          <a:xfrm>
            <a:off x="5631586" y="770901"/>
            <a:ext cx="1458000" cy="4299026"/>
            <a:chOff x="5668911" y="770900"/>
            <a:chExt cx="1458000" cy="4299026"/>
          </a:xfrm>
        </p:grpSpPr>
        <p:sp>
          <p:nvSpPr>
            <p:cNvPr id="699" name="Google Shape;699;p98"/>
            <p:cNvSpPr/>
            <p:nvPr/>
          </p:nvSpPr>
          <p:spPr>
            <a:xfrm>
              <a:off x="5668911" y="770900"/>
              <a:ext cx="14580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Area Est. &amp; Accuracy Assessment</a:t>
              </a:r>
              <a:endParaRPr>
                <a:solidFill>
                  <a:prstClr val="black"/>
                </a:solidFill>
                <a:latin typeface="Calibri" panose="020F0502020204030204"/>
              </a:endParaRPr>
            </a:p>
          </p:txBody>
        </p:sp>
        <p:sp>
          <p:nvSpPr>
            <p:cNvPr id="700" name="Google Shape;700;p98"/>
            <p:cNvSpPr/>
            <p:nvPr/>
          </p:nvSpPr>
          <p:spPr>
            <a:xfrm>
              <a:off x="5668963" y="1747198"/>
              <a:ext cx="1408200" cy="540300"/>
            </a:xfrm>
            <a:prstGeom prst="roundRect">
              <a:avLst>
                <a:gd name="adj" fmla="val 16667"/>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AREA2</a:t>
              </a:r>
              <a:endParaRPr>
                <a:solidFill>
                  <a:prstClr val="black"/>
                </a:solidFill>
                <a:latin typeface="Calibri" panose="020F0502020204030204"/>
              </a:endParaRPr>
            </a:p>
          </p:txBody>
        </p:sp>
        <p:sp>
          <p:nvSpPr>
            <p:cNvPr id="701" name="Google Shape;701;p98"/>
            <p:cNvSpPr/>
            <p:nvPr/>
          </p:nvSpPr>
          <p:spPr>
            <a:xfrm>
              <a:off x="5668963"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t>
              </a:r>
              <a:endParaRPr>
                <a:solidFill>
                  <a:prstClr val="black"/>
                </a:solidFill>
                <a:latin typeface="Calibri" panose="020F0502020204030204"/>
              </a:endParaRPr>
            </a:p>
          </p:txBody>
        </p:sp>
        <p:sp>
          <p:nvSpPr>
            <p:cNvPr id="702" name="Google Shape;702;p98"/>
            <p:cNvSpPr/>
            <p:nvPr/>
          </p:nvSpPr>
          <p:spPr>
            <a:xfrm>
              <a:off x="5668963" y="3131780"/>
              <a:ext cx="1408200" cy="540300"/>
            </a:xfrm>
            <a:prstGeom prst="roundRect">
              <a:avLst>
                <a:gd name="adj" fmla="val 16667"/>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703" name="Google Shape;703;p98"/>
            <p:cNvSpPr/>
            <p:nvPr/>
          </p:nvSpPr>
          <p:spPr>
            <a:xfrm>
              <a:off x="5668963"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704" name="Google Shape;704;p98"/>
            <p:cNvSpPr/>
            <p:nvPr/>
          </p:nvSpPr>
          <p:spPr>
            <a:xfrm>
              <a:off x="5668963"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AcATaMa</a:t>
              </a:r>
              <a:endParaRPr>
                <a:solidFill>
                  <a:prstClr val="black"/>
                </a:solidFill>
                <a:latin typeface="Calibri" panose="020F0502020204030204"/>
              </a:endParaRPr>
            </a:p>
          </p:txBody>
        </p:sp>
      </p:grpSp>
      <p:grpSp>
        <p:nvGrpSpPr>
          <p:cNvPr id="705" name="Google Shape;705;p98"/>
          <p:cNvGrpSpPr/>
          <p:nvPr/>
        </p:nvGrpSpPr>
        <p:grpSpPr>
          <a:xfrm>
            <a:off x="7457239" y="770901"/>
            <a:ext cx="1408248" cy="4299026"/>
            <a:chOff x="7457239" y="770900"/>
            <a:chExt cx="1408248" cy="4299026"/>
          </a:xfrm>
        </p:grpSpPr>
        <p:sp>
          <p:nvSpPr>
            <p:cNvPr id="706" name="Google Shape;706;p98"/>
            <p:cNvSpPr/>
            <p:nvPr/>
          </p:nvSpPr>
          <p:spPr>
            <a:xfrm>
              <a:off x="7457239" y="770900"/>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GHG Emissions</a:t>
              </a:r>
              <a:endParaRPr>
                <a:solidFill>
                  <a:prstClr val="black"/>
                </a:solidFill>
                <a:latin typeface="Calibri" panose="020F0502020204030204"/>
              </a:endParaRPr>
            </a:p>
          </p:txBody>
        </p:sp>
        <p:sp>
          <p:nvSpPr>
            <p:cNvPr id="707" name="Google Shape;707;p98"/>
            <p:cNvSpPr/>
            <p:nvPr/>
          </p:nvSpPr>
          <p:spPr>
            <a:xfrm>
              <a:off x="7457288" y="1747198"/>
              <a:ext cx="1408200" cy="540300"/>
            </a:xfrm>
            <a:prstGeom prst="roundRect">
              <a:avLst>
                <a:gd name="adj" fmla="val 16667"/>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IPCC Table</a:t>
              </a:r>
              <a:endParaRPr>
                <a:solidFill>
                  <a:prstClr val="black"/>
                </a:solidFill>
                <a:latin typeface="Calibri" panose="020F0502020204030204"/>
              </a:endParaRPr>
            </a:p>
          </p:txBody>
        </p:sp>
        <p:sp>
          <p:nvSpPr>
            <p:cNvPr id="708" name="Google Shape;708;p98"/>
            <p:cNvSpPr/>
            <p:nvPr/>
          </p:nvSpPr>
          <p:spPr>
            <a:xfrm>
              <a:off x="7457288"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709" name="Google Shape;709;p98"/>
            <p:cNvSpPr/>
            <p:nvPr/>
          </p:nvSpPr>
          <p:spPr>
            <a:xfrm>
              <a:off x="7457288" y="3131780"/>
              <a:ext cx="1408200" cy="540300"/>
            </a:xfrm>
            <a:prstGeom prst="roundRect">
              <a:avLst>
                <a:gd name="adj" fmla="val 16667"/>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710" name="Google Shape;710;p98"/>
            <p:cNvSpPr/>
            <p:nvPr/>
          </p:nvSpPr>
          <p:spPr>
            <a:xfrm>
              <a:off x="7457288"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711" name="Google Shape;711;p98"/>
            <p:cNvSpPr/>
            <p:nvPr/>
          </p:nvSpPr>
          <p:spPr>
            <a:xfrm>
              <a:off x="7457288"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t>
              </a:r>
              <a:endParaRPr>
                <a:solidFill>
                  <a:prstClr val="black"/>
                </a:solidFill>
                <a:latin typeface="Calibri" panose="020F0502020204030204"/>
              </a:endParaRPr>
            </a:p>
          </p:txBody>
        </p:sp>
      </p:grpSp>
      <p:cxnSp>
        <p:nvCxnSpPr>
          <p:cNvPr id="712" name="Google Shape;712;p98"/>
          <p:cNvCxnSpPr/>
          <p:nvPr/>
        </p:nvCxnSpPr>
        <p:spPr>
          <a:xfrm>
            <a:off x="297775" y="1604973"/>
            <a:ext cx="8573700" cy="0"/>
          </a:xfrm>
          <a:prstGeom prst="straightConnector1">
            <a:avLst/>
          </a:prstGeom>
          <a:noFill/>
          <a:ln w="9525" cap="flat" cmpd="sng">
            <a:solidFill>
              <a:schemeClr val="dk2"/>
            </a:solidFill>
            <a:prstDash val="solid"/>
            <a:round/>
            <a:headEnd type="none" w="med" len="med"/>
            <a:tailEnd type="none" w="med" len="med"/>
          </a:ln>
        </p:spPr>
      </p:cxnSp>
      <p:sp>
        <p:nvSpPr>
          <p:cNvPr id="713" name="Google Shape;713;p98"/>
          <p:cNvSpPr txBox="1"/>
          <p:nvPr/>
        </p:nvSpPr>
        <p:spPr>
          <a:xfrm>
            <a:off x="2543700" y="50575"/>
            <a:ext cx="4056600" cy="508800"/>
          </a:xfrm>
          <a:prstGeom prst="rect">
            <a:avLst/>
          </a:prstGeom>
          <a:noFill/>
          <a:ln>
            <a:noFill/>
          </a:ln>
        </p:spPr>
        <p:txBody>
          <a:bodyPr spcFirstLastPara="1" wrap="square" lIns="91425" tIns="91425" rIns="91425" bIns="91425" anchor="t" anchorCtr="0">
            <a:noAutofit/>
          </a:bodyPr>
          <a:lstStyle/>
          <a:p>
            <a:pPr algn="ctr" defTabSz="685800">
              <a:buClr>
                <a:prstClr val="black"/>
              </a:buClr>
              <a:buSzPts val="1100"/>
            </a:pPr>
            <a:r>
              <a:rPr lang="en" sz="3000">
                <a:solidFill>
                  <a:prstClr val="black"/>
                </a:solidFill>
                <a:latin typeface="Calibri" panose="020F0502020204030204"/>
              </a:rPr>
              <a:t>Land Cover Toolbox</a:t>
            </a:r>
            <a:endParaRPr sz="3000">
              <a:solidFill>
                <a:prstClr val="black"/>
              </a:solidFill>
              <a:latin typeface="Calibri" panose="020F0502020204030204"/>
            </a:endParaRPr>
          </a:p>
        </p:txBody>
      </p:sp>
      <p:cxnSp>
        <p:nvCxnSpPr>
          <p:cNvPr id="714" name="Google Shape;714;p98"/>
          <p:cNvCxnSpPr/>
          <p:nvPr/>
        </p:nvCxnSpPr>
        <p:spPr>
          <a:xfrm>
            <a:off x="1712189" y="4799773"/>
            <a:ext cx="380100" cy="0"/>
          </a:xfrm>
          <a:prstGeom prst="straightConnector1">
            <a:avLst/>
          </a:prstGeom>
          <a:noFill/>
          <a:ln w="38100" cap="flat" cmpd="sng">
            <a:solidFill>
              <a:schemeClr val="dk2"/>
            </a:solidFill>
            <a:prstDash val="solid"/>
            <a:round/>
            <a:headEnd type="none" w="med" len="med"/>
            <a:tailEnd type="triangle" w="med" len="med"/>
          </a:ln>
        </p:spPr>
      </p:cxnSp>
      <p:cxnSp>
        <p:nvCxnSpPr>
          <p:cNvPr id="715" name="Google Shape;715;p98"/>
          <p:cNvCxnSpPr/>
          <p:nvPr/>
        </p:nvCxnSpPr>
        <p:spPr>
          <a:xfrm>
            <a:off x="3500527" y="4799773"/>
            <a:ext cx="380100" cy="0"/>
          </a:xfrm>
          <a:prstGeom prst="straightConnector1">
            <a:avLst/>
          </a:prstGeom>
          <a:noFill/>
          <a:ln w="38100" cap="flat" cmpd="sng">
            <a:solidFill>
              <a:schemeClr val="dk2"/>
            </a:solidFill>
            <a:prstDash val="solid"/>
            <a:round/>
            <a:headEnd type="none" w="med" len="med"/>
            <a:tailEnd type="triangle" w="med" len="med"/>
          </a:ln>
        </p:spPr>
      </p:cxnSp>
      <p:cxnSp>
        <p:nvCxnSpPr>
          <p:cNvPr id="716" name="Google Shape;716;p98"/>
          <p:cNvCxnSpPr>
            <a:endCxn id="717" idx="1"/>
          </p:cNvCxnSpPr>
          <p:nvPr/>
        </p:nvCxnSpPr>
        <p:spPr>
          <a:xfrm>
            <a:off x="5288863" y="4799776"/>
            <a:ext cx="303900" cy="0"/>
          </a:xfrm>
          <a:prstGeom prst="straightConnector1">
            <a:avLst/>
          </a:prstGeom>
          <a:noFill/>
          <a:ln w="38100" cap="flat" cmpd="sng">
            <a:solidFill>
              <a:schemeClr val="dk2"/>
            </a:solidFill>
            <a:prstDash val="solid"/>
            <a:round/>
            <a:headEnd type="none" w="med" len="med"/>
            <a:tailEnd type="triangle" w="med" len="med"/>
          </a:ln>
        </p:spPr>
      </p:cxnSp>
      <p:grpSp>
        <p:nvGrpSpPr>
          <p:cNvPr id="718" name="Google Shape;718;p98"/>
          <p:cNvGrpSpPr/>
          <p:nvPr/>
        </p:nvGrpSpPr>
        <p:grpSpPr>
          <a:xfrm>
            <a:off x="3855721" y="770901"/>
            <a:ext cx="1408212" cy="4299026"/>
            <a:chOff x="2092302" y="770900"/>
            <a:chExt cx="1408212" cy="4299026"/>
          </a:xfrm>
        </p:grpSpPr>
        <p:sp>
          <p:nvSpPr>
            <p:cNvPr id="719" name="Google Shape;719;p98"/>
            <p:cNvSpPr/>
            <p:nvPr/>
          </p:nvSpPr>
          <p:spPr>
            <a:xfrm>
              <a:off x="2092302" y="770900"/>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Activity Map</a:t>
              </a:r>
              <a:endParaRPr>
                <a:solidFill>
                  <a:prstClr val="black"/>
                </a:solidFill>
                <a:latin typeface="Calibri" panose="020F0502020204030204"/>
              </a:endParaRPr>
            </a:p>
          </p:txBody>
        </p:sp>
        <p:sp>
          <p:nvSpPr>
            <p:cNvPr id="720" name="Google Shape;720;p98"/>
            <p:cNvSpPr/>
            <p:nvPr/>
          </p:nvSpPr>
          <p:spPr>
            <a:xfrm>
              <a:off x="2092314" y="1747198"/>
              <a:ext cx="1408200" cy="540300"/>
            </a:xfrm>
            <a:prstGeom prst="roundRect">
              <a:avLst>
                <a:gd name="adj" fmla="val 16667"/>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Hansen GFCL</a:t>
              </a:r>
              <a:endParaRPr>
                <a:solidFill>
                  <a:prstClr val="black"/>
                </a:solidFill>
                <a:latin typeface="Calibri" panose="020F0502020204030204"/>
              </a:endParaRPr>
            </a:p>
          </p:txBody>
        </p:sp>
        <p:sp>
          <p:nvSpPr>
            <p:cNvPr id="721" name="Google Shape;721;p98"/>
            <p:cNvSpPr/>
            <p:nvPr/>
          </p:nvSpPr>
          <p:spPr>
            <a:xfrm>
              <a:off x="2092314"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Random Forest</a:t>
              </a:r>
              <a:endParaRPr>
                <a:solidFill>
                  <a:prstClr val="black"/>
                </a:solidFill>
                <a:latin typeface="Calibri" panose="020F0502020204030204"/>
              </a:endParaRPr>
            </a:p>
          </p:txBody>
        </p:sp>
        <p:sp>
          <p:nvSpPr>
            <p:cNvPr id="722" name="Google Shape;722;p98"/>
            <p:cNvSpPr/>
            <p:nvPr/>
          </p:nvSpPr>
          <p:spPr>
            <a:xfrm>
              <a:off x="2092314" y="3131780"/>
              <a:ext cx="1408200" cy="540300"/>
            </a:xfrm>
            <a:prstGeom prst="roundRect">
              <a:avLst>
                <a:gd name="adj" fmla="val 16667"/>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LandTrendr</a:t>
              </a:r>
              <a:endParaRPr>
                <a:solidFill>
                  <a:prstClr val="black"/>
                </a:solidFill>
                <a:latin typeface="Calibri" panose="020F0502020204030204"/>
              </a:endParaRPr>
            </a:p>
          </p:txBody>
        </p:sp>
        <p:sp>
          <p:nvSpPr>
            <p:cNvPr id="723" name="Google Shape;723;p98"/>
            <p:cNvSpPr/>
            <p:nvPr/>
          </p:nvSpPr>
          <p:spPr>
            <a:xfrm>
              <a:off x="2092314"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Phase Coherence</a:t>
              </a:r>
              <a:endParaRPr>
                <a:solidFill>
                  <a:prstClr val="black"/>
                </a:solidFill>
                <a:latin typeface="Calibri" panose="020F0502020204030204"/>
              </a:endParaRPr>
            </a:p>
          </p:txBody>
        </p:sp>
        <p:sp>
          <p:nvSpPr>
            <p:cNvPr id="724" name="Google Shape;724;p98"/>
            <p:cNvSpPr/>
            <p:nvPr/>
          </p:nvSpPr>
          <p:spPr>
            <a:xfrm>
              <a:off x="2092314"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PCA thresholds</a:t>
              </a:r>
              <a:endParaRPr>
                <a:solidFill>
                  <a:prstClr val="black"/>
                </a:solidFill>
                <a:latin typeface="Calibri" panose="020F0502020204030204"/>
              </a:endParaRPr>
            </a:p>
          </p:txBody>
        </p:sp>
      </p:grpSp>
      <p:grpSp>
        <p:nvGrpSpPr>
          <p:cNvPr id="725" name="Google Shape;725;p98"/>
          <p:cNvGrpSpPr/>
          <p:nvPr/>
        </p:nvGrpSpPr>
        <p:grpSpPr>
          <a:xfrm>
            <a:off x="2079843" y="770889"/>
            <a:ext cx="1408224" cy="4299026"/>
            <a:chOff x="3880615" y="770900"/>
            <a:chExt cx="1408224" cy="4299026"/>
          </a:xfrm>
        </p:grpSpPr>
        <p:sp>
          <p:nvSpPr>
            <p:cNvPr id="726" name="Google Shape;726;p98"/>
            <p:cNvSpPr/>
            <p:nvPr/>
          </p:nvSpPr>
          <p:spPr>
            <a:xfrm>
              <a:off x="3880615" y="770900"/>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Reference Data</a:t>
              </a:r>
              <a:endParaRPr>
                <a:solidFill>
                  <a:prstClr val="black"/>
                </a:solidFill>
                <a:latin typeface="Calibri" panose="020F0502020204030204"/>
              </a:endParaRPr>
            </a:p>
          </p:txBody>
        </p:sp>
        <p:sp>
          <p:nvSpPr>
            <p:cNvPr id="727" name="Google Shape;727;p98"/>
            <p:cNvSpPr/>
            <p:nvPr/>
          </p:nvSpPr>
          <p:spPr>
            <a:xfrm>
              <a:off x="3880639" y="1747198"/>
              <a:ext cx="1408200" cy="540300"/>
            </a:xfrm>
            <a:prstGeom prst="roundRect">
              <a:avLst>
                <a:gd name="adj" fmla="val 16667"/>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TimeSync</a:t>
              </a:r>
              <a:endParaRPr>
                <a:solidFill>
                  <a:prstClr val="black"/>
                </a:solidFill>
                <a:latin typeface="Calibri" panose="020F0502020204030204"/>
              </a:endParaRPr>
            </a:p>
          </p:txBody>
        </p:sp>
        <p:sp>
          <p:nvSpPr>
            <p:cNvPr id="728" name="Google Shape;728;p98"/>
            <p:cNvSpPr/>
            <p:nvPr/>
          </p:nvSpPr>
          <p:spPr>
            <a:xfrm>
              <a:off x="3880639"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ODK</a:t>
              </a:r>
              <a:endParaRPr>
                <a:solidFill>
                  <a:prstClr val="black"/>
                </a:solidFill>
                <a:latin typeface="Calibri" panose="020F0502020204030204"/>
              </a:endParaRPr>
            </a:p>
          </p:txBody>
        </p:sp>
        <p:sp>
          <p:nvSpPr>
            <p:cNvPr id="729" name="Google Shape;729;p98"/>
            <p:cNvSpPr/>
            <p:nvPr/>
          </p:nvSpPr>
          <p:spPr>
            <a:xfrm>
              <a:off x="3880639" y="3131780"/>
              <a:ext cx="1408200" cy="540300"/>
            </a:xfrm>
            <a:prstGeom prst="roundRect">
              <a:avLst>
                <a:gd name="adj" fmla="val 16667"/>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Collect Earth</a:t>
              </a:r>
              <a:endParaRPr>
                <a:solidFill>
                  <a:prstClr val="black"/>
                </a:solidFill>
                <a:latin typeface="Calibri" panose="020F0502020204030204"/>
              </a:endParaRPr>
            </a:p>
          </p:txBody>
        </p:sp>
        <p:sp>
          <p:nvSpPr>
            <p:cNvPr id="730" name="Google Shape;730;p98"/>
            <p:cNvSpPr/>
            <p:nvPr/>
          </p:nvSpPr>
          <p:spPr>
            <a:xfrm>
              <a:off x="3880639"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t>
              </a:r>
              <a:endParaRPr>
                <a:solidFill>
                  <a:prstClr val="black"/>
                </a:solidFill>
                <a:latin typeface="Calibri" panose="020F0502020204030204"/>
              </a:endParaRPr>
            </a:p>
          </p:txBody>
        </p:sp>
        <p:sp>
          <p:nvSpPr>
            <p:cNvPr id="731" name="Google Shape;731;p98"/>
            <p:cNvSpPr/>
            <p:nvPr/>
          </p:nvSpPr>
          <p:spPr>
            <a:xfrm>
              <a:off x="3880639"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qGIS</a:t>
              </a:r>
              <a:endParaRPr>
                <a:solidFill>
                  <a:prstClr val="black"/>
                </a:solidFill>
                <a:latin typeface="Calibri" panose="020F0502020204030204"/>
              </a:endParaRPr>
            </a:p>
          </p:txBody>
        </p:sp>
      </p:grpSp>
      <p:grpSp>
        <p:nvGrpSpPr>
          <p:cNvPr id="732" name="Google Shape;732;p98"/>
          <p:cNvGrpSpPr/>
          <p:nvPr/>
        </p:nvGrpSpPr>
        <p:grpSpPr>
          <a:xfrm>
            <a:off x="303990" y="770901"/>
            <a:ext cx="1408200" cy="4299026"/>
            <a:chOff x="303990" y="770900"/>
            <a:chExt cx="1408200" cy="4299026"/>
          </a:xfrm>
        </p:grpSpPr>
        <p:sp>
          <p:nvSpPr>
            <p:cNvPr id="733" name="Google Shape;733;p98"/>
            <p:cNvSpPr/>
            <p:nvPr/>
          </p:nvSpPr>
          <p:spPr>
            <a:xfrm>
              <a:off x="303990" y="770900"/>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Data Prep</a:t>
              </a:r>
              <a:endParaRPr>
                <a:solidFill>
                  <a:prstClr val="black"/>
                </a:solidFill>
                <a:latin typeface="Calibri" panose="020F0502020204030204"/>
              </a:endParaRPr>
            </a:p>
          </p:txBody>
        </p:sp>
        <p:sp>
          <p:nvSpPr>
            <p:cNvPr id="734" name="Google Shape;734;p98"/>
            <p:cNvSpPr/>
            <p:nvPr/>
          </p:nvSpPr>
          <p:spPr>
            <a:xfrm>
              <a:off x="303990" y="1747198"/>
              <a:ext cx="1408200" cy="540300"/>
            </a:xfrm>
            <a:prstGeom prst="roundRect">
              <a:avLst>
                <a:gd name="adj" fmla="val 16667"/>
              </a:avLst>
            </a:prstGeom>
            <a:no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algn="ctr" defTabSz="685800"/>
              <a:endParaRPr>
                <a:solidFill>
                  <a:prstClr val="black"/>
                </a:solidFill>
                <a:latin typeface="Calibri" panose="020F0502020204030204"/>
              </a:endParaRPr>
            </a:p>
          </p:txBody>
        </p:sp>
        <p:sp>
          <p:nvSpPr>
            <p:cNvPr id="735" name="Google Shape;735;p98"/>
            <p:cNvSpPr/>
            <p:nvPr/>
          </p:nvSpPr>
          <p:spPr>
            <a:xfrm>
              <a:off x="303990"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Landsat 7</a:t>
              </a:r>
              <a:endParaRPr>
                <a:solidFill>
                  <a:prstClr val="black"/>
                </a:solidFill>
                <a:latin typeface="Calibri" panose="020F0502020204030204"/>
              </a:endParaRPr>
            </a:p>
          </p:txBody>
        </p:sp>
        <p:sp>
          <p:nvSpPr>
            <p:cNvPr id="736" name="Google Shape;736;p98"/>
            <p:cNvSpPr/>
            <p:nvPr/>
          </p:nvSpPr>
          <p:spPr>
            <a:xfrm>
              <a:off x="303990" y="3131780"/>
              <a:ext cx="1408200" cy="540300"/>
            </a:xfrm>
            <a:prstGeom prst="roundRect">
              <a:avLst>
                <a:gd name="adj" fmla="val 16667"/>
              </a:avLst>
            </a:prstGeom>
            <a:solidFill>
              <a:srgbClr val="FFF2CC"/>
            </a:solid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Sentinel 2</a:t>
              </a:r>
              <a:endParaRPr>
                <a:solidFill>
                  <a:prstClr val="black"/>
                </a:solidFill>
                <a:latin typeface="Calibri" panose="020F0502020204030204"/>
              </a:endParaRPr>
            </a:p>
          </p:txBody>
        </p:sp>
        <p:sp>
          <p:nvSpPr>
            <p:cNvPr id="737" name="Google Shape;737;p98"/>
            <p:cNvSpPr/>
            <p:nvPr/>
          </p:nvSpPr>
          <p:spPr>
            <a:xfrm>
              <a:off x="303990"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Sentinel 1</a:t>
              </a:r>
              <a:endParaRPr>
                <a:solidFill>
                  <a:prstClr val="black"/>
                </a:solidFill>
                <a:latin typeface="Calibri" panose="020F0502020204030204"/>
              </a:endParaRPr>
            </a:p>
          </p:txBody>
        </p:sp>
        <p:sp>
          <p:nvSpPr>
            <p:cNvPr id="738" name="Google Shape;738;p98"/>
            <p:cNvSpPr/>
            <p:nvPr/>
          </p:nvSpPr>
          <p:spPr>
            <a:xfrm>
              <a:off x="303990"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Landsat 8</a:t>
              </a:r>
              <a:endParaRPr>
                <a:solidFill>
                  <a:prstClr val="black"/>
                </a:solidFill>
                <a:latin typeface="Calibri" panose="020F0502020204030204"/>
              </a:endParaRPr>
            </a:p>
          </p:txBody>
        </p:sp>
      </p:grpSp>
      <p:cxnSp>
        <p:nvCxnSpPr>
          <p:cNvPr id="739" name="Google Shape;739;p98"/>
          <p:cNvCxnSpPr>
            <a:stCxn id="704" idx="3"/>
            <a:endCxn id="740" idx="1"/>
          </p:cNvCxnSpPr>
          <p:nvPr/>
        </p:nvCxnSpPr>
        <p:spPr>
          <a:xfrm rot="10800000" flipH="1">
            <a:off x="7039838" y="2017276"/>
            <a:ext cx="417300" cy="27825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grpSp>
        <p:nvGrpSpPr>
          <p:cNvPr id="745" name="Google Shape;745;p99"/>
          <p:cNvGrpSpPr/>
          <p:nvPr/>
        </p:nvGrpSpPr>
        <p:grpSpPr>
          <a:xfrm>
            <a:off x="303990" y="770901"/>
            <a:ext cx="1408200" cy="4299026"/>
            <a:chOff x="303990" y="770900"/>
            <a:chExt cx="1408200" cy="4299026"/>
          </a:xfrm>
        </p:grpSpPr>
        <p:sp>
          <p:nvSpPr>
            <p:cNvPr id="746" name="Google Shape;746;p99"/>
            <p:cNvSpPr/>
            <p:nvPr/>
          </p:nvSpPr>
          <p:spPr>
            <a:xfrm>
              <a:off x="303990" y="770900"/>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Data Prep</a:t>
              </a:r>
              <a:endParaRPr>
                <a:solidFill>
                  <a:prstClr val="black"/>
                </a:solidFill>
                <a:latin typeface="Calibri" panose="020F0502020204030204"/>
              </a:endParaRPr>
            </a:p>
          </p:txBody>
        </p:sp>
        <p:sp>
          <p:nvSpPr>
            <p:cNvPr id="747" name="Google Shape;747;p99"/>
            <p:cNvSpPr/>
            <p:nvPr/>
          </p:nvSpPr>
          <p:spPr>
            <a:xfrm>
              <a:off x="303990" y="1747198"/>
              <a:ext cx="1408200" cy="540300"/>
            </a:xfrm>
            <a:prstGeom prst="roundRect">
              <a:avLst>
                <a:gd name="adj" fmla="val 16667"/>
              </a:avLst>
            </a:prstGeom>
            <a:no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algn="ctr" defTabSz="685800"/>
              <a:endParaRPr>
                <a:solidFill>
                  <a:prstClr val="black"/>
                </a:solidFill>
                <a:latin typeface="Calibri" panose="020F0502020204030204"/>
              </a:endParaRPr>
            </a:p>
          </p:txBody>
        </p:sp>
        <p:sp>
          <p:nvSpPr>
            <p:cNvPr id="748" name="Google Shape;748;p99"/>
            <p:cNvSpPr/>
            <p:nvPr/>
          </p:nvSpPr>
          <p:spPr>
            <a:xfrm>
              <a:off x="303990"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Landsat 7</a:t>
              </a:r>
              <a:endParaRPr>
                <a:solidFill>
                  <a:prstClr val="black"/>
                </a:solidFill>
                <a:latin typeface="Calibri" panose="020F0502020204030204"/>
              </a:endParaRPr>
            </a:p>
          </p:txBody>
        </p:sp>
        <p:sp>
          <p:nvSpPr>
            <p:cNvPr id="749" name="Google Shape;749;p99"/>
            <p:cNvSpPr/>
            <p:nvPr/>
          </p:nvSpPr>
          <p:spPr>
            <a:xfrm>
              <a:off x="303990" y="3131780"/>
              <a:ext cx="1408200" cy="540300"/>
            </a:xfrm>
            <a:prstGeom prst="roundRect">
              <a:avLst>
                <a:gd name="adj" fmla="val 16667"/>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Sentinel 2</a:t>
              </a:r>
              <a:endParaRPr>
                <a:solidFill>
                  <a:prstClr val="black"/>
                </a:solidFill>
                <a:latin typeface="Calibri" panose="020F0502020204030204"/>
              </a:endParaRPr>
            </a:p>
          </p:txBody>
        </p:sp>
        <p:sp>
          <p:nvSpPr>
            <p:cNvPr id="750" name="Google Shape;750;p99"/>
            <p:cNvSpPr/>
            <p:nvPr/>
          </p:nvSpPr>
          <p:spPr>
            <a:xfrm>
              <a:off x="303990"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Sentinel 1</a:t>
              </a:r>
              <a:endParaRPr>
                <a:solidFill>
                  <a:prstClr val="black"/>
                </a:solidFill>
                <a:latin typeface="Calibri" panose="020F0502020204030204"/>
              </a:endParaRPr>
            </a:p>
          </p:txBody>
        </p:sp>
        <p:sp>
          <p:nvSpPr>
            <p:cNvPr id="751" name="Google Shape;751;p99"/>
            <p:cNvSpPr/>
            <p:nvPr/>
          </p:nvSpPr>
          <p:spPr>
            <a:xfrm>
              <a:off x="303990"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Landsat 8</a:t>
              </a:r>
              <a:endParaRPr>
                <a:solidFill>
                  <a:prstClr val="black"/>
                </a:solidFill>
                <a:latin typeface="Calibri" panose="020F0502020204030204"/>
              </a:endParaRPr>
            </a:p>
          </p:txBody>
        </p:sp>
      </p:grpSp>
      <p:grpSp>
        <p:nvGrpSpPr>
          <p:cNvPr id="752" name="Google Shape;752;p99"/>
          <p:cNvGrpSpPr/>
          <p:nvPr/>
        </p:nvGrpSpPr>
        <p:grpSpPr>
          <a:xfrm>
            <a:off x="5631586" y="770901"/>
            <a:ext cx="1458000" cy="4299026"/>
            <a:chOff x="5668911" y="770900"/>
            <a:chExt cx="1458000" cy="4299026"/>
          </a:xfrm>
        </p:grpSpPr>
        <p:sp>
          <p:nvSpPr>
            <p:cNvPr id="753" name="Google Shape;753;p99"/>
            <p:cNvSpPr/>
            <p:nvPr/>
          </p:nvSpPr>
          <p:spPr>
            <a:xfrm>
              <a:off x="5668911" y="770900"/>
              <a:ext cx="14580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Area Est. &amp; Accuracy Assessment</a:t>
              </a:r>
              <a:endParaRPr>
                <a:solidFill>
                  <a:prstClr val="black"/>
                </a:solidFill>
                <a:latin typeface="Calibri" panose="020F0502020204030204"/>
              </a:endParaRPr>
            </a:p>
          </p:txBody>
        </p:sp>
        <p:sp>
          <p:nvSpPr>
            <p:cNvPr id="754" name="Google Shape;754;p99"/>
            <p:cNvSpPr/>
            <p:nvPr/>
          </p:nvSpPr>
          <p:spPr>
            <a:xfrm>
              <a:off x="5668963" y="1747198"/>
              <a:ext cx="1408200" cy="540300"/>
            </a:xfrm>
            <a:prstGeom prst="roundRect">
              <a:avLst>
                <a:gd name="adj" fmla="val 16667"/>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AREA2</a:t>
              </a:r>
              <a:endParaRPr>
                <a:solidFill>
                  <a:prstClr val="black"/>
                </a:solidFill>
                <a:latin typeface="Calibri" panose="020F0502020204030204"/>
              </a:endParaRPr>
            </a:p>
          </p:txBody>
        </p:sp>
        <p:sp>
          <p:nvSpPr>
            <p:cNvPr id="755" name="Google Shape;755;p99"/>
            <p:cNvSpPr/>
            <p:nvPr/>
          </p:nvSpPr>
          <p:spPr>
            <a:xfrm>
              <a:off x="5668963"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t>
              </a:r>
              <a:endParaRPr>
                <a:solidFill>
                  <a:prstClr val="black"/>
                </a:solidFill>
                <a:latin typeface="Calibri" panose="020F0502020204030204"/>
              </a:endParaRPr>
            </a:p>
          </p:txBody>
        </p:sp>
        <p:sp>
          <p:nvSpPr>
            <p:cNvPr id="756" name="Google Shape;756;p99"/>
            <p:cNvSpPr/>
            <p:nvPr/>
          </p:nvSpPr>
          <p:spPr>
            <a:xfrm>
              <a:off x="5668963" y="3131780"/>
              <a:ext cx="1408200" cy="540300"/>
            </a:xfrm>
            <a:prstGeom prst="roundRect">
              <a:avLst>
                <a:gd name="adj" fmla="val 16667"/>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757" name="Google Shape;757;p99"/>
            <p:cNvSpPr/>
            <p:nvPr/>
          </p:nvSpPr>
          <p:spPr>
            <a:xfrm>
              <a:off x="5668963"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758" name="Google Shape;758;p99"/>
            <p:cNvSpPr/>
            <p:nvPr/>
          </p:nvSpPr>
          <p:spPr>
            <a:xfrm>
              <a:off x="5668963"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AcATaMa</a:t>
              </a:r>
              <a:endParaRPr>
                <a:solidFill>
                  <a:prstClr val="black"/>
                </a:solidFill>
                <a:latin typeface="Calibri" panose="020F0502020204030204"/>
              </a:endParaRPr>
            </a:p>
          </p:txBody>
        </p:sp>
      </p:grpSp>
      <p:grpSp>
        <p:nvGrpSpPr>
          <p:cNvPr id="759" name="Google Shape;759;p99"/>
          <p:cNvGrpSpPr/>
          <p:nvPr/>
        </p:nvGrpSpPr>
        <p:grpSpPr>
          <a:xfrm>
            <a:off x="7457239" y="770901"/>
            <a:ext cx="1408248" cy="4299026"/>
            <a:chOff x="7457239" y="770900"/>
            <a:chExt cx="1408248" cy="4299026"/>
          </a:xfrm>
        </p:grpSpPr>
        <p:sp>
          <p:nvSpPr>
            <p:cNvPr id="760" name="Google Shape;760;p99"/>
            <p:cNvSpPr/>
            <p:nvPr/>
          </p:nvSpPr>
          <p:spPr>
            <a:xfrm>
              <a:off x="7457239" y="770900"/>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GHG Emissions</a:t>
              </a:r>
              <a:endParaRPr>
                <a:solidFill>
                  <a:prstClr val="black"/>
                </a:solidFill>
                <a:latin typeface="Calibri" panose="020F0502020204030204"/>
              </a:endParaRPr>
            </a:p>
          </p:txBody>
        </p:sp>
        <p:sp>
          <p:nvSpPr>
            <p:cNvPr id="761" name="Google Shape;761;p99"/>
            <p:cNvSpPr/>
            <p:nvPr/>
          </p:nvSpPr>
          <p:spPr>
            <a:xfrm>
              <a:off x="7457288" y="1747198"/>
              <a:ext cx="1408200" cy="540300"/>
            </a:xfrm>
            <a:prstGeom prst="roundRect">
              <a:avLst>
                <a:gd name="adj" fmla="val 16667"/>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IPCC Table</a:t>
              </a:r>
              <a:endParaRPr>
                <a:solidFill>
                  <a:prstClr val="black"/>
                </a:solidFill>
                <a:latin typeface="Calibri" panose="020F0502020204030204"/>
              </a:endParaRPr>
            </a:p>
          </p:txBody>
        </p:sp>
        <p:sp>
          <p:nvSpPr>
            <p:cNvPr id="762" name="Google Shape;762;p99"/>
            <p:cNvSpPr/>
            <p:nvPr/>
          </p:nvSpPr>
          <p:spPr>
            <a:xfrm>
              <a:off x="7457288"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763" name="Google Shape;763;p99"/>
            <p:cNvSpPr/>
            <p:nvPr/>
          </p:nvSpPr>
          <p:spPr>
            <a:xfrm>
              <a:off x="7457288" y="3131780"/>
              <a:ext cx="1408200" cy="540300"/>
            </a:xfrm>
            <a:prstGeom prst="roundRect">
              <a:avLst>
                <a:gd name="adj" fmla="val 16667"/>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764" name="Google Shape;764;p99"/>
            <p:cNvSpPr/>
            <p:nvPr/>
          </p:nvSpPr>
          <p:spPr>
            <a:xfrm>
              <a:off x="7457288"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buClr>
                  <a:srgbClr val="000000"/>
                </a:buClr>
                <a:buSzPts val="1100"/>
              </a:pPr>
              <a:r>
                <a:rPr lang="en">
                  <a:solidFill>
                    <a:prstClr val="black"/>
                  </a:solidFill>
                  <a:latin typeface="Calibri" panose="020F0502020204030204"/>
                </a:rPr>
                <a:t>--</a:t>
              </a:r>
              <a:endParaRPr>
                <a:solidFill>
                  <a:prstClr val="black"/>
                </a:solidFill>
                <a:latin typeface="Calibri" panose="020F0502020204030204"/>
              </a:endParaRPr>
            </a:p>
          </p:txBody>
        </p:sp>
        <p:sp>
          <p:nvSpPr>
            <p:cNvPr id="765" name="Google Shape;765;p99"/>
            <p:cNvSpPr/>
            <p:nvPr/>
          </p:nvSpPr>
          <p:spPr>
            <a:xfrm>
              <a:off x="7457288"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t>
              </a:r>
              <a:endParaRPr>
                <a:solidFill>
                  <a:prstClr val="black"/>
                </a:solidFill>
                <a:latin typeface="Calibri" panose="020F0502020204030204"/>
              </a:endParaRPr>
            </a:p>
          </p:txBody>
        </p:sp>
      </p:grpSp>
      <p:cxnSp>
        <p:nvCxnSpPr>
          <p:cNvPr id="766" name="Google Shape;766;p99"/>
          <p:cNvCxnSpPr/>
          <p:nvPr/>
        </p:nvCxnSpPr>
        <p:spPr>
          <a:xfrm>
            <a:off x="297775" y="1604973"/>
            <a:ext cx="8573700" cy="0"/>
          </a:xfrm>
          <a:prstGeom prst="straightConnector1">
            <a:avLst/>
          </a:prstGeom>
          <a:noFill/>
          <a:ln w="9525" cap="flat" cmpd="sng">
            <a:solidFill>
              <a:schemeClr val="dk2"/>
            </a:solidFill>
            <a:prstDash val="solid"/>
            <a:round/>
            <a:headEnd type="none" w="med" len="med"/>
            <a:tailEnd type="none" w="med" len="med"/>
          </a:ln>
        </p:spPr>
      </p:cxnSp>
      <p:sp>
        <p:nvSpPr>
          <p:cNvPr id="767" name="Google Shape;767;p99"/>
          <p:cNvSpPr txBox="1"/>
          <p:nvPr/>
        </p:nvSpPr>
        <p:spPr>
          <a:xfrm>
            <a:off x="2543700" y="50575"/>
            <a:ext cx="4056600" cy="508800"/>
          </a:xfrm>
          <a:prstGeom prst="rect">
            <a:avLst/>
          </a:prstGeom>
          <a:noFill/>
          <a:ln>
            <a:noFill/>
          </a:ln>
        </p:spPr>
        <p:txBody>
          <a:bodyPr spcFirstLastPara="1" wrap="square" lIns="91425" tIns="91425" rIns="91425" bIns="91425" anchor="t" anchorCtr="0">
            <a:noAutofit/>
          </a:bodyPr>
          <a:lstStyle/>
          <a:p>
            <a:pPr algn="ctr" defTabSz="685800">
              <a:buClr>
                <a:prstClr val="black"/>
              </a:buClr>
              <a:buSzPts val="1100"/>
            </a:pPr>
            <a:r>
              <a:rPr lang="en" sz="3000">
                <a:solidFill>
                  <a:prstClr val="black"/>
                </a:solidFill>
                <a:latin typeface="Calibri" panose="020F0502020204030204"/>
              </a:rPr>
              <a:t>Land Cover Toolbox</a:t>
            </a:r>
            <a:endParaRPr sz="3000">
              <a:solidFill>
                <a:prstClr val="black"/>
              </a:solidFill>
              <a:latin typeface="Calibri" panose="020F0502020204030204"/>
            </a:endParaRPr>
          </a:p>
        </p:txBody>
      </p:sp>
      <p:cxnSp>
        <p:nvCxnSpPr>
          <p:cNvPr id="768" name="Google Shape;768;p99"/>
          <p:cNvCxnSpPr>
            <a:stCxn id="750" idx="3"/>
            <a:endCxn id="769" idx="1"/>
          </p:cNvCxnSpPr>
          <p:nvPr/>
        </p:nvCxnSpPr>
        <p:spPr>
          <a:xfrm rot="10800000" flipH="1">
            <a:off x="1712190" y="3401821"/>
            <a:ext cx="380100" cy="692400"/>
          </a:xfrm>
          <a:prstGeom prst="straightConnector1">
            <a:avLst/>
          </a:prstGeom>
          <a:noFill/>
          <a:ln w="38100" cap="flat" cmpd="sng">
            <a:solidFill>
              <a:schemeClr val="dk2"/>
            </a:solidFill>
            <a:prstDash val="solid"/>
            <a:round/>
            <a:headEnd type="none" w="med" len="med"/>
            <a:tailEnd type="triangle" w="med" len="med"/>
          </a:ln>
        </p:spPr>
      </p:cxnSp>
      <p:cxnSp>
        <p:nvCxnSpPr>
          <p:cNvPr id="770" name="Google Shape;770;p99"/>
          <p:cNvCxnSpPr>
            <a:stCxn id="769" idx="3"/>
            <a:endCxn id="771" idx="1"/>
          </p:cNvCxnSpPr>
          <p:nvPr/>
        </p:nvCxnSpPr>
        <p:spPr>
          <a:xfrm rot="10800000" flipH="1">
            <a:off x="3500514" y="2709530"/>
            <a:ext cx="380100" cy="692400"/>
          </a:xfrm>
          <a:prstGeom prst="straightConnector1">
            <a:avLst/>
          </a:prstGeom>
          <a:noFill/>
          <a:ln w="38100" cap="flat" cmpd="sng">
            <a:solidFill>
              <a:schemeClr val="dk2"/>
            </a:solidFill>
            <a:prstDash val="solid"/>
            <a:round/>
            <a:headEnd type="none" w="med" len="med"/>
            <a:tailEnd type="triangle" w="med" len="med"/>
          </a:ln>
        </p:spPr>
      </p:cxnSp>
      <p:cxnSp>
        <p:nvCxnSpPr>
          <p:cNvPr id="772" name="Google Shape;772;p99"/>
          <p:cNvCxnSpPr>
            <a:stCxn id="771" idx="3"/>
            <a:endCxn id="754" idx="1"/>
          </p:cNvCxnSpPr>
          <p:nvPr/>
        </p:nvCxnSpPr>
        <p:spPr>
          <a:xfrm rot="10800000" flipH="1">
            <a:off x="5251538" y="2017348"/>
            <a:ext cx="380100" cy="692400"/>
          </a:xfrm>
          <a:prstGeom prst="straightConnector1">
            <a:avLst/>
          </a:prstGeom>
          <a:noFill/>
          <a:ln w="38100" cap="flat" cmpd="sng">
            <a:solidFill>
              <a:schemeClr val="dk2"/>
            </a:solidFill>
            <a:prstDash val="solid"/>
            <a:round/>
            <a:headEnd type="none" w="med" len="med"/>
            <a:tailEnd type="triangle" w="med" len="med"/>
          </a:ln>
        </p:spPr>
      </p:cxnSp>
      <p:cxnSp>
        <p:nvCxnSpPr>
          <p:cNvPr id="773" name="Google Shape;773;p99"/>
          <p:cNvCxnSpPr>
            <a:stCxn id="754" idx="3"/>
          </p:cNvCxnSpPr>
          <p:nvPr/>
        </p:nvCxnSpPr>
        <p:spPr>
          <a:xfrm>
            <a:off x="7039838" y="2017348"/>
            <a:ext cx="417300" cy="0"/>
          </a:xfrm>
          <a:prstGeom prst="straightConnector1">
            <a:avLst/>
          </a:prstGeom>
          <a:noFill/>
          <a:ln w="38100" cap="flat" cmpd="sng">
            <a:solidFill>
              <a:schemeClr val="dk2"/>
            </a:solidFill>
            <a:prstDash val="solid"/>
            <a:round/>
            <a:headEnd type="none" w="med" len="med"/>
            <a:tailEnd type="triangle" w="med" len="med"/>
          </a:ln>
        </p:spPr>
      </p:cxnSp>
      <p:grpSp>
        <p:nvGrpSpPr>
          <p:cNvPr id="774" name="Google Shape;774;p99"/>
          <p:cNvGrpSpPr/>
          <p:nvPr/>
        </p:nvGrpSpPr>
        <p:grpSpPr>
          <a:xfrm>
            <a:off x="3855721" y="770901"/>
            <a:ext cx="1408212" cy="4299026"/>
            <a:chOff x="2092302" y="770900"/>
            <a:chExt cx="1408212" cy="4299026"/>
          </a:xfrm>
        </p:grpSpPr>
        <p:sp>
          <p:nvSpPr>
            <p:cNvPr id="775" name="Google Shape;775;p99"/>
            <p:cNvSpPr/>
            <p:nvPr/>
          </p:nvSpPr>
          <p:spPr>
            <a:xfrm>
              <a:off x="2092302" y="770900"/>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Activity Map</a:t>
              </a:r>
              <a:endParaRPr>
                <a:solidFill>
                  <a:prstClr val="black"/>
                </a:solidFill>
                <a:latin typeface="Calibri" panose="020F0502020204030204"/>
              </a:endParaRPr>
            </a:p>
          </p:txBody>
        </p:sp>
        <p:sp>
          <p:nvSpPr>
            <p:cNvPr id="776" name="Google Shape;776;p99"/>
            <p:cNvSpPr/>
            <p:nvPr/>
          </p:nvSpPr>
          <p:spPr>
            <a:xfrm>
              <a:off x="2092314" y="1747198"/>
              <a:ext cx="1408200" cy="540300"/>
            </a:xfrm>
            <a:prstGeom prst="roundRect">
              <a:avLst>
                <a:gd name="adj" fmla="val 16667"/>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Hansen GFCL</a:t>
              </a:r>
              <a:endParaRPr>
                <a:solidFill>
                  <a:prstClr val="black"/>
                </a:solidFill>
                <a:latin typeface="Calibri" panose="020F0502020204030204"/>
              </a:endParaRPr>
            </a:p>
          </p:txBody>
        </p:sp>
        <p:sp>
          <p:nvSpPr>
            <p:cNvPr id="777" name="Google Shape;777;p99"/>
            <p:cNvSpPr/>
            <p:nvPr/>
          </p:nvSpPr>
          <p:spPr>
            <a:xfrm>
              <a:off x="2092314"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Random Forest</a:t>
              </a:r>
              <a:endParaRPr>
                <a:solidFill>
                  <a:prstClr val="black"/>
                </a:solidFill>
                <a:latin typeface="Calibri" panose="020F0502020204030204"/>
              </a:endParaRPr>
            </a:p>
          </p:txBody>
        </p:sp>
        <p:sp>
          <p:nvSpPr>
            <p:cNvPr id="778" name="Google Shape;778;p99"/>
            <p:cNvSpPr/>
            <p:nvPr/>
          </p:nvSpPr>
          <p:spPr>
            <a:xfrm>
              <a:off x="2092314" y="3131780"/>
              <a:ext cx="1408200" cy="540300"/>
            </a:xfrm>
            <a:prstGeom prst="roundRect">
              <a:avLst>
                <a:gd name="adj" fmla="val 16667"/>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LandTrendr</a:t>
              </a:r>
              <a:endParaRPr>
                <a:solidFill>
                  <a:prstClr val="black"/>
                </a:solidFill>
                <a:latin typeface="Calibri" panose="020F0502020204030204"/>
              </a:endParaRPr>
            </a:p>
          </p:txBody>
        </p:sp>
        <p:sp>
          <p:nvSpPr>
            <p:cNvPr id="779" name="Google Shape;779;p99"/>
            <p:cNvSpPr/>
            <p:nvPr/>
          </p:nvSpPr>
          <p:spPr>
            <a:xfrm>
              <a:off x="2092314"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Phase Coherence</a:t>
              </a:r>
              <a:endParaRPr>
                <a:solidFill>
                  <a:prstClr val="black"/>
                </a:solidFill>
                <a:latin typeface="Calibri" panose="020F0502020204030204"/>
              </a:endParaRPr>
            </a:p>
          </p:txBody>
        </p:sp>
        <p:sp>
          <p:nvSpPr>
            <p:cNvPr id="780" name="Google Shape;780;p99"/>
            <p:cNvSpPr/>
            <p:nvPr/>
          </p:nvSpPr>
          <p:spPr>
            <a:xfrm>
              <a:off x="2092314"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PCA thresholds</a:t>
              </a:r>
              <a:endParaRPr>
                <a:solidFill>
                  <a:prstClr val="black"/>
                </a:solidFill>
                <a:latin typeface="Calibri" panose="020F0502020204030204"/>
              </a:endParaRPr>
            </a:p>
          </p:txBody>
        </p:sp>
      </p:grpSp>
      <p:grpSp>
        <p:nvGrpSpPr>
          <p:cNvPr id="781" name="Google Shape;781;p99"/>
          <p:cNvGrpSpPr/>
          <p:nvPr/>
        </p:nvGrpSpPr>
        <p:grpSpPr>
          <a:xfrm>
            <a:off x="2079843" y="770889"/>
            <a:ext cx="1408224" cy="4299026"/>
            <a:chOff x="3880615" y="770900"/>
            <a:chExt cx="1408224" cy="4299026"/>
          </a:xfrm>
        </p:grpSpPr>
        <p:sp>
          <p:nvSpPr>
            <p:cNvPr id="782" name="Google Shape;782;p99"/>
            <p:cNvSpPr/>
            <p:nvPr/>
          </p:nvSpPr>
          <p:spPr>
            <a:xfrm>
              <a:off x="3880615" y="770900"/>
              <a:ext cx="1408200" cy="6858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Reference Data</a:t>
              </a:r>
              <a:endParaRPr>
                <a:solidFill>
                  <a:prstClr val="black"/>
                </a:solidFill>
                <a:latin typeface="Calibri" panose="020F0502020204030204"/>
              </a:endParaRPr>
            </a:p>
          </p:txBody>
        </p:sp>
        <p:sp>
          <p:nvSpPr>
            <p:cNvPr id="783" name="Google Shape;783;p99"/>
            <p:cNvSpPr/>
            <p:nvPr/>
          </p:nvSpPr>
          <p:spPr>
            <a:xfrm>
              <a:off x="3880639" y="1747198"/>
              <a:ext cx="1408200" cy="540300"/>
            </a:xfrm>
            <a:prstGeom prst="roundRect">
              <a:avLst>
                <a:gd name="adj" fmla="val 16667"/>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TimeSync</a:t>
              </a:r>
              <a:endParaRPr>
                <a:solidFill>
                  <a:prstClr val="black"/>
                </a:solidFill>
                <a:latin typeface="Calibri" panose="020F0502020204030204"/>
              </a:endParaRPr>
            </a:p>
          </p:txBody>
        </p:sp>
        <p:sp>
          <p:nvSpPr>
            <p:cNvPr id="784" name="Google Shape;784;p99"/>
            <p:cNvSpPr/>
            <p:nvPr/>
          </p:nvSpPr>
          <p:spPr>
            <a:xfrm>
              <a:off x="3880639" y="2439489"/>
              <a:ext cx="1408200" cy="540300"/>
            </a:xfrm>
            <a:prstGeom prst="roundRect">
              <a:avLst>
                <a:gd name="adj" fmla="val 16667"/>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ODK</a:t>
              </a:r>
              <a:endParaRPr>
                <a:solidFill>
                  <a:prstClr val="black"/>
                </a:solidFill>
                <a:latin typeface="Calibri" panose="020F0502020204030204"/>
              </a:endParaRPr>
            </a:p>
          </p:txBody>
        </p:sp>
        <p:sp>
          <p:nvSpPr>
            <p:cNvPr id="785" name="Google Shape;785;p99"/>
            <p:cNvSpPr/>
            <p:nvPr/>
          </p:nvSpPr>
          <p:spPr>
            <a:xfrm>
              <a:off x="3880639" y="3131780"/>
              <a:ext cx="1408200" cy="540300"/>
            </a:xfrm>
            <a:prstGeom prst="roundRect">
              <a:avLst>
                <a:gd name="adj" fmla="val 16667"/>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Collect Earth</a:t>
              </a:r>
              <a:endParaRPr>
                <a:solidFill>
                  <a:prstClr val="black"/>
                </a:solidFill>
                <a:latin typeface="Calibri" panose="020F0502020204030204"/>
              </a:endParaRPr>
            </a:p>
          </p:txBody>
        </p:sp>
        <p:sp>
          <p:nvSpPr>
            <p:cNvPr id="786" name="Google Shape;786;p99"/>
            <p:cNvSpPr/>
            <p:nvPr/>
          </p:nvSpPr>
          <p:spPr>
            <a:xfrm>
              <a:off x="3880639" y="3824071"/>
              <a:ext cx="1408200" cy="540300"/>
            </a:xfrm>
            <a:prstGeom prst="roundRect">
              <a:avLst>
                <a:gd name="adj" fmla="val 16667"/>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a:t>
              </a:r>
              <a:endParaRPr>
                <a:solidFill>
                  <a:prstClr val="black"/>
                </a:solidFill>
                <a:latin typeface="Calibri" panose="020F0502020204030204"/>
              </a:endParaRPr>
            </a:p>
          </p:txBody>
        </p:sp>
        <p:sp>
          <p:nvSpPr>
            <p:cNvPr id="787" name="Google Shape;787;p99"/>
            <p:cNvSpPr/>
            <p:nvPr/>
          </p:nvSpPr>
          <p:spPr>
            <a:xfrm>
              <a:off x="3880639" y="4529626"/>
              <a:ext cx="1408200" cy="540300"/>
            </a:xfrm>
            <a:prstGeom prst="roundRect">
              <a:avLst>
                <a:gd name="adj" fmla="val 16667"/>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a:solidFill>
                    <a:prstClr val="black"/>
                  </a:solidFill>
                  <a:latin typeface="Calibri" panose="020F0502020204030204"/>
                </a:rPr>
                <a:t>qGIS</a:t>
              </a:r>
              <a:endParaRPr>
                <a:solidFill>
                  <a:prstClr val="black"/>
                </a:solidFill>
                <a:latin typeface="Calibri" panose="020F0502020204030204"/>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20932" y="122549"/>
            <a:ext cx="5514274" cy="857250"/>
          </a:xfrm>
        </p:spPr>
        <p:txBody>
          <a:bodyPr/>
          <a:lstStyle/>
          <a:p>
            <a:r>
              <a:rPr lang="en-US" b="1" dirty="0"/>
              <a:t>Landsat Operational Mission Status</a:t>
            </a:r>
            <a:endParaRPr lang="en-GB" b="1" dirty="0"/>
          </a:p>
        </p:txBody>
      </p:sp>
      <p:sp>
        <p:nvSpPr>
          <p:cNvPr id="4" name="Content Placeholder 2">
            <a:extLst>
              <a:ext uri="{FF2B5EF4-FFF2-40B4-BE49-F238E27FC236}">
                <a16:creationId xmlns:a16="http://schemas.microsoft.com/office/drawing/2014/main" id="{69B0E527-75AC-47B0-908B-316DB8DDC90B}"/>
              </a:ext>
            </a:extLst>
          </p:cNvPr>
          <p:cNvSpPr>
            <a:spLocks noGrp="1"/>
          </p:cNvSpPr>
          <p:nvPr>
            <p:ph idx="1"/>
          </p:nvPr>
        </p:nvSpPr>
        <p:spPr>
          <a:xfrm>
            <a:off x="228599" y="1112306"/>
            <a:ext cx="8915401" cy="1943132"/>
          </a:xfrm>
        </p:spPr>
        <p:txBody>
          <a:bodyPr>
            <a:noAutofit/>
          </a:bodyPr>
          <a:lstStyle/>
          <a:p>
            <a:pPr marL="0" indent="0">
              <a:buNone/>
            </a:pPr>
            <a:r>
              <a:rPr lang="en-US" sz="2000" b="1" dirty="0"/>
              <a:t>Landsat 7</a:t>
            </a:r>
          </a:p>
          <a:p>
            <a:pPr marL="257175" indent="-257175">
              <a:spcBef>
                <a:spcPct val="20000"/>
              </a:spcBef>
              <a:buClr>
                <a:srgbClr val="EA7500"/>
              </a:buClr>
              <a:buFont typeface="Wingdings" panose="05000000000000000000" pitchFamily="2" charset="2"/>
              <a:buChar char="w"/>
            </a:pPr>
            <a:r>
              <a:rPr lang="en-US" sz="1200" b="1" dirty="0"/>
              <a:t>Acquiring ~470 scenes/day through a continental acquisition strategy </a:t>
            </a:r>
          </a:p>
          <a:p>
            <a:pPr marL="257175" indent="-257175">
              <a:spcBef>
                <a:spcPct val="20000"/>
              </a:spcBef>
              <a:buClr>
                <a:srgbClr val="EA7500"/>
              </a:buClr>
              <a:buFont typeface="Wingdings" panose="05000000000000000000" pitchFamily="2" charset="2"/>
              <a:buChar char="w"/>
            </a:pPr>
            <a:r>
              <a:rPr lang="en-US" sz="1200" b="1" dirty="0"/>
              <a:t>On-orbit observatory performance continues to be outstanding </a:t>
            </a:r>
          </a:p>
          <a:p>
            <a:pPr marL="257175" indent="-257175">
              <a:spcBef>
                <a:spcPct val="20000"/>
              </a:spcBef>
              <a:buClr>
                <a:srgbClr val="EA7500"/>
              </a:buClr>
              <a:buFont typeface="Wingdings" panose="05000000000000000000" pitchFamily="2" charset="2"/>
              <a:buChar char="w"/>
            </a:pPr>
            <a:r>
              <a:rPr lang="en-US" sz="1200" b="1" dirty="0"/>
              <a:t>13 active L7 international ground stations</a:t>
            </a:r>
          </a:p>
          <a:p>
            <a:pPr marL="257175" indent="-257175">
              <a:spcBef>
                <a:spcPct val="20000"/>
              </a:spcBef>
              <a:buClr>
                <a:srgbClr val="EA7500"/>
              </a:buClr>
              <a:buFont typeface="Wingdings" panose="05000000000000000000" pitchFamily="2" charset="2"/>
              <a:buChar char="w"/>
            </a:pPr>
            <a:r>
              <a:rPr lang="en-US" sz="1200" b="1" dirty="0"/>
              <a:t>Finalized end of mission planning to extend L7 science operations to overlap with L9</a:t>
            </a:r>
          </a:p>
          <a:p>
            <a:pPr lvl="1"/>
            <a:r>
              <a:rPr lang="en-US" sz="1100" dirty="0"/>
              <a:t>Assumes December 2020 L9 launch readiness date</a:t>
            </a:r>
          </a:p>
          <a:p>
            <a:pPr lvl="1"/>
            <a:r>
              <a:rPr lang="en-US" sz="1100" dirty="0"/>
              <a:t>Science mission life-cycle potential extends to July 2021</a:t>
            </a:r>
          </a:p>
          <a:p>
            <a:pPr lvl="1"/>
            <a:r>
              <a:rPr lang="en-US" sz="1100" dirty="0"/>
              <a:t>Decommissioning will follow L9 launch or end of science mission operations, whichever comes first</a:t>
            </a:r>
          </a:p>
        </p:txBody>
      </p:sp>
      <p:pic>
        <p:nvPicPr>
          <p:cNvPr id="7" name="Picture 6">
            <a:extLst>
              <a:ext uri="{FF2B5EF4-FFF2-40B4-BE49-F238E27FC236}">
                <a16:creationId xmlns:a16="http://schemas.microsoft.com/office/drawing/2014/main" id="{4C6B5772-BCB8-4EF7-86D6-79AB44D8B3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761" t="18832" r="13993"/>
          <a:stretch/>
        </p:blipFill>
        <p:spPr>
          <a:xfrm>
            <a:off x="7025515" y="1173940"/>
            <a:ext cx="1897023" cy="2017335"/>
          </a:xfrm>
          <a:prstGeom prst="rect">
            <a:avLst/>
          </a:prstGeom>
        </p:spPr>
      </p:pic>
      <p:sp>
        <p:nvSpPr>
          <p:cNvPr id="8" name="Content Placeholder 2">
            <a:extLst>
              <a:ext uri="{FF2B5EF4-FFF2-40B4-BE49-F238E27FC236}">
                <a16:creationId xmlns:a16="http://schemas.microsoft.com/office/drawing/2014/main" id="{A13CFDE9-A6A7-417E-82AC-42FAB238BCA0}"/>
              </a:ext>
            </a:extLst>
          </p:cNvPr>
          <p:cNvSpPr txBox="1">
            <a:spLocks/>
          </p:cNvSpPr>
          <p:nvPr/>
        </p:nvSpPr>
        <p:spPr bwMode="auto">
          <a:xfrm>
            <a:off x="2368320" y="3177660"/>
            <a:ext cx="6775680" cy="19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Autofit/>
          </a:bodyPr>
          <a:lstStyle>
            <a:lvl1pPr marL="257175" indent="-257175" algn="l" rtl="0" eaLnBrk="0" fontAlgn="base" hangingPunct="0">
              <a:spcBef>
                <a:spcPct val="20000"/>
              </a:spcBef>
              <a:spcAft>
                <a:spcPct val="0"/>
              </a:spcAft>
              <a:buClr>
                <a:srgbClr val="EA7500"/>
              </a:buClr>
              <a:buFont typeface="Wingdings" panose="05000000000000000000" pitchFamily="2" charset="2"/>
              <a:buChar char="w"/>
              <a:defRPr sz="2100" b="1">
                <a:solidFill>
                  <a:schemeClr val="tx1"/>
                </a:solidFill>
                <a:latin typeface="+mn-lt"/>
                <a:ea typeface="+mn-ea"/>
                <a:cs typeface="+mn-cs"/>
              </a:defRPr>
            </a:lvl1pPr>
            <a:lvl2pPr marL="557213" indent="-214313" algn="l" rtl="0" eaLnBrk="0" fontAlgn="base" hangingPunct="0">
              <a:spcBef>
                <a:spcPct val="20000"/>
              </a:spcBef>
              <a:spcAft>
                <a:spcPct val="0"/>
              </a:spcAft>
              <a:buClr>
                <a:srgbClr val="A9A503"/>
              </a:buClr>
              <a:buFont typeface="Wingdings" panose="05000000000000000000" pitchFamily="2" charset="2"/>
              <a:buChar char="w"/>
              <a:defRPr sz="1800">
                <a:solidFill>
                  <a:schemeClr val="tx1"/>
                </a:solidFill>
                <a:latin typeface="+mn-lt"/>
              </a:defRPr>
            </a:lvl2pPr>
            <a:lvl3pPr marL="857250" indent="-171450" algn="l" rtl="0" eaLnBrk="0" fontAlgn="base" hangingPunct="0">
              <a:spcBef>
                <a:spcPct val="20000"/>
              </a:spcBef>
              <a:spcAft>
                <a:spcPct val="0"/>
              </a:spcAft>
              <a:buClr>
                <a:srgbClr val="C38037"/>
              </a:buClr>
              <a:buFont typeface="Times New Roman" panose="02020603050405020304" pitchFamily="18" charset="0"/>
              <a:buChar char="•"/>
              <a:defRPr sz="1500">
                <a:solidFill>
                  <a:schemeClr val="tx1"/>
                </a:solidFill>
                <a:latin typeface="+mn-lt"/>
              </a:defRPr>
            </a:lvl3pPr>
            <a:lvl4pPr marL="1200150" indent="-171450" algn="l" rtl="0" eaLnBrk="0" fontAlgn="base" hangingPunct="0">
              <a:spcBef>
                <a:spcPct val="20000"/>
              </a:spcBef>
              <a:spcAft>
                <a:spcPct val="0"/>
              </a:spcAft>
              <a:buChar char="–"/>
              <a:defRPr sz="1350">
                <a:solidFill>
                  <a:schemeClr val="tx1"/>
                </a:solidFill>
                <a:latin typeface="+mn-lt"/>
              </a:defRPr>
            </a:lvl4pPr>
            <a:lvl5pPr marL="1543050" indent="-171450" algn="l" rtl="0" eaLnBrk="0" fontAlgn="base" hangingPunct="0">
              <a:spcBef>
                <a:spcPct val="20000"/>
              </a:spcBef>
              <a:spcAft>
                <a:spcPct val="0"/>
              </a:spcAft>
              <a:buClr>
                <a:schemeClr val="bg2"/>
              </a:buClr>
              <a:buChar char="•"/>
              <a:defRPr sz="1350">
                <a:solidFill>
                  <a:schemeClr val="tx1"/>
                </a:solidFill>
                <a:latin typeface="+mn-lt"/>
              </a:defRPr>
            </a:lvl5pPr>
            <a:lvl6pPr marL="1885950" indent="-171450" algn="l" rtl="0" eaLnBrk="1" fontAlgn="base" hangingPunct="1">
              <a:spcBef>
                <a:spcPct val="20000"/>
              </a:spcBef>
              <a:spcAft>
                <a:spcPct val="0"/>
              </a:spcAft>
              <a:buClr>
                <a:schemeClr val="bg2"/>
              </a:buClr>
              <a:buChar char="•"/>
              <a:defRPr sz="1350">
                <a:solidFill>
                  <a:schemeClr val="tx1"/>
                </a:solidFill>
                <a:latin typeface="+mn-lt"/>
              </a:defRPr>
            </a:lvl6pPr>
            <a:lvl7pPr marL="2228850" indent="-171450" algn="l" rtl="0" eaLnBrk="1" fontAlgn="base" hangingPunct="1">
              <a:spcBef>
                <a:spcPct val="20000"/>
              </a:spcBef>
              <a:spcAft>
                <a:spcPct val="0"/>
              </a:spcAft>
              <a:buClr>
                <a:schemeClr val="bg2"/>
              </a:buClr>
              <a:buChar char="•"/>
              <a:defRPr sz="1350">
                <a:solidFill>
                  <a:schemeClr val="tx1"/>
                </a:solidFill>
                <a:latin typeface="+mn-lt"/>
              </a:defRPr>
            </a:lvl7pPr>
            <a:lvl8pPr marL="2571750" indent="-171450" algn="l" rtl="0" eaLnBrk="1" fontAlgn="base" hangingPunct="1">
              <a:spcBef>
                <a:spcPct val="20000"/>
              </a:spcBef>
              <a:spcAft>
                <a:spcPct val="0"/>
              </a:spcAft>
              <a:buClr>
                <a:schemeClr val="bg2"/>
              </a:buClr>
              <a:buChar char="•"/>
              <a:defRPr sz="1350">
                <a:solidFill>
                  <a:schemeClr val="tx1"/>
                </a:solidFill>
                <a:latin typeface="+mn-lt"/>
              </a:defRPr>
            </a:lvl8pPr>
            <a:lvl9pPr marL="2914650" indent="-171450" algn="l" rtl="0" eaLnBrk="1" fontAlgn="base" hangingPunct="1">
              <a:spcBef>
                <a:spcPct val="20000"/>
              </a:spcBef>
              <a:spcAft>
                <a:spcPct val="0"/>
              </a:spcAft>
              <a:buClr>
                <a:schemeClr val="bg2"/>
              </a:buClr>
              <a:buChar char="•"/>
              <a:defRPr sz="1350">
                <a:solidFill>
                  <a:schemeClr val="tx1"/>
                </a:solidFill>
                <a:latin typeface="+mn-lt"/>
              </a:defRPr>
            </a:lvl9pPr>
          </a:lstStyle>
          <a:p>
            <a:pPr marL="0" indent="0" eaLnBrk="1" hangingPunct="1">
              <a:buNone/>
            </a:pPr>
            <a:r>
              <a:rPr lang="en-US" sz="2000" dirty="0">
                <a:solidFill>
                  <a:srgbClr val="002569"/>
                </a:solidFill>
              </a:rPr>
              <a:t>Landsat 8</a:t>
            </a:r>
          </a:p>
          <a:p>
            <a:pPr eaLnBrk="1" hangingPunct="1"/>
            <a:r>
              <a:rPr lang="en-US" sz="1200" dirty="0">
                <a:solidFill>
                  <a:srgbClr val="002569"/>
                </a:solidFill>
              </a:rPr>
              <a:t>Acquiring ~740 scenes/day with continental acquisition strategy </a:t>
            </a:r>
          </a:p>
          <a:p>
            <a:pPr eaLnBrk="1" hangingPunct="1"/>
            <a:r>
              <a:rPr lang="en-US" sz="1200" dirty="0">
                <a:solidFill>
                  <a:srgbClr val="002569"/>
                </a:solidFill>
              </a:rPr>
              <a:t>On-orbit observatory performance continues to be outstanding</a:t>
            </a:r>
          </a:p>
          <a:p>
            <a:pPr eaLnBrk="1" hangingPunct="1"/>
            <a:r>
              <a:rPr lang="en-US" sz="1200" dirty="0">
                <a:solidFill>
                  <a:srgbClr val="002569"/>
                </a:solidFill>
              </a:rPr>
              <a:t>19 active L8 international ground stations and growing</a:t>
            </a:r>
          </a:p>
          <a:p>
            <a:pPr eaLnBrk="1" hangingPunct="1"/>
            <a:r>
              <a:rPr lang="en-US" sz="1200" dirty="0">
                <a:solidFill>
                  <a:srgbClr val="002569"/>
                </a:solidFill>
              </a:rPr>
              <a:t>Enhanced Landsat Ground Network (LGN) through use of international partnerships </a:t>
            </a:r>
          </a:p>
          <a:p>
            <a:pPr eaLnBrk="1" hangingPunct="1"/>
            <a:r>
              <a:rPr lang="en-US" sz="1200" dirty="0">
                <a:solidFill>
                  <a:srgbClr val="002569"/>
                </a:solidFill>
              </a:rPr>
              <a:t>Flight Operations now performed under USGS contract for combined mission operation and Landsat Multi-satellite Operations Center (LMOC) development</a:t>
            </a:r>
          </a:p>
        </p:txBody>
      </p:sp>
      <p:pic>
        <p:nvPicPr>
          <p:cNvPr id="9" name="Picture 8">
            <a:extLst>
              <a:ext uri="{FF2B5EF4-FFF2-40B4-BE49-F238E27FC236}">
                <a16:creationId xmlns:a16="http://schemas.microsoft.com/office/drawing/2014/main" id="{A3FE6691-96F7-4C29-B444-82E1A45AE8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86" y="3550444"/>
            <a:ext cx="2332966" cy="1198665"/>
          </a:xfrm>
          <a:prstGeom prst="rect">
            <a:avLst/>
          </a:prstGeom>
        </p:spPr>
      </p:pic>
    </p:spTree>
    <p:extLst>
      <p:ext uri="{BB962C8B-B14F-4D97-AF65-F5344CB8AC3E}">
        <p14:creationId xmlns:p14="http://schemas.microsoft.com/office/powerpoint/2010/main" val="3300866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Landsat 9 Status</a:t>
            </a:r>
          </a:p>
        </p:txBody>
      </p:sp>
      <p:sp>
        <p:nvSpPr>
          <p:cNvPr id="3" name="Content Placeholder 2"/>
          <p:cNvSpPr>
            <a:spLocks noGrp="1"/>
          </p:cNvSpPr>
          <p:nvPr>
            <p:ph idx="1"/>
          </p:nvPr>
        </p:nvSpPr>
        <p:spPr>
          <a:xfrm>
            <a:off x="-1733" y="1200150"/>
            <a:ext cx="9144000" cy="3943349"/>
          </a:xfrm>
        </p:spPr>
        <p:txBody>
          <a:bodyPr>
            <a:normAutofit fontScale="55000" lnSpcReduction="20000"/>
          </a:bodyPr>
          <a:lstStyle/>
          <a:p>
            <a:r>
              <a:rPr lang="en-US" b="1" dirty="0"/>
              <a:t>Joint development between NASA and USGS (same as Landsat 8)</a:t>
            </a:r>
          </a:p>
          <a:p>
            <a:pPr lvl="1"/>
            <a:r>
              <a:rPr lang="en-US" dirty="0"/>
              <a:t>NASA responsible for space and launch segment, mission success through handover</a:t>
            </a:r>
          </a:p>
          <a:p>
            <a:pPr lvl="1"/>
            <a:r>
              <a:rPr lang="en-US" dirty="0"/>
              <a:t>USGS responsible for ground segment and on-orbit operations after handover</a:t>
            </a:r>
          </a:p>
          <a:p>
            <a:r>
              <a:rPr lang="en-US" b="1" dirty="0"/>
              <a:t>Landsat 9 is a rebuild of Landsat 8 with targeted upgrades</a:t>
            </a:r>
          </a:p>
          <a:p>
            <a:pPr lvl="1"/>
            <a:r>
              <a:rPr lang="en-US" dirty="0"/>
              <a:t>Upgrade to fully Class B (TIRS was a Class C instrument on Landsat 8)</a:t>
            </a:r>
          </a:p>
          <a:p>
            <a:pPr lvl="1"/>
            <a:r>
              <a:rPr lang="en-US" dirty="0"/>
              <a:t>TIRS-2 address on-orbit issues with Landsat 8 TIRS (stray light and position encoder)</a:t>
            </a:r>
          </a:p>
          <a:p>
            <a:pPr lvl="1"/>
            <a:r>
              <a:rPr lang="en-US" dirty="0"/>
              <a:t>Ground System upgraded to multi-mission capabilities (Landsat 9 development takes priority)</a:t>
            </a:r>
          </a:p>
          <a:p>
            <a:r>
              <a:rPr lang="en-US" b="1" dirty="0"/>
              <a:t>Overall mission making excellent progress</a:t>
            </a:r>
          </a:p>
          <a:p>
            <a:pPr lvl="1"/>
            <a:r>
              <a:rPr lang="en-US" dirty="0"/>
              <a:t>Launch vehicle contract awarded in October 2017 to United Launch Alliance (ULA)</a:t>
            </a:r>
          </a:p>
          <a:p>
            <a:pPr lvl="1"/>
            <a:r>
              <a:rPr lang="en-US" dirty="0"/>
              <a:t>Key Decision Point C was on December 6, 2017</a:t>
            </a:r>
          </a:p>
          <a:p>
            <a:pPr lvl="1"/>
            <a:r>
              <a:rPr lang="en-US" dirty="0"/>
              <a:t>Ground System Critical Design Review planned in September 2018</a:t>
            </a:r>
          </a:p>
          <a:p>
            <a:pPr lvl="1"/>
            <a:r>
              <a:rPr lang="en-US" dirty="0"/>
              <a:t>OLI-2 and TIRS-2 instruments in fabrication and on-track for mid-2019 delivery to the spacecraft</a:t>
            </a:r>
          </a:p>
          <a:p>
            <a:r>
              <a:rPr lang="en-US" b="1" dirty="0"/>
              <a:t>On-track for launch in December 2020 with transition-to-operations in March 2021</a:t>
            </a:r>
          </a:p>
        </p:txBody>
      </p:sp>
    </p:spTree>
    <p:extLst>
      <p:ext uri="{BB962C8B-B14F-4D97-AF65-F5344CB8AC3E}">
        <p14:creationId xmlns:p14="http://schemas.microsoft.com/office/powerpoint/2010/main" val="1289296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Sustainable Land Imaging (SLI) Architecture Study Team (AST)</a:t>
            </a:r>
          </a:p>
        </p:txBody>
      </p:sp>
      <p:sp>
        <p:nvSpPr>
          <p:cNvPr id="3" name="Content Placeholder 2"/>
          <p:cNvSpPr>
            <a:spLocks noGrp="1"/>
          </p:cNvSpPr>
          <p:nvPr>
            <p:ph sz="half" idx="1"/>
          </p:nvPr>
        </p:nvSpPr>
        <p:spPr>
          <a:xfrm>
            <a:off x="0" y="1200150"/>
            <a:ext cx="9144000" cy="3943349"/>
          </a:xfrm>
        </p:spPr>
        <p:txBody>
          <a:bodyPr>
            <a:normAutofit fontScale="70000" lnSpcReduction="20000"/>
          </a:bodyPr>
          <a:lstStyle/>
          <a:p>
            <a:r>
              <a:rPr lang="en-US" altLang="en-US" dirty="0"/>
              <a:t>NASA/DOI/USGS SLI AST kicked off a study for the design and implementation approach of a spaceborne system to provide global, continuous Landsat-quality multispectral and thermal infrared measurements for approximately a fifteen-year period starting in 2026</a:t>
            </a:r>
            <a:endParaRPr lang="en-US" sz="1725" dirty="0"/>
          </a:p>
          <a:p>
            <a:endParaRPr lang="en-US" sz="750" dirty="0"/>
          </a:p>
          <a:p>
            <a:r>
              <a:rPr lang="en-US" dirty="0"/>
              <a:t>Oversight provided by the NASA Associate Administrator for Science and the DOI Assistant Secretary for Water and Science</a:t>
            </a:r>
            <a:endParaRPr lang="en-US" sz="1725" dirty="0"/>
          </a:p>
          <a:p>
            <a:endParaRPr lang="en-US" sz="750" dirty="0"/>
          </a:p>
          <a:p>
            <a:r>
              <a:rPr lang="en-US" dirty="0"/>
              <a:t>AST-2019 will inform NASA and DOI/USGS acquisition strategies on options for both the </a:t>
            </a:r>
            <a:r>
              <a:rPr lang="en-US" b="1" dirty="0"/>
              <a:t>space and ground segments</a:t>
            </a:r>
            <a:r>
              <a:rPr lang="en-US" dirty="0"/>
              <a:t>, potential contributions from </a:t>
            </a:r>
            <a:r>
              <a:rPr lang="en-US" b="1" dirty="0"/>
              <a:t>international</a:t>
            </a:r>
            <a:r>
              <a:rPr lang="en-US" dirty="0"/>
              <a:t> </a:t>
            </a:r>
            <a:r>
              <a:rPr lang="en-US" b="1" dirty="0"/>
              <a:t>partners</a:t>
            </a:r>
            <a:r>
              <a:rPr lang="en-US" dirty="0"/>
              <a:t> and </a:t>
            </a:r>
            <a:r>
              <a:rPr lang="en-US" b="1" dirty="0"/>
              <a:t>commercial Earth Observation data suppliers</a:t>
            </a:r>
            <a:r>
              <a:rPr lang="en-US" dirty="0"/>
              <a:t>, and business model alternatives</a:t>
            </a:r>
            <a:endParaRPr lang="en-US" sz="1725" dirty="0"/>
          </a:p>
          <a:p>
            <a:endParaRPr lang="en-US" sz="750" dirty="0"/>
          </a:p>
          <a:p>
            <a:r>
              <a:rPr lang="en-US" dirty="0"/>
              <a:t>Ground System a major driver for AST-2019 (and USGS)</a:t>
            </a:r>
          </a:p>
          <a:p>
            <a:endParaRPr lang="en-US" sz="800" dirty="0"/>
          </a:p>
          <a:p>
            <a:r>
              <a:rPr lang="en-US" dirty="0"/>
              <a:t>Recommendation report to be delivered in August 2019 </a:t>
            </a:r>
            <a:r>
              <a:rPr lang="en-US" dirty="0">
                <a:solidFill>
                  <a:srgbClr val="FF0000"/>
                </a:solidFill>
              </a:rPr>
              <a:t>=&gt; September 2019</a:t>
            </a:r>
          </a:p>
          <a:p>
            <a:endParaRPr lang="en-US" dirty="0"/>
          </a:p>
        </p:txBody>
      </p:sp>
    </p:spTree>
    <p:extLst>
      <p:ext uri="{BB962C8B-B14F-4D97-AF65-F5344CB8AC3E}">
        <p14:creationId xmlns:p14="http://schemas.microsoft.com/office/powerpoint/2010/main" val="3170807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FA9D1-E246-479E-BA89-D640C9FE3DF6}"/>
              </a:ext>
            </a:extLst>
          </p:cNvPr>
          <p:cNvSpPr>
            <a:spLocks noGrp="1"/>
          </p:cNvSpPr>
          <p:nvPr>
            <p:ph type="title"/>
          </p:nvPr>
        </p:nvSpPr>
        <p:spPr/>
        <p:txBody>
          <a:bodyPr/>
          <a:lstStyle/>
          <a:p>
            <a:r>
              <a:rPr lang="en-US" b="1" dirty="0"/>
              <a:t>Collection 2 Definition Summary</a:t>
            </a:r>
            <a:br>
              <a:rPr lang="en-US" b="1" dirty="0"/>
            </a:br>
            <a:r>
              <a:rPr lang="en-US" b="1" dirty="0"/>
              <a:t>Level-1 Products</a:t>
            </a:r>
          </a:p>
        </p:txBody>
      </p:sp>
      <p:sp>
        <p:nvSpPr>
          <p:cNvPr id="3" name="Content Placeholder 2">
            <a:extLst>
              <a:ext uri="{FF2B5EF4-FFF2-40B4-BE49-F238E27FC236}">
                <a16:creationId xmlns:a16="http://schemas.microsoft.com/office/drawing/2014/main" id="{CEDFC173-5B95-438C-9D37-367D3A5C0130}"/>
              </a:ext>
            </a:extLst>
          </p:cNvPr>
          <p:cNvSpPr>
            <a:spLocks noGrp="1"/>
          </p:cNvSpPr>
          <p:nvPr>
            <p:ph idx="1"/>
          </p:nvPr>
        </p:nvSpPr>
        <p:spPr>
          <a:xfrm>
            <a:off x="457200" y="1200151"/>
            <a:ext cx="8686800" cy="3394472"/>
          </a:xfrm>
        </p:spPr>
        <p:txBody>
          <a:bodyPr>
            <a:noAutofit/>
          </a:bodyPr>
          <a:lstStyle/>
          <a:p>
            <a:r>
              <a:rPr lang="en-US" sz="1800" b="1" dirty="0"/>
              <a:t>Level-1 products will only undergo minor changes to preserve capabilities for users relying on current Collection 1 Level-1 offerings</a:t>
            </a:r>
          </a:p>
          <a:p>
            <a:pPr lvl="1"/>
            <a:r>
              <a:rPr lang="en-US" sz="1600" dirty="0"/>
              <a:t>Angle bands (solar and sensor viewing zenith and azimuth) are being added to assist users who want to generate their own TOA reflectance and brightness temperature bands</a:t>
            </a:r>
          </a:p>
          <a:p>
            <a:pPr lvl="1"/>
            <a:r>
              <a:rPr lang="en-US" sz="1600" dirty="0"/>
              <a:t>Minor metadata enhancements to support consistency with Level-2 products</a:t>
            </a:r>
          </a:p>
          <a:p>
            <a:pPr lvl="1"/>
            <a:r>
              <a:rPr lang="en-US" sz="1600" dirty="0"/>
              <a:t>Will continue to be scene-based and UTM</a:t>
            </a:r>
          </a:p>
          <a:p>
            <a:endParaRPr lang="en-US" sz="1000" dirty="0"/>
          </a:p>
          <a:p>
            <a:r>
              <a:rPr lang="en-US" sz="1800" b="1" dirty="0"/>
              <a:t>Other processing changes</a:t>
            </a:r>
          </a:p>
          <a:p>
            <a:pPr lvl="1"/>
            <a:r>
              <a:rPr lang="en-US" sz="1600" dirty="0"/>
              <a:t>Updated geometric registration base – Sentinel-2 Global Reference Image (GRI)</a:t>
            </a:r>
          </a:p>
          <a:p>
            <a:pPr lvl="2"/>
            <a:r>
              <a:rPr lang="en-US" sz="1400" dirty="0"/>
              <a:t>Phased ESA delivery to be completed by 29 March 2019</a:t>
            </a:r>
          </a:p>
          <a:p>
            <a:pPr lvl="1"/>
            <a:r>
              <a:rPr lang="en-US" sz="1600" dirty="0"/>
              <a:t>Improvements to precision modeling process to allow more products to process to Level-1TP</a:t>
            </a:r>
          </a:p>
          <a:p>
            <a:pPr lvl="1"/>
            <a:r>
              <a:rPr lang="en-US" sz="1600" dirty="0"/>
              <a:t>Algorithm to detect Internal Calibrator (IC) shutter intrusion events and flag them in metadata</a:t>
            </a:r>
          </a:p>
          <a:p>
            <a:pPr lvl="1"/>
            <a:r>
              <a:rPr lang="en-US" sz="1600" dirty="0"/>
              <a:t>Minor bug fixes and Cal/Val enhancements</a:t>
            </a:r>
          </a:p>
        </p:txBody>
      </p:sp>
    </p:spTree>
    <p:extLst>
      <p:ext uri="{BB962C8B-B14F-4D97-AF65-F5344CB8AC3E}">
        <p14:creationId xmlns:p14="http://schemas.microsoft.com/office/powerpoint/2010/main" val="388451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FA9D1-E246-479E-BA89-D640C9FE3DF6}"/>
              </a:ext>
            </a:extLst>
          </p:cNvPr>
          <p:cNvSpPr>
            <a:spLocks noGrp="1"/>
          </p:cNvSpPr>
          <p:nvPr>
            <p:ph type="title"/>
          </p:nvPr>
        </p:nvSpPr>
        <p:spPr/>
        <p:txBody>
          <a:bodyPr/>
          <a:lstStyle/>
          <a:p>
            <a:r>
              <a:rPr lang="en-US" b="1" dirty="0"/>
              <a:t>Collection 2 Definition Summary</a:t>
            </a:r>
            <a:br>
              <a:rPr lang="en-US" b="1" dirty="0"/>
            </a:br>
            <a:r>
              <a:rPr lang="en-US" b="1" dirty="0"/>
              <a:t>Level-2 Products</a:t>
            </a:r>
          </a:p>
        </p:txBody>
      </p:sp>
      <p:sp>
        <p:nvSpPr>
          <p:cNvPr id="3" name="Content Placeholder 2">
            <a:extLst>
              <a:ext uri="{FF2B5EF4-FFF2-40B4-BE49-F238E27FC236}">
                <a16:creationId xmlns:a16="http://schemas.microsoft.com/office/drawing/2014/main" id="{CEDFC173-5B95-438C-9D37-367D3A5C0130}"/>
              </a:ext>
            </a:extLst>
          </p:cNvPr>
          <p:cNvSpPr>
            <a:spLocks noGrp="1"/>
          </p:cNvSpPr>
          <p:nvPr>
            <p:ph idx="1"/>
          </p:nvPr>
        </p:nvSpPr>
        <p:spPr>
          <a:xfrm>
            <a:off x="457200" y="1200151"/>
            <a:ext cx="8686800" cy="3394472"/>
          </a:xfrm>
        </p:spPr>
        <p:txBody>
          <a:bodyPr>
            <a:noAutofit/>
          </a:bodyPr>
          <a:lstStyle/>
          <a:p>
            <a:r>
              <a:rPr lang="en-US" sz="1800" b="1" dirty="0"/>
              <a:t>Level-2 products will be processed from all Level-1 inputs (Tier 1 and Tier 2) that meet the Solar Zenith Angle (SZA) constraint and that have required auxiliary data</a:t>
            </a:r>
            <a:endParaRPr lang="en-US" sz="1600" b="1" dirty="0"/>
          </a:p>
          <a:p>
            <a:pPr lvl="1"/>
            <a:r>
              <a:rPr lang="en-US" sz="1400" dirty="0"/>
              <a:t>LEDAPS (L4-7) and LaSRC (L8-9) being integrated into the current processing system flows</a:t>
            </a:r>
          </a:p>
          <a:p>
            <a:pPr lvl="1"/>
            <a:r>
              <a:rPr lang="en-US" sz="1400" dirty="0"/>
              <a:t>Auxiliary bands associated with Surface Temperature (ST) processing will be included with the product</a:t>
            </a:r>
          </a:p>
          <a:p>
            <a:pPr lvl="2"/>
            <a:r>
              <a:rPr lang="en-US" sz="1200" dirty="0"/>
              <a:t>Ancillary data source is ongoing investigation (NARR vs. MERRA-2 vs. GEOS-5 FP vs. GEOS-5 FP-IT vs. split window)</a:t>
            </a:r>
          </a:p>
          <a:p>
            <a:pPr lvl="1"/>
            <a:r>
              <a:rPr lang="en-US" sz="1400" dirty="0"/>
              <a:t>Including both L7 bands 6H and 6L still under discussion</a:t>
            </a:r>
          </a:p>
          <a:p>
            <a:endParaRPr lang="en-US" sz="400" dirty="0"/>
          </a:p>
          <a:p>
            <a:r>
              <a:rPr lang="en-US" sz="1800" b="1" dirty="0"/>
              <a:t>Updated, consistent Quality Band specification for both Level-1 and Level-2 products</a:t>
            </a:r>
            <a:endParaRPr lang="en-US" sz="1600" b="1" dirty="0"/>
          </a:p>
          <a:p>
            <a:endParaRPr lang="en-US" sz="400" dirty="0"/>
          </a:p>
          <a:p>
            <a:r>
              <a:rPr lang="en-US" sz="1800" b="1" dirty="0"/>
              <a:t>Landsat Collection 2 Level-1/2 products (SR/ST) to be global and CARD4L-compliant</a:t>
            </a:r>
            <a:endParaRPr lang="en-US" sz="1600" b="1" dirty="0"/>
          </a:p>
          <a:p>
            <a:pPr lvl="1"/>
            <a:r>
              <a:rPr lang="en-US" sz="1400" dirty="0"/>
              <a:t>Coordinating interoperability efforts with ESA (Landsat/Sentinel-2)</a:t>
            </a:r>
          </a:p>
          <a:p>
            <a:pPr lvl="1"/>
            <a:r>
              <a:rPr lang="en-US" sz="1400" dirty="0"/>
              <a:t>Global cloud-enabled data access (EarthExplorer, AWS, ODC, STAC, Enhanced visualization tool)</a:t>
            </a:r>
          </a:p>
          <a:p>
            <a:pPr lvl="2"/>
            <a:r>
              <a:rPr lang="en-US" sz="1200" dirty="0"/>
              <a:t>Cloud Optimized GeoTIFF (COG) format</a:t>
            </a:r>
            <a:endParaRPr lang="en-US" sz="1000" dirty="0"/>
          </a:p>
          <a:p>
            <a:pPr lvl="1"/>
            <a:r>
              <a:rPr lang="en-US" sz="1400" dirty="0"/>
              <a:t>Targeting production in September 2019 </a:t>
            </a:r>
            <a:r>
              <a:rPr lang="en-US" sz="1400" dirty="0">
                <a:solidFill>
                  <a:srgbClr val="FF0000"/>
                </a:solidFill>
              </a:rPr>
              <a:t>=&gt; December 2019</a:t>
            </a:r>
          </a:p>
          <a:p>
            <a:pPr lvl="2"/>
            <a:r>
              <a:rPr lang="en-US" sz="1200" dirty="0"/>
              <a:t>Landsat 9 LPGS availability shifted from May 2019 to July 2019</a:t>
            </a:r>
          </a:p>
          <a:p>
            <a:pPr lvl="2"/>
            <a:r>
              <a:rPr lang="en-US" sz="1200" dirty="0"/>
              <a:t>Early 2019 partial U.S. Government Shutdown</a:t>
            </a:r>
          </a:p>
        </p:txBody>
      </p:sp>
    </p:spTree>
    <p:extLst>
      <p:ext uri="{BB962C8B-B14F-4D97-AF65-F5344CB8AC3E}">
        <p14:creationId xmlns:p14="http://schemas.microsoft.com/office/powerpoint/2010/main" val="4188351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27DC-9D90-452F-89A2-B8F29A506F2A}"/>
              </a:ext>
            </a:extLst>
          </p:cNvPr>
          <p:cNvSpPr>
            <a:spLocks noGrp="1"/>
          </p:cNvSpPr>
          <p:nvPr>
            <p:ph type="title"/>
          </p:nvPr>
        </p:nvSpPr>
        <p:spPr/>
        <p:txBody>
          <a:bodyPr>
            <a:normAutofit fontScale="90000"/>
          </a:bodyPr>
          <a:lstStyle/>
          <a:p>
            <a:r>
              <a:rPr lang="en-US" dirty="0"/>
              <a:t>Addendum</a:t>
            </a:r>
          </a:p>
        </p:txBody>
      </p:sp>
      <p:sp>
        <p:nvSpPr>
          <p:cNvPr id="3" name="Text Placeholder 2">
            <a:extLst>
              <a:ext uri="{FF2B5EF4-FFF2-40B4-BE49-F238E27FC236}">
                <a16:creationId xmlns:a16="http://schemas.microsoft.com/office/drawing/2014/main" id="{6E17167D-9B6C-4FED-B06F-4A61016B279A}"/>
              </a:ext>
            </a:extLst>
          </p:cNvPr>
          <p:cNvSpPr>
            <a:spLocks noGrp="1"/>
          </p:cNvSpPr>
          <p:nvPr>
            <p:ph type="body" idx="1"/>
          </p:nvPr>
        </p:nvSpPr>
        <p:spPr/>
        <p:txBody>
          <a:bodyPr/>
          <a:lstStyle/>
          <a:p>
            <a:pPr marL="114297" indent="0">
              <a:buNone/>
            </a:pPr>
            <a:r>
              <a:rPr lang="en-US" dirty="0" err="1"/>
              <a:t>SilvaCarbon</a:t>
            </a:r>
            <a:r>
              <a:rPr lang="en-US" dirty="0"/>
              <a:t> Workshop, DC March, 25-27</a:t>
            </a:r>
          </a:p>
          <a:p>
            <a:pPr marL="114297" indent="0">
              <a:buNone/>
            </a:pPr>
            <a:endParaRPr lang="en-US" dirty="0"/>
          </a:p>
          <a:p>
            <a:pPr marL="114297" indent="0">
              <a:buNone/>
            </a:pPr>
            <a:r>
              <a:rPr lang="en-US" dirty="0"/>
              <a:t>Exchange of Experiences on Land Change Mapping</a:t>
            </a:r>
          </a:p>
          <a:p>
            <a:pPr marL="114297" indent="0">
              <a:buNone/>
            </a:pPr>
            <a:endParaRPr lang="en-US" dirty="0"/>
          </a:p>
          <a:p>
            <a:endParaRPr lang="en-US" dirty="0"/>
          </a:p>
        </p:txBody>
      </p:sp>
    </p:spTree>
    <p:extLst>
      <p:ext uri="{BB962C8B-B14F-4D97-AF65-F5344CB8AC3E}">
        <p14:creationId xmlns:p14="http://schemas.microsoft.com/office/powerpoint/2010/main" val="1131941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A05A-0538-407B-B43C-D581027FEA06}"/>
              </a:ext>
            </a:extLst>
          </p:cNvPr>
          <p:cNvSpPr>
            <a:spLocks noGrp="1"/>
          </p:cNvSpPr>
          <p:nvPr>
            <p:ph type="title"/>
          </p:nvPr>
        </p:nvSpPr>
        <p:spPr/>
        <p:txBody>
          <a:bodyPr>
            <a:normAutofit fontScale="90000"/>
          </a:bodyPr>
          <a:lstStyle/>
          <a:p>
            <a:r>
              <a:rPr lang="en-US" dirty="0" err="1"/>
              <a:t>SilvaCarbon</a:t>
            </a:r>
            <a:r>
              <a:rPr lang="en-US" dirty="0"/>
              <a:t> – GEE Collaboration</a:t>
            </a:r>
          </a:p>
        </p:txBody>
      </p:sp>
      <p:sp>
        <p:nvSpPr>
          <p:cNvPr id="3" name="Text Placeholder 2">
            <a:extLst>
              <a:ext uri="{FF2B5EF4-FFF2-40B4-BE49-F238E27FC236}">
                <a16:creationId xmlns:a16="http://schemas.microsoft.com/office/drawing/2014/main" id="{F96269FA-7558-4464-A4D6-8579FB01072A}"/>
              </a:ext>
            </a:extLst>
          </p:cNvPr>
          <p:cNvSpPr>
            <a:spLocks noGrp="1"/>
          </p:cNvSpPr>
          <p:nvPr>
            <p:ph type="body" idx="1"/>
          </p:nvPr>
        </p:nvSpPr>
        <p:spPr/>
        <p:txBody>
          <a:bodyPr>
            <a:normAutofit fontScale="62500" lnSpcReduction="20000"/>
          </a:bodyPr>
          <a:lstStyle/>
          <a:p>
            <a:pPr marL="114297" indent="0">
              <a:buNone/>
            </a:pPr>
            <a:r>
              <a:rPr lang="en-US" dirty="0"/>
              <a:t>The plan is to develop code, apps &amp; training materials to enable countries to participate at one of 3 levels according to their technical capabilities (the hope is for everyone to get to Plan A, but we might need fallbacks).</a:t>
            </a:r>
          </a:p>
          <a:p>
            <a:pPr marL="114297" indent="0">
              <a:buNone/>
            </a:pPr>
            <a:endParaRPr lang="en-US" dirty="0"/>
          </a:p>
          <a:p>
            <a:r>
              <a:rPr lang="en-US" dirty="0"/>
              <a:t>Plan A - (Colombia) Countries in this category are expected to be able to develop their own system running either on their own facilities or in the cloud, with only minimal technical assistance (</a:t>
            </a:r>
            <a:r>
              <a:rPr lang="en-US" dirty="0" err="1"/>
              <a:t>ie</a:t>
            </a:r>
            <a:r>
              <a:rPr lang="en-US" dirty="0"/>
              <a:t>:  provide a menu of code they can pick and choose from and customize to their needs). Countries in this category include Colombia, Chile and Mexico.</a:t>
            </a:r>
          </a:p>
          <a:p>
            <a:endParaRPr lang="en-US" dirty="0"/>
          </a:p>
          <a:p>
            <a:r>
              <a:rPr lang="en-US" dirty="0"/>
              <a:t>Plan B - (Paraguay and Madagascar) Countries in this category have some developing technical capabilities, but they are unlikely to have any coding abilities.  Instead, it's expected they'll be able to utilize tools such as FAO Collect Earth + SEPAL if they choose to generate their own training and validation data, spatially explicit maps and statistical, area based estimations.  Ecuador is a country in this category (they've announced SEPAL as their tool of choice). Paraguay has limited coding capacity, but they did not choose SEPAL, and will need to graduate to PLAN A.</a:t>
            </a:r>
          </a:p>
          <a:p>
            <a:endParaRPr lang="en-US" dirty="0"/>
          </a:p>
          <a:p>
            <a:r>
              <a:rPr lang="en-US" dirty="0"/>
              <a:t>Plan C - (Laos) Countries in this category have virtually no technical capabilities and aren't expected to be able to manage the SEPAL interface.  For these countries, we might be able to develop an app to assist them in producing a minimum viable product. Collect Earth Online can be used in countries at this stage to generate estimates. </a:t>
            </a:r>
          </a:p>
          <a:p>
            <a:pPr marL="114297" indent="0">
              <a:buNone/>
            </a:pPr>
            <a:br>
              <a:rPr lang="en-US" dirty="0"/>
            </a:br>
            <a:endParaRPr lang="en-US" dirty="0"/>
          </a:p>
          <a:p>
            <a:pPr marL="114297" indent="0">
              <a:buNone/>
            </a:pPr>
            <a:endParaRPr lang="en-US" dirty="0"/>
          </a:p>
        </p:txBody>
      </p:sp>
    </p:spTree>
    <p:extLst>
      <p:ext uri="{BB962C8B-B14F-4D97-AF65-F5344CB8AC3E}">
        <p14:creationId xmlns:p14="http://schemas.microsoft.com/office/powerpoint/2010/main" val="2610574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93"/>
          <p:cNvSpPr txBox="1">
            <a:spLocks noGrp="1"/>
          </p:cNvSpPr>
          <p:nvPr>
            <p:ph type="title"/>
          </p:nvPr>
        </p:nvSpPr>
        <p:spPr>
          <a:xfrm>
            <a:off x="311700" y="125050"/>
            <a:ext cx="8520600" cy="572700"/>
          </a:xfrm>
          <a:prstGeom prst="rect">
            <a:avLst/>
          </a:prstGeom>
        </p:spPr>
        <p:txBody>
          <a:bodyPr spcFirstLastPara="1" vert="horz" wrap="square" lIns="91425" tIns="91425" rIns="91425" bIns="91425" rtlCol="0" anchor="t" anchorCtr="0">
            <a:noAutofit/>
          </a:bodyPr>
          <a:lstStyle/>
          <a:p>
            <a:endParaRPr/>
          </a:p>
        </p:txBody>
      </p:sp>
      <p:sp>
        <p:nvSpPr>
          <p:cNvPr id="577" name="Google Shape;577;p93"/>
          <p:cNvSpPr txBox="1">
            <a:spLocks noGrp="1"/>
          </p:cNvSpPr>
          <p:nvPr>
            <p:ph type="body" idx="1"/>
          </p:nvPr>
        </p:nvSpPr>
        <p:spPr>
          <a:xfrm>
            <a:off x="311700" y="921200"/>
            <a:ext cx="8520600" cy="3647700"/>
          </a:xfrm>
          <a:prstGeom prst="rect">
            <a:avLst/>
          </a:prstGeom>
        </p:spPr>
        <p:txBody>
          <a:bodyPr spcFirstLastPara="1" vert="horz" wrap="square" lIns="91425" tIns="91425" rIns="91425" bIns="91425" rtlCol="0" anchor="t" anchorCtr="0">
            <a:noAutofit/>
          </a:bodyPr>
          <a:lstStyle/>
          <a:p>
            <a:pPr marL="0" indent="0">
              <a:spcAft>
                <a:spcPts val="1600"/>
              </a:spcAft>
              <a:buNone/>
            </a:pPr>
            <a:endParaRPr/>
          </a:p>
        </p:txBody>
      </p:sp>
      <p:pic>
        <p:nvPicPr>
          <p:cNvPr id="578" name="Google Shape;578;p93" descr="ss1.png"/>
          <p:cNvPicPr preferRelativeResize="0"/>
          <p:nvPr/>
        </p:nvPicPr>
        <p:blipFill>
          <a:blip r:embed="rId3">
            <a:alphaModFix/>
          </a:blip>
          <a:stretch>
            <a:fillRect/>
          </a:stretch>
        </p:blipFill>
        <p:spPr>
          <a:xfrm>
            <a:off x="1" y="1"/>
            <a:ext cx="9143999" cy="54569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1252</TotalTime>
  <Words>1317</Words>
  <Application>Microsoft Office PowerPoint</Application>
  <PresentationFormat>On-screen Show (16:9)</PresentationFormat>
  <Paragraphs>231</Paragraphs>
  <Slides>15</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Arial Bold</vt:lpstr>
      <vt:lpstr>Calibri</vt:lpstr>
      <vt:lpstr>Calibri Light</vt:lpstr>
      <vt:lpstr>Droid Serif</vt:lpstr>
      <vt:lpstr>Helvetica</vt:lpstr>
      <vt:lpstr>Wingdings</vt:lpstr>
      <vt:lpstr>Office Theme</vt:lpstr>
      <vt:lpstr>1_Office Theme</vt:lpstr>
      <vt:lpstr>USGS Status</vt:lpstr>
      <vt:lpstr>Landsat Operational Mission Status</vt:lpstr>
      <vt:lpstr>Landsat 9 Status</vt:lpstr>
      <vt:lpstr>Sustainable Land Imaging (SLI) Architecture Study Team (AST)</vt:lpstr>
      <vt:lpstr>Collection 2 Definition Summary Level-1 Products</vt:lpstr>
      <vt:lpstr>Collection 2 Definition Summary Level-2 Products</vt:lpstr>
      <vt:lpstr>Addendum</vt:lpstr>
      <vt:lpstr>SilvaCarbon – GEE Collaboration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Pascal Lecomte</dc:creator>
  <cp:lastModifiedBy>Maiersperger, Thomas K</cp:lastModifiedBy>
  <cp:revision>25</cp:revision>
  <cp:lastPrinted>2016-11-11T04:37:28Z</cp:lastPrinted>
  <dcterms:created xsi:type="dcterms:W3CDTF">2016-11-10T19:18:14Z</dcterms:created>
  <dcterms:modified xsi:type="dcterms:W3CDTF">2019-03-27T13:59:08Z</dcterms:modified>
</cp:coreProperties>
</file>