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A8C"/>
    <a:srgbClr val="B6EEFD"/>
    <a:srgbClr val="FDFD5F"/>
    <a:srgbClr val="E49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6F8-32B8-4332-8299-C09DCC5EA3A4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EA6EE-4656-46FB-A63F-B55D4022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Fleet - Earth Science Division - Missions (with color key;</a:t>
            </a:r>
            <a:r>
              <a:rPr lang="en-US" b="1" baseline="0" dirty="0"/>
              <a:t> editable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Aug. 18, 2018: GRACE-FO and ECOSTRESS moved to prime</a:t>
            </a:r>
            <a:r>
              <a:rPr lang="en-US" baseline="0" dirty="0"/>
              <a:t> ops; </a:t>
            </a:r>
            <a:r>
              <a:rPr lang="en-US" baseline="0" dirty="0" err="1"/>
              <a:t>QuickSCAT</a:t>
            </a:r>
            <a:r>
              <a:rPr lang="en-US" baseline="0" dirty="0"/>
              <a:t> removed due to pending decommission; MAIA moved to implementation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Jan.</a:t>
            </a:r>
            <a:r>
              <a:rPr lang="en-US" baseline="0" dirty="0"/>
              <a:t> 16, 2018: Reformatted, includes all missions, dates and cube </a:t>
            </a:r>
            <a:r>
              <a:rPr lang="en-US" baseline="0" dirty="0" err="1"/>
              <a:t>sats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Dec. 15, 2015</a:t>
            </a:r>
          </a:p>
          <a:p>
            <a:r>
              <a:rPr lang="en-US" i="1" dirty="0"/>
              <a:t>Credit: NASA/J. </a:t>
            </a:r>
            <a:r>
              <a:rPr lang="en-US" i="1" dirty="0" err="1"/>
              <a:t>Mottar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</a:t>
            </a:r>
          </a:p>
          <a:p>
            <a:r>
              <a:rPr lang="en-US" dirty="0"/>
              <a:t>SLIDE INFO</a:t>
            </a:r>
          </a:p>
          <a:p>
            <a:endParaRPr lang="en-US" dirty="0"/>
          </a:p>
          <a:p>
            <a:r>
              <a:rPr lang="en-US" dirty="0"/>
              <a:t>CORRECTION</a:t>
            </a:r>
            <a:r>
              <a:rPr lang="en-US" baseline="0" dirty="0"/>
              <a:t> DENNING PER RIVERA Feb 18, 2016</a:t>
            </a:r>
          </a:p>
          <a:p>
            <a:r>
              <a:rPr lang="en-US" baseline="0" dirty="0"/>
              <a:t>Changed misspelling of “</a:t>
            </a:r>
            <a:r>
              <a:rPr lang="en-US" baseline="0" dirty="0" err="1"/>
              <a:t>Sentinal</a:t>
            </a:r>
            <a:r>
              <a:rPr lang="en-US" baseline="0" dirty="0"/>
              <a:t>” to “Sentinel”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 DENNING</a:t>
            </a:r>
            <a:r>
              <a:rPr lang="en-US" baseline="0" dirty="0"/>
              <a:t> PER FREILICH DECISIONS FEB 12, 2016</a:t>
            </a:r>
          </a:p>
          <a:p>
            <a:r>
              <a:rPr lang="en-US" baseline="0" dirty="0"/>
              <a:t>Changed OCO-3 to Formulation color and moved lower in list</a:t>
            </a:r>
          </a:p>
          <a:p>
            <a:r>
              <a:rPr lang="en-US" baseline="0" dirty="0"/>
              <a:t>Changed RBI to Formulation color</a:t>
            </a:r>
          </a:p>
          <a:p>
            <a:r>
              <a:rPr lang="en-US" baseline="0" dirty="0"/>
              <a:t>Changed GEDI to Implementation color and moved to line above it</a:t>
            </a:r>
          </a:p>
          <a:p>
            <a:r>
              <a:rPr lang="en-US" baseline="0" dirty="0"/>
              <a:t>Added TSIS-2 in Formulation color</a:t>
            </a:r>
          </a:p>
          <a:p>
            <a:endParaRPr lang="en-US" dirty="0"/>
          </a:p>
          <a:p>
            <a:r>
              <a:rPr lang="en-US" dirty="0"/>
              <a:t>UPDATE</a:t>
            </a:r>
            <a:r>
              <a:rPr lang="en-US" baseline="0" dirty="0"/>
              <a:t> DENNING</a:t>
            </a:r>
            <a:r>
              <a:rPr lang="en-US" dirty="0"/>
              <a:t> PER FREILICH DECISIONS FEB 4, 2016</a:t>
            </a:r>
          </a:p>
          <a:p>
            <a:r>
              <a:rPr lang="en-US" dirty="0"/>
              <a:t>Changed “Altimetry FO (Formulation in FY16) to “Sentinal-6A/B”</a:t>
            </a:r>
          </a:p>
          <a:p>
            <a:r>
              <a:rPr lang="en-US" dirty="0"/>
              <a:t>On Landsat 9, removed comma and TIRFF</a:t>
            </a:r>
          </a:p>
          <a:p>
            <a:r>
              <a:rPr lang="en-US" dirty="0"/>
              <a:t>Change I was going to make – “NISTAR, EPIC (NOAA’s DSCOVR) to green primary ops was already corrected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Dec. 15, 2015 – Updated: TEMPO changed to Implementation phase; NISTAR, EPIC changed to Primary Ops phase; ; OCO-3 and ECOSTRESS changed to Implementation phase; Aquarius removed; slide now fully editable. </a:t>
            </a:r>
            <a:r>
              <a:rPr lang="en-US" dirty="0" err="1"/>
              <a:t>JMottar</a:t>
            </a: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Added to SMD Multimedia Library.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Updated the outdated 2014 version: TRMM was removed; NISTAR, EPIC (NOAA's DSCOVR) were added; SMAP icon was updated; moon at top left was removed; color key moved to top left.-</a:t>
            </a:r>
            <a:r>
              <a:rPr lang="en-US" dirty="0" err="1"/>
              <a:t>JMottar</a:t>
            </a: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ID: I-EA-15-0040 (image)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SL-EA-15-0068 (slide)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227C-6D12-C84E-9C6B-329866ED89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63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Fleet - Earth Science Division - Missions (with color key;</a:t>
            </a:r>
            <a:r>
              <a:rPr lang="en-US" b="1" baseline="0" dirty="0"/>
              <a:t> editable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dirty="0"/>
              <a:t>Aug. 18, 2018: GRACE-FO and ECOSTRESS moved to prime</a:t>
            </a:r>
            <a:r>
              <a:rPr lang="en-US" baseline="0" dirty="0"/>
              <a:t> ops; </a:t>
            </a:r>
            <a:r>
              <a:rPr lang="en-US" baseline="0" dirty="0" err="1"/>
              <a:t>QuickSCAT</a:t>
            </a:r>
            <a:r>
              <a:rPr lang="en-US" baseline="0" dirty="0"/>
              <a:t> removed due to pending decommission; MAIA moved to implementation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Jan.</a:t>
            </a:r>
            <a:r>
              <a:rPr lang="en-US" baseline="0" dirty="0"/>
              <a:t> 16, 2018: Reformatted, includes all missions, dates and cube </a:t>
            </a:r>
            <a:r>
              <a:rPr lang="en-US" baseline="0" dirty="0" err="1"/>
              <a:t>sats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Dec. 15, 2015</a:t>
            </a:r>
          </a:p>
          <a:p>
            <a:r>
              <a:rPr lang="en-US" i="1" dirty="0"/>
              <a:t>Credit: NASA/J. </a:t>
            </a:r>
            <a:r>
              <a:rPr lang="en-US" i="1" dirty="0" err="1"/>
              <a:t>Mottar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</a:t>
            </a:r>
          </a:p>
          <a:p>
            <a:r>
              <a:rPr lang="en-US" dirty="0"/>
              <a:t>SLIDE INFO</a:t>
            </a:r>
          </a:p>
          <a:p>
            <a:endParaRPr lang="en-US" dirty="0"/>
          </a:p>
          <a:p>
            <a:r>
              <a:rPr lang="en-US" dirty="0"/>
              <a:t>CORRECTION</a:t>
            </a:r>
            <a:r>
              <a:rPr lang="en-US" baseline="0" dirty="0"/>
              <a:t> DENNING PER RIVERA Feb 18, 2016</a:t>
            </a:r>
          </a:p>
          <a:p>
            <a:r>
              <a:rPr lang="en-US" baseline="0" dirty="0"/>
              <a:t>Changed misspelling of “</a:t>
            </a:r>
            <a:r>
              <a:rPr lang="en-US" baseline="0" dirty="0" err="1"/>
              <a:t>Sentinal</a:t>
            </a:r>
            <a:r>
              <a:rPr lang="en-US" baseline="0" dirty="0"/>
              <a:t>” to “Sentinel”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 DENNING</a:t>
            </a:r>
            <a:r>
              <a:rPr lang="en-US" baseline="0" dirty="0"/>
              <a:t> PER FREILICH DECISIONS FEB 12, 2016</a:t>
            </a:r>
          </a:p>
          <a:p>
            <a:r>
              <a:rPr lang="en-US" baseline="0" dirty="0"/>
              <a:t>Changed OCO-3 to Formulation color and moved lower in list</a:t>
            </a:r>
          </a:p>
          <a:p>
            <a:r>
              <a:rPr lang="en-US" baseline="0" dirty="0"/>
              <a:t>Changed RBI to Formulation color</a:t>
            </a:r>
          </a:p>
          <a:p>
            <a:r>
              <a:rPr lang="en-US" baseline="0" dirty="0"/>
              <a:t>Changed GEDI to Implementation color and moved to line above it</a:t>
            </a:r>
          </a:p>
          <a:p>
            <a:r>
              <a:rPr lang="en-US" baseline="0" dirty="0"/>
              <a:t>Added TSIS-2 in Formulation color</a:t>
            </a:r>
          </a:p>
          <a:p>
            <a:endParaRPr lang="en-US" dirty="0"/>
          </a:p>
          <a:p>
            <a:r>
              <a:rPr lang="en-US" dirty="0"/>
              <a:t>UPDATE</a:t>
            </a:r>
            <a:r>
              <a:rPr lang="en-US" baseline="0" dirty="0"/>
              <a:t> DENNING</a:t>
            </a:r>
            <a:r>
              <a:rPr lang="en-US" dirty="0"/>
              <a:t> PER FREILICH DECISIONS FEB 4, 2016</a:t>
            </a:r>
          </a:p>
          <a:p>
            <a:r>
              <a:rPr lang="en-US" dirty="0"/>
              <a:t>Changed “Altimetry FO (Formulation in FY16) to “Sentinal-6A/B”</a:t>
            </a:r>
          </a:p>
          <a:p>
            <a:r>
              <a:rPr lang="en-US" dirty="0"/>
              <a:t>On Landsat 9, removed comma and TIRFF</a:t>
            </a:r>
          </a:p>
          <a:p>
            <a:r>
              <a:rPr lang="en-US" dirty="0"/>
              <a:t>Change I was going to make – “NISTAR, EPIC (NOAA’s DSCOVR) to green primary ops was already corrected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Dec. 15, 2015 – Updated: TEMPO changed to Implementation phase; NISTAR, EPIC changed to Primary Ops phase; ; OCO-3 and ECOSTRESS changed to Implementation phase; Aquarius removed; slide now fully editable. </a:t>
            </a:r>
            <a:r>
              <a:rPr lang="en-US" dirty="0" err="1"/>
              <a:t>JMottar</a:t>
            </a: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Added to SMD Multimedia Library.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Updated the outdated 2014 version: TRMM was removed; NISTAR, EPIC (NOAA's DSCOVR) were added; SMAP icon was updated; moon at top left was removed; color key moved to top left.-</a:t>
            </a:r>
            <a:r>
              <a:rPr lang="en-US" dirty="0" err="1"/>
              <a:t>JMottar</a:t>
            </a: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ID: I-EA-15-0040 (image)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SL-EA-15-0068 (slide)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227C-6D12-C84E-9C6B-329866ED89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51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17550"/>
            <a:ext cx="6389688" cy="3595688"/>
          </a:xfrm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Jan. 16, 2018: Updated as part of full set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UPDATED: COLORS AND CONTENT TO MATCH MISSION CHARTS;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 ADDED KEY AND DATE</a:t>
            </a:r>
          </a:p>
          <a:p>
            <a:endParaRPr lang="en-US" baseline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12/20/17: Reformatted to 16:9; lost some content that was part of old background (title, moon, lower left box); tried to recreate</a:t>
            </a:r>
          </a:p>
          <a:p>
            <a:endParaRPr lang="en-US" baseline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12/01/17: edited to remove CATS</a:t>
            </a:r>
          </a:p>
          <a:p>
            <a:endParaRPr lang="en-US" baseline="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5/23: removed TSIS-2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DGH changes 04/14/2017: 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Added LIS date (2017); changed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 TSIS-1 to (2018), GEDI to (2018), OCO-3 to (2018), TISIS-2 to (2020), </a:t>
            </a:r>
            <a:r>
              <a:rPr lang="en-US" baseline="0" dirty="0" err="1">
                <a:latin typeface="Arial" charset="0"/>
                <a:ea typeface="ヒラギノ角ゴ Pro W3" charset="0"/>
                <a:cs typeface="ヒラギノ角ゴ Pro W3" charset="0"/>
              </a:rPr>
              <a:t>Ecostress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 to (2017), </a:t>
            </a:r>
            <a:r>
              <a:rPr lang="en-US" baseline="0" dirty="0" err="1">
                <a:latin typeface="Arial" charset="0"/>
                <a:ea typeface="ヒラギノ角ゴ Pro W3" charset="0"/>
                <a:cs typeface="ヒラギノ角ゴ Pro W3" charset="0"/>
              </a:rPr>
              <a:t>Clarreo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 PF to (2020) per main fleet chart; Removed </a:t>
            </a:r>
            <a:r>
              <a:rPr lang="en-US" baseline="0" dirty="0" err="1">
                <a:latin typeface="Arial" charset="0"/>
                <a:ea typeface="ヒラギノ角ゴ Pro W3" charset="0"/>
                <a:cs typeface="ヒラギノ角ゴ Pro W3" charset="0"/>
              </a:rPr>
              <a:t>RapidSCAT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;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changed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istalled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 instruments to orange (consistent w/ fleet charts); put shadow behind text to make it easier to see; used fleet chart green for shapes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Changes EJD on Feb 4, 2016: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Deleted “CY” on years for SAGE</a:t>
            </a:r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 III, CLARREO PF, LIS, OCO-3</a:t>
            </a:r>
          </a:p>
          <a:p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Changed dates of TSIS-2 from (2020) to (2020/22)</a:t>
            </a:r>
          </a:p>
          <a:p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Changed date of OCO-3 from (2018) to (2017)</a:t>
            </a:r>
          </a:p>
          <a:p>
            <a:r>
              <a:rPr lang="en-US" baseline="0" dirty="0">
                <a:latin typeface="Arial" charset="0"/>
                <a:ea typeface="ヒラギノ角ゴ Pro W3" charset="0"/>
                <a:cs typeface="ヒラギノ角ゴ Pro W3" charset="0"/>
              </a:rPr>
              <a:t>Changed dates of GEDI from (2020) to (2018/20)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163" eaLnBrk="0" hangingPunct="0"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67743" indent="-295286" defTabSz="971163" eaLnBrk="0" hangingPunct="0"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81145" indent="-236228" defTabSz="971163" eaLnBrk="0" hangingPunct="0"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53602" indent="-236228" defTabSz="971163" eaLnBrk="0" hangingPunct="0"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126061" indent="-236228" defTabSz="971163" eaLnBrk="0" hangingPunct="0"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98517" indent="-236228" algn="ctr" defTabSz="9711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070975" indent="-236228" algn="ctr" defTabSz="9711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543434" indent="-236228" algn="ctr" defTabSz="9711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015891" indent="-236228" algn="ctr" defTabSz="9711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622F8FB-85B5-AC44-AE35-C2C48C369ADC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Jan. 16,</a:t>
            </a:r>
            <a:r>
              <a:rPr lang="en-US" baseline="0" dirty="0"/>
              <a:t> 2018: Reformatted with entire set, operating missions only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OPERATING MISSIONS ONLY 06/16/2017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12/20/17: Reformatted</a:t>
            </a:r>
            <a:r>
              <a:rPr lang="en-US" baseline="0" dirty="0"/>
              <a:t> to 16:9 ratio only.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12/01/17:</a:t>
            </a:r>
            <a:r>
              <a:rPr lang="en-US" baseline="0" dirty="0"/>
              <a:t> edited to remove CATS from ISS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10/27/17: DGH updated to remov</a:t>
            </a:r>
            <a:r>
              <a:rPr lang="en-US" baseline="0" dirty="0"/>
              <a:t>e Grace after end of mission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F832-BDB5-481A-BC8E-B69A3BF702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Jan. 16,</a:t>
            </a:r>
            <a:r>
              <a:rPr lang="en-US" baseline="0" dirty="0"/>
              <a:t> 2018: Reformatted with entire set, operating missions only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OPERATING MISSIONS ONLY 06/16/2017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12/20/17: Reformatted</a:t>
            </a:r>
            <a:r>
              <a:rPr lang="en-US" baseline="0" dirty="0"/>
              <a:t> to 16:9 ratio only.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12/01/17:</a:t>
            </a:r>
            <a:r>
              <a:rPr lang="en-US" baseline="0" dirty="0"/>
              <a:t> edited to remove CATS from ISS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10/27/17: DGH updated to remov</a:t>
            </a:r>
            <a:r>
              <a:rPr lang="en-US" baseline="0" dirty="0"/>
              <a:t>e Grace after end of mission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F832-BDB5-481A-BC8E-B69A3BF702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6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Fleet - Earth Science Division - Missions (with color key;</a:t>
            </a:r>
            <a:r>
              <a:rPr lang="en-US" b="1" baseline="0" dirty="0"/>
              <a:t> editable</a:t>
            </a:r>
            <a:r>
              <a:rPr lang="en-US" b="1" dirty="0"/>
              <a:t>)</a:t>
            </a:r>
          </a:p>
          <a:p>
            <a:r>
              <a:rPr lang="en-US" dirty="0"/>
              <a:t>Jan.</a:t>
            </a:r>
            <a:r>
              <a:rPr lang="en-US" baseline="0" dirty="0"/>
              <a:t> 16, 2018: Reformatted, includes all missions, dates and cube </a:t>
            </a:r>
            <a:r>
              <a:rPr lang="en-US" baseline="0" dirty="0" err="1"/>
              <a:t>sats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Dec. 15, 2015</a:t>
            </a:r>
          </a:p>
          <a:p>
            <a:r>
              <a:rPr lang="en-US" i="1" dirty="0"/>
              <a:t>Credit: NASA/J. </a:t>
            </a:r>
            <a:r>
              <a:rPr lang="en-US" i="1" dirty="0" err="1"/>
              <a:t>Mottar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------------------------------</a:t>
            </a:r>
          </a:p>
          <a:p>
            <a:r>
              <a:rPr lang="en-US" dirty="0"/>
              <a:t>SLIDE INFO</a:t>
            </a:r>
          </a:p>
          <a:p>
            <a:endParaRPr lang="en-US" dirty="0"/>
          </a:p>
          <a:p>
            <a:r>
              <a:rPr lang="en-US" dirty="0"/>
              <a:t>CORRECTION</a:t>
            </a:r>
            <a:r>
              <a:rPr lang="en-US" baseline="0" dirty="0"/>
              <a:t> DENNING PER RIVERA Feb 18, 2016</a:t>
            </a:r>
          </a:p>
          <a:p>
            <a:r>
              <a:rPr lang="en-US" baseline="0" dirty="0"/>
              <a:t>Changed misspelling of “</a:t>
            </a:r>
            <a:r>
              <a:rPr lang="en-US" baseline="0" dirty="0" err="1"/>
              <a:t>Sentinal</a:t>
            </a:r>
            <a:r>
              <a:rPr lang="en-US" baseline="0" dirty="0"/>
              <a:t>” to “Sentinel”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 DENNING</a:t>
            </a:r>
            <a:r>
              <a:rPr lang="en-US" baseline="0" dirty="0"/>
              <a:t> PER FREILICH DECISIONS FEB 12, 2016</a:t>
            </a:r>
          </a:p>
          <a:p>
            <a:r>
              <a:rPr lang="en-US" baseline="0" dirty="0"/>
              <a:t>Changed OCO-3 to Formulation color and moved lower in list</a:t>
            </a:r>
          </a:p>
          <a:p>
            <a:r>
              <a:rPr lang="en-US" baseline="0" dirty="0"/>
              <a:t>Changed RBI to Formulation color</a:t>
            </a:r>
          </a:p>
          <a:p>
            <a:r>
              <a:rPr lang="en-US" baseline="0" dirty="0"/>
              <a:t>Changed GEDI to Implementation color and moved to line above it</a:t>
            </a:r>
          </a:p>
          <a:p>
            <a:r>
              <a:rPr lang="en-US" baseline="0" dirty="0"/>
              <a:t>Added TSIS-2 in Formulation color</a:t>
            </a:r>
          </a:p>
          <a:p>
            <a:endParaRPr lang="en-US" dirty="0"/>
          </a:p>
          <a:p>
            <a:r>
              <a:rPr lang="en-US" dirty="0"/>
              <a:t>UPDATE</a:t>
            </a:r>
            <a:r>
              <a:rPr lang="en-US" baseline="0" dirty="0"/>
              <a:t> DENNING</a:t>
            </a:r>
            <a:r>
              <a:rPr lang="en-US" dirty="0"/>
              <a:t> PER FREILICH DECISIONS FEB 4, 2016</a:t>
            </a:r>
          </a:p>
          <a:p>
            <a:r>
              <a:rPr lang="en-US" dirty="0"/>
              <a:t>Changed “Altimetry FO (Formulation in FY16) to “Sentinal-6A/B”</a:t>
            </a:r>
          </a:p>
          <a:p>
            <a:r>
              <a:rPr lang="en-US" dirty="0"/>
              <a:t>On Landsat 9, removed comma and TIRFF</a:t>
            </a:r>
          </a:p>
          <a:p>
            <a:r>
              <a:rPr lang="en-US" dirty="0"/>
              <a:t>Change I was going to make – “NISTAR, EPIC (NOAA’s DSCOVR) to green primary ops was already corrected</a:t>
            </a:r>
          </a:p>
          <a:p>
            <a:pPr marL="174708" indent="-174708">
              <a:buFont typeface="Arial"/>
              <a:buChar char="•"/>
            </a:pP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Dec. 15, 2015 – Updated: TEMPO changed to Implementation phase; NISTAR, EPIC changed to Primary Ops phase; ; OCO-3 and ECOSTRESS changed to Implementation phase; Aquarius removed; slide now fully editable. </a:t>
            </a:r>
            <a:r>
              <a:rPr lang="en-US" dirty="0" err="1"/>
              <a:t>JMottar</a:t>
            </a: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Added to SMD Multimedia Library.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May 18, 2015 – Updated the outdated 2014 version: TRMM was removed; NISTAR, EPIC (NOAA's DSCOVR) were added; SMAP icon was updated; moon at top left was removed; color key moved to top left.-</a:t>
            </a:r>
            <a:r>
              <a:rPr lang="en-US" dirty="0" err="1"/>
              <a:t>JMottar</a:t>
            </a:r>
            <a:endParaRPr lang="en-US" dirty="0"/>
          </a:p>
          <a:p>
            <a:pPr marL="174708" indent="-174708">
              <a:buFont typeface="Arial"/>
              <a:buChar char="•"/>
            </a:pPr>
            <a:r>
              <a:rPr lang="en-US" dirty="0"/>
              <a:t>ID: I-EA-15-0040 (image)</a:t>
            </a:r>
          </a:p>
          <a:p>
            <a:pPr marL="174708" indent="-174708">
              <a:buFont typeface="Arial"/>
              <a:buChar char="•"/>
            </a:pPr>
            <a:r>
              <a:rPr lang="en-US" dirty="0"/>
              <a:t>ID: SL-EA-15-0068 (slide)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227C-6D12-C84E-9C6B-329866ED89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27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6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2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FC32-06FE-47DA-870C-D0B8019CF783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B47F-5D4D-4662-A7C9-F3DB529A0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.jpg"/><Relationship Id="rId21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3.jpeg"/><Relationship Id="rId3" Type="http://schemas.openxmlformats.org/officeDocument/2006/relationships/image" Target="../media/image1.jpg"/><Relationship Id="rId21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24" Type="http://schemas.openxmlformats.org/officeDocument/2006/relationships/image" Target="../media/image31.jpe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9.pn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1.jpg"/><Relationship Id="rId21" Type="http://schemas.openxmlformats.org/officeDocument/2006/relationships/image" Target="../media/image45.jpeg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39.png"/><Relationship Id="rId23" Type="http://schemas.openxmlformats.org/officeDocument/2006/relationships/image" Target="../media/image47.jpeg"/><Relationship Id="rId10" Type="http://schemas.openxmlformats.org/officeDocument/2006/relationships/image" Target="../media/image21.png"/><Relationship Id="rId19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hyperlink" Target="https://www.google.com/url?sa=i&amp;rct=j&amp;q=&amp;esrc=s&amp;source=imgres&amp;cd=&amp;ved=0ahUKEwjD6-yT6azYAhWlk-AKHdLDAZ4QjRwIBw&amp;url=https://en.wikipedia.org/wiki/Flag_of_India&amp;psig=AOvVaw3tmO4iZFmD3dAg5w9nzQ6s&amp;ust=1514554455240129" TargetMode="External"/><Relationship Id="rId22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0090982" y="2088025"/>
            <a:ext cx="1723882" cy="3472516"/>
          </a:xfrm>
          <a:prstGeom prst="rect">
            <a:avLst/>
          </a:prstGeom>
          <a:solidFill>
            <a:schemeClr val="tx1">
              <a:alpha val="39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1329" y="478719"/>
            <a:ext cx="1399890" cy="1063572"/>
            <a:chOff x="286427" y="227316"/>
            <a:chExt cx="1399890" cy="1063572"/>
          </a:xfrm>
        </p:grpSpPr>
        <p:sp>
          <p:nvSpPr>
            <p:cNvPr id="82" name="Rectangle 81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1A947"/>
                </a:solidFill>
                <a:latin typeface="Century Gothic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entury Gothic"/>
                </a:rPr>
                <a:t>      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5027" y="266700"/>
              <a:ext cx="1211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DFD5F"/>
                  </a:solidFill>
                  <a:latin typeface="Arial Narrow"/>
                  <a:ea typeface="ＭＳ Ｐゴシック" charset="-128"/>
                  <a:cs typeface="Arial Narrow"/>
                </a:rPr>
                <a:t>(Pre)Formulation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1A947"/>
                  </a:solidFill>
                  <a:latin typeface="Arial Narrow"/>
                  <a:ea typeface="ＭＳ Ｐゴシック" charset="-128"/>
                  <a:cs typeface="Arial Narrow"/>
                </a:rPr>
                <a:t>Implementation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92D050"/>
                  </a:solidFill>
                  <a:latin typeface="Arial Narrow"/>
                  <a:ea typeface="ＭＳ Ｐゴシック" charset="-128"/>
                  <a:cs typeface="Arial Narrow"/>
                </a:rPr>
                <a:t>Primary</a:t>
              </a:r>
              <a:r>
                <a:rPr lang="en-US" sz="1200" dirty="0">
                  <a:solidFill>
                    <a:srgbClr val="A6FA8C"/>
                  </a:solidFill>
                  <a:latin typeface="Arial Narrow"/>
                  <a:ea typeface="ＭＳ Ｐゴシック" charset="-128"/>
                  <a:cs typeface="Arial Narrow"/>
                </a:rPr>
                <a:t> Ops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6EEFD"/>
                  </a:solidFill>
                  <a:latin typeface="Arial Narrow"/>
                  <a:ea typeface="ＭＳ Ｐゴシック" charset="-128"/>
                  <a:cs typeface="Arial Narrow"/>
                </a:rPr>
                <a:t>Extended </a:t>
              </a:r>
              <a:r>
                <a:rPr 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Ops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55430" y="1960075"/>
            <a:ext cx="218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 Narrow"/>
                <a:ea typeface="ＭＳ Ｐゴシック" charset="-128"/>
                <a:cs typeface="Arial Narrow"/>
              </a:rPr>
              <a:t>ISS Instruments</a:t>
            </a:r>
          </a:p>
          <a:p>
            <a:endParaRPr lang="en-US" sz="800" b="1" dirty="0">
              <a:solidFill>
                <a:prstClr val="white"/>
              </a:solidFill>
              <a:latin typeface="Arial Narrow"/>
              <a:ea typeface="ＭＳ Ｐゴシック" charset="-128"/>
              <a:cs typeface="Arial Narrow"/>
            </a:endParaRPr>
          </a:p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LIS (2020), SAGE III (2020)</a:t>
            </a:r>
          </a:p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TSIS-1 (2018), </a:t>
            </a: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OCO-3 (2019), </a:t>
            </a:r>
            <a:r>
              <a:rPr lang="en-US" sz="1200" b="1" dirty="0">
                <a:solidFill>
                  <a:srgbClr val="A9EC95"/>
                </a:solidFill>
                <a:latin typeface="Arial Narrow"/>
                <a:cs typeface="Arial Narrow"/>
              </a:rPr>
              <a:t>ECOSTRESS (2019), </a:t>
            </a:r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GEDI (2020)</a:t>
            </a:r>
            <a:b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</a:br>
            <a:r>
              <a:rPr lang="en-US" sz="1200" b="1" dirty="0">
                <a:solidFill>
                  <a:srgbClr val="FDFD5F"/>
                </a:solidFill>
                <a:latin typeface="Arial Narrow"/>
                <a:cs typeface="Arial Narrow"/>
              </a:rPr>
              <a:t>CLARREO-PF (2020), EMIT (TBD)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48984" y="2346848"/>
            <a:ext cx="1814459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InVEST</a:t>
            </a: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CubeSats</a:t>
            </a:r>
            <a:endParaRPr lang="en-U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50000"/>
              </a:lnSpc>
            </a:pP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RAVAN </a:t>
            </a:r>
            <a:r>
              <a:rPr lang="en-US" sz="1200" b="1" dirty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(2016)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B6EEFD"/>
                </a:solidFill>
                <a:latin typeface="Arial Narrow"/>
                <a:cs typeface="Arial Narrow"/>
              </a:rPr>
              <a:t>RainCube</a:t>
            </a:r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 </a:t>
            </a:r>
            <a:r>
              <a:rPr lang="en-US" sz="1200" b="1" dirty="0">
                <a:solidFill>
                  <a:srgbClr val="B6EEFD"/>
                </a:solidFill>
                <a:latin typeface="Arial Narrow"/>
                <a:ea typeface="ＭＳ Ｐゴシック" charset="-128"/>
                <a:cs typeface="Arial Narrow"/>
              </a:rPr>
              <a:t>(2018)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TEMPEST-D (2018)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CubeRRT</a:t>
            </a:r>
            <a:r>
              <a:rPr lang="en-US" sz="1200" b="1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 (2018)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CSIM (2018)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E49E42"/>
                </a:solidFill>
                <a:latin typeface="Arial Narrow"/>
                <a:cs typeface="Arial Narrow"/>
              </a:rPr>
              <a:t>CIRiS</a:t>
            </a: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 </a:t>
            </a: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(2019)</a:t>
            </a:r>
            <a:endParaRPr lang="en-US" sz="1200" b="1" dirty="0">
              <a:solidFill>
                <a:srgbClr val="E49E42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HARP </a:t>
            </a: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(2019)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SNoOPI</a:t>
            </a: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*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HyTI</a:t>
            </a: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*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CTIM*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TACOS*</a:t>
            </a:r>
            <a:endParaRPr lang="en-US" sz="1200" b="1" dirty="0">
              <a:solidFill>
                <a:srgbClr val="E49E42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000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* </a:t>
            </a:r>
            <a:r>
              <a:rPr lang="en-US" sz="1000" i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Launch date TBD</a:t>
            </a:r>
            <a:endParaRPr lang="en-US" sz="1000" i="1" dirty="0">
              <a:solidFill>
                <a:srgbClr val="E49E42"/>
              </a:solidFill>
              <a:latin typeface="Arial Narrow"/>
              <a:cs typeface="Arial Narrow"/>
            </a:endParaRPr>
          </a:p>
        </p:txBody>
      </p:sp>
      <p:sp>
        <p:nvSpPr>
          <p:cNvPr id="99" name="TextBox 12"/>
          <p:cNvSpPr txBox="1">
            <a:spLocks noChangeArrowheads="1"/>
          </p:cNvSpPr>
          <p:nvPr/>
        </p:nvSpPr>
        <p:spPr bwMode="auto">
          <a:xfrm>
            <a:off x="2008683" y="323913"/>
            <a:ext cx="4418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 Earth Science </a:t>
            </a:r>
            <a:b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charset="0"/>
              </a:rPr>
              <a:t>Missions: Present through 2023</a:t>
            </a:r>
            <a:endParaRPr lang="en-US" sz="2400" dirty="0">
              <a:solidFill>
                <a:srgbClr val="FFFF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7173575" y="5790771"/>
            <a:ext cx="1175166" cy="439963"/>
          </a:xfrm>
          <a:prstGeom prst="rect">
            <a:avLst/>
          </a:prstGeom>
        </p:spPr>
      </p:pic>
      <p:pic>
        <p:nvPicPr>
          <p:cNvPr id="74" name="Picture 73" descr="Landsat_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01" y="1182197"/>
            <a:ext cx="695290" cy="278116"/>
          </a:xfrm>
          <a:prstGeom prst="rect">
            <a:avLst/>
          </a:prstGeom>
        </p:spPr>
      </p:pic>
      <p:pic>
        <p:nvPicPr>
          <p:cNvPr id="75" name="Picture 74" descr="PA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19" y="293741"/>
            <a:ext cx="408432" cy="432816"/>
          </a:xfrm>
          <a:prstGeom prst="rect">
            <a:avLst/>
          </a:prstGeom>
        </p:spPr>
      </p:pic>
      <p:pic>
        <p:nvPicPr>
          <p:cNvPr id="76" name="Picture 75" descr="NI-S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24" y="1410501"/>
            <a:ext cx="341376" cy="585216"/>
          </a:xfrm>
          <a:prstGeom prst="rect">
            <a:avLst/>
          </a:prstGeom>
        </p:spPr>
      </p:pic>
      <p:pic>
        <p:nvPicPr>
          <p:cNvPr id="77" name="Picture 76" descr="ICESat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78" y="2176550"/>
            <a:ext cx="658368" cy="630452"/>
          </a:xfrm>
          <a:prstGeom prst="rect">
            <a:avLst/>
          </a:prstGeom>
        </p:spPr>
      </p:pic>
      <p:pic>
        <p:nvPicPr>
          <p:cNvPr id="78" name="Picture 77" descr="CYGN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63" y="3245878"/>
            <a:ext cx="1000391" cy="292512"/>
          </a:xfrm>
          <a:prstGeom prst="rect">
            <a:avLst/>
          </a:prstGeom>
        </p:spPr>
      </p:pic>
      <p:pic>
        <p:nvPicPr>
          <p:cNvPr id="79" name="Picture 78" descr="DSCOV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30" y="3681343"/>
            <a:ext cx="509397" cy="283642"/>
          </a:xfrm>
          <a:prstGeom prst="rect">
            <a:avLst/>
          </a:prstGeom>
        </p:spPr>
      </p:pic>
      <p:pic>
        <p:nvPicPr>
          <p:cNvPr id="80" name="Picture 79" descr="SMA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0" y="3459023"/>
            <a:ext cx="627888" cy="865632"/>
          </a:xfrm>
          <a:prstGeom prst="rect">
            <a:avLst/>
          </a:prstGeom>
        </p:spPr>
      </p:pic>
      <p:pic>
        <p:nvPicPr>
          <p:cNvPr id="81" name="Picture 80" descr="G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69" y="5189837"/>
            <a:ext cx="1523163" cy="747530"/>
          </a:xfrm>
          <a:prstGeom prst="rect">
            <a:avLst/>
          </a:prstGeom>
        </p:spPr>
      </p:pic>
      <p:pic>
        <p:nvPicPr>
          <p:cNvPr id="94" name="Picture 93" descr="OCO-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40" y="6009159"/>
            <a:ext cx="2265022" cy="65566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6750702" y="1410296"/>
            <a:ext cx="1318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Landsat 9 (2020)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896051" y="515648"/>
            <a:ext cx="100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FD5F"/>
                </a:solidFill>
                <a:latin typeface="Arial Narrow"/>
                <a:cs typeface="Arial Narrow"/>
              </a:rPr>
              <a:t>PACE (2022)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01354" y="1816083"/>
            <a:ext cx="117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NI-SAR (2021)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54742" y="2055217"/>
            <a:ext cx="102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SWOT (2021)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18800" y="2353952"/>
            <a:ext cx="108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TEMPO (2018)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259590" y="2831826"/>
            <a:ext cx="1450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0DB86"/>
                </a:solidFill>
                <a:latin typeface="Arial Narrow"/>
                <a:cs typeface="Arial Narrow"/>
              </a:rPr>
              <a:t>GRACE-FO (2) (2023)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68446" y="2617650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ICESat-2 (2021)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749536" y="2936861"/>
            <a:ext cx="13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AE882"/>
                </a:solidFill>
                <a:latin typeface="Arial Narrow"/>
                <a:cs typeface="Arial Narrow"/>
              </a:rPr>
              <a:t>CYGNSS (8) (2019)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304956" y="3811737"/>
            <a:ext cx="119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NISTAR, EPIC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(DSCOVR / 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NOAA) (2019)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11984" y="3904071"/>
            <a:ext cx="111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Landsat 7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(USGS) (~2022)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44020" y="4349828"/>
            <a:ext cx="97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Terra (&gt;2021)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247266" y="4718107"/>
            <a:ext cx="1011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Aqua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0424" y="5084642"/>
            <a:ext cx="124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B6EEFD"/>
                </a:solidFill>
                <a:latin typeface="Arial Narrow"/>
                <a:cs typeface="Arial Narrow"/>
              </a:rPr>
              <a:t>CloudSat</a:t>
            </a:r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 (2021)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1115" y="5311624"/>
            <a:ext cx="126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CALIPSO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95036" y="5624933"/>
            <a:ext cx="95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Aura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10077" y="3577362"/>
            <a:ext cx="64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SMAP 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(&gt;2022</a:t>
            </a:r>
            <a:r>
              <a:rPr lang="en-US" sz="1200" dirty="0">
                <a:solidFill>
                  <a:srgbClr val="B6EEFD"/>
                </a:solidFill>
                <a:latin typeface="Arial Narrow"/>
                <a:cs typeface="Arial Narrow"/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880439" y="4272075"/>
            <a:ext cx="124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Suomi NPP (NOAA) (&gt;2022)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727029" y="4752789"/>
            <a:ext cx="110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Landsat 8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(USGS) (&gt;2022)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896993" y="5404562"/>
            <a:ext cx="95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GPM (&gt;2022)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78897" y="5908611"/>
            <a:ext cx="1067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OCO-2 (&gt;2022)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311589" y="1650195"/>
            <a:ext cx="178827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Sentinel-6A/B (2020, 2025)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07" y="341679"/>
            <a:ext cx="530352" cy="473529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06" y="756051"/>
            <a:ext cx="497078" cy="25225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8" y="3975228"/>
            <a:ext cx="822960" cy="62788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06" y="2895447"/>
            <a:ext cx="579120" cy="59292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60">
            <a:off x="4012164" y="2113763"/>
            <a:ext cx="798576" cy="29870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93" y="3587094"/>
            <a:ext cx="436626" cy="4851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4525862" y="4762499"/>
            <a:ext cx="786384" cy="40233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74" y="5189837"/>
            <a:ext cx="755904" cy="57912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19" y="5488459"/>
            <a:ext cx="967741" cy="65136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42" y="4084938"/>
            <a:ext cx="676436" cy="46786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26">
            <a:off x="7102668" y="915538"/>
            <a:ext cx="801453" cy="273561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458613" y="1216702"/>
            <a:ext cx="1124369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MAIA (2020)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392924" y="774098"/>
            <a:ext cx="1306336" cy="27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F5E952"/>
                </a:solidFill>
                <a:latin typeface="Arial Narrow"/>
                <a:cs typeface="Arial Narrow"/>
              </a:rPr>
              <a:t>GeoCARB</a:t>
            </a:r>
            <a:r>
              <a:rPr lang="en-US" sz="1200" b="1" dirty="0">
                <a:solidFill>
                  <a:srgbClr val="F5E952"/>
                </a:solidFill>
                <a:latin typeface="Arial Narrow"/>
                <a:cs typeface="Arial Narrow"/>
              </a:rPr>
              <a:t> (~2021)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874498" y="991254"/>
            <a:ext cx="1518462" cy="27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TROPICS (12) (~2021)</a:t>
            </a: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9" y="3683449"/>
            <a:ext cx="781058" cy="31445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60" y="4531757"/>
            <a:ext cx="1205623" cy="581660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6270528" y="4016137"/>
            <a:ext cx="113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SORCE,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TCTE (NOAA) (2019)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9987">
            <a:off x="6085798" y="1304547"/>
            <a:ext cx="533401" cy="44161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2" y="1733064"/>
            <a:ext cx="706432" cy="488696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8787510" y="5800442"/>
            <a:ext cx="193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OSTM/Jason-2 (NOAA) 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72" y="6116117"/>
            <a:ext cx="819573" cy="558800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455430" y="3327557"/>
            <a:ext cx="218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 Narrow"/>
                <a:ea typeface="ＭＳ Ｐゴシック" charset="-128"/>
                <a:cs typeface="Arial Narrow"/>
              </a:rPr>
              <a:t>JPSS-2 Instruments</a:t>
            </a:r>
          </a:p>
          <a:p>
            <a:pPr defTabSz="914120" fontAlgn="auto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prstClr val="white"/>
              </a:solidFill>
              <a:latin typeface="Arial Narrow"/>
              <a:ea typeface="ＭＳ Ｐゴシック" charset="-128"/>
              <a:cs typeface="Arial Narrow"/>
            </a:endParaRPr>
          </a:p>
          <a:p>
            <a:pPr defTabSz="91412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OMPS-Limb (2018)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278439" y="6412335"/>
            <a:ext cx="873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03.18.19</a:t>
            </a: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1" y="210078"/>
            <a:ext cx="518647" cy="263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1918" y="293741"/>
            <a:ext cx="1337226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PREFIRE (2)  (TBD)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55" y="551636"/>
            <a:ext cx="497078" cy="252256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8473329" y="773652"/>
            <a:ext cx="1009590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DFD5F"/>
                </a:solidFill>
                <a:latin typeface="Arial Narrow"/>
                <a:cs typeface="Arial Narrow"/>
              </a:rPr>
              <a:t>TSIS-2 (2020)</a:t>
            </a:r>
          </a:p>
        </p:txBody>
      </p:sp>
    </p:spTree>
    <p:extLst>
      <p:ext uri="{BB962C8B-B14F-4D97-AF65-F5344CB8AC3E}">
        <p14:creationId xmlns:p14="http://schemas.microsoft.com/office/powerpoint/2010/main" val="29616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0090982" y="2088025"/>
            <a:ext cx="1723882" cy="3132933"/>
          </a:xfrm>
          <a:prstGeom prst="rect">
            <a:avLst/>
          </a:prstGeom>
          <a:solidFill>
            <a:schemeClr val="tx1">
              <a:alpha val="39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1329" y="478719"/>
            <a:ext cx="1399890" cy="1063572"/>
            <a:chOff x="286427" y="227316"/>
            <a:chExt cx="1399890" cy="1063572"/>
          </a:xfrm>
        </p:grpSpPr>
        <p:sp>
          <p:nvSpPr>
            <p:cNvPr id="82" name="Rectangle 81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1A947"/>
                </a:solidFill>
                <a:latin typeface="Century Gothic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entury Gothic"/>
                </a:rPr>
                <a:t>      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5027" y="266700"/>
              <a:ext cx="1211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DFD5F"/>
                  </a:solidFill>
                  <a:latin typeface="Arial Narrow"/>
                  <a:ea typeface="ＭＳ Ｐゴシック" charset="-128"/>
                  <a:cs typeface="Arial Narrow"/>
                </a:rPr>
                <a:t>(Pre)Formulation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1A947"/>
                  </a:solidFill>
                  <a:latin typeface="Arial Narrow"/>
                  <a:ea typeface="ＭＳ Ｐゴシック" charset="-128"/>
                  <a:cs typeface="Arial Narrow"/>
                </a:rPr>
                <a:t>Implementation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92D050"/>
                  </a:solidFill>
                  <a:latin typeface="Arial Narrow"/>
                  <a:ea typeface="ＭＳ Ｐゴシック" charset="-128"/>
                  <a:cs typeface="Arial Narrow"/>
                </a:rPr>
                <a:t>Primary</a:t>
              </a:r>
              <a:r>
                <a:rPr lang="en-US" sz="1200" dirty="0">
                  <a:solidFill>
                    <a:srgbClr val="A6FA8C"/>
                  </a:solidFill>
                  <a:latin typeface="Arial Narrow"/>
                  <a:ea typeface="ＭＳ Ｐゴシック" charset="-128"/>
                  <a:cs typeface="Arial Narrow"/>
                </a:rPr>
                <a:t> Ops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6EEFD"/>
                  </a:solidFill>
                  <a:latin typeface="Arial Narrow"/>
                  <a:ea typeface="ＭＳ Ｐゴシック" charset="-128"/>
                  <a:cs typeface="Arial Narrow"/>
                </a:rPr>
                <a:t>Extended </a:t>
              </a:r>
              <a:r>
                <a:rPr 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Ops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55430" y="1960075"/>
            <a:ext cx="2180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 Narrow"/>
                <a:ea typeface="ＭＳ Ｐゴシック" charset="-128"/>
                <a:cs typeface="Arial Narrow"/>
              </a:rPr>
              <a:t>ISS Instruments</a:t>
            </a:r>
          </a:p>
          <a:p>
            <a:endParaRPr lang="en-US" sz="800" b="1" dirty="0">
              <a:solidFill>
                <a:prstClr val="white"/>
              </a:solidFill>
              <a:latin typeface="Arial Narrow"/>
              <a:ea typeface="ＭＳ Ｐゴシック" charset="-128"/>
              <a:cs typeface="Arial Narrow"/>
            </a:endParaRPr>
          </a:p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LIS, SAGE III, </a:t>
            </a:r>
          </a:p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TSIS-1, </a:t>
            </a: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OCO-3, </a:t>
            </a:r>
            <a:r>
              <a:rPr lang="en-US" sz="1200" b="1" dirty="0">
                <a:solidFill>
                  <a:srgbClr val="A9EC95"/>
                </a:solidFill>
                <a:latin typeface="Arial Narrow"/>
                <a:cs typeface="Arial Narrow"/>
              </a:rPr>
              <a:t>ECOSTRESS, </a:t>
            </a:r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GEDI, </a:t>
            </a:r>
            <a:r>
              <a:rPr lang="en-US" sz="1200" b="1" dirty="0">
                <a:solidFill>
                  <a:srgbClr val="FDFD5F"/>
                </a:solidFill>
                <a:latin typeface="Arial Narrow"/>
                <a:cs typeface="Arial Narrow"/>
              </a:rPr>
              <a:t>CLARREO-PF, EMIT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48984" y="2346848"/>
            <a:ext cx="1814459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InVEST</a:t>
            </a: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CubeSats</a:t>
            </a:r>
            <a:endParaRPr lang="en-U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50000"/>
              </a:lnSpc>
            </a:pP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RAVAN 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B6EEFD"/>
                </a:solidFill>
                <a:latin typeface="Arial Narrow"/>
                <a:cs typeface="Arial Narrow"/>
              </a:rPr>
              <a:t>RainCube</a:t>
            </a:r>
            <a:endParaRPr lang="en-US" sz="1200" b="1" dirty="0">
              <a:solidFill>
                <a:srgbClr val="B6EEFD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TEMPEST-D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CubeRRT</a:t>
            </a:r>
            <a:r>
              <a:rPr lang="en-US" sz="1200" b="1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A6FA8C"/>
                </a:solidFill>
                <a:latin typeface="Arial Narrow"/>
                <a:ea typeface="ＭＳ Ｐゴシック" charset="-128"/>
                <a:cs typeface="Arial Narrow"/>
              </a:rPr>
              <a:t>CSIM 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E49E42"/>
                </a:solidFill>
                <a:latin typeface="Arial Narrow"/>
                <a:cs typeface="Arial Narrow"/>
              </a:rPr>
              <a:t>CIRiS</a:t>
            </a: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HARP </a:t>
            </a:r>
            <a:endParaRPr lang="en-US" sz="1200" b="1" dirty="0">
              <a:solidFill>
                <a:srgbClr val="E49E42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SNoOPI</a:t>
            </a:r>
            <a:endParaRPr lang="en-US" sz="1200" b="1" dirty="0">
              <a:solidFill>
                <a:srgbClr val="E49E42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HyTI</a:t>
            </a:r>
            <a:endParaRPr lang="en-US" sz="1200" b="1" dirty="0">
              <a:solidFill>
                <a:srgbClr val="E49E42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CTIM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ea typeface="ＭＳ Ｐゴシック" charset="-128"/>
                <a:cs typeface="Arial Narrow"/>
              </a:rPr>
              <a:t>TACOS</a:t>
            </a:r>
            <a:endParaRPr lang="en-US" sz="1200" b="1" dirty="0">
              <a:solidFill>
                <a:srgbClr val="E49E42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Arial Narrow"/>
              <a:ea typeface="ＭＳ Ｐゴシック" charset="-128"/>
              <a:cs typeface="Arial Narrow"/>
            </a:endParaRPr>
          </a:p>
        </p:txBody>
      </p:sp>
      <p:sp>
        <p:nvSpPr>
          <p:cNvPr id="99" name="TextBox 12"/>
          <p:cNvSpPr txBox="1">
            <a:spLocks noChangeArrowheads="1"/>
          </p:cNvSpPr>
          <p:nvPr/>
        </p:nvSpPr>
        <p:spPr bwMode="auto">
          <a:xfrm>
            <a:off x="2008683" y="323913"/>
            <a:ext cx="4418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 Earth Science </a:t>
            </a:r>
            <a:b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charset="0"/>
              </a:rPr>
              <a:t>Missions: Present through 2023</a:t>
            </a:r>
            <a:endParaRPr lang="en-US" sz="2400" dirty="0">
              <a:solidFill>
                <a:srgbClr val="FFFF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7173575" y="5790771"/>
            <a:ext cx="1175166" cy="439963"/>
          </a:xfrm>
          <a:prstGeom prst="rect">
            <a:avLst/>
          </a:prstGeom>
        </p:spPr>
      </p:pic>
      <p:pic>
        <p:nvPicPr>
          <p:cNvPr id="74" name="Picture 73" descr="Landsat_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01" y="1182197"/>
            <a:ext cx="695290" cy="278116"/>
          </a:xfrm>
          <a:prstGeom prst="rect">
            <a:avLst/>
          </a:prstGeom>
        </p:spPr>
      </p:pic>
      <p:pic>
        <p:nvPicPr>
          <p:cNvPr id="75" name="Picture 74" descr="PAC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919" y="293741"/>
            <a:ext cx="408432" cy="432816"/>
          </a:xfrm>
          <a:prstGeom prst="rect">
            <a:avLst/>
          </a:prstGeom>
        </p:spPr>
      </p:pic>
      <p:pic>
        <p:nvPicPr>
          <p:cNvPr id="76" name="Picture 75" descr="NI-S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24" y="1410501"/>
            <a:ext cx="341376" cy="585216"/>
          </a:xfrm>
          <a:prstGeom prst="rect">
            <a:avLst/>
          </a:prstGeom>
        </p:spPr>
      </p:pic>
      <p:pic>
        <p:nvPicPr>
          <p:cNvPr id="77" name="Picture 76" descr="ICESat-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78" y="2176550"/>
            <a:ext cx="658368" cy="630452"/>
          </a:xfrm>
          <a:prstGeom prst="rect">
            <a:avLst/>
          </a:prstGeom>
        </p:spPr>
      </p:pic>
      <p:pic>
        <p:nvPicPr>
          <p:cNvPr id="78" name="Picture 77" descr="CYGN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63" y="3245878"/>
            <a:ext cx="1000391" cy="292512"/>
          </a:xfrm>
          <a:prstGeom prst="rect">
            <a:avLst/>
          </a:prstGeom>
        </p:spPr>
      </p:pic>
      <p:pic>
        <p:nvPicPr>
          <p:cNvPr id="79" name="Picture 78" descr="DSCOV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30" y="3681343"/>
            <a:ext cx="509397" cy="283642"/>
          </a:xfrm>
          <a:prstGeom prst="rect">
            <a:avLst/>
          </a:prstGeom>
        </p:spPr>
      </p:pic>
      <p:pic>
        <p:nvPicPr>
          <p:cNvPr id="80" name="Picture 79" descr="SMA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0" y="3459023"/>
            <a:ext cx="627888" cy="865632"/>
          </a:xfrm>
          <a:prstGeom prst="rect">
            <a:avLst/>
          </a:prstGeom>
        </p:spPr>
      </p:pic>
      <p:pic>
        <p:nvPicPr>
          <p:cNvPr id="81" name="Picture 80" descr="G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69" y="5189837"/>
            <a:ext cx="1523163" cy="747530"/>
          </a:xfrm>
          <a:prstGeom prst="rect">
            <a:avLst/>
          </a:prstGeom>
        </p:spPr>
      </p:pic>
      <p:pic>
        <p:nvPicPr>
          <p:cNvPr id="94" name="Picture 93" descr="OCO-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40" y="6009159"/>
            <a:ext cx="2265022" cy="65566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6750702" y="1410296"/>
            <a:ext cx="1318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Landsat 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896051" y="515648"/>
            <a:ext cx="1008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DFD5F"/>
                </a:solidFill>
                <a:latin typeface="Arial Narrow"/>
                <a:cs typeface="Arial Narrow"/>
              </a:rPr>
              <a:t>PACE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01354" y="1816083"/>
            <a:ext cx="117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NI-SAR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54742" y="2055217"/>
            <a:ext cx="102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SWOT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18800" y="2353952"/>
            <a:ext cx="108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TEMPO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259590" y="2831826"/>
            <a:ext cx="1450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0DB86"/>
                </a:solidFill>
                <a:latin typeface="Arial Narrow"/>
                <a:cs typeface="Arial Narrow"/>
              </a:rPr>
              <a:t>GRACE-FO (2)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68446" y="2617650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ICESat-2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749536" y="2936861"/>
            <a:ext cx="137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AE882"/>
                </a:solidFill>
                <a:latin typeface="Arial Narrow"/>
                <a:cs typeface="Arial Narrow"/>
              </a:rPr>
              <a:t>CYGNSS (8)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235420" y="3810410"/>
            <a:ext cx="124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NISTAR, EPIC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(DSCOVR /NOAA)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11984" y="3904071"/>
            <a:ext cx="111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Landsat 7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(USGS)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44020" y="4349828"/>
            <a:ext cx="97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Terra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247266" y="4718107"/>
            <a:ext cx="1011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Aqua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0424" y="5084642"/>
            <a:ext cx="1241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B6EEFD"/>
                </a:solidFill>
                <a:latin typeface="Arial Narrow"/>
                <a:cs typeface="Arial Narrow"/>
              </a:rPr>
              <a:t>CloudSat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1115" y="5311624"/>
            <a:ext cx="126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CALIPSO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95036" y="5624933"/>
            <a:ext cx="95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Aura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10077" y="3577362"/>
            <a:ext cx="644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SMAP 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880439" y="4272075"/>
            <a:ext cx="124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Suomi NPP (NOAA)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727029" y="4752789"/>
            <a:ext cx="110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Landsat 8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(USGS)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896993" y="5404562"/>
            <a:ext cx="95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GPM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478897" y="5908611"/>
            <a:ext cx="1067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OCO-2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311589" y="1650195"/>
            <a:ext cx="1788274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Sentinel-6A/B</a:t>
            </a: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07" y="341679"/>
            <a:ext cx="530352" cy="473529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06" y="756051"/>
            <a:ext cx="497078" cy="25225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8" y="3975228"/>
            <a:ext cx="822960" cy="62788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06" y="2895447"/>
            <a:ext cx="579120" cy="59292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60">
            <a:off x="4012164" y="2113763"/>
            <a:ext cx="798576" cy="298704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93" y="3587094"/>
            <a:ext cx="436626" cy="48514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4525862" y="4762499"/>
            <a:ext cx="786384" cy="402336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74" y="5189837"/>
            <a:ext cx="755904" cy="57912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19" y="5488459"/>
            <a:ext cx="967741" cy="65136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42" y="4084938"/>
            <a:ext cx="676436" cy="46786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026">
            <a:off x="7102668" y="915538"/>
            <a:ext cx="801453" cy="273561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458613" y="1216702"/>
            <a:ext cx="1124369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MAIA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9392924" y="774098"/>
            <a:ext cx="1306336" cy="27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rgbClr val="F5E952"/>
                </a:solidFill>
                <a:latin typeface="Arial Narrow"/>
                <a:cs typeface="Arial Narrow"/>
              </a:rPr>
              <a:t>GeoCARB</a:t>
            </a:r>
            <a:r>
              <a:rPr lang="en-US" sz="1200" b="1" dirty="0">
                <a:solidFill>
                  <a:srgbClr val="F5E952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874498" y="991254"/>
            <a:ext cx="1518462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E49E42"/>
                </a:solidFill>
                <a:latin typeface="Arial Narrow"/>
                <a:cs typeface="Arial Narrow"/>
              </a:rPr>
              <a:t>TROPICS (12) </a:t>
            </a: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9" y="3683449"/>
            <a:ext cx="781058" cy="31445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60" y="4531757"/>
            <a:ext cx="1205623" cy="581660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6270528" y="4016137"/>
            <a:ext cx="11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SORCE,</a:t>
            </a:r>
          </a:p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TCTE (NOAA)</a:t>
            </a: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9987">
            <a:off x="6085798" y="1304547"/>
            <a:ext cx="533401" cy="44161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2" y="1733064"/>
            <a:ext cx="706432" cy="488696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8787510" y="5800442"/>
            <a:ext cx="193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OSTM/Jason-2 (NOAA) 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72" y="6077441"/>
            <a:ext cx="819573" cy="597476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455430" y="3327557"/>
            <a:ext cx="218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 Narrow"/>
                <a:ea typeface="ＭＳ Ｐゴシック" charset="-128"/>
                <a:cs typeface="Arial Narrow"/>
              </a:rPr>
              <a:t>JPSS-2 Instruments</a:t>
            </a:r>
          </a:p>
          <a:p>
            <a:pPr defTabSz="914120" fontAlgn="auto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prstClr val="white"/>
              </a:solidFill>
              <a:latin typeface="Arial Narrow"/>
              <a:ea typeface="ＭＳ Ｐゴシック" charset="-128"/>
              <a:cs typeface="Arial Narrow"/>
            </a:endParaRPr>
          </a:p>
          <a:p>
            <a:pPr defTabSz="91412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OMPS-Limb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278439" y="6412335"/>
            <a:ext cx="873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03.18.19</a:t>
            </a: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271" y="210078"/>
            <a:ext cx="518647" cy="263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31918" y="293741"/>
            <a:ext cx="958917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DFD5F"/>
                </a:solidFill>
                <a:latin typeface="Arial Narrow"/>
                <a:ea typeface="ＭＳ Ｐゴシック" charset="-128"/>
                <a:cs typeface="Arial Narrow"/>
              </a:rPr>
              <a:t>PREFIRE (2)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55" y="551636"/>
            <a:ext cx="497078" cy="252256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8694193" y="788159"/>
            <a:ext cx="68922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DFD5F"/>
                </a:solidFill>
                <a:latin typeface="Arial Narrow"/>
                <a:cs typeface="Arial Narrow"/>
              </a:rPr>
              <a:t>TSIS-2 </a:t>
            </a:r>
          </a:p>
        </p:txBody>
      </p:sp>
    </p:spTree>
    <p:extLst>
      <p:ext uri="{BB962C8B-B14F-4D97-AF65-F5344CB8AC3E}">
        <p14:creationId xmlns:p14="http://schemas.microsoft.com/office/powerpoint/2010/main" val="21620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" y="-27979"/>
            <a:ext cx="12191998" cy="6857999"/>
          </a:xfrm>
          <a:prstGeom prst="rect">
            <a:avLst/>
          </a:prstGeom>
        </p:spPr>
      </p:pic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2715473" y="4584200"/>
            <a:ext cx="1675459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A6F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SAGE III </a:t>
            </a:r>
            <a:r>
              <a:rPr lang="en-US" sz="1400" b="1" dirty="0">
                <a:solidFill>
                  <a:srgbClr val="A6F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(2020)</a:t>
            </a:r>
          </a:p>
        </p:txBody>
      </p:sp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5985308" y="4220214"/>
            <a:ext cx="2188420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9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OCO-3 </a:t>
            </a:r>
            <a:r>
              <a:rPr lang="en-US" sz="1400" b="1" dirty="0">
                <a:solidFill>
                  <a:srgbClr val="FF98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(2019)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A6F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GEDI </a:t>
            </a:r>
            <a:r>
              <a:rPr lang="en-US" sz="1400" b="1" dirty="0">
                <a:solidFill>
                  <a:srgbClr val="A6F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(2020)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A9EC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ECOSTRESS </a:t>
            </a:r>
            <a:r>
              <a:rPr lang="en-US" sz="1400" b="1" dirty="0">
                <a:solidFill>
                  <a:srgbClr val="A9EC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(2019)</a:t>
            </a:r>
          </a:p>
        </p:txBody>
      </p:sp>
      <p:sp>
        <p:nvSpPr>
          <p:cNvPr id="49165" name="TextBox 5"/>
          <p:cNvSpPr txBox="1">
            <a:spLocks noChangeArrowheads="1"/>
          </p:cNvSpPr>
          <p:nvPr/>
        </p:nvSpPr>
        <p:spPr bwMode="auto">
          <a:xfrm>
            <a:off x="7934099" y="4742262"/>
            <a:ext cx="226536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A6F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LIS </a:t>
            </a:r>
            <a:r>
              <a:rPr lang="en-US" sz="1400" b="1" dirty="0">
                <a:solidFill>
                  <a:srgbClr val="A6F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(2020)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DF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CLARREO PF </a:t>
            </a:r>
            <a:r>
              <a:rPr lang="en-US" sz="1400" b="1" dirty="0">
                <a:solidFill>
                  <a:srgbClr val="FDF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(2020)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8997240" y="1486075"/>
            <a:ext cx="1483098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TSIS-1 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(2018)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291738" y="5059867"/>
            <a:ext cx="1313774" cy="1063572"/>
            <a:chOff x="286427" y="227316"/>
            <a:chExt cx="1313774" cy="1063572"/>
          </a:xfrm>
        </p:grpSpPr>
        <p:sp>
          <p:nvSpPr>
            <p:cNvPr id="20" name="Rectangle 19"/>
            <p:cNvSpPr/>
            <p:nvPr/>
          </p:nvSpPr>
          <p:spPr>
            <a:xfrm>
              <a:off x="286427" y="227316"/>
              <a:ext cx="1296840" cy="106357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7563" y="356283"/>
              <a:ext cx="118871" cy="118871"/>
            </a:xfrm>
            <a:prstGeom prst="rect">
              <a:avLst/>
            </a:prstGeom>
            <a:solidFill>
              <a:srgbClr val="FDFD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1A947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5027" y="266700"/>
              <a:ext cx="950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DFD5F"/>
                  </a:solidFill>
                  <a:latin typeface="Arial Narrow"/>
                  <a:cs typeface="Arial Narrow"/>
                </a:rPr>
                <a:t>Formulation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1A947"/>
                  </a:solidFill>
                  <a:latin typeface="Arial Narrow"/>
                  <a:cs typeface="Arial Narrow"/>
                </a:rPr>
                <a:t>Implementation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A6FA8C"/>
                  </a:solidFill>
                  <a:latin typeface="Arial Narrow"/>
                  <a:cs typeface="Arial Narrow"/>
                </a:rPr>
                <a:t>Primary Ops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6EEFD"/>
                  </a:solidFill>
                  <a:latin typeface="Arial Narrow"/>
                  <a:cs typeface="Arial Narrow"/>
                </a:rPr>
                <a:t>Extended Ops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13896" y="213674"/>
            <a:ext cx="6164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International Space Station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Earth Science Operating Missions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1" descr="Space Station layou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2" b="75781"/>
          <a:stretch/>
        </p:blipFill>
        <p:spPr bwMode="auto">
          <a:xfrm>
            <a:off x="1" y="1"/>
            <a:ext cx="2158407" cy="18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0642" y="1807622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ELC-2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18925" y="1989571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8217" y="3452604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ESP-3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82045" y="3408467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ELC-4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7029" y="3632456"/>
            <a:ext cx="11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EF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61762" y="3701469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JEMEF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5541" y="3603018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ELC-1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43470" y="1817023"/>
            <a:ext cx="79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ELC-3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44497" y="3632456"/>
            <a:ext cx="609936" cy="9055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490798" y="3938202"/>
            <a:ext cx="223086" cy="2940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8657190" y="3869914"/>
            <a:ext cx="124631" cy="8945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997240" y="1807622"/>
            <a:ext cx="257457" cy="3391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9191" y="5251261"/>
            <a:ext cx="4322901" cy="1015663"/>
          </a:xfrm>
          <a:prstGeom prst="rect">
            <a:avLst/>
          </a:prstGeom>
          <a:solidFill>
            <a:srgbClr val="10253F">
              <a:alpha val="50196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Logistics Carriers: ELC-1, ELC-2, ELC-3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Stowage Platforms: ESP-3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 Magnetic Spectrometer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 External Payload Facility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Kibo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External Payload Facility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318613" y="6516785"/>
            <a:ext cx="87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03.18.19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0787" y="1813857"/>
            <a:ext cx="1260281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DF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EMIT (TBD)</a:t>
            </a:r>
            <a:endParaRPr lang="en-US" sz="1400" b="1" dirty="0">
              <a:solidFill>
                <a:srgbClr val="FDFD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8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991959" y="2604156"/>
            <a:ext cx="1723882" cy="1574901"/>
          </a:xfrm>
          <a:prstGeom prst="rect">
            <a:avLst/>
          </a:prstGeom>
          <a:solidFill>
            <a:schemeClr val="tx1">
              <a:alpha val="39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5406904" y="5466201"/>
            <a:ext cx="1465448" cy="548640"/>
          </a:xfrm>
          <a:prstGeom prst="rect">
            <a:avLst/>
          </a:prstGeom>
        </p:spPr>
      </p:pic>
      <p:pic>
        <p:nvPicPr>
          <p:cNvPr id="13" name="Picture 12" descr="CYGN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87" y="2505581"/>
            <a:ext cx="1250899" cy="365760"/>
          </a:xfrm>
          <a:prstGeom prst="rect">
            <a:avLst/>
          </a:prstGeom>
        </p:spPr>
      </p:pic>
      <p:pic>
        <p:nvPicPr>
          <p:cNvPr id="17" name="Picture 16" descr="DSCOV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27" y="3947972"/>
            <a:ext cx="656874" cy="365760"/>
          </a:xfrm>
          <a:prstGeom prst="rect">
            <a:avLst/>
          </a:prstGeom>
        </p:spPr>
      </p:pic>
      <p:pic>
        <p:nvPicPr>
          <p:cNvPr id="22" name="Picture 21" descr="SMA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47" y="3321457"/>
            <a:ext cx="663262" cy="914400"/>
          </a:xfrm>
          <a:prstGeom prst="rect">
            <a:avLst/>
          </a:prstGeom>
        </p:spPr>
      </p:pic>
      <p:pic>
        <p:nvPicPr>
          <p:cNvPr id="27" name="Picture 26" descr="G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41" y="4911536"/>
            <a:ext cx="1676859" cy="822960"/>
          </a:xfrm>
          <a:prstGeom prst="rect">
            <a:avLst/>
          </a:prstGeom>
        </p:spPr>
      </p:pic>
      <p:pic>
        <p:nvPicPr>
          <p:cNvPr id="28" name="Picture 27" descr="OCO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02" y="5904368"/>
            <a:ext cx="2527070" cy="73152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01935" y="2814780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CYGNSS (8)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15906" y="4309097"/>
            <a:ext cx="151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NISTAR, EPIC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(DSCOVR / NOAA)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31404" y="3505960"/>
            <a:ext cx="100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Landsat 7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(USGS)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70487" y="1610680"/>
            <a:ext cx="599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Terra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48780" y="3902059"/>
            <a:ext cx="599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Aqua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79174" y="5769044"/>
            <a:ext cx="735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 Narrow"/>
                <a:cs typeface="Arial Narrow"/>
              </a:rPr>
              <a:t>CloudSat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62014" y="5357683"/>
            <a:ext cx="80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CALIPSO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47964" y="5311045"/>
            <a:ext cx="735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Aura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88884" y="3656747"/>
            <a:ext cx="678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SMAP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62644" y="4398616"/>
            <a:ext cx="10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 Narrow"/>
                <a:cs typeface="Arial Narrow"/>
              </a:rPr>
              <a:t>Suomi</a:t>
            </a:r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 NPP (NOAA)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58703" y="5034517"/>
            <a:ext cx="10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Landsat 8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(USGS)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194089" y="5627369"/>
            <a:ext cx="52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GPM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10621" y="6358889"/>
            <a:ext cx="599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OCO-2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08403" y="888733"/>
            <a:ext cx="116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OSTM/Jason-2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(NOAA)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5" y="3629604"/>
            <a:ext cx="958789" cy="7315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23" y="1627892"/>
            <a:ext cx="1222551" cy="6400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54" y="4789939"/>
            <a:ext cx="576072" cy="64008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6960055" y="3394975"/>
            <a:ext cx="893618" cy="4572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2" y="6091092"/>
            <a:ext cx="835473" cy="64008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89" y="5740520"/>
            <a:ext cx="1086830" cy="7315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2" y="1147976"/>
            <a:ext cx="793215" cy="54864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64" y="3303345"/>
            <a:ext cx="908500" cy="36576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18" y="4450722"/>
            <a:ext cx="1326712" cy="64008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218473" y="4837738"/>
            <a:ext cx="11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SORCE,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TCTE (NOAA)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03" y="207974"/>
            <a:ext cx="938784" cy="6400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60336" y="2043536"/>
            <a:ext cx="2985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ISS: LIS, SAGE III, TSIS-1, ECOSTRESS, GEDI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382197" y="463923"/>
            <a:ext cx="44180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 Earth Science </a:t>
            </a:r>
            <a:b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Current Operating</a:t>
            </a:r>
            <a: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Narrow" charset="0"/>
              </a:rPr>
              <a:t>Missions</a:t>
            </a:r>
            <a:endParaRPr lang="en-US" sz="2400" dirty="0">
              <a:solidFill>
                <a:srgbClr val="FFFFFF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40931" y="2711896"/>
            <a:ext cx="156614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InVEST</a:t>
            </a: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CubeSats</a:t>
            </a:r>
            <a:endParaRPr lang="en-U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50000"/>
              </a:lnSpc>
            </a:pP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RAVAN 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chemeClr val="bg1"/>
                </a:solidFill>
                <a:latin typeface="Arial Narrow"/>
                <a:cs typeface="Arial Narrow"/>
              </a:rPr>
              <a:t>RainCube</a:t>
            </a:r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endParaRPr lang="en-US" sz="1200" b="1" dirty="0">
              <a:solidFill>
                <a:schemeClr val="bg1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TEMPEST-D </a:t>
            </a:r>
            <a:endParaRPr lang="en-U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CubeRRT</a:t>
            </a:r>
            <a:r>
              <a:rPr lang="en-US" sz="1200" b="1" dirty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endParaRPr lang="en-U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CSIM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18613" y="6516785"/>
            <a:ext cx="87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03.18.19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3562" y="1519076"/>
            <a:ext cx="2052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GRACE-FO (2)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104">
            <a:off x="7193777" y="759785"/>
            <a:ext cx="819298" cy="681311"/>
          </a:xfrm>
          <a:prstGeom prst="rect">
            <a:avLst/>
          </a:prstGeom>
        </p:spPr>
      </p:pic>
      <p:pic>
        <p:nvPicPr>
          <p:cNvPr id="47" name="Picture 46" descr="ICESat-2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2" y="453452"/>
            <a:ext cx="892959" cy="69452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311094" y="1211898"/>
            <a:ext cx="88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ICESat-2</a:t>
            </a:r>
          </a:p>
        </p:txBody>
      </p:sp>
    </p:spTree>
    <p:extLst>
      <p:ext uri="{BB962C8B-B14F-4D97-AF65-F5344CB8AC3E}">
        <p14:creationId xmlns:p14="http://schemas.microsoft.com/office/powerpoint/2010/main" val="410900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991959" y="2604156"/>
            <a:ext cx="1723882" cy="1574901"/>
          </a:xfrm>
          <a:prstGeom prst="rect">
            <a:avLst/>
          </a:prstGeom>
          <a:solidFill>
            <a:schemeClr val="tx1">
              <a:alpha val="39000"/>
            </a:schemeClr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5406904" y="5466201"/>
            <a:ext cx="1465448" cy="548640"/>
          </a:xfrm>
          <a:prstGeom prst="rect">
            <a:avLst/>
          </a:prstGeom>
        </p:spPr>
      </p:pic>
      <p:pic>
        <p:nvPicPr>
          <p:cNvPr id="13" name="Picture 12" descr="CYGN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87" y="2505581"/>
            <a:ext cx="1250899" cy="365760"/>
          </a:xfrm>
          <a:prstGeom prst="rect">
            <a:avLst/>
          </a:prstGeom>
        </p:spPr>
      </p:pic>
      <p:pic>
        <p:nvPicPr>
          <p:cNvPr id="17" name="Picture 16" descr="DSCOV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027" y="3947972"/>
            <a:ext cx="656874" cy="365760"/>
          </a:xfrm>
          <a:prstGeom prst="rect">
            <a:avLst/>
          </a:prstGeom>
        </p:spPr>
      </p:pic>
      <p:pic>
        <p:nvPicPr>
          <p:cNvPr id="22" name="Picture 21" descr="SMA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47" y="3321457"/>
            <a:ext cx="663262" cy="914400"/>
          </a:xfrm>
          <a:prstGeom prst="rect">
            <a:avLst/>
          </a:prstGeom>
        </p:spPr>
      </p:pic>
      <p:pic>
        <p:nvPicPr>
          <p:cNvPr id="27" name="Picture 26" descr="G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3" y="4837190"/>
            <a:ext cx="1676859" cy="822960"/>
          </a:xfrm>
          <a:prstGeom prst="rect">
            <a:avLst/>
          </a:prstGeom>
        </p:spPr>
      </p:pic>
      <p:pic>
        <p:nvPicPr>
          <p:cNvPr id="28" name="Picture 27" descr="OCO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02" y="5904368"/>
            <a:ext cx="2527070" cy="73152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01935" y="2814780"/>
            <a:ext cx="1185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CYGNSS (8)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15906" y="4309097"/>
            <a:ext cx="151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NISTAR, EPIC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(DSCOVR / NOAA)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31404" y="3505960"/>
            <a:ext cx="100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Landsat 7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(USGS)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21846" y="1624211"/>
            <a:ext cx="599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Terra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48780" y="3902059"/>
            <a:ext cx="599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Aqua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76304" y="5865320"/>
            <a:ext cx="735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 Narrow"/>
                <a:cs typeface="Arial Narrow"/>
              </a:rPr>
              <a:t>CloudSat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88228" y="5563557"/>
            <a:ext cx="802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CALIPSO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37248" y="5311486"/>
            <a:ext cx="545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Aura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88884" y="3656747"/>
            <a:ext cx="678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SMAP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62644" y="4398616"/>
            <a:ext cx="10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 Narrow"/>
                <a:cs typeface="Arial Narrow"/>
              </a:rPr>
              <a:t>Suomi</a:t>
            </a:r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 NPP (NOAA)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58703" y="5034517"/>
            <a:ext cx="10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Landsat 8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(USGS)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45169" y="5602020"/>
            <a:ext cx="52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GPM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10621" y="6358889"/>
            <a:ext cx="599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OCO-2</a:t>
            </a:r>
            <a:endParaRPr lang="en-US" sz="1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108403" y="888733"/>
            <a:ext cx="116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OSTM/Jason-2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(NOAA)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85" y="3629604"/>
            <a:ext cx="958789" cy="7315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23" y="1627892"/>
            <a:ext cx="1222551" cy="6400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54" y="4789939"/>
            <a:ext cx="576072" cy="64008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6960055" y="3394975"/>
            <a:ext cx="893618" cy="4572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2" y="6091092"/>
            <a:ext cx="835473" cy="64008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89" y="5740520"/>
            <a:ext cx="1086830" cy="7315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26" y="1236054"/>
            <a:ext cx="793215" cy="54864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64" y="3303345"/>
            <a:ext cx="908500" cy="36576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18" y="4450722"/>
            <a:ext cx="1326712" cy="64008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218473" y="4837738"/>
            <a:ext cx="113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SORCE,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TCTE (NOAA)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03" y="207974"/>
            <a:ext cx="938784" cy="6400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60336" y="2043536"/>
            <a:ext cx="2985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ISS: LIS, SAGE III, TSIS-1, ECOSTRESS, GEDI</a:t>
            </a: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382197" y="463923"/>
            <a:ext cx="44180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 Earth Science </a:t>
            </a:r>
            <a:b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Current Operating</a:t>
            </a:r>
            <a: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 Narrow" charset="0"/>
              </a:rPr>
              <a:t>Missions</a:t>
            </a:r>
          </a:p>
          <a:p>
            <a:r>
              <a:rPr lang="en-US" sz="2400" dirty="0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International Collaborations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40931" y="2711896"/>
            <a:ext cx="156614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InVEST</a:t>
            </a:r>
            <a:r>
              <a:rPr lang="en-US" sz="1400" b="1" dirty="0">
                <a:solidFill>
                  <a:schemeClr val="bg1"/>
                </a:solidFill>
                <a:latin typeface="Arial Narrow"/>
                <a:cs typeface="Arial Narrow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CubeSats</a:t>
            </a:r>
            <a:endParaRPr lang="en-U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50000"/>
              </a:lnSpc>
            </a:pPr>
            <a:endParaRPr lang="en-US" sz="1400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RAVAN </a:t>
            </a: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chemeClr val="bg1"/>
                </a:solidFill>
                <a:latin typeface="Arial Narrow"/>
                <a:cs typeface="Arial Narrow"/>
              </a:rPr>
              <a:t>RainCube</a:t>
            </a:r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endParaRPr lang="en-US" sz="1200" b="1" dirty="0">
              <a:solidFill>
                <a:schemeClr val="bg1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TEMPEST-D </a:t>
            </a:r>
            <a:endParaRPr lang="en-U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 err="1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CubeRRT</a:t>
            </a:r>
            <a:r>
              <a:rPr lang="en-US" sz="1200" b="1" dirty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endParaRPr lang="en-U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/>
                <a:ea typeface="ＭＳ Ｐゴシック" charset="-128"/>
                <a:cs typeface="Arial Narrow"/>
              </a:rPr>
              <a:t>CSIM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18613" y="6516785"/>
            <a:ext cx="87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03.18.19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78667" y="1352679"/>
            <a:ext cx="2052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GRACE-FO (2)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104">
            <a:off x="7193777" y="759785"/>
            <a:ext cx="819298" cy="681311"/>
          </a:xfrm>
          <a:prstGeom prst="rect">
            <a:avLst/>
          </a:prstGeom>
        </p:spPr>
      </p:pic>
      <p:pic>
        <p:nvPicPr>
          <p:cNvPr id="47" name="Picture 46" descr="ICESat-2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92" y="453452"/>
            <a:ext cx="892959" cy="69452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311094" y="1107972"/>
            <a:ext cx="88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Narrow"/>
                <a:cs typeface="Arial Narrow"/>
              </a:rPr>
              <a:t>ICESat-2</a:t>
            </a:r>
          </a:p>
        </p:txBody>
      </p:sp>
      <p:pic>
        <p:nvPicPr>
          <p:cNvPr id="49" name="Picture 8" descr="flag_japan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26" y="3923209"/>
            <a:ext cx="44408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 descr="flag_brazil.jp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45" y="3923209"/>
            <a:ext cx="44745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 descr="flag_japan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50" y="1648743"/>
            <a:ext cx="44408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2" descr="flag_canada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69" y="1657576"/>
            <a:ext cx="4465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2" descr="flag_canada.jp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08" y="5892763"/>
            <a:ext cx="44651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8" descr="flag_japan.jp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45" y="5617374"/>
            <a:ext cx="43826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9" descr="flag_netherlands.jp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48" y="5331024"/>
            <a:ext cx="4470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0" descr="flag_uk.jp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67" y="5327700"/>
            <a:ext cx="447434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8" descr="flag.finland.jp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30" y="5322119"/>
            <a:ext cx="443753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4" descr="flag_france.jp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09" y="5563557"/>
            <a:ext cx="446513" cy="2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flag_germany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22" y="1392683"/>
            <a:ext cx="447434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4" descr="flag_france.jp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08" y="962962"/>
            <a:ext cx="446513" cy="2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0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0"/>
            <a:ext cx="12192000" cy="6858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611">
            <a:off x="5647251" y="5101622"/>
            <a:ext cx="1953930" cy="731520"/>
          </a:xfrm>
          <a:prstGeom prst="rect">
            <a:avLst/>
          </a:prstGeom>
        </p:spPr>
      </p:pic>
      <p:pic>
        <p:nvPicPr>
          <p:cNvPr id="76" name="Picture 75" descr="NI-S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47" y="726557"/>
            <a:ext cx="533400" cy="914400"/>
          </a:xfrm>
          <a:prstGeom prst="rect">
            <a:avLst/>
          </a:prstGeom>
        </p:spPr>
      </p:pic>
      <p:pic>
        <p:nvPicPr>
          <p:cNvPr id="81" name="Picture 80" descr="G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15" y="3557641"/>
            <a:ext cx="1863177" cy="9144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7424183" y="1621411"/>
            <a:ext cx="110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NI-SAR (2021)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16428" y="1966485"/>
            <a:ext cx="102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SWOT (2021)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573289" y="2567602"/>
            <a:ext cx="1450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6FA8C"/>
                </a:solidFill>
                <a:latin typeface="Arial Narrow"/>
                <a:cs typeface="Arial Narrow"/>
              </a:rPr>
              <a:t>GRACE-FO (2) (2023)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60931" y="4137331"/>
            <a:ext cx="971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Terra (&gt;2021)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44827" y="4735798"/>
            <a:ext cx="1011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Aqua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602560" y="6157978"/>
            <a:ext cx="1261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CALIPSO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642011" y="5608557"/>
            <a:ext cx="95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Aura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350400" y="4473471"/>
            <a:ext cx="95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GPM (&gt;2022)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932510" y="1115343"/>
            <a:ext cx="178827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1A947"/>
                </a:solidFill>
                <a:latin typeface="Arial Narrow"/>
                <a:cs typeface="Arial Narrow"/>
              </a:rPr>
              <a:t>Sentinel-6A/B (2020, 2025)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10" y="1648795"/>
            <a:ext cx="1099597" cy="914400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56">
            <a:off x="4202365" y="4266726"/>
            <a:ext cx="1429790" cy="73152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5" y="5926030"/>
            <a:ext cx="1358538" cy="9144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06" y="3387075"/>
            <a:ext cx="1322027" cy="9144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9987">
            <a:off x="8238382" y="367438"/>
            <a:ext cx="994006" cy="82296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93" y="1159578"/>
            <a:ext cx="1321808" cy="914400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2466028" y="5409671"/>
            <a:ext cx="193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6EEFD"/>
                </a:solidFill>
                <a:latin typeface="Arial Narrow"/>
                <a:cs typeface="Arial Narrow"/>
              </a:rPr>
              <a:t>OSTM/Jason-2 (NOAA)  (&gt;2022)</a:t>
            </a:r>
            <a:endParaRPr lang="en-US" sz="1200" b="1" dirty="0">
              <a:solidFill>
                <a:srgbClr val="A6FA8C"/>
              </a:solidFill>
              <a:latin typeface="Arial Narrow"/>
              <a:cs typeface="Arial Narrow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39" y="4798325"/>
            <a:ext cx="1341120" cy="9144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1318613" y="6516785"/>
            <a:ext cx="87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03.18.19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2" descr="mage result for european commission fla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919" y="1125835"/>
            <a:ext cx="448056" cy="2744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mage resul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43" y="1611654"/>
            <a:ext cx="448056" cy="2778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4" descr="flag_franc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01" y="1973827"/>
            <a:ext cx="447040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7" descr="flag_germany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68" y="2598857"/>
            <a:ext cx="447434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12" descr="flag_canada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510" y="4155743"/>
            <a:ext cx="446513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8" descr="flag_japan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6" y="4151318"/>
            <a:ext cx="444083" cy="2743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7" descr="flag_brazil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43" y="4752782"/>
            <a:ext cx="447457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8" descr="flag_japan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55" y="4487035"/>
            <a:ext cx="444083" cy="2743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4" descr="flag_franc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07" y="6197049"/>
            <a:ext cx="447040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9" descr="flag_netherlands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09" y="5620195"/>
            <a:ext cx="447090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8" descr="flag.finland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32" y="5620195"/>
            <a:ext cx="443753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0" descr="flag_uk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330" y="5620195"/>
            <a:ext cx="463180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4" descr="flag_france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91" y="5435919"/>
            <a:ext cx="447040" cy="274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490453" y="1598208"/>
            <a:ext cx="1313774" cy="951540"/>
            <a:chOff x="286427" y="442467"/>
            <a:chExt cx="1313774" cy="848421"/>
          </a:xfrm>
        </p:grpSpPr>
        <p:sp>
          <p:nvSpPr>
            <p:cNvPr id="46" name="Rectangle 45"/>
            <p:cNvSpPr/>
            <p:nvPr/>
          </p:nvSpPr>
          <p:spPr>
            <a:xfrm>
              <a:off x="286427" y="442467"/>
              <a:ext cx="1296840" cy="848421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7563" y="580394"/>
              <a:ext cx="118871" cy="118871"/>
            </a:xfrm>
            <a:prstGeom prst="rect">
              <a:avLst/>
            </a:prstGeom>
            <a:solidFill>
              <a:srgbClr val="E49E4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1A947"/>
                </a:solidFill>
                <a:latin typeface="Century Gothic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7563" y="804505"/>
              <a:ext cx="118871" cy="118871"/>
            </a:xfrm>
            <a:prstGeom prst="rect">
              <a:avLst/>
            </a:prstGeom>
            <a:solidFill>
              <a:srgbClr val="A6FA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7563" y="1028617"/>
              <a:ext cx="118871" cy="118871"/>
            </a:xfrm>
            <a:prstGeom prst="rect">
              <a:avLst/>
            </a:prstGeom>
            <a:solidFill>
              <a:srgbClr val="B6EEF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Century Gothic"/>
                </a:rPr>
                <a:t>     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5027" y="492277"/>
              <a:ext cx="1125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1A947"/>
                  </a:solidFill>
                  <a:latin typeface="Arial Narrow"/>
                  <a:ea typeface="ＭＳ Ｐゴシック" charset="-128"/>
                  <a:cs typeface="Arial Narrow"/>
                </a:rPr>
                <a:t>Implementation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5027" y="717854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92D050"/>
                  </a:solidFill>
                  <a:latin typeface="Arial Narrow"/>
                  <a:ea typeface="ＭＳ Ｐゴシック" charset="-128"/>
                  <a:cs typeface="Arial Narrow"/>
                </a:rPr>
                <a:t>Primary</a:t>
              </a:r>
              <a:r>
                <a:rPr lang="en-US" sz="1200" dirty="0">
                  <a:solidFill>
                    <a:srgbClr val="A6FA8C"/>
                  </a:solidFill>
                  <a:latin typeface="Arial Narrow"/>
                  <a:ea typeface="ＭＳ Ｐゴシック" charset="-128"/>
                  <a:cs typeface="Arial Narrow"/>
                </a:rPr>
                <a:t> Ops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5027" y="943430"/>
              <a:ext cx="1023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6EEFD"/>
                  </a:solidFill>
                  <a:latin typeface="Arial Narrow"/>
                  <a:ea typeface="ＭＳ Ｐゴシック" charset="-128"/>
                  <a:cs typeface="Arial Narrow"/>
                </a:rPr>
                <a:t>Extended </a:t>
              </a:r>
              <a:r>
                <a:rPr 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Ops</a:t>
              </a:r>
            </a:p>
          </p:txBody>
        </p:sp>
      </p:grpSp>
      <p:pic>
        <p:nvPicPr>
          <p:cNvPr id="55" name="Picture 8" descr="flag_japan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34" y="4752782"/>
            <a:ext cx="444083" cy="2743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12"/>
          <p:cNvSpPr txBox="1">
            <a:spLocks noChangeArrowheads="1"/>
          </p:cNvSpPr>
          <p:nvPr/>
        </p:nvSpPr>
        <p:spPr bwMode="auto">
          <a:xfrm>
            <a:off x="382197" y="463923"/>
            <a:ext cx="4418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NASA Earth Science </a:t>
            </a:r>
            <a:br>
              <a:rPr lang="en-US" sz="2800" dirty="0">
                <a:solidFill>
                  <a:schemeClr val="bg1"/>
                </a:solidFill>
                <a:latin typeface="Arial Narrow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FFFFFF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International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40559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1812</Words>
  <Application>Microsoft Macintosh PowerPoint</Application>
  <PresentationFormat>Widescreen</PresentationFormat>
  <Paragraphs>368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ヒラギノ角ゴ Pro W3</vt:lpstr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Hernandez, Debra G. (HQ-DK000)[SGT INC]</dc:creator>
  <cp:lastModifiedBy>Hibbard, Kathleen A. (HQ-DK000)[NASA IPA]</cp:lastModifiedBy>
  <cp:revision>23</cp:revision>
  <dcterms:created xsi:type="dcterms:W3CDTF">2019-02-21T15:49:23Z</dcterms:created>
  <dcterms:modified xsi:type="dcterms:W3CDTF">2019-03-26T20:41:52Z</dcterms:modified>
</cp:coreProperties>
</file>